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8" r:id="rId1"/>
  </p:sldMasterIdLst>
  <p:notesMasterIdLst>
    <p:notesMasterId r:id="rId19"/>
  </p:notesMasterIdLst>
  <p:sldIdLst>
    <p:sldId id="298" r:id="rId2"/>
    <p:sldId id="284" r:id="rId3"/>
    <p:sldId id="260" r:id="rId4"/>
    <p:sldId id="283" r:id="rId5"/>
    <p:sldId id="295" r:id="rId6"/>
    <p:sldId id="279" r:id="rId7"/>
    <p:sldId id="269" r:id="rId8"/>
    <p:sldId id="297" r:id="rId9"/>
    <p:sldId id="293" r:id="rId10"/>
    <p:sldId id="268" r:id="rId11"/>
    <p:sldId id="290" r:id="rId12"/>
    <p:sldId id="292" r:id="rId13"/>
    <p:sldId id="287" r:id="rId14"/>
    <p:sldId id="299" r:id="rId15"/>
    <p:sldId id="270" r:id="rId16"/>
    <p:sldId id="271" r:id="rId17"/>
    <p:sldId id="273" r:id="rId18"/>
  </p:sldIdLst>
  <p:sldSz cx="9144000" cy="6858000" type="screen4x3"/>
  <p:notesSz cx="6858000" cy="9144000"/>
  <p:custDataLst>
    <p:tags r:id="rId20"/>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8">
          <p15:clr>
            <a:srgbClr val="A4A3A4"/>
          </p15:clr>
        </p15:guide>
        <p15:guide id="2" orient="horz" pos="1027">
          <p15:clr>
            <a:srgbClr val="A4A3A4"/>
          </p15:clr>
        </p15:guide>
        <p15:guide id="3" orient="horz" pos="1060">
          <p15:clr>
            <a:srgbClr val="A4A3A4"/>
          </p15:clr>
        </p15:guide>
        <p15:guide id="4" orient="horz" pos="1309">
          <p15:clr>
            <a:srgbClr val="A4A3A4"/>
          </p15:clr>
        </p15:guide>
        <p15:guide id="5" orient="horz" pos="3724">
          <p15:clr>
            <a:srgbClr val="A4A3A4"/>
          </p15:clr>
        </p15:guide>
        <p15:guide id="6" orient="horz" pos="4042">
          <p15:clr>
            <a:srgbClr val="A4A3A4"/>
          </p15:clr>
        </p15:guide>
        <p15:guide id="7" orient="horz" pos="2650">
          <p15:clr>
            <a:srgbClr val="A4A3A4"/>
          </p15:clr>
        </p15:guide>
        <p15:guide id="8" orient="horz" pos="361">
          <p15:clr>
            <a:srgbClr val="A4A3A4"/>
          </p15:clr>
        </p15:guide>
        <p15:guide id="9" orient="horz" pos="2599">
          <p15:clr>
            <a:srgbClr val="A4A3A4"/>
          </p15:clr>
        </p15:guide>
        <p15:guide id="10" orient="horz" pos="3245">
          <p15:clr>
            <a:srgbClr val="A4A3A4"/>
          </p15:clr>
        </p15:guide>
        <p15:guide id="11" orient="horz">
          <p15:clr>
            <a:srgbClr val="A4A3A4"/>
          </p15:clr>
        </p15:guide>
        <p15:guide id="12" pos="271">
          <p15:clr>
            <a:srgbClr val="A4A3A4"/>
          </p15:clr>
        </p15:guide>
        <p15:guide id="13" pos="1161">
          <p15:clr>
            <a:srgbClr val="A4A3A4"/>
          </p15:clr>
        </p15:guide>
        <p15:guide id="14" pos="1933">
          <p15:clr>
            <a:srgbClr val="A4A3A4"/>
          </p15:clr>
        </p15:guide>
        <p15:guide id="15" pos="2049">
          <p15:clr>
            <a:srgbClr val="A4A3A4"/>
          </p15:clr>
        </p15:guide>
        <p15:guide id="16" pos="2820">
          <p15:clr>
            <a:srgbClr val="A4A3A4"/>
          </p15:clr>
        </p15:guide>
        <p15:guide id="17" pos="2940">
          <p15:clr>
            <a:srgbClr val="A4A3A4"/>
          </p15:clr>
        </p15:guide>
        <p15:guide id="18" pos="3711">
          <p15:clr>
            <a:srgbClr val="A4A3A4"/>
          </p15:clr>
        </p15:guide>
        <p15:guide id="19" pos="3828">
          <p15:clr>
            <a:srgbClr val="A4A3A4"/>
          </p15:clr>
        </p15:guide>
        <p15:guide id="20" pos="4600">
          <p15:clr>
            <a:srgbClr val="A4A3A4"/>
          </p15:clr>
        </p15:guide>
        <p15:guide id="21" pos="4716">
          <p15:clr>
            <a:srgbClr val="A4A3A4"/>
          </p15:clr>
        </p15:guide>
        <p15:guide id="22" pos="5488">
          <p15:clr>
            <a:srgbClr val="A4A3A4"/>
          </p15:clr>
        </p15:guide>
        <p15:guide id="23" pos="104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tzenauer Winnie" initials="MW" lastIdx="1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972C24-2EC6-4523-9D94-E49AB73B15CD}" v="1" dt="2024-12-05T06:24:31.477"/>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72" autoAdjust="0"/>
    <p:restoredTop sz="94598" autoAdjust="0"/>
  </p:normalViewPr>
  <p:slideViewPr>
    <p:cSldViewPr snapToGrid="0" snapToObjects="1" showGuides="1">
      <p:cViewPr varScale="1">
        <p:scale>
          <a:sx n="80" d="100"/>
          <a:sy n="80" d="100"/>
        </p:scale>
        <p:origin x="1742" y="58"/>
      </p:cViewPr>
      <p:guideLst>
        <p:guide orient="horz" pos="618"/>
        <p:guide orient="horz" pos="1027"/>
        <p:guide orient="horz" pos="1060"/>
        <p:guide orient="horz" pos="1309"/>
        <p:guide orient="horz" pos="3724"/>
        <p:guide orient="horz" pos="4042"/>
        <p:guide orient="horz" pos="2650"/>
        <p:guide orient="horz" pos="361"/>
        <p:guide orient="horz" pos="2599"/>
        <p:guide orient="horz" pos="3245"/>
        <p:guide orient="horz"/>
        <p:guide pos="271"/>
        <p:guide pos="1161"/>
        <p:guide pos="1933"/>
        <p:guide pos="2049"/>
        <p:guide pos="2820"/>
        <p:guide pos="2940"/>
        <p:guide pos="3711"/>
        <p:guide pos="3828"/>
        <p:guide pos="4600"/>
        <p:guide pos="4716"/>
        <p:guide pos="5488"/>
        <p:guide pos="1047"/>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b Nikolaus" userId="a95e14a8-b244-484b-a7a1-94cdc14d9c1e" providerId="ADAL" clId="{6D972C24-2EC6-4523-9D94-E49AB73B15CD}"/>
    <pc:docChg chg="modSld">
      <pc:chgData name="Rab Nikolaus" userId="a95e14a8-b244-484b-a7a1-94cdc14d9c1e" providerId="ADAL" clId="{6D972C24-2EC6-4523-9D94-E49AB73B15CD}" dt="2024-12-05T06:25:16.487" v="6" actId="20577"/>
      <pc:docMkLst>
        <pc:docMk/>
      </pc:docMkLst>
      <pc:sldChg chg="modSp mod">
        <pc:chgData name="Rab Nikolaus" userId="a95e14a8-b244-484b-a7a1-94cdc14d9c1e" providerId="ADAL" clId="{6D972C24-2EC6-4523-9D94-E49AB73B15CD}" dt="2024-12-05T06:25:16.487" v="6" actId="20577"/>
        <pc:sldMkLst>
          <pc:docMk/>
          <pc:sldMk cId="2280342819" sldId="270"/>
        </pc:sldMkLst>
        <pc:spChg chg="mod">
          <ac:chgData name="Rab Nikolaus" userId="a95e14a8-b244-484b-a7a1-94cdc14d9c1e" providerId="ADAL" clId="{6D972C24-2EC6-4523-9D94-E49AB73B15CD}" dt="2024-12-05T06:25:16.487" v="6" actId="20577"/>
          <ac:spMkLst>
            <pc:docMk/>
            <pc:sldMk cId="2280342819" sldId="270"/>
            <ac:spMk id="5" creationId="{00000000-0000-0000-0000-000000000000}"/>
          </ac:spMkLst>
        </pc:spChg>
      </pc:sldChg>
      <pc:sldChg chg="modSp mod">
        <pc:chgData name="Rab Nikolaus" userId="a95e14a8-b244-484b-a7a1-94cdc14d9c1e" providerId="ADAL" clId="{6D972C24-2EC6-4523-9D94-E49AB73B15CD}" dt="2024-12-05T06:23:36.183" v="2" actId="20577"/>
        <pc:sldMkLst>
          <pc:docMk/>
          <pc:sldMk cId="3001477466" sldId="298"/>
        </pc:sldMkLst>
        <pc:spChg chg="mod">
          <ac:chgData name="Rab Nikolaus" userId="a95e14a8-b244-484b-a7a1-94cdc14d9c1e" providerId="ADAL" clId="{6D972C24-2EC6-4523-9D94-E49AB73B15CD}" dt="2024-12-05T06:23:36.183" v="2" actId="20577"/>
          <ac:spMkLst>
            <pc:docMk/>
            <pc:sldMk cId="3001477466" sldId="298"/>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C72149-50DC-414A-BE09-8FB8452C732B}" type="datetimeFigureOut">
              <a:rPr lang="de-AT" smtClean="0"/>
              <a:t>05.12.2024</a:t>
            </a:fld>
            <a:endParaRPr lang="de-AT"/>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FEE96D-53AE-482B-8B3A-8882549DA2CE}" type="slidenum">
              <a:rPr lang="de-AT" smtClean="0"/>
              <a:t>‹Nr.›</a:t>
            </a:fld>
            <a:endParaRPr lang="de-AT"/>
          </a:p>
        </p:txBody>
      </p:sp>
    </p:spTree>
    <p:extLst>
      <p:ext uri="{BB962C8B-B14F-4D97-AF65-F5344CB8AC3E}">
        <p14:creationId xmlns:p14="http://schemas.microsoft.com/office/powerpoint/2010/main" val="1870279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3.xml"/><Relationship Id="rId7" Type="http://schemas.openxmlformats.org/officeDocument/2006/relationships/oleObject" Target="../embeddings/oleObject3.bin"/><Relationship Id="rId12" Type="http://schemas.openxmlformats.org/officeDocument/2006/relationships/oleObject" Target="../embeddings/oleObject4.bin"/><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Master" Target="../slideMasters/slideMaster1.xml"/><Relationship Id="rId11" Type="http://schemas.openxmlformats.org/officeDocument/2006/relationships/image" Target="../media/image4.jpeg"/><Relationship Id="rId5" Type="http://schemas.openxmlformats.org/officeDocument/2006/relationships/tags" Target="../tags/tag15.xml"/><Relationship Id="rId10" Type="http://schemas.openxmlformats.org/officeDocument/2006/relationships/image" Target="../media/image2.emf"/><Relationship Id="rId4" Type="http://schemas.openxmlformats.org/officeDocument/2006/relationships/tags" Target="../tags/tag14.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70.xml"/><Relationship Id="rId13" Type="http://schemas.openxmlformats.org/officeDocument/2006/relationships/slideMaster" Target="../slideMasters/slideMaster1.xml"/><Relationship Id="rId3" Type="http://schemas.openxmlformats.org/officeDocument/2006/relationships/tags" Target="../tags/tag65.xml"/><Relationship Id="rId7" Type="http://schemas.openxmlformats.org/officeDocument/2006/relationships/tags" Target="../tags/tag69.xml"/><Relationship Id="rId12" Type="http://schemas.openxmlformats.org/officeDocument/2006/relationships/tags" Target="../tags/tag74.xml"/><Relationship Id="rId2" Type="http://schemas.openxmlformats.org/officeDocument/2006/relationships/tags" Target="../tags/tag64.xml"/><Relationship Id="rId16" Type="http://schemas.openxmlformats.org/officeDocument/2006/relationships/oleObject" Target="../embeddings/oleObject19.bin"/><Relationship Id="rId1" Type="http://schemas.openxmlformats.org/officeDocument/2006/relationships/tags" Target="../tags/tag63.xml"/><Relationship Id="rId6" Type="http://schemas.openxmlformats.org/officeDocument/2006/relationships/tags" Target="../tags/tag68.xml"/><Relationship Id="rId11" Type="http://schemas.openxmlformats.org/officeDocument/2006/relationships/tags" Target="../tags/tag73.xml"/><Relationship Id="rId5" Type="http://schemas.openxmlformats.org/officeDocument/2006/relationships/tags" Target="../tags/tag67.xml"/><Relationship Id="rId15" Type="http://schemas.openxmlformats.org/officeDocument/2006/relationships/image" Target="../media/image1.emf"/><Relationship Id="rId10" Type="http://schemas.openxmlformats.org/officeDocument/2006/relationships/tags" Target="../tags/tag72.xml"/><Relationship Id="rId4" Type="http://schemas.openxmlformats.org/officeDocument/2006/relationships/tags" Target="../tags/tag66.xml"/><Relationship Id="rId9" Type="http://schemas.openxmlformats.org/officeDocument/2006/relationships/tags" Target="../tags/tag71.xml"/><Relationship Id="rId14" Type="http://schemas.openxmlformats.org/officeDocument/2006/relationships/oleObject" Target="../embeddings/oleObject18.bin"/></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82.xml"/><Relationship Id="rId13" Type="http://schemas.openxmlformats.org/officeDocument/2006/relationships/image" Target="../media/image1.emf"/><Relationship Id="rId3" Type="http://schemas.openxmlformats.org/officeDocument/2006/relationships/tags" Target="../tags/tag77.xml"/><Relationship Id="rId7" Type="http://schemas.openxmlformats.org/officeDocument/2006/relationships/tags" Target="../tags/tag81.xml"/><Relationship Id="rId12" Type="http://schemas.openxmlformats.org/officeDocument/2006/relationships/oleObject" Target="../embeddings/oleObject20.bin"/><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tags" Target="../tags/tag80.xml"/><Relationship Id="rId11" Type="http://schemas.openxmlformats.org/officeDocument/2006/relationships/slideMaster" Target="../slideMasters/slideMaster1.xml"/><Relationship Id="rId5" Type="http://schemas.openxmlformats.org/officeDocument/2006/relationships/tags" Target="../tags/tag79.xml"/><Relationship Id="rId10" Type="http://schemas.openxmlformats.org/officeDocument/2006/relationships/tags" Target="../tags/tag84.xml"/><Relationship Id="rId4" Type="http://schemas.openxmlformats.org/officeDocument/2006/relationships/tags" Target="../tags/tag78.xml"/><Relationship Id="rId9" Type="http://schemas.openxmlformats.org/officeDocument/2006/relationships/tags" Target="../tags/tag83.xml"/><Relationship Id="rId14" Type="http://schemas.openxmlformats.org/officeDocument/2006/relationships/oleObject" Target="../embeddings/oleObject21.bin"/></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85.xml"/><Relationship Id="rId5" Type="http://schemas.openxmlformats.org/officeDocument/2006/relationships/oleObject" Target="../embeddings/oleObject23.bin"/><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86.xml"/><Relationship Id="rId5" Type="http://schemas.openxmlformats.org/officeDocument/2006/relationships/oleObject" Target="../embeddings/oleObject25.bin"/><Relationship Id="rId4"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1.xml"/><Relationship Id="rId1" Type="http://schemas.openxmlformats.org/officeDocument/2006/relationships/tags" Target="../tags/tag87.xml"/><Relationship Id="rId5" Type="http://schemas.openxmlformats.org/officeDocument/2006/relationships/oleObject" Target="../embeddings/oleObject27.bin"/><Relationship Id="rId4" Type="http://schemas.openxmlformats.org/officeDocument/2006/relationships/image" Target="../media/image1.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1.xml"/><Relationship Id="rId1" Type="http://schemas.openxmlformats.org/officeDocument/2006/relationships/tags" Target="../tags/tag88.xml"/><Relationship Id="rId5" Type="http://schemas.openxmlformats.org/officeDocument/2006/relationships/oleObject" Target="../embeddings/oleObject29.bin"/><Relationship Id="rId4" Type="http://schemas.openxmlformats.org/officeDocument/2006/relationships/image" Target="../media/image1.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96.xml"/><Relationship Id="rId13" Type="http://schemas.openxmlformats.org/officeDocument/2006/relationships/tags" Target="../tags/tag101.xml"/><Relationship Id="rId18" Type="http://schemas.openxmlformats.org/officeDocument/2006/relationships/image" Target="../media/image1.emf"/><Relationship Id="rId3" Type="http://schemas.openxmlformats.org/officeDocument/2006/relationships/tags" Target="../tags/tag91.xml"/><Relationship Id="rId7" Type="http://schemas.openxmlformats.org/officeDocument/2006/relationships/tags" Target="../tags/tag95.xml"/><Relationship Id="rId12" Type="http://schemas.openxmlformats.org/officeDocument/2006/relationships/tags" Target="../tags/tag100.xml"/><Relationship Id="rId17" Type="http://schemas.openxmlformats.org/officeDocument/2006/relationships/oleObject" Target="../embeddings/oleObject30.bin"/><Relationship Id="rId2" Type="http://schemas.openxmlformats.org/officeDocument/2006/relationships/tags" Target="../tags/tag90.xml"/><Relationship Id="rId16" Type="http://schemas.openxmlformats.org/officeDocument/2006/relationships/slideMaster" Target="../slideMasters/slideMaster1.xml"/><Relationship Id="rId1" Type="http://schemas.openxmlformats.org/officeDocument/2006/relationships/tags" Target="../tags/tag89.xml"/><Relationship Id="rId6" Type="http://schemas.openxmlformats.org/officeDocument/2006/relationships/tags" Target="../tags/tag94.xml"/><Relationship Id="rId11" Type="http://schemas.openxmlformats.org/officeDocument/2006/relationships/tags" Target="../tags/tag99.xml"/><Relationship Id="rId5" Type="http://schemas.openxmlformats.org/officeDocument/2006/relationships/tags" Target="../tags/tag93.xml"/><Relationship Id="rId15" Type="http://schemas.openxmlformats.org/officeDocument/2006/relationships/tags" Target="../tags/tag103.xml"/><Relationship Id="rId10" Type="http://schemas.openxmlformats.org/officeDocument/2006/relationships/tags" Target="../tags/tag98.xml"/><Relationship Id="rId19" Type="http://schemas.openxmlformats.org/officeDocument/2006/relationships/oleObject" Target="../embeddings/oleObject31.bin"/><Relationship Id="rId4" Type="http://schemas.openxmlformats.org/officeDocument/2006/relationships/tags" Target="../tags/tag92.xml"/><Relationship Id="rId9" Type="http://schemas.openxmlformats.org/officeDocument/2006/relationships/tags" Target="../tags/tag97.xml"/><Relationship Id="rId14" Type="http://schemas.openxmlformats.org/officeDocument/2006/relationships/tags" Target="../tags/tag102.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11.xml"/><Relationship Id="rId13" Type="http://schemas.openxmlformats.org/officeDocument/2006/relationships/tags" Target="../tags/tag116.xml"/><Relationship Id="rId3" Type="http://schemas.openxmlformats.org/officeDocument/2006/relationships/tags" Target="../tags/tag106.xml"/><Relationship Id="rId7" Type="http://schemas.openxmlformats.org/officeDocument/2006/relationships/tags" Target="../tags/tag110.xml"/><Relationship Id="rId12" Type="http://schemas.openxmlformats.org/officeDocument/2006/relationships/tags" Target="../tags/tag115.xml"/><Relationship Id="rId17" Type="http://schemas.openxmlformats.org/officeDocument/2006/relationships/oleObject" Target="../embeddings/oleObject33.bin"/><Relationship Id="rId2" Type="http://schemas.openxmlformats.org/officeDocument/2006/relationships/tags" Target="../tags/tag105.xml"/><Relationship Id="rId16" Type="http://schemas.openxmlformats.org/officeDocument/2006/relationships/image" Target="../media/image1.emf"/><Relationship Id="rId1" Type="http://schemas.openxmlformats.org/officeDocument/2006/relationships/tags" Target="../tags/tag104.xml"/><Relationship Id="rId6" Type="http://schemas.openxmlformats.org/officeDocument/2006/relationships/tags" Target="../tags/tag109.xml"/><Relationship Id="rId11" Type="http://schemas.openxmlformats.org/officeDocument/2006/relationships/tags" Target="../tags/tag114.xml"/><Relationship Id="rId5" Type="http://schemas.openxmlformats.org/officeDocument/2006/relationships/tags" Target="../tags/tag108.xml"/><Relationship Id="rId15" Type="http://schemas.openxmlformats.org/officeDocument/2006/relationships/oleObject" Target="../embeddings/oleObject32.bin"/><Relationship Id="rId10" Type="http://schemas.openxmlformats.org/officeDocument/2006/relationships/tags" Target="../tags/tag113.xml"/><Relationship Id="rId4" Type="http://schemas.openxmlformats.org/officeDocument/2006/relationships/tags" Target="../tags/tag107.xml"/><Relationship Id="rId9" Type="http://schemas.openxmlformats.org/officeDocument/2006/relationships/tags" Target="../tags/tag112.xml"/><Relationship Id="rId14"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19.xml"/><Relationship Id="rId7" Type="http://schemas.openxmlformats.org/officeDocument/2006/relationships/oleObject" Target="../embeddings/oleObject34.bin"/><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slideMaster" Target="../slideMasters/slideMaster1.xml"/><Relationship Id="rId11" Type="http://schemas.openxmlformats.org/officeDocument/2006/relationships/oleObject" Target="../embeddings/oleObject35.bin"/><Relationship Id="rId5" Type="http://schemas.openxmlformats.org/officeDocument/2006/relationships/tags" Target="../tags/tag121.xml"/><Relationship Id="rId10" Type="http://schemas.openxmlformats.org/officeDocument/2006/relationships/image" Target="../media/image5.jpeg"/><Relationship Id="rId4" Type="http://schemas.openxmlformats.org/officeDocument/2006/relationships/tags" Target="../tags/tag120.xml"/><Relationship Id="rId9"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oleObject" Target="../embeddings/oleObject6.bin"/><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image" Target="../media/image2.emf"/><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image" Target="../media/image3.jpeg"/><Relationship Id="rId5" Type="http://schemas.openxmlformats.org/officeDocument/2006/relationships/tags" Target="../tags/tag20.xml"/><Relationship Id="rId10" Type="http://schemas.openxmlformats.org/officeDocument/2006/relationships/image" Target="../media/image1.emf"/><Relationship Id="rId4" Type="http://schemas.openxmlformats.org/officeDocument/2006/relationships/tags" Target="../tags/tag19.xml"/><Relationship Id="rId9" Type="http://schemas.openxmlformats.org/officeDocument/2006/relationships/oleObject" Target="../embeddings/oleObject5.bin"/></Relationships>
</file>

<file path=ppt/slideLayouts/_rels/slideLayout20.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24.xml"/><Relationship Id="rId7" Type="http://schemas.openxmlformats.org/officeDocument/2006/relationships/tags" Target="../tags/tag128.xml"/><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tags" Target="../tags/tag127.xml"/><Relationship Id="rId11" Type="http://schemas.openxmlformats.org/officeDocument/2006/relationships/oleObject" Target="../embeddings/oleObject37.bin"/><Relationship Id="rId5" Type="http://schemas.openxmlformats.org/officeDocument/2006/relationships/tags" Target="../tags/tag126.xml"/><Relationship Id="rId10" Type="http://schemas.openxmlformats.org/officeDocument/2006/relationships/image" Target="../media/image1.emf"/><Relationship Id="rId4" Type="http://schemas.openxmlformats.org/officeDocument/2006/relationships/tags" Target="../tags/tag125.xml"/><Relationship Id="rId9" Type="http://schemas.openxmlformats.org/officeDocument/2006/relationships/oleObject" Target="../embeddings/oleObject36.bin"/></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7.bin"/><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0.xml"/><Relationship Id="rId7" Type="http://schemas.openxmlformats.org/officeDocument/2006/relationships/oleObject" Target="../embeddings/oleObject8.bin"/><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slideMaster" Target="../slideMasters/slideMaster1.xml"/><Relationship Id="rId11" Type="http://schemas.openxmlformats.org/officeDocument/2006/relationships/oleObject" Target="../embeddings/oleObject9.bin"/><Relationship Id="rId5" Type="http://schemas.openxmlformats.org/officeDocument/2006/relationships/tags" Target="../tags/tag32.xml"/><Relationship Id="rId10" Type="http://schemas.openxmlformats.org/officeDocument/2006/relationships/image" Target="../media/image5.jpeg"/><Relationship Id="rId4" Type="http://schemas.openxmlformats.org/officeDocument/2006/relationships/tags" Target="../tags/tag31.xml"/><Relationship Id="rId9" Type="http://schemas.openxmlformats.org/officeDocument/2006/relationships/image" Target="../media/image2.emf"/></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5.xml"/><Relationship Id="rId7" Type="http://schemas.openxmlformats.org/officeDocument/2006/relationships/tags" Target="../tags/tag39.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oleObject" Target="../embeddings/oleObject11.bin"/><Relationship Id="rId5" Type="http://schemas.openxmlformats.org/officeDocument/2006/relationships/tags" Target="../tags/tag37.xml"/><Relationship Id="rId10" Type="http://schemas.openxmlformats.org/officeDocument/2006/relationships/image" Target="../media/image1.emf"/><Relationship Id="rId4" Type="http://schemas.openxmlformats.org/officeDocument/2006/relationships/tags" Target="../tags/tag36.xml"/><Relationship Id="rId9" Type="http://schemas.openxmlformats.org/officeDocument/2006/relationships/oleObject" Target="../embeddings/oleObject10.bin"/></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2.xml"/><Relationship Id="rId7" Type="http://schemas.openxmlformats.org/officeDocument/2006/relationships/tags" Target="../tags/tag46.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oleObject" Target="../embeddings/oleObject13.bin"/><Relationship Id="rId5" Type="http://schemas.openxmlformats.org/officeDocument/2006/relationships/tags" Target="../tags/tag44.xml"/><Relationship Id="rId10" Type="http://schemas.openxmlformats.org/officeDocument/2006/relationships/image" Target="../media/image1.emf"/><Relationship Id="rId4" Type="http://schemas.openxmlformats.org/officeDocument/2006/relationships/tags" Target="../tags/tag43.xml"/><Relationship Id="rId9" Type="http://schemas.openxmlformats.org/officeDocument/2006/relationships/oleObject" Target="../embeddings/oleObject12.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54.xml"/><Relationship Id="rId3" Type="http://schemas.openxmlformats.org/officeDocument/2006/relationships/tags" Target="../tags/tag49.xml"/><Relationship Id="rId7" Type="http://schemas.openxmlformats.org/officeDocument/2006/relationships/tags" Target="../tags/tag53.xml"/><Relationship Id="rId12" Type="http://schemas.openxmlformats.org/officeDocument/2006/relationships/oleObject" Target="../embeddings/oleObject15.bin"/><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tags" Target="../tags/tag52.xml"/><Relationship Id="rId11" Type="http://schemas.openxmlformats.org/officeDocument/2006/relationships/image" Target="../media/image1.emf"/><Relationship Id="rId5" Type="http://schemas.openxmlformats.org/officeDocument/2006/relationships/tags" Target="../tags/tag51.xml"/><Relationship Id="rId10" Type="http://schemas.openxmlformats.org/officeDocument/2006/relationships/oleObject" Target="../embeddings/oleObject14.bin"/><Relationship Id="rId4" Type="http://schemas.openxmlformats.org/officeDocument/2006/relationships/tags" Target="../tags/tag50.xml"/><Relationship Id="rId9"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62.xml"/><Relationship Id="rId3" Type="http://schemas.openxmlformats.org/officeDocument/2006/relationships/tags" Target="../tags/tag57.xml"/><Relationship Id="rId7" Type="http://schemas.openxmlformats.org/officeDocument/2006/relationships/tags" Target="../tags/tag61.xml"/><Relationship Id="rId12" Type="http://schemas.openxmlformats.org/officeDocument/2006/relationships/oleObject" Target="../embeddings/oleObject17.bin"/><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image" Target="../media/image1.emf"/><Relationship Id="rId5" Type="http://schemas.openxmlformats.org/officeDocument/2006/relationships/tags" Target="../tags/tag59.xml"/><Relationship Id="rId10" Type="http://schemas.openxmlformats.org/officeDocument/2006/relationships/oleObject" Target="../embeddings/oleObject16.bin"/><Relationship Id="rId4" Type="http://schemas.openxmlformats.org/officeDocument/2006/relationships/tags" Target="../tags/tag58.xml"/><Relationship Id="rId9"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elfolie_ohne Text">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p:custDataLst>
              <p:tags r:id="rId1"/>
            </p:custDataLst>
            <p:extLst>
              <p:ext uri="{D42A27DB-BD31-4B8C-83A1-F6EECF244321}">
                <p14:modId xmlns:p14="http://schemas.microsoft.com/office/powerpoint/2010/main" val="273196404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7" imgW="270" imgH="270" progId="TCLayout.ActiveDocument.1">
                  <p:embed/>
                </p:oleObj>
              </mc:Choice>
              <mc:Fallback>
                <p:oleObj name="think-cell Folie" r:id="rId7" imgW="270" imgH="270" progId="TCLayout.ActiveDocument.1">
                  <p:embed/>
                  <p:pic>
                    <p:nvPicPr>
                      <p:cNvPr id="2" name="Objekt 1" hidden="1"/>
                      <p:cNvPicPr/>
                      <p:nvPr/>
                    </p:nvPicPr>
                    <p:blipFill>
                      <a:blip r:embed="rId8"/>
                      <a:stretch>
                        <a:fillRect/>
                      </a:stretch>
                    </p:blipFill>
                    <p:spPr>
                      <a:xfrm>
                        <a:off x="1588" y="1588"/>
                        <a:ext cx="1587" cy="1587"/>
                      </a:xfrm>
                      <a:prstGeom prst="rect">
                        <a:avLst/>
                      </a:prstGeom>
                    </p:spPr>
                  </p:pic>
                </p:oleObj>
              </mc:Fallback>
            </mc:AlternateContent>
          </a:graphicData>
        </a:graphic>
      </p:graphicFrame>
      <p:pic>
        <p:nvPicPr>
          <p:cNvPr id="5122" name="Picture 2" descr="See2_Titel"/>
          <p:cNvPicPr>
            <a:picLocks noChangeArrowheads="1"/>
          </p:cNvPicPr>
          <p:nvPr>
            <p:custDataLst>
              <p:tags r:id="rId2"/>
            </p:custDataLst>
          </p:nvPr>
        </p:nvPicPr>
        <p:blipFill rotWithShape="1">
          <a:blip r:embed="rId9" cstate="print">
            <a:extLst>
              <a:ext uri="{28A0092B-C50C-407E-A947-70E740481C1C}">
                <a14:useLocalDpi xmlns:a14="http://schemas.microsoft.com/office/drawing/2010/main" val="0"/>
              </a:ext>
            </a:extLst>
          </a:blip>
          <a:srcRect l="1787" r="-1"/>
          <a:stretch/>
        </p:blipFill>
        <p:spPr bwMode="auto">
          <a:xfrm>
            <a:off x="7486650" y="1681163"/>
            <a:ext cx="1657350" cy="3595551"/>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7"/>
          <p:cNvSpPr txBox="1">
            <a:spLocks noChangeArrowheads="1"/>
          </p:cNvSpPr>
          <p:nvPr>
            <p:custDataLst>
              <p:tags r:id="rId3"/>
            </p:custDataLst>
          </p:nvPr>
        </p:nvSpPr>
        <p:spPr bwMode="auto">
          <a:xfrm>
            <a:off x="431800" y="6566738"/>
            <a:ext cx="1893147" cy="128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eaLnBrk="0" fontAlgn="base" hangingPunct="0">
              <a:lnSpc>
                <a:spcPts val="1000"/>
              </a:lnSpc>
              <a:spcBef>
                <a:spcPct val="0"/>
              </a:spcBef>
              <a:spcAft>
                <a:spcPct val="0"/>
              </a:spcAft>
            </a:pPr>
            <a:r>
              <a:rPr lang="de-AT" sz="900" dirty="0">
                <a:solidFill>
                  <a:srgbClr val="808080"/>
                </a:solidFill>
              </a:rPr>
              <a:t>© VERBUND AG, www.verbund.com</a:t>
            </a:r>
          </a:p>
        </p:txBody>
      </p:sp>
      <p:pic>
        <p:nvPicPr>
          <p:cNvPr id="9" name="Picture 2" descr="Verbund_Logo_RGB_AI"/>
          <p:cNvPicPr>
            <a:picLocks noChangeAspect="1" noChangeArrowheads="1"/>
          </p:cNvPicPr>
          <p:nvPr>
            <p:custDataLst>
              <p:tags r:id="rId4"/>
            </p:custDataLst>
          </p:nvPr>
        </p:nvPicPr>
        <p:blipFill>
          <a:blip r:embed="rId10">
            <a:extLst>
              <a:ext uri="{28A0092B-C50C-407E-A947-70E740481C1C}">
                <a14:useLocalDpi xmlns:a14="http://schemas.microsoft.com/office/drawing/2010/main" val="0"/>
              </a:ext>
            </a:extLst>
          </a:blip>
          <a:srcRect/>
          <a:stretch>
            <a:fillRect/>
          </a:stretch>
        </p:blipFill>
        <p:spPr bwMode="auto">
          <a:xfrm>
            <a:off x="431800" y="407145"/>
            <a:ext cx="863600" cy="17621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See2_Cove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737" b="392"/>
          <a:stretch/>
        </p:blipFill>
        <p:spPr bwMode="auto">
          <a:xfrm>
            <a:off x="431798" y="1681163"/>
            <a:ext cx="7037389" cy="3595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Objekt 6" hidden="1"/>
          <p:cNvGraphicFramePr>
            <a:graphicFrameLocks noChangeAspect="1"/>
          </p:cNvGraphicFramePr>
          <p:nvPr userDrawn="1">
            <p:custDataLst>
              <p:tags r:id="rId5"/>
            </p:custDataLst>
            <p:extLst>
              <p:ext uri="{D42A27DB-BD31-4B8C-83A1-F6EECF244321}">
                <p14:modId xmlns:p14="http://schemas.microsoft.com/office/powerpoint/2010/main" val="273196404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2" imgW="270" imgH="270" progId="TCLayout.ActiveDocument.1">
                  <p:embed/>
                </p:oleObj>
              </mc:Choice>
              <mc:Fallback>
                <p:oleObj name="think-cell Slide" r:id="rId12" imgW="270" imgH="270" progId="TCLayout.ActiveDocument.1">
                  <p:embed/>
                  <p:pic>
                    <p:nvPicPr>
                      <p:cNvPr id="7" name="Objekt 6" hidden="1"/>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10" name="Text Box 7"/>
          <p:cNvSpPr txBox="1">
            <a:spLocks noChangeArrowheads="1"/>
          </p:cNvSpPr>
          <p:nvPr userDrawn="1"/>
        </p:nvSpPr>
        <p:spPr bwMode="auto">
          <a:xfrm>
            <a:off x="431800" y="6566738"/>
            <a:ext cx="1893147" cy="128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eaLnBrk="0" fontAlgn="base" hangingPunct="0">
              <a:lnSpc>
                <a:spcPts val="1000"/>
              </a:lnSpc>
              <a:spcBef>
                <a:spcPct val="0"/>
              </a:spcBef>
              <a:spcAft>
                <a:spcPct val="0"/>
              </a:spcAft>
            </a:pPr>
            <a:r>
              <a:rPr lang="de-AT" sz="900" dirty="0">
                <a:solidFill>
                  <a:srgbClr val="808080"/>
                </a:solidFill>
              </a:rPr>
              <a:t>© VERBUND AG, www.verbund.com</a:t>
            </a:r>
          </a:p>
        </p:txBody>
      </p:sp>
      <p:pic>
        <p:nvPicPr>
          <p:cNvPr id="11" name="Picture 2" descr="Verbund_Logo_RGB_AI"/>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431800" y="407145"/>
            <a:ext cx="863600" cy="17621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See2_Cover"/>
          <p:cNvPicPr>
            <a:picLocks noChangeAspect="1" noChangeArrowheads="1"/>
          </p:cNvPicPr>
          <p:nvPr userDrawn="1"/>
        </p:nvPicPr>
        <p:blipFill rotWithShape="1">
          <a:blip r:embed="rId11" cstate="print">
            <a:extLst>
              <a:ext uri="{28A0092B-C50C-407E-A947-70E740481C1C}">
                <a14:useLocalDpi xmlns:a14="http://schemas.microsoft.com/office/drawing/2010/main" val="0"/>
              </a:ext>
            </a:extLst>
          </a:blip>
          <a:srcRect r="737" b="392"/>
          <a:stretch/>
        </p:blipFill>
        <p:spPr bwMode="auto">
          <a:xfrm>
            <a:off x="431798" y="1681163"/>
            <a:ext cx="7037389" cy="3595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5067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xt + 2 Bild mit Bildunterschrift">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416960601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14" imgW="270" imgH="270" progId="TCLayout.ActiveDocument.1">
                  <p:embed/>
                </p:oleObj>
              </mc:Choice>
              <mc:Fallback>
                <p:oleObj name="think-cell Folie" r:id="rId14" imgW="270" imgH="270" progId="TCLayout.ActiveDocument.1">
                  <p:embed/>
                  <p:pic>
                    <p:nvPicPr>
                      <p:cNvPr id="7" name="Objekt 6" hidden="1"/>
                      <p:cNvPicPr/>
                      <p:nvPr/>
                    </p:nvPicPr>
                    <p:blipFill>
                      <a:blip r:embed="rId15"/>
                      <a:stretch>
                        <a:fillRect/>
                      </a:stretch>
                    </p:blipFill>
                    <p:spPr>
                      <a:xfrm>
                        <a:off x="1588" y="1588"/>
                        <a:ext cx="1587" cy="1587"/>
                      </a:xfrm>
                      <a:prstGeom prst="rect">
                        <a:avLst/>
                      </a:prstGeom>
                    </p:spPr>
                  </p:pic>
                </p:oleObj>
              </mc:Fallback>
            </mc:AlternateContent>
          </a:graphicData>
        </a:graphic>
      </p:graphicFrame>
      <p:sp>
        <p:nvSpPr>
          <p:cNvPr id="17" name="Inhaltsplatzhalter 10"/>
          <p:cNvSpPr>
            <a:spLocks noGrp="1"/>
          </p:cNvSpPr>
          <p:nvPr>
            <p:ph sz="quarter" idx="20" hasCustomPrompt="1"/>
            <p:custDataLst>
              <p:tags r:id="rId2"/>
            </p:custDataLst>
          </p:nvPr>
        </p:nvSpPr>
        <p:spPr>
          <a:xfrm>
            <a:off x="4667250" y="1681162"/>
            <a:ext cx="4044949" cy="1762126"/>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2" name="Titel 1"/>
          <p:cNvSpPr>
            <a:spLocks noGrp="1"/>
          </p:cNvSpPr>
          <p:nvPr>
            <p:ph type="title" hasCustomPrompt="1"/>
            <p:custDataLst>
              <p:tags r:id="rId3"/>
            </p:custDataLst>
          </p:nvPr>
        </p:nvSpPr>
        <p:spPr/>
        <p:txBody>
          <a:bodyPr/>
          <a:lstStyle/>
          <a:p>
            <a:r>
              <a:rPr lang="de-DE" dirty="0"/>
              <a:t>Text mit zwei erklärenden Bildern und Bildunterschrift</a:t>
            </a:r>
            <a:endParaRPr lang="de-AT" dirty="0"/>
          </a:p>
        </p:txBody>
      </p:sp>
      <p:sp>
        <p:nvSpPr>
          <p:cNvPr id="3" name="Inhaltsplatzhalter 2"/>
          <p:cNvSpPr>
            <a:spLocks noGrp="1"/>
          </p:cNvSpPr>
          <p:nvPr>
            <p:ph idx="1" hasCustomPrompt="1"/>
            <p:custDataLst>
              <p:tags r:id="rId4"/>
            </p:custDataLst>
          </p:nvPr>
        </p:nvSpPr>
        <p:spPr>
          <a:xfrm>
            <a:off x="431801" y="1627188"/>
            <a:ext cx="4046538" cy="1523494"/>
          </a:xfrm>
        </p:spPr>
        <p:txBody>
          <a:bodyPr/>
          <a:lstStyle>
            <a:lvl1pPr>
              <a:defRPr/>
            </a:lvl1pPr>
          </a:lstStyle>
          <a:p>
            <a:pPr lvl="0"/>
            <a:r>
              <a:rPr lang="de-AT" dirty="0"/>
              <a:t>Zwischenüberschrift, Arial </a:t>
            </a:r>
            <a:r>
              <a:rPr lang="de-AT" dirty="0" err="1"/>
              <a:t>Bold</a:t>
            </a:r>
            <a:r>
              <a:rPr lang="de-AT" dirty="0"/>
              <a:t> 15 </a:t>
            </a:r>
            <a:r>
              <a:rPr lang="de-AT" dirty="0" err="1"/>
              <a:t>pt</a:t>
            </a:r>
            <a:endParaRPr lang="de-AT" dirty="0"/>
          </a:p>
          <a:p>
            <a:pPr lvl="0"/>
            <a:r>
              <a:rPr lang="de-AT" dirty="0"/>
              <a:t>Arial Regular 15 </a:t>
            </a:r>
            <a:r>
              <a:rPr lang="de-AT" dirty="0" err="1"/>
              <a:t>pt</a:t>
            </a:r>
            <a:r>
              <a:rPr lang="de-AT" dirty="0"/>
              <a:t>. Jemand musste Josef K. verleumdet haben, denn ohne dass er etwas Böses getan hätte, wurde er eines Morgens verhaftet. "Wie ein Hund!" sagte er, es war, als sollte die Scham ihn überleben.</a:t>
            </a:r>
          </a:p>
        </p:txBody>
      </p:sp>
      <p:sp>
        <p:nvSpPr>
          <p:cNvPr id="4" name="Datumsplatzhalter 3"/>
          <p:cNvSpPr>
            <a:spLocks noGrp="1"/>
          </p:cNvSpPr>
          <p:nvPr>
            <p:ph type="dt" sz="half" idx="10"/>
            <p:custDataLst>
              <p:tags r:id="rId5"/>
            </p:custDataLst>
          </p:nvPr>
        </p:nvSpPr>
        <p:spPr/>
        <p:txBody>
          <a:bodyPr/>
          <a:lstStyle>
            <a:lvl1pPr>
              <a:defRPr/>
            </a:lvl1pPr>
          </a:lstStyle>
          <a:p>
            <a:r>
              <a:rPr lang="de-DE"/>
              <a:t>6.12.2024</a:t>
            </a:r>
          </a:p>
        </p:txBody>
      </p:sp>
      <p:sp>
        <p:nvSpPr>
          <p:cNvPr id="5" name="Foliennummernplatzhalter 4"/>
          <p:cNvSpPr>
            <a:spLocks noGrp="1"/>
          </p:cNvSpPr>
          <p:nvPr>
            <p:ph type="sldNum" sz="quarter" idx="11"/>
            <p:custDataLst>
              <p:tags r:id="rId6"/>
            </p:custDataLst>
          </p:nvPr>
        </p:nvSpPr>
        <p:spPr/>
        <p:txBody>
          <a:bodyPr/>
          <a:lstStyle>
            <a:lvl1pPr>
              <a:defRPr/>
            </a:lvl1pPr>
          </a:lstStyle>
          <a:p>
            <a:pPr algn="r"/>
            <a:r>
              <a:rPr lang="de-DE"/>
              <a:t>Seite </a:t>
            </a:r>
            <a:fld id="{DA7C5908-43A2-4734-906C-248E75A07F0B}" type="slidenum">
              <a:rPr lang="de-DE" smtClean="0"/>
              <a:pPr algn="r"/>
              <a:t>‹Nr.›</a:t>
            </a:fld>
            <a:endParaRPr lang="de-DE" dirty="0"/>
          </a:p>
        </p:txBody>
      </p:sp>
      <p:sp>
        <p:nvSpPr>
          <p:cNvPr id="6" name="Fußzeilenplatzhalter 5"/>
          <p:cNvSpPr>
            <a:spLocks noGrp="1"/>
          </p:cNvSpPr>
          <p:nvPr>
            <p:ph type="ftr" sz="quarter" idx="12"/>
            <p:custDataLst>
              <p:tags r:id="rId7"/>
            </p:custDataLst>
          </p:nvPr>
        </p:nvSpPr>
        <p:spPr/>
        <p:txBody>
          <a:bodyPr/>
          <a:lstStyle>
            <a:lvl1pPr>
              <a:defRPr/>
            </a:lvl1pPr>
          </a:lstStyle>
          <a:p>
            <a:r>
              <a:rPr lang="de-DE"/>
              <a:t>Short-Term Hydro Scheduling</a:t>
            </a:r>
          </a:p>
        </p:txBody>
      </p:sp>
      <p:sp>
        <p:nvSpPr>
          <p:cNvPr id="10" name="Textplatzhalter 9"/>
          <p:cNvSpPr>
            <a:spLocks noGrp="1"/>
          </p:cNvSpPr>
          <p:nvPr>
            <p:ph type="body" sz="quarter" idx="14" hasCustomPrompt="1"/>
            <p:custDataLst>
              <p:tags r:id="rId8"/>
            </p:custDataLst>
          </p:nvPr>
        </p:nvSpPr>
        <p:spPr>
          <a:xfrm>
            <a:off x="431801" y="6241950"/>
            <a:ext cx="4045602" cy="169277"/>
          </a:xfrm>
        </p:spPr>
        <p:txBody>
          <a:bodyPr anchor="b"/>
          <a:lstStyle>
            <a:lvl1pPr>
              <a:defRPr sz="1000" baseline="0"/>
            </a:lvl1pPr>
            <a:lvl2pPr>
              <a:defRPr sz="1000"/>
            </a:lvl2pPr>
            <a:lvl3pPr>
              <a:defRPr sz="1000"/>
            </a:lvl3pPr>
            <a:lvl4pPr>
              <a:defRPr sz="1000"/>
            </a:lvl4pPr>
            <a:lvl5pPr>
              <a:defRPr sz="1000"/>
            </a:lvl5pPr>
          </a:lstStyle>
          <a:p>
            <a:pPr lvl="0"/>
            <a:r>
              <a:rPr lang="de-DE" dirty="0"/>
              <a:t>Hier steht eine Fußnote in 10 </a:t>
            </a:r>
            <a:r>
              <a:rPr lang="de-DE" dirty="0" err="1"/>
              <a:t>pt</a:t>
            </a:r>
            <a:r>
              <a:rPr lang="de-DE" dirty="0"/>
              <a:t> Schriftgröße</a:t>
            </a:r>
            <a:endParaRPr lang="de-AT" dirty="0"/>
          </a:p>
        </p:txBody>
      </p:sp>
      <p:sp>
        <p:nvSpPr>
          <p:cNvPr id="14" name="Textplatzhalter 13"/>
          <p:cNvSpPr>
            <a:spLocks noGrp="1"/>
          </p:cNvSpPr>
          <p:nvPr>
            <p:ph type="body" sz="quarter" idx="16" hasCustomPrompt="1"/>
            <p:custDataLst>
              <p:tags r:id="rId9"/>
            </p:custDataLst>
          </p:nvPr>
        </p:nvSpPr>
        <p:spPr>
          <a:xfrm>
            <a:off x="4664075" y="3533073"/>
            <a:ext cx="4048125" cy="359073"/>
          </a:xfrm>
        </p:spPr>
        <p:txBody>
          <a:bodyPr/>
          <a:lstStyle>
            <a:lvl1pPr>
              <a:lnSpc>
                <a:spcPts val="1400"/>
              </a:lnSpc>
              <a:defRPr sz="1200"/>
            </a:lvl1pPr>
            <a:lvl2pPr>
              <a:lnSpc>
                <a:spcPts val="1400"/>
              </a:lnSpc>
              <a:defRPr sz="1200"/>
            </a:lvl2pPr>
            <a:lvl3pPr>
              <a:lnSpc>
                <a:spcPts val="1400"/>
              </a:lnSpc>
              <a:defRPr sz="1200"/>
            </a:lvl3pPr>
            <a:lvl4pPr>
              <a:lnSpc>
                <a:spcPts val="1400"/>
              </a:lnSpc>
              <a:defRPr sz="1200"/>
            </a:lvl4pPr>
            <a:lvl5pPr>
              <a:lnSpc>
                <a:spcPts val="1400"/>
              </a:lnSpc>
              <a:defRPr sz="1200"/>
            </a:lvl5pPr>
          </a:lstStyle>
          <a:p>
            <a:pPr lvl="0"/>
            <a:r>
              <a:rPr lang="de-AT" dirty="0"/>
              <a:t>Das ist eine Erklärung zum Bild, Arial 12 </a:t>
            </a:r>
            <a:r>
              <a:rPr lang="de-AT" dirty="0" err="1"/>
              <a:t>pt</a:t>
            </a:r>
            <a:r>
              <a:rPr lang="de-AT" dirty="0"/>
              <a:t>,</a:t>
            </a:r>
          </a:p>
          <a:p>
            <a:pPr lvl="0"/>
            <a:r>
              <a:rPr lang="de-AT" dirty="0" err="1"/>
              <a:t>Zab</a:t>
            </a:r>
            <a:r>
              <a:rPr lang="de-AT" dirty="0"/>
              <a:t> 14 </a:t>
            </a:r>
            <a:r>
              <a:rPr lang="de-AT" dirty="0" err="1"/>
              <a:t>pt</a:t>
            </a:r>
            <a:endParaRPr lang="de-AT" dirty="0"/>
          </a:p>
        </p:txBody>
      </p:sp>
      <p:sp>
        <p:nvSpPr>
          <p:cNvPr id="13" name="Inhaltsplatzhalter 2"/>
          <p:cNvSpPr>
            <a:spLocks noGrp="1"/>
          </p:cNvSpPr>
          <p:nvPr>
            <p:ph idx="17" hasCustomPrompt="1"/>
            <p:custDataLst>
              <p:tags r:id="rId10"/>
            </p:custDataLst>
          </p:nvPr>
        </p:nvSpPr>
        <p:spPr>
          <a:xfrm>
            <a:off x="431801" y="4146269"/>
            <a:ext cx="4046538" cy="1523494"/>
          </a:xfrm>
        </p:spPr>
        <p:txBody>
          <a:bodyPr/>
          <a:lstStyle>
            <a:lvl1pPr>
              <a:defRPr/>
            </a:lvl1pPr>
          </a:lstStyle>
          <a:p>
            <a:pPr lvl="0"/>
            <a:r>
              <a:rPr lang="de-AT" dirty="0"/>
              <a:t>Zwischenüberschrift, Arial </a:t>
            </a:r>
            <a:r>
              <a:rPr lang="de-AT" dirty="0" err="1"/>
              <a:t>Bold</a:t>
            </a:r>
            <a:r>
              <a:rPr lang="de-AT" dirty="0"/>
              <a:t> 15 </a:t>
            </a:r>
            <a:r>
              <a:rPr lang="de-AT" dirty="0" err="1"/>
              <a:t>pt</a:t>
            </a:r>
            <a:endParaRPr lang="de-AT" dirty="0"/>
          </a:p>
          <a:p>
            <a:pPr lvl="0"/>
            <a:r>
              <a:rPr lang="de-AT" dirty="0"/>
              <a:t>Arial Regular 15 </a:t>
            </a:r>
            <a:r>
              <a:rPr lang="de-AT" dirty="0" err="1"/>
              <a:t>pt</a:t>
            </a:r>
            <a:r>
              <a:rPr lang="de-AT" dirty="0"/>
              <a:t>. Jemand musste Josef K. verleumdet haben, denn ohne dass er etwas Böses getan hätte, wurde er eines Morgens verhaftet. "Wie ein Hund!" sagte er, es war, als sollte die Scham ihn überleben.</a:t>
            </a:r>
          </a:p>
        </p:txBody>
      </p:sp>
      <p:sp>
        <p:nvSpPr>
          <p:cNvPr id="16" name="Textplatzhalter 13"/>
          <p:cNvSpPr>
            <a:spLocks noGrp="1"/>
          </p:cNvSpPr>
          <p:nvPr>
            <p:ph type="body" sz="quarter" idx="19" hasCustomPrompt="1"/>
            <p:custDataLst>
              <p:tags r:id="rId11"/>
            </p:custDataLst>
          </p:nvPr>
        </p:nvSpPr>
        <p:spPr>
          <a:xfrm>
            <a:off x="4664075" y="6052154"/>
            <a:ext cx="4048125" cy="359073"/>
          </a:xfrm>
        </p:spPr>
        <p:txBody>
          <a:bodyPr/>
          <a:lstStyle>
            <a:lvl1pPr>
              <a:lnSpc>
                <a:spcPts val="1400"/>
              </a:lnSpc>
              <a:defRPr sz="1200"/>
            </a:lvl1pPr>
            <a:lvl2pPr>
              <a:lnSpc>
                <a:spcPts val="1400"/>
              </a:lnSpc>
              <a:defRPr sz="1200"/>
            </a:lvl2pPr>
            <a:lvl3pPr>
              <a:lnSpc>
                <a:spcPts val="1400"/>
              </a:lnSpc>
              <a:defRPr sz="1200"/>
            </a:lvl3pPr>
            <a:lvl4pPr>
              <a:lnSpc>
                <a:spcPts val="1400"/>
              </a:lnSpc>
              <a:defRPr sz="1200"/>
            </a:lvl4pPr>
            <a:lvl5pPr>
              <a:lnSpc>
                <a:spcPts val="1400"/>
              </a:lnSpc>
              <a:defRPr sz="1200"/>
            </a:lvl5pPr>
          </a:lstStyle>
          <a:p>
            <a:pPr lvl="0"/>
            <a:r>
              <a:rPr lang="de-AT" dirty="0"/>
              <a:t>Das ist eine Erklärung zum Bild, Arial 12 </a:t>
            </a:r>
            <a:r>
              <a:rPr lang="de-AT" dirty="0" err="1"/>
              <a:t>pt</a:t>
            </a:r>
            <a:r>
              <a:rPr lang="de-AT" dirty="0"/>
              <a:t>,</a:t>
            </a:r>
          </a:p>
          <a:p>
            <a:pPr lvl="0"/>
            <a:r>
              <a:rPr lang="de-AT" dirty="0" err="1"/>
              <a:t>Zab</a:t>
            </a:r>
            <a:r>
              <a:rPr lang="de-AT" dirty="0"/>
              <a:t> 14 </a:t>
            </a:r>
            <a:r>
              <a:rPr lang="de-AT" dirty="0" err="1"/>
              <a:t>pt</a:t>
            </a:r>
            <a:endParaRPr lang="de-AT" dirty="0"/>
          </a:p>
        </p:txBody>
      </p:sp>
      <p:sp>
        <p:nvSpPr>
          <p:cNvPr id="18" name="Inhaltsplatzhalter 10"/>
          <p:cNvSpPr>
            <a:spLocks noGrp="1"/>
          </p:cNvSpPr>
          <p:nvPr>
            <p:ph sz="quarter" idx="21" hasCustomPrompt="1"/>
          </p:nvPr>
        </p:nvSpPr>
        <p:spPr>
          <a:xfrm>
            <a:off x="4667250" y="4206875"/>
            <a:ext cx="4044949" cy="1762126"/>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graphicFrame>
        <p:nvGraphicFramePr>
          <p:cNvPr id="15" name="Objekt 14" hidden="1"/>
          <p:cNvGraphicFramePr>
            <a:graphicFrameLocks noChangeAspect="1"/>
          </p:cNvGraphicFramePr>
          <p:nvPr userDrawn="1">
            <p:custDataLst>
              <p:tags r:id="rId12"/>
            </p:custDataLst>
            <p:extLst>
              <p:ext uri="{D42A27DB-BD31-4B8C-83A1-F6EECF244321}">
                <p14:modId xmlns:p14="http://schemas.microsoft.com/office/powerpoint/2010/main" val="416960601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6" imgW="270" imgH="270" progId="TCLayout.ActiveDocument.1">
                  <p:embed/>
                </p:oleObj>
              </mc:Choice>
              <mc:Fallback>
                <p:oleObj name="think-cell Slide" r:id="rId16" imgW="270" imgH="270" progId="TCLayout.ActiveDocument.1">
                  <p:embed/>
                  <p:pic>
                    <p:nvPicPr>
                      <p:cNvPr id="15" name="Objekt 14" hidden="1"/>
                      <p:cNvPicPr/>
                      <p:nvPr/>
                    </p:nvPicPr>
                    <p:blipFill>
                      <a:blip r:embed="rId15"/>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2040336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 2 Bild ohne Bildunterschrift">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346825416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12" imgW="270" imgH="270" progId="TCLayout.ActiveDocument.1">
                  <p:embed/>
                </p:oleObj>
              </mc:Choice>
              <mc:Fallback>
                <p:oleObj name="think-cell Folie" r:id="rId12" imgW="270" imgH="270" progId="TCLayout.ActiveDocument.1">
                  <p:embed/>
                  <p:pic>
                    <p:nvPicPr>
                      <p:cNvPr id="7" name="Objekt 6" hidden="1"/>
                      <p:cNvPicPr/>
                      <p:nvPr/>
                    </p:nvPicPr>
                    <p:blipFill>
                      <a:blip r:embed="rId13"/>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hasCustomPrompt="1"/>
            <p:custDataLst>
              <p:tags r:id="rId2"/>
            </p:custDataLst>
          </p:nvPr>
        </p:nvSpPr>
        <p:spPr/>
        <p:txBody>
          <a:bodyPr/>
          <a:lstStyle/>
          <a:p>
            <a:r>
              <a:rPr lang="de-DE" dirty="0"/>
              <a:t>Text mit zwei erklärenden Bildern</a:t>
            </a:r>
            <a:endParaRPr lang="de-AT" dirty="0"/>
          </a:p>
        </p:txBody>
      </p:sp>
      <p:sp>
        <p:nvSpPr>
          <p:cNvPr id="3" name="Inhaltsplatzhalter 2"/>
          <p:cNvSpPr>
            <a:spLocks noGrp="1"/>
          </p:cNvSpPr>
          <p:nvPr>
            <p:ph idx="1" hasCustomPrompt="1"/>
          </p:nvPr>
        </p:nvSpPr>
        <p:spPr>
          <a:xfrm>
            <a:off x="431801" y="1627188"/>
            <a:ext cx="4046538" cy="1523494"/>
          </a:xfrm>
        </p:spPr>
        <p:txBody>
          <a:bodyPr/>
          <a:lstStyle>
            <a:lvl1pPr>
              <a:defRPr/>
            </a:lvl1pPr>
          </a:lstStyle>
          <a:p>
            <a:pPr lvl="0"/>
            <a:r>
              <a:rPr lang="de-AT" dirty="0"/>
              <a:t>Zwischenüberschrift, Arial </a:t>
            </a:r>
            <a:r>
              <a:rPr lang="de-AT" dirty="0" err="1"/>
              <a:t>Bold</a:t>
            </a:r>
            <a:r>
              <a:rPr lang="de-AT" dirty="0"/>
              <a:t> 15 </a:t>
            </a:r>
            <a:r>
              <a:rPr lang="de-AT" dirty="0" err="1"/>
              <a:t>pt</a:t>
            </a:r>
            <a:endParaRPr lang="de-AT" dirty="0"/>
          </a:p>
          <a:p>
            <a:pPr lvl="0"/>
            <a:r>
              <a:rPr lang="de-AT" dirty="0"/>
              <a:t>Arial Regular 15 </a:t>
            </a:r>
            <a:r>
              <a:rPr lang="de-AT" dirty="0" err="1"/>
              <a:t>pt</a:t>
            </a:r>
            <a:r>
              <a:rPr lang="de-AT" dirty="0"/>
              <a:t>. Jemand musste Josef K. verleumdet haben, denn ohne dass er etwas Böses getan hätte, wurde er eines Morgens verhaftet. "Wie ein Hund!" sagte er, es war, als sollte die Scham ihn überleben.</a:t>
            </a:r>
          </a:p>
        </p:txBody>
      </p:sp>
      <p:sp>
        <p:nvSpPr>
          <p:cNvPr id="4" name="Datumsplatzhalter 3"/>
          <p:cNvSpPr>
            <a:spLocks noGrp="1"/>
          </p:cNvSpPr>
          <p:nvPr>
            <p:ph type="dt" sz="half" idx="10"/>
            <p:custDataLst>
              <p:tags r:id="rId3"/>
            </p:custDataLst>
          </p:nvPr>
        </p:nvSpPr>
        <p:spPr/>
        <p:txBody>
          <a:bodyPr/>
          <a:lstStyle>
            <a:lvl1pPr>
              <a:defRPr/>
            </a:lvl1pPr>
          </a:lstStyle>
          <a:p>
            <a:r>
              <a:rPr lang="de-DE"/>
              <a:t>6.12.2024</a:t>
            </a:r>
          </a:p>
        </p:txBody>
      </p:sp>
      <p:sp>
        <p:nvSpPr>
          <p:cNvPr id="5" name="Foliennummernplatzhalter 4"/>
          <p:cNvSpPr>
            <a:spLocks noGrp="1"/>
          </p:cNvSpPr>
          <p:nvPr>
            <p:ph type="sldNum" sz="quarter" idx="11"/>
            <p:custDataLst>
              <p:tags r:id="rId4"/>
            </p:custDataLst>
          </p:nvPr>
        </p:nvSpPr>
        <p:spPr/>
        <p:txBody>
          <a:bodyPr/>
          <a:lstStyle>
            <a:lvl1pPr>
              <a:defRPr/>
            </a:lvl1pPr>
          </a:lstStyle>
          <a:p>
            <a:pPr algn="r"/>
            <a:r>
              <a:rPr lang="de-DE"/>
              <a:t>Seite </a:t>
            </a:r>
            <a:fld id="{DA7C5908-43A2-4734-906C-248E75A07F0B}" type="slidenum">
              <a:rPr lang="de-DE" smtClean="0"/>
              <a:pPr algn="r"/>
              <a:t>‹Nr.›</a:t>
            </a:fld>
            <a:endParaRPr lang="de-DE" dirty="0"/>
          </a:p>
        </p:txBody>
      </p:sp>
      <p:sp>
        <p:nvSpPr>
          <p:cNvPr id="6" name="Fußzeilenplatzhalter 5"/>
          <p:cNvSpPr>
            <a:spLocks noGrp="1"/>
          </p:cNvSpPr>
          <p:nvPr>
            <p:ph type="ftr" sz="quarter" idx="12"/>
            <p:custDataLst>
              <p:tags r:id="rId5"/>
            </p:custDataLst>
          </p:nvPr>
        </p:nvSpPr>
        <p:spPr/>
        <p:txBody>
          <a:bodyPr/>
          <a:lstStyle>
            <a:lvl1pPr>
              <a:defRPr/>
            </a:lvl1pPr>
          </a:lstStyle>
          <a:p>
            <a:r>
              <a:rPr lang="de-DE"/>
              <a:t>Short-Term Hydro Scheduling</a:t>
            </a:r>
          </a:p>
        </p:txBody>
      </p:sp>
      <p:sp>
        <p:nvSpPr>
          <p:cNvPr id="10" name="Textplatzhalter 9"/>
          <p:cNvSpPr>
            <a:spLocks noGrp="1"/>
          </p:cNvSpPr>
          <p:nvPr>
            <p:ph type="body" sz="quarter" idx="14" hasCustomPrompt="1"/>
            <p:custDataLst>
              <p:tags r:id="rId6"/>
            </p:custDataLst>
          </p:nvPr>
        </p:nvSpPr>
        <p:spPr>
          <a:xfrm>
            <a:off x="431801" y="6241950"/>
            <a:ext cx="4045602" cy="169277"/>
          </a:xfrm>
        </p:spPr>
        <p:txBody>
          <a:bodyPr anchor="b"/>
          <a:lstStyle>
            <a:lvl1pPr>
              <a:defRPr sz="1000" baseline="0"/>
            </a:lvl1pPr>
            <a:lvl2pPr>
              <a:defRPr sz="1000"/>
            </a:lvl2pPr>
            <a:lvl3pPr>
              <a:defRPr sz="1000"/>
            </a:lvl3pPr>
            <a:lvl4pPr>
              <a:defRPr sz="1000"/>
            </a:lvl4pPr>
            <a:lvl5pPr>
              <a:defRPr sz="1000"/>
            </a:lvl5pPr>
          </a:lstStyle>
          <a:p>
            <a:pPr lvl="0"/>
            <a:r>
              <a:rPr lang="de-DE" dirty="0"/>
              <a:t>Hier steht eine Fußnote in 10 </a:t>
            </a:r>
            <a:r>
              <a:rPr lang="de-DE" dirty="0" err="1"/>
              <a:t>pt</a:t>
            </a:r>
            <a:r>
              <a:rPr lang="de-DE" dirty="0"/>
              <a:t> Schriftgröße</a:t>
            </a:r>
            <a:endParaRPr lang="de-AT" dirty="0"/>
          </a:p>
        </p:txBody>
      </p:sp>
      <p:sp>
        <p:nvSpPr>
          <p:cNvPr id="13" name="Inhaltsplatzhalter 2"/>
          <p:cNvSpPr>
            <a:spLocks noGrp="1"/>
          </p:cNvSpPr>
          <p:nvPr>
            <p:ph idx="17" hasCustomPrompt="1"/>
            <p:custDataLst>
              <p:tags r:id="rId7"/>
            </p:custDataLst>
          </p:nvPr>
        </p:nvSpPr>
        <p:spPr>
          <a:xfrm>
            <a:off x="431801" y="4154689"/>
            <a:ext cx="4046538" cy="1523494"/>
          </a:xfrm>
        </p:spPr>
        <p:txBody>
          <a:bodyPr/>
          <a:lstStyle>
            <a:lvl1pPr>
              <a:defRPr/>
            </a:lvl1pPr>
          </a:lstStyle>
          <a:p>
            <a:pPr lvl="0"/>
            <a:r>
              <a:rPr lang="de-AT" dirty="0"/>
              <a:t>Zwischenüberschrift, Arial </a:t>
            </a:r>
            <a:r>
              <a:rPr lang="de-AT" dirty="0" err="1"/>
              <a:t>Bold</a:t>
            </a:r>
            <a:r>
              <a:rPr lang="de-AT" dirty="0"/>
              <a:t> 15 </a:t>
            </a:r>
            <a:r>
              <a:rPr lang="de-AT" dirty="0" err="1"/>
              <a:t>pt</a:t>
            </a:r>
            <a:endParaRPr lang="de-AT" dirty="0"/>
          </a:p>
          <a:p>
            <a:pPr lvl="0"/>
            <a:r>
              <a:rPr lang="de-AT" dirty="0"/>
              <a:t>Arial Regular 15 </a:t>
            </a:r>
            <a:r>
              <a:rPr lang="de-AT" dirty="0" err="1"/>
              <a:t>pt</a:t>
            </a:r>
            <a:r>
              <a:rPr lang="de-AT" dirty="0"/>
              <a:t>. Jemand musste Josef K. verleumdet haben, denn ohne dass er etwas Böses getan hätte, wurde er eines Morgens verhaftet. "Wie ein Hund!" sagte er, es war, als sollte die Scham ihn überleben.</a:t>
            </a:r>
          </a:p>
        </p:txBody>
      </p:sp>
      <p:sp>
        <p:nvSpPr>
          <p:cNvPr id="14" name="Inhaltsplatzhalter 10"/>
          <p:cNvSpPr>
            <a:spLocks noGrp="1"/>
          </p:cNvSpPr>
          <p:nvPr>
            <p:ph sz="quarter" idx="20" hasCustomPrompt="1"/>
            <p:custDataLst>
              <p:tags r:id="rId8"/>
            </p:custDataLst>
          </p:nvPr>
        </p:nvSpPr>
        <p:spPr>
          <a:xfrm>
            <a:off x="4667250" y="1681162"/>
            <a:ext cx="4044949" cy="2204352"/>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16" name="Inhaltsplatzhalter 10"/>
          <p:cNvSpPr>
            <a:spLocks noGrp="1"/>
          </p:cNvSpPr>
          <p:nvPr>
            <p:ph sz="quarter" idx="21" hasCustomPrompt="1"/>
            <p:custDataLst>
              <p:tags r:id="rId9"/>
            </p:custDataLst>
          </p:nvPr>
        </p:nvSpPr>
        <p:spPr>
          <a:xfrm>
            <a:off x="4667250" y="4206875"/>
            <a:ext cx="4044949" cy="2204352"/>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graphicFrame>
        <p:nvGraphicFramePr>
          <p:cNvPr id="12" name="Objekt 11" hidden="1"/>
          <p:cNvGraphicFramePr>
            <a:graphicFrameLocks noChangeAspect="1"/>
          </p:cNvGraphicFramePr>
          <p:nvPr userDrawn="1">
            <p:custDataLst>
              <p:tags r:id="rId10"/>
            </p:custDataLst>
            <p:extLst>
              <p:ext uri="{D42A27DB-BD31-4B8C-83A1-F6EECF244321}">
                <p14:modId xmlns:p14="http://schemas.microsoft.com/office/powerpoint/2010/main" val="346825416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4" imgW="270" imgH="270" progId="TCLayout.ActiveDocument.1">
                  <p:embed/>
                </p:oleObj>
              </mc:Choice>
              <mc:Fallback>
                <p:oleObj name="think-cell Slide" r:id="rId14" imgW="270" imgH="270" progId="TCLayout.ActiveDocument.1">
                  <p:embed/>
                  <p:pic>
                    <p:nvPicPr>
                      <p:cNvPr id="12" name="Objekt 11" hidden="1"/>
                      <p:cNvPicPr/>
                      <p:nvPr/>
                    </p:nvPicPr>
                    <p:blipFill>
                      <a:blip r:embed="rId13"/>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4176793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Bild mit Bildunterschrift und Zwischenüberschriften">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209521139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270" imgH="270" progId="TCLayout.ActiveDocument.1">
                  <p:embed/>
                </p:oleObj>
              </mc:Choice>
              <mc:Fallback>
                <p:oleObj name="think-cell Folie" r:id="rId3" imgW="270" imgH="270" progId="TCLayout.ActiveDocument.1">
                  <p:embed/>
                  <p:pic>
                    <p:nvPicPr>
                      <p:cNvPr id="7" name="Objekt 6"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hasCustomPrompt="1"/>
          </p:nvPr>
        </p:nvSpPr>
        <p:spPr>
          <a:xfrm>
            <a:off x="431800" y="981075"/>
            <a:ext cx="6861175" cy="564257"/>
          </a:xfrm>
        </p:spPr>
        <p:txBody>
          <a:bodyPr/>
          <a:lstStyle>
            <a:lvl1pPr>
              <a:defRPr/>
            </a:lvl1pPr>
          </a:lstStyle>
          <a:p>
            <a:r>
              <a:rPr lang="de-DE" dirty="0"/>
              <a:t>Zwei Bilder mit erklärendem Text </a:t>
            </a:r>
            <a:r>
              <a:rPr lang="de-AT" dirty="0"/>
              <a:t>und mit Zwischenüberschriften</a:t>
            </a:r>
          </a:p>
        </p:txBody>
      </p:sp>
      <p:sp>
        <p:nvSpPr>
          <p:cNvPr id="3" name="Inhaltsplatzhalter 2"/>
          <p:cNvSpPr>
            <a:spLocks noGrp="1"/>
          </p:cNvSpPr>
          <p:nvPr>
            <p:ph idx="1" hasCustomPrompt="1"/>
          </p:nvPr>
        </p:nvSpPr>
        <p:spPr>
          <a:xfrm>
            <a:off x="431801" y="1627188"/>
            <a:ext cx="4046538" cy="253916"/>
          </a:xfrm>
        </p:spPr>
        <p:txBody>
          <a:bodyPr/>
          <a:lstStyle>
            <a:lvl1pPr>
              <a:defRPr b="1"/>
            </a:lvl1pPr>
          </a:lstStyle>
          <a:p>
            <a:pPr lvl="0"/>
            <a:r>
              <a:rPr lang="de-AT" dirty="0"/>
              <a:t>Zwischenüberschrift, Arial </a:t>
            </a:r>
            <a:r>
              <a:rPr lang="de-AT" dirty="0" err="1"/>
              <a:t>Bold</a:t>
            </a:r>
            <a:r>
              <a:rPr lang="de-AT" dirty="0"/>
              <a:t> 15 </a:t>
            </a:r>
            <a:r>
              <a:rPr lang="de-AT" dirty="0" err="1"/>
              <a:t>pt</a:t>
            </a:r>
            <a:endParaRPr lang="de-AT" dirty="0"/>
          </a:p>
        </p:txBody>
      </p:sp>
      <p:sp>
        <p:nvSpPr>
          <p:cNvPr id="4" name="Datumsplatzhalter 3"/>
          <p:cNvSpPr>
            <a:spLocks noGrp="1"/>
          </p:cNvSpPr>
          <p:nvPr>
            <p:ph type="dt" sz="half" idx="10"/>
          </p:nvPr>
        </p:nvSpPr>
        <p:spPr/>
        <p:txBody>
          <a:bodyPr/>
          <a:lstStyle>
            <a:lvl1pPr>
              <a:defRPr/>
            </a:lvl1pPr>
          </a:lstStyle>
          <a:p>
            <a:r>
              <a:rPr lang="de-DE"/>
              <a:t>6.12.2024</a:t>
            </a:r>
          </a:p>
        </p:txBody>
      </p:sp>
      <p:sp>
        <p:nvSpPr>
          <p:cNvPr id="5" name="Foliennummernplatzhalter 4"/>
          <p:cNvSpPr>
            <a:spLocks noGrp="1"/>
          </p:cNvSpPr>
          <p:nvPr>
            <p:ph type="sldNum" sz="quarter" idx="11"/>
          </p:nvPr>
        </p:nvSpPr>
        <p:spPr/>
        <p:txBody>
          <a:bodyPr/>
          <a:lstStyle>
            <a:lvl1pPr>
              <a:defRPr/>
            </a:lvl1pPr>
          </a:lstStyle>
          <a:p>
            <a:pPr algn="r"/>
            <a:r>
              <a:rPr lang="de-DE"/>
              <a:t>Seite </a:t>
            </a:r>
            <a:fld id="{DA7C5908-43A2-4734-906C-248E75A07F0B}" type="slidenum">
              <a:rPr lang="de-DE" smtClean="0"/>
              <a:pPr algn="r"/>
              <a:t>‹Nr.›</a:t>
            </a:fld>
            <a:endParaRPr lang="de-DE" dirty="0"/>
          </a:p>
        </p:txBody>
      </p:sp>
      <p:sp>
        <p:nvSpPr>
          <p:cNvPr id="6" name="Fußzeilenplatzhalter 5"/>
          <p:cNvSpPr>
            <a:spLocks noGrp="1"/>
          </p:cNvSpPr>
          <p:nvPr>
            <p:ph type="ftr" sz="quarter" idx="12"/>
          </p:nvPr>
        </p:nvSpPr>
        <p:spPr/>
        <p:txBody>
          <a:bodyPr/>
          <a:lstStyle>
            <a:lvl1pPr>
              <a:defRPr/>
            </a:lvl1pPr>
          </a:lstStyle>
          <a:p>
            <a:r>
              <a:rPr lang="de-DE"/>
              <a:t>Short-Term Hydro Scheduling</a:t>
            </a:r>
          </a:p>
        </p:txBody>
      </p:sp>
      <p:sp>
        <p:nvSpPr>
          <p:cNvPr id="10" name="Textplatzhalter 9"/>
          <p:cNvSpPr>
            <a:spLocks noGrp="1"/>
          </p:cNvSpPr>
          <p:nvPr>
            <p:ph type="body" sz="quarter" idx="14" hasCustomPrompt="1"/>
          </p:nvPr>
        </p:nvSpPr>
        <p:spPr>
          <a:xfrm>
            <a:off x="431801" y="6241950"/>
            <a:ext cx="4045602" cy="169277"/>
          </a:xfrm>
        </p:spPr>
        <p:txBody>
          <a:bodyPr anchor="b"/>
          <a:lstStyle>
            <a:lvl1pPr>
              <a:defRPr sz="1000" baseline="0"/>
            </a:lvl1pPr>
            <a:lvl2pPr>
              <a:defRPr sz="1000"/>
            </a:lvl2pPr>
            <a:lvl3pPr>
              <a:defRPr sz="1000"/>
            </a:lvl3pPr>
            <a:lvl4pPr>
              <a:defRPr sz="1000"/>
            </a:lvl4pPr>
            <a:lvl5pPr>
              <a:defRPr sz="1000"/>
            </a:lvl5pPr>
          </a:lstStyle>
          <a:p>
            <a:pPr lvl="0"/>
            <a:r>
              <a:rPr lang="de-DE" dirty="0"/>
              <a:t>Hier steht eine Fußnote in 10 </a:t>
            </a:r>
            <a:r>
              <a:rPr lang="de-DE" dirty="0" err="1"/>
              <a:t>pt</a:t>
            </a:r>
            <a:r>
              <a:rPr lang="de-DE" dirty="0"/>
              <a:t> Schriftgröße</a:t>
            </a:r>
            <a:endParaRPr lang="de-AT" dirty="0"/>
          </a:p>
        </p:txBody>
      </p:sp>
      <p:sp>
        <p:nvSpPr>
          <p:cNvPr id="14" name="Textplatzhalter 13"/>
          <p:cNvSpPr>
            <a:spLocks noGrp="1"/>
          </p:cNvSpPr>
          <p:nvPr>
            <p:ph type="body" sz="quarter" idx="16" hasCustomPrompt="1"/>
          </p:nvPr>
        </p:nvSpPr>
        <p:spPr>
          <a:xfrm>
            <a:off x="429278" y="5258309"/>
            <a:ext cx="4048125" cy="359073"/>
          </a:xfrm>
        </p:spPr>
        <p:txBody>
          <a:bodyPr/>
          <a:lstStyle>
            <a:lvl1pPr>
              <a:lnSpc>
                <a:spcPts val="1400"/>
              </a:lnSpc>
              <a:defRPr sz="1200"/>
            </a:lvl1pPr>
            <a:lvl2pPr>
              <a:lnSpc>
                <a:spcPts val="1400"/>
              </a:lnSpc>
              <a:defRPr sz="1200"/>
            </a:lvl2pPr>
            <a:lvl3pPr>
              <a:lnSpc>
                <a:spcPts val="1400"/>
              </a:lnSpc>
              <a:defRPr sz="1200"/>
            </a:lvl3pPr>
            <a:lvl4pPr>
              <a:lnSpc>
                <a:spcPts val="1400"/>
              </a:lnSpc>
              <a:defRPr sz="1200"/>
            </a:lvl4pPr>
            <a:lvl5pPr>
              <a:lnSpc>
                <a:spcPts val="1400"/>
              </a:lnSpc>
              <a:defRPr sz="1200"/>
            </a:lvl5pPr>
          </a:lstStyle>
          <a:p>
            <a:pPr lvl="0"/>
            <a:r>
              <a:rPr lang="de-AT" dirty="0"/>
              <a:t>Das ist eine Erklärung zum Bild, Arial 12 </a:t>
            </a:r>
            <a:r>
              <a:rPr lang="de-AT" dirty="0" err="1"/>
              <a:t>pt</a:t>
            </a:r>
            <a:r>
              <a:rPr lang="de-AT" dirty="0"/>
              <a:t>,</a:t>
            </a:r>
          </a:p>
          <a:p>
            <a:pPr lvl="0"/>
            <a:r>
              <a:rPr lang="de-AT" dirty="0" err="1"/>
              <a:t>Zab</a:t>
            </a:r>
            <a:r>
              <a:rPr lang="de-AT" dirty="0"/>
              <a:t> 14 </a:t>
            </a:r>
            <a:r>
              <a:rPr lang="de-AT" dirty="0" err="1"/>
              <a:t>pt</a:t>
            </a:r>
            <a:endParaRPr lang="de-AT" dirty="0"/>
          </a:p>
        </p:txBody>
      </p:sp>
      <p:sp>
        <p:nvSpPr>
          <p:cNvPr id="13" name="Inhaltsplatzhalter 2"/>
          <p:cNvSpPr>
            <a:spLocks noGrp="1"/>
          </p:cNvSpPr>
          <p:nvPr>
            <p:ph idx="17" hasCustomPrompt="1"/>
          </p:nvPr>
        </p:nvSpPr>
        <p:spPr>
          <a:xfrm>
            <a:off x="4665662" y="1627188"/>
            <a:ext cx="4046538" cy="253916"/>
          </a:xfrm>
        </p:spPr>
        <p:txBody>
          <a:bodyPr/>
          <a:lstStyle>
            <a:lvl1pPr>
              <a:defRPr b="1"/>
            </a:lvl1pPr>
          </a:lstStyle>
          <a:p>
            <a:pPr lvl="0"/>
            <a:r>
              <a:rPr lang="de-AT" dirty="0"/>
              <a:t>Zwischenüberschrift, Arial </a:t>
            </a:r>
            <a:r>
              <a:rPr lang="de-AT" dirty="0" err="1"/>
              <a:t>Bold</a:t>
            </a:r>
            <a:r>
              <a:rPr lang="de-AT" dirty="0"/>
              <a:t> 15 </a:t>
            </a:r>
            <a:r>
              <a:rPr lang="de-AT" dirty="0" err="1"/>
              <a:t>pt</a:t>
            </a:r>
            <a:endParaRPr lang="de-AT" dirty="0"/>
          </a:p>
        </p:txBody>
      </p:sp>
      <p:sp>
        <p:nvSpPr>
          <p:cNvPr id="16" name="Textplatzhalter 13"/>
          <p:cNvSpPr>
            <a:spLocks noGrp="1"/>
          </p:cNvSpPr>
          <p:nvPr>
            <p:ph type="body" sz="quarter" idx="19" hasCustomPrompt="1"/>
          </p:nvPr>
        </p:nvSpPr>
        <p:spPr>
          <a:xfrm>
            <a:off x="4664075" y="5258309"/>
            <a:ext cx="4048125" cy="359073"/>
          </a:xfrm>
        </p:spPr>
        <p:txBody>
          <a:bodyPr/>
          <a:lstStyle>
            <a:lvl1pPr>
              <a:lnSpc>
                <a:spcPts val="1400"/>
              </a:lnSpc>
              <a:defRPr sz="1200"/>
            </a:lvl1pPr>
            <a:lvl2pPr>
              <a:lnSpc>
                <a:spcPts val="1400"/>
              </a:lnSpc>
              <a:defRPr sz="1200"/>
            </a:lvl2pPr>
            <a:lvl3pPr>
              <a:lnSpc>
                <a:spcPts val="1400"/>
              </a:lnSpc>
              <a:defRPr sz="1200"/>
            </a:lvl3pPr>
            <a:lvl4pPr>
              <a:lnSpc>
                <a:spcPts val="1400"/>
              </a:lnSpc>
              <a:defRPr sz="1200"/>
            </a:lvl4pPr>
            <a:lvl5pPr>
              <a:lnSpc>
                <a:spcPts val="1400"/>
              </a:lnSpc>
              <a:defRPr sz="1200"/>
            </a:lvl5pPr>
          </a:lstStyle>
          <a:p>
            <a:pPr lvl="0"/>
            <a:r>
              <a:rPr lang="de-AT" dirty="0"/>
              <a:t>Das ist eine Erklärung zum Bild, Arial 12 </a:t>
            </a:r>
            <a:r>
              <a:rPr lang="de-AT" dirty="0" err="1"/>
              <a:t>pt</a:t>
            </a:r>
            <a:r>
              <a:rPr lang="de-AT" dirty="0"/>
              <a:t>,</a:t>
            </a:r>
          </a:p>
          <a:p>
            <a:pPr lvl="0"/>
            <a:r>
              <a:rPr lang="de-AT" dirty="0" err="1"/>
              <a:t>Zab</a:t>
            </a:r>
            <a:r>
              <a:rPr lang="de-AT" dirty="0"/>
              <a:t> 14 </a:t>
            </a:r>
            <a:r>
              <a:rPr lang="de-AT" dirty="0" err="1"/>
              <a:t>pt</a:t>
            </a:r>
            <a:endParaRPr lang="de-AT" dirty="0"/>
          </a:p>
        </p:txBody>
      </p:sp>
      <p:sp>
        <p:nvSpPr>
          <p:cNvPr id="17" name="Inhaltsplatzhalter 10"/>
          <p:cNvSpPr>
            <a:spLocks noGrp="1"/>
          </p:cNvSpPr>
          <p:nvPr>
            <p:ph sz="quarter" idx="20" hasCustomPrompt="1"/>
          </p:nvPr>
        </p:nvSpPr>
        <p:spPr>
          <a:xfrm>
            <a:off x="429277" y="2079625"/>
            <a:ext cx="4044949" cy="3060700"/>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18" name="Inhaltsplatzhalter 10"/>
          <p:cNvSpPr>
            <a:spLocks noGrp="1"/>
          </p:cNvSpPr>
          <p:nvPr>
            <p:ph sz="quarter" idx="21" hasCustomPrompt="1"/>
          </p:nvPr>
        </p:nvSpPr>
        <p:spPr>
          <a:xfrm>
            <a:off x="4667250" y="2079625"/>
            <a:ext cx="4044949" cy="3060700"/>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graphicFrame>
        <p:nvGraphicFramePr>
          <p:cNvPr id="15" name="Objekt 14" hidden="1"/>
          <p:cNvGraphicFramePr>
            <a:graphicFrameLocks noChangeAspect="1"/>
          </p:cNvGraphicFramePr>
          <p:nvPr userDrawn="1">
            <p:extLst>
              <p:ext uri="{D42A27DB-BD31-4B8C-83A1-F6EECF244321}">
                <p14:modId xmlns:p14="http://schemas.microsoft.com/office/powerpoint/2010/main" val="19478040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15" name="Objekt 14" hidden="1"/>
                      <p:cNvPicPr/>
                      <p:nvPr/>
                    </p:nvPicPr>
                    <p:blipFill>
                      <a:blip r:embed="rId4"/>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33617651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 Bild mit Bildunterschrift ohne Zwischenüberschriften">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129282570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270" imgH="270" progId="TCLayout.ActiveDocument.1">
                  <p:embed/>
                </p:oleObj>
              </mc:Choice>
              <mc:Fallback>
                <p:oleObj name="think-cell Folie" r:id="rId3" imgW="270" imgH="270" progId="TCLayout.ActiveDocument.1">
                  <p:embed/>
                  <p:pic>
                    <p:nvPicPr>
                      <p:cNvPr id="7" name="Objekt 6"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hasCustomPrompt="1"/>
          </p:nvPr>
        </p:nvSpPr>
        <p:spPr>
          <a:xfrm>
            <a:off x="431800" y="981075"/>
            <a:ext cx="6861175" cy="564257"/>
          </a:xfrm>
        </p:spPr>
        <p:txBody>
          <a:bodyPr/>
          <a:lstStyle>
            <a:lvl1pPr>
              <a:defRPr baseline="0"/>
            </a:lvl1pPr>
          </a:lstStyle>
          <a:p>
            <a:r>
              <a:rPr lang="de-DE" dirty="0"/>
              <a:t>Zwei Bilder mit erklärendem Text </a:t>
            </a:r>
            <a:r>
              <a:rPr lang="de-AT" dirty="0"/>
              <a:t>ohne Zwischenüberschriften</a:t>
            </a:r>
          </a:p>
        </p:txBody>
      </p:sp>
      <p:sp>
        <p:nvSpPr>
          <p:cNvPr id="4" name="Datumsplatzhalter 3"/>
          <p:cNvSpPr>
            <a:spLocks noGrp="1"/>
          </p:cNvSpPr>
          <p:nvPr>
            <p:ph type="dt" sz="half" idx="10"/>
          </p:nvPr>
        </p:nvSpPr>
        <p:spPr/>
        <p:txBody>
          <a:bodyPr/>
          <a:lstStyle>
            <a:lvl1pPr>
              <a:defRPr/>
            </a:lvl1pPr>
          </a:lstStyle>
          <a:p>
            <a:r>
              <a:rPr lang="de-DE"/>
              <a:t>6.12.2024</a:t>
            </a:r>
          </a:p>
        </p:txBody>
      </p:sp>
      <p:sp>
        <p:nvSpPr>
          <p:cNvPr id="5" name="Foliennummernplatzhalter 4"/>
          <p:cNvSpPr>
            <a:spLocks noGrp="1"/>
          </p:cNvSpPr>
          <p:nvPr>
            <p:ph type="sldNum" sz="quarter" idx="11"/>
          </p:nvPr>
        </p:nvSpPr>
        <p:spPr/>
        <p:txBody>
          <a:bodyPr/>
          <a:lstStyle>
            <a:lvl1pPr>
              <a:defRPr/>
            </a:lvl1pPr>
          </a:lstStyle>
          <a:p>
            <a:pPr algn="r"/>
            <a:r>
              <a:rPr lang="de-DE"/>
              <a:t>Seite </a:t>
            </a:r>
            <a:fld id="{DA7C5908-43A2-4734-906C-248E75A07F0B}" type="slidenum">
              <a:rPr lang="de-DE" smtClean="0"/>
              <a:pPr algn="r"/>
              <a:t>‹Nr.›</a:t>
            </a:fld>
            <a:endParaRPr lang="de-DE" dirty="0"/>
          </a:p>
        </p:txBody>
      </p:sp>
      <p:sp>
        <p:nvSpPr>
          <p:cNvPr id="6" name="Fußzeilenplatzhalter 5"/>
          <p:cNvSpPr>
            <a:spLocks noGrp="1"/>
          </p:cNvSpPr>
          <p:nvPr>
            <p:ph type="ftr" sz="quarter" idx="12"/>
          </p:nvPr>
        </p:nvSpPr>
        <p:spPr/>
        <p:txBody>
          <a:bodyPr/>
          <a:lstStyle>
            <a:lvl1pPr>
              <a:defRPr/>
            </a:lvl1pPr>
          </a:lstStyle>
          <a:p>
            <a:r>
              <a:rPr lang="de-DE"/>
              <a:t>Short-Term Hydro Scheduling</a:t>
            </a:r>
          </a:p>
        </p:txBody>
      </p:sp>
      <p:sp>
        <p:nvSpPr>
          <p:cNvPr id="10" name="Textplatzhalter 9"/>
          <p:cNvSpPr>
            <a:spLocks noGrp="1"/>
          </p:cNvSpPr>
          <p:nvPr>
            <p:ph type="body" sz="quarter" idx="14" hasCustomPrompt="1"/>
          </p:nvPr>
        </p:nvSpPr>
        <p:spPr>
          <a:xfrm>
            <a:off x="431801" y="6241950"/>
            <a:ext cx="4045602" cy="169277"/>
          </a:xfrm>
        </p:spPr>
        <p:txBody>
          <a:bodyPr anchor="b"/>
          <a:lstStyle>
            <a:lvl1pPr>
              <a:defRPr sz="1000" baseline="0"/>
            </a:lvl1pPr>
            <a:lvl2pPr>
              <a:defRPr sz="1000"/>
            </a:lvl2pPr>
            <a:lvl3pPr>
              <a:defRPr sz="1000"/>
            </a:lvl3pPr>
            <a:lvl4pPr>
              <a:defRPr sz="1000"/>
            </a:lvl4pPr>
            <a:lvl5pPr>
              <a:defRPr sz="1000"/>
            </a:lvl5pPr>
          </a:lstStyle>
          <a:p>
            <a:pPr lvl="0"/>
            <a:r>
              <a:rPr lang="de-DE" dirty="0"/>
              <a:t>Hier steht eine Fußnote in 10 </a:t>
            </a:r>
            <a:r>
              <a:rPr lang="de-DE" dirty="0" err="1"/>
              <a:t>pt</a:t>
            </a:r>
            <a:r>
              <a:rPr lang="de-DE" dirty="0"/>
              <a:t> Schriftgröße</a:t>
            </a:r>
            <a:endParaRPr lang="de-AT" dirty="0"/>
          </a:p>
        </p:txBody>
      </p:sp>
      <p:sp>
        <p:nvSpPr>
          <p:cNvPr id="14" name="Textplatzhalter 13"/>
          <p:cNvSpPr>
            <a:spLocks noGrp="1"/>
          </p:cNvSpPr>
          <p:nvPr>
            <p:ph type="body" sz="quarter" idx="16" hasCustomPrompt="1"/>
          </p:nvPr>
        </p:nvSpPr>
        <p:spPr>
          <a:xfrm>
            <a:off x="429278" y="4859847"/>
            <a:ext cx="4048125" cy="359073"/>
          </a:xfrm>
        </p:spPr>
        <p:txBody>
          <a:bodyPr/>
          <a:lstStyle>
            <a:lvl1pPr>
              <a:lnSpc>
                <a:spcPts val="1400"/>
              </a:lnSpc>
              <a:defRPr sz="1200"/>
            </a:lvl1pPr>
            <a:lvl2pPr>
              <a:lnSpc>
                <a:spcPts val="1400"/>
              </a:lnSpc>
              <a:defRPr sz="1200"/>
            </a:lvl2pPr>
            <a:lvl3pPr>
              <a:lnSpc>
                <a:spcPts val="1400"/>
              </a:lnSpc>
              <a:defRPr sz="1200"/>
            </a:lvl3pPr>
            <a:lvl4pPr>
              <a:lnSpc>
                <a:spcPts val="1400"/>
              </a:lnSpc>
              <a:defRPr sz="1200"/>
            </a:lvl4pPr>
            <a:lvl5pPr>
              <a:lnSpc>
                <a:spcPts val="1400"/>
              </a:lnSpc>
              <a:defRPr sz="1200"/>
            </a:lvl5pPr>
          </a:lstStyle>
          <a:p>
            <a:pPr lvl="0"/>
            <a:r>
              <a:rPr lang="de-AT" dirty="0"/>
              <a:t>Das ist eine Erklärung zum Bild, Arial 12 </a:t>
            </a:r>
            <a:r>
              <a:rPr lang="de-AT" dirty="0" err="1"/>
              <a:t>pt</a:t>
            </a:r>
            <a:r>
              <a:rPr lang="de-AT" dirty="0"/>
              <a:t>,</a:t>
            </a:r>
          </a:p>
          <a:p>
            <a:pPr lvl="0"/>
            <a:r>
              <a:rPr lang="de-AT" dirty="0" err="1"/>
              <a:t>Zab</a:t>
            </a:r>
            <a:r>
              <a:rPr lang="de-AT" dirty="0"/>
              <a:t> 14 </a:t>
            </a:r>
            <a:r>
              <a:rPr lang="de-AT" dirty="0" err="1"/>
              <a:t>pt</a:t>
            </a:r>
            <a:endParaRPr lang="de-AT" dirty="0"/>
          </a:p>
        </p:txBody>
      </p:sp>
      <p:sp>
        <p:nvSpPr>
          <p:cNvPr id="16" name="Textplatzhalter 13"/>
          <p:cNvSpPr>
            <a:spLocks noGrp="1"/>
          </p:cNvSpPr>
          <p:nvPr>
            <p:ph type="body" sz="quarter" idx="19" hasCustomPrompt="1"/>
          </p:nvPr>
        </p:nvSpPr>
        <p:spPr>
          <a:xfrm>
            <a:off x="4664075" y="4859847"/>
            <a:ext cx="4048125" cy="359073"/>
          </a:xfrm>
        </p:spPr>
        <p:txBody>
          <a:bodyPr/>
          <a:lstStyle>
            <a:lvl1pPr>
              <a:lnSpc>
                <a:spcPts val="1400"/>
              </a:lnSpc>
              <a:defRPr sz="1200"/>
            </a:lvl1pPr>
            <a:lvl2pPr>
              <a:lnSpc>
                <a:spcPts val="1400"/>
              </a:lnSpc>
              <a:defRPr sz="1200"/>
            </a:lvl2pPr>
            <a:lvl3pPr>
              <a:lnSpc>
                <a:spcPts val="1400"/>
              </a:lnSpc>
              <a:defRPr sz="1200"/>
            </a:lvl3pPr>
            <a:lvl4pPr>
              <a:lnSpc>
                <a:spcPts val="1400"/>
              </a:lnSpc>
              <a:defRPr sz="1200"/>
            </a:lvl4pPr>
            <a:lvl5pPr>
              <a:lnSpc>
                <a:spcPts val="1400"/>
              </a:lnSpc>
              <a:defRPr sz="1200"/>
            </a:lvl5pPr>
          </a:lstStyle>
          <a:p>
            <a:pPr lvl="0"/>
            <a:r>
              <a:rPr lang="de-AT" dirty="0"/>
              <a:t>Das ist eine Erklärung zum Bild, Arial 12 </a:t>
            </a:r>
            <a:r>
              <a:rPr lang="de-AT" dirty="0" err="1"/>
              <a:t>pt</a:t>
            </a:r>
            <a:r>
              <a:rPr lang="de-AT" dirty="0"/>
              <a:t>,</a:t>
            </a:r>
          </a:p>
          <a:p>
            <a:pPr lvl="0"/>
            <a:r>
              <a:rPr lang="de-AT" dirty="0" err="1"/>
              <a:t>Zab</a:t>
            </a:r>
            <a:r>
              <a:rPr lang="de-AT" dirty="0"/>
              <a:t> 14 </a:t>
            </a:r>
            <a:r>
              <a:rPr lang="de-AT" dirty="0" err="1"/>
              <a:t>pt</a:t>
            </a:r>
            <a:endParaRPr lang="de-AT" dirty="0"/>
          </a:p>
        </p:txBody>
      </p:sp>
      <p:sp>
        <p:nvSpPr>
          <p:cNvPr id="13" name="Inhaltsplatzhalter 10"/>
          <p:cNvSpPr>
            <a:spLocks noGrp="1"/>
          </p:cNvSpPr>
          <p:nvPr>
            <p:ph sz="quarter" idx="20" hasCustomPrompt="1"/>
          </p:nvPr>
        </p:nvSpPr>
        <p:spPr>
          <a:xfrm>
            <a:off x="429277" y="1682750"/>
            <a:ext cx="4044949" cy="3060700"/>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17" name="Inhaltsplatzhalter 10"/>
          <p:cNvSpPr>
            <a:spLocks noGrp="1"/>
          </p:cNvSpPr>
          <p:nvPr>
            <p:ph sz="quarter" idx="21" hasCustomPrompt="1"/>
          </p:nvPr>
        </p:nvSpPr>
        <p:spPr>
          <a:xfrm>
            <a:off x="4667250" y="1682750"/>
            <a:ext cx="4044949" cy="3060700"/>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graphicFrame>
        <p:nvGraphicFramePr>
          <p:cNvPr id="12" name="Objekt 11" hidden="1"/>
          <p:cNvGraphicFramePr>
            <a:graphicFrameLocks noChangeAspect="1"/>
          </p:cNvGraphicFramePr>
          <p:nvPr userDrawn="1">
            <p:extLst>
              <p:ext uri="{D42A27DB-BD31-4B8C-83A1-F6EECF244321}">
                <p14:modId xmlns:p14="http://schemas.microsoft.com/office/powerpoint/2010/main" val="26445497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12" name="Objekt 11" hidden="1"/>
                      <p:cNvPicPr/>
                      <p:nvPr/>
                    </p:nvPicPr>
                    <p:blipFill>
                      <a:blip r:embed="rId4"/>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41293364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Bild mit Bildunterschrift und Zwischenüberschriften">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20978171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270" imgH="270" progId="TCLayout.ActiveDocument.1">
                  <p:embed/>
                </p:oleObj>
              </mc:Choice>
              <mc:Fallback>
                <p:oleObj name="think-cell Folie" r:id="rId3" imgW="270" imgH="270" progId="TCLayout.ActiveDocument.1">
                  <p:embed/>
                  <p:pic>
                    <p:nvPicPr>
                      <p:cNvPr id="7" name="Objekt 6"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hasCustomPrompt="1"/>
          </p:nvPr>
        </p:nvSpPr>
        <p:spPr>
          <a:xfrm>
            <a:off x="431800" y="981075"/>
            <a:ext cx="6861175" cy="564257"/>
          </a:xfrm>
        </p:spPr>
        <p:txBody>
          <a:bodyPr/>
          <a:lstStyle>
            <a:lvl1pPr>
              <a:defRPr/>
            </a:lvl1pPr>
          </a:lstStyle>
          <a:p>
            <a:r>
              <a:rPr lang="de-DE" dirty="0"/>
              <a:t>Drei Bilder mit erklärendem Text </a:t>
            </a:r>
            <a:r>
              <a:rPr lang="de-AT" dirty="0"/>
              <a:t>und mit Zwischenüberschriften</a:t>
            </a:r>
          </a:p>
        </p:txBody>
      </p:sp>
      <p:sp>
        <p:nvSpPr>
          <p:cNvPr id="3" name="Inhaltsplatzhalter 2"/>
          <p:cNvSpPr>
            <a:spLocks noGrp="1"/>
          </p:cNvSpPr>
          <p:nvPr>
            <p:ph idx="1" hasCustomPrompt="1"/>
          </p:nvPr>
        </p:nvSpPr>
        <p:spPr>
          <a:xfrm>
            <a:off x="431801" y="1627188"/>
            <a:ext cx="2627870" cy="270843"/>
          </a:xfrm>
        </p:spPr>
        <p:txBody>
          <a:bodyPr/>
          <a:lstStyle>
            <a:lvl1pPr>
              <a:defRPr b="1"/>
            </a:lvl1pPr>
          </a:lstStyle>
          <a:p>
            <a:pPr lvl="0"/>
            <a:r>
              <a:rPr lang="de-AT" dirty="0"/>
              <a:t>Zwischenüberschrift</a:t>
            </a:r>
          </a:p>
        </p:txBody>
      </p:sp>
      <p:sp>
        <p:nvSpPr>
          <p:cNvPr id="4" name="Datumsplatzhalter 3"/>
          <p:cNvSpPr>
            <a:spLocks noGrp="1"/>
          </p:cNvSpPr>
          <p:nvPr>
            <p:ph type="dt" sz="half" idx="10"/>
          </p:nvPr>
        </p:nvSpPr>
        <p:spPr/>
        <p:txBody>
          <a:bodyPr/>
          <a:lstStyle>
            <a:lvl1pPr>
              <a:defRPr/>
            </a:lvl1pPr>
          </a:lstStyle>
          <a:p>
            <a:r>
              <a:rPr lang="de-DE"/>
              <a:t>6.12.2024</a:t>
            </a:r>
          </a:p>
        </p:txBody>
      </p:sp>
      <p:sp>
        <p:nvSpPr>
          <p:cNvPr id="5" name="Foliennummernplatzhalter 4"/>
          <p:cNvSpPr>
            <a:spLocks noGrp="1"/>
          </p:cNvSpPr>
          <p:nvPr>
            <p:ph type="sldNum" sz="quarter" idx="11"/>
          </p:nvPr>
        </p:nvSpPr>
        <p:spPr/>
        <p:txBody>
          <a:bodyPr/>
          <a:lstStyle>
            <a:lvl1pPr>
              <a:defRPr/>
            </a:lvl1pPr>
          </a:lstStyle>
          <a:p>
            <a:pPr algn="r"/>
            <a:r>
              <a:rPr lang="de-DE"/>
              <a:t>Seite </a:t>
            </a:r>
            <a:fld id="{DA7C5908-43A2-4734-906C-248E75A07F0B}" type="slidenum">
              <a:rPr lang="de-DE" smtClean="0"/>
              <a:pPr algn="r"/>
              <a:t>‹Nr.›</a:t>
            </a:fld>
            <a:endParaRPr lang="de-DE" dirty="0"/>
          </a:p>
        </p:txBody>
      </p:sp>
      <p:sp>
        <p:nvSpPr>
          <p:cNvPr id="6" name="Fußzeilenplatzhalter 5"/>
          <p:cNvSpPr>
            <a:spLocks noGrp="1"/>
          </p:cNvSpPr>
          <p:nvPr>
            <p:ph type="ftr" sz="quarter" idx="12"/>
          </p:nvPr>
        </p:nvSpPr>
        <p:spPr/>
        <p:txBody>
          <a:bodyPr/>
          <a:lstStyle>
            <a:lvl1pPr>
              <a:defRPr/>
            </a:lvl1pPr>
          </a:lstStyle>
          <a:p>
            <a:r>
              <a:rPr lang="de-DE"/>
              <a:t>Short-Term Hydro Scheduling</a:t>
            </a:r>
          </a:p>
        </p:txBody>
      </p:sp>
      <p:sp>
        <p:nvSpPr>
          <p:cNvPr id="10" name="Textplatzhalter 9"/>
          <p:cNvSpPr>
            <a:spLocks noGrp="1"/>
          </p:cNvSpPr>
          <p:nvPr>
            <p:ph type="body" sz="quarter" idx="14" hasCustomPrompt="1"/>
          </p:nvPr>
        </p:nvSpPr>
        <p:spPr>
          <a:xfrm>
            <a:off x="431801" y="6241950"/>
            <a:ext cx="4045602" cy="169277"/>
          </a:xfrm>
        </p:spPr>
        <p:txBody>
          <a:bodyPr anchor="b"/>
          <a:lstStyle>
            <a:lvl1pPr>
              <a:defRPr sz="1000" baseline="0"/>
            </a:lvl1pPr>
            <a:lvl2pPr>
              <a:defRPr sz="1000"/>
            </a:lvl2pPr>
            <a:lvl3pPr>
              <a:defRPr sz="1000"/>
            </a:lvl3pPr>
            <a:lvl4pPr>
              <a:defRPr sz="1000"/>
            </a:lvl4pPr>
            <a:lvl5pPr>
              <a:defRPr sz="1000"/>
            </a:lvl5pPr>
          </a:lstStyle>
          <a:p>
            <a:pPr lvl="0"/>
            <a:r>
              <a:rPr lang="de-DE" dirty="0"/>
              <a:t>Hier steht eine Fußnote in 10 </a:t>
            </a:r>
            <a:r>
              <a:rPr lang="de-DE" dirty="0" err="1"/>
              <a:t>pt</a:t>
            </a:r>
            <a:r>
              <a:rPr lang="de-DE" dirty="0"/>
              <a:t> Schriftgröße</a:t>
            </a:r>
            <a:endParaRPr lang="de-AT" dirty="0"/>
          </a:p>
        </p:txBody>
      </p:sp>
      <p:sp>
        <p:nvSpPr>
          <p:cNvPr id="14" name="Textplatzhalter 13"/>
          <p:cNvSpPr>
            <a:spLocks noGrp="1"/>
          </p:cNvSpPr>
          <p:nvPr>
            <p:ph type="body" sz="quarter" idx="16" hasCustomPrompt="1"/>
          </p:nvPr>
        </p:nvSpPr>
        <p:spPr>
          <a:xfrm>
            <a:off x="429278" y="5258309"/>
            <a:ext cx="2628901" cy="359073"/>
          </a:xfrm>
        </p:spPr>
        <p:txBody>
          <a:bodyPr/>
          <a:lstStyle>
            <a:lvl1pPr>
              <a:lnSpc>
                <a:spcPts val="1400"/>
              </a:lnSpc>
              <a:defRPr sz="1200" baseline="0"/>
            </a:lvl1pPr>
            <a:lvl2pPr>
              <a:lnSpc>
                <a:spcPts val="1400"/>
              </a:lnSpc>
              <a:defRPr sz="1200"/>
            </a:lvl2pPr>
            <a:lvl3pPr>
              <a:lnSpc>
                <a:spcPts val="1400"/>
              </a:lnSpc>
              <a:defRPr sz="1200"/>
            </a:lvl3pPr>
            <a:lvl4pPr>
              <a:lnSpc>
                <a:spcPts val="1400"/>
              </a:lnSpc>
              <a:defRPr sz="1200"/>
            </a:lvl4pPr>
            <a:lvl5pPr>
              <a:lnSpc>
                <a:spcPts val="1400"/>
              </a:lnSpc>
              <a:defRPr sz="1200"/>
            </a:lvl5pPr>
          </a:lstStyle>
          <a:p>
            <a:pPr lvl="0"/>
            <a:r>
              <a:rPr lang="de-AT" dirty="0"/>
              <a:t>Das ist eine Erklärung zum Bild, </a:t>
            </a:r>
            <a:br>
              <a:rPr lang="de-AT" dirty="0"/>
            </a:br>
            <a:r>
              <a:rPr lang="de-AT" dirty="0"/>
              <a:t>Arial 12 </a:t>
            </a:r>
            <a:r>
              <a:rPr lang="de-AT" dirty="0" err="1"/>
              <a:t>pt</a:t>
            </a:r>
            <a:r>
              <a:rPr lang="de-AT" dirty="0"/>
              <a:t>, </a:t>
            </a:r>
            <a:r>
              <a:rPr lang="de-AT" dirty="0" err="1"/>
              <a:t>Zab</a:t>
            </a:r>
            <a:r>
              <a:rPr lang="de-AT" dirty="0"/>
              <a:t> 14 </a:t>
            </a:r>
            <a:r>
              <a:rPr lang="de-AT" dirty="0" err="1"/>
              <a:t>pt</a:t>
            </a:r>
            <a:endParaRPr lang="de-AT" dirty="0"/>
          </a:p>
        </p:txBody>
      </p:sp>
      <p:sp>
        <p:nvSpPr>
          <p:cNvPr id="13" name="Inhaltsplatzhalter 2"/>
          <p:cNvSpPr>
            <a:spLocks noGrp="1"/>
          </p:cNvSpPr>
          <p:nvPr>
            <p:ph idx="17" hasCustomPrompt="1"/>
          </p:nvPr>
        </p:nvSpPr>
        <p:spPr>
          <a:xfrm>
            <a:off x="3252788" y="1627188"/>
            <a:ext cx="2627870" cy="249812"/>
          </a:xfrm>
        </p:spPr>
        <p:txBody>
          <a:bodyPr/>
          <a:lstStyle>
            <a:lvl1pPr>
              <a:defRPr b="1"/>
            </a:lvl1pPr>
          </a:lstStyle>
          <a:p>
            <a:pPr lvl="0"/>
            <a:r>
              <a:rPr lang="de-AT" dirty="0"/>
              <a:t>Zwischenüberschrift</a:t>
            </a:r>
          </a:p>
        </p:txBody>
      </p:sp>
      <p:sp>
        <p:nvSpPr>
          <p:cNvPr id="16" name="Textplatzhalter 13"/>
          <p:cNvSpPr>
            <a:spLocks noGrp="1"/>
          </p:cNvSpPr>
          <p:nvPr>
            <p:ph type="body" sz="quarter" idx="19" hasCustomPrompt="1"/>
          </p:nvPr>
        </p:nvSpPr>
        <p:spPr>
          <a:xfrm>
            <a:off x="3252788" y="5258309"/>
            <a:ext cx="2628901" cy="359073"/>
          </a:xfrm>
        </p:spPr>
        <p:txBody>
          <a:bodyPr/>
          <a:lstStyle>
            <a:lvl1pPr>
              <a:lnSpc>
                <a:spcPts val="1400"/>
              </a:lnSpc>
              <a:defRPr sz="1200" baseline="0"/>
            </a:lvl1pPr>
            <a:lvl2pPr>
              <a:lnSpc>
                <a:spcPts val="1400"/>
              </a:lnSpc>
              <a:defRPr sz="1200"/>
            </a:lvl2pPr>
            <a:lvl3pPr>
              <a:lnSpc>
                <a:spcPts val="1400"/>
              </a:lnSpc>
              <a:defRPr sz="1200"/>
            </a:lvl3pPr>
            <a:lvl4pPr>
              <a:lnSpc>
                <a:spcPts val="1400"/>
              </a:lnSpc>
              <a:defRPr sz="1200"/>
            </a:lvl4pPr>
            <a:lvl5pPr>
              <a:lnSpc>
                <a:spcPts val="1400"/>
              </a:lnSpc>
              <a:defRPr sz="1200"/>
            </a:lvl5pPr>
          </a:lstStyle>
          <a:p>
            <a:pPr lvl="0"/>
            <a:r>
              <a:rPr lang="de-AT" dirty="0"/>
              <a:t>Das ist eine Erklärung zum Bild, </a:t>
            </a:r>
            <a:br>
              <a:rPr lang="de-AT" dirty="0"/>
            </a:br>
            <a:r>
              <a:rPr lang="de-AT" dirty="0"/>
              <a:t>Arial 12 </a:t>
            </a:r>
            <a:r>
              <a:rPr lang="de-AT" dirty="0" err="1"/>
              <a:t>pt</a:t>
            </a:r>
            <a:r>
              <a:rPr lang="de-AT" dirty="0"/>
              <a:t>, </a:t>
            </a:r>
            <a:r>
              <a:rPr lang="de-AT" dirty="0" err="1"/>
              <a:t>Zab</a:t>
            </a:r>
            <a:r>
              <a:rPr lang="de-AT" dirty="0"/>
              <a:t> 14 </a:t>
            </a:r>
            <a:r>
              <a:rPr lang="de-AT" dirty="0" err="1"/>
              <a:t>pt</a:t>
            </a:r>
            <a:endParaRPr lang="de-AT" dirty="0"/>
          </a:p>
        </p:txBody>
      </p:sp>
      <p:sp>
        <p:nvSpPr>
          <p:cNvPr id="17" name="Inhaltsplatzhalter 2"/>
          <p:cNvSpPr>
            <a:spLocks noGrp="1"/>
          </p:cNvSpPr>
          <p:nvPr>
            <p:ph idx="20" hasCustomPrompt="1"/>
          </p:nvPr>
        </p:nvSpPr>
        <p:spPr>
          <a:xfrm>
            <a:off x="6076950" y="1627188"/>
            <a:ext cx="2627870" cy="249812"/>
          </a:xfrm>
        </p:spPr>
        <p:txBody>
          <a:bodyPr/>
          <a:lstStyle>
            <a:lvl1pPr>
              <a:defRPr b="1"/>
            </a:lvl1pPr>
          </a:lstStyle>
          <a:p>
            <a:pPr lvl="0"/>
            <a:r>
              <a:rPr lang="de-AT" dirty="0"/>
              <a:t>Zwischenüberschrift</a:t>
            </a:r>
          </a:p>
        </p:txBody>
      </p:sp>
      <p:sp>
        <p:nvSpPr>
          <p:cNvPr id="19" name="Textplatzhalter 13"/>
          <p:cNvSpPr>
            <a:spLocks noGrp="1"/>
          </p:cNvSpPr>
          <p:nvPr>
            <p:ph type="body" sz="quarter" idx="22" hasCustomPrompt="1"/>
          </p:nvPr>
        </p:nvSpPr>
        <p:spPr>
          <a:xfrm>
            <a:off x="6076950" y="5258309"/>
            <a:ext cx="2628901" cy="359073"/>
          </a:xfrm>
        </p:spPr>
        <p:txBody>
          <a:bodyPr/>
          <a:lstStyle>
            <a:lvl1pPr>
              <a:lnSpc>
                <a:spcPts val="1400"/>
              </a:lnSpc>
              <a:defRPr sz="1200" baseline="0"/>
            </a:lvl1pPr>
            <a:lvl2pPr>
              <a:lnSpc>
                <a:spcPts val="1400"/>
              </a:lnSpc>
              <a:defRPr sz="1200"/>
            </a:lvl2pPr>
            <a:lvl3pPr>
              <a:lnSpc>
                <a:spcPts val="1400"/>
              </a:lnSpc>
              <a:defRPr sz="1200"/>
            </a:lvl3pPr>
            <a:lvl4pPr>
              <a:lnSpc>
                <a:spcPts val="1400"/>
              </a:lnSpc>
              <a:defRPr sz="1200"/>
            </a:lvl4pPr>
            <a:lvl5pPr>
              <a:lnSpc>
                <a:spcPts val="1400"/>
              </a:lnSpc>
              <a:defRPr sz="1200"/>
            </a:lvl5pPr>
          </a:lstStyle>
          <a:p>
            <a:pPr lvl="0"/>
            <a:r>
              <a:rPr lang="de-AT" dirty="0"/>
              <a:t>Das ist eine Erklärung zum Bild, </a:t>
            </a:r>
            <a:br>
              <a:rPr lang="de-AT" dirty="0"/>
            </a:br>
            <a:r>
              <a:rPr lang="de-AT" dirty="0"/>
              <a:t>Arial 12 </a:t>
            </a:r>
            <a:r>
              <a:rPr lang="de-AT" dirty="0" err="1"/>
              <a:t>pt</a:t>
            </a:r>
            <a:r>
              <a:rPr lang="de-AT" dirty="0"/>
              <a:t>, </a:t>
            </a:r>
            <a:r>
              <a:rPr lang="de-AT" dirty="0" err="1"/>
              <a:t>Zab</a:t>
            </a:r>
            <a:r>
              <a:rPr lang="de-AT" dirty="0"/>
              <a:t> 14 </a:t>
            </a:r>
            <a:r>
              <a:rPr lang="de-AT" dirty="0" err="1"/>
              <a:t>pt</a:t>
            </a:r>
            <a:endParaRPr lang="de-AT" dirty="0"/>
          </a:p>
        </p:txBody>
      </p:sp>
      <p:sp>
        <p:nvSpPr>
          <p:cNvPr id="20" name="Inhaltsplatzhalter 10"/>
          <p:cNvSpPr>
            <a:spLocks noGrp="1"/>
          </p:cNvSpPr>
          <p:nvPr>
            <p:ph sz="quarter" idx="23" hasCustomPrompt="1"/>
          </p:nvPr>
        </p:nvSpPr>
        <p:spPr>
          <a:xfrm>
            <a:off x="429277" y="2079625"/>
            <a:ext cx="2628902" cy="3060700"/>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21" name="Inhaltsplatzhalter 10"/>
          <p:cNvSpPr>
            <a:spLocks noGrp="1"/>
          </p:cNvSpPr>
          <p:nvPr>
            <p:ph sz="quarter" idx="24" hasCustomPrompt="1"/>
          </p:nvPr>
        </p:nvSpPr>
        <p:spPr>
          <a:xfrm>
            <a:off x="3252788" y="2079625"/>
            <a:ext cx="2628902" cy="3060700"/>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22" name="Inhaltsplatzhalter 10"/>
          <p:cNvSpPr>
            <a:spLocks noGrp="1"/>
          </p:cNvSpPr>
          <p:nvPr>
            <p:ph sz="quarter" idx="25" hasCustomPrompt="1"/>
          </p:nvPr>
        </p:nvSpPr>
        <p:spPr>
          <a:xfrm>
            <a:off x="6076950" y="2079625"/>
            <a:ext cx="2628902" cy="3060700"/>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graphicFrame>
        <p:nvGraphicFramePr>
          <p:cNvPr id="18" name="Objekt 17" hidden="1"/>
          <p:cNvGraphicFramePr>
            <a:graphicFrameLocks noChangeAspect="1"/>
          </p:cNvGraphicFramePr>
          <p:nvPr userDrawn="1">
            <p:extLst>
              <p:ext uri="{D42A27DB-BD31-4B8C-83A1-F6EECF244321}">
                <p14:modId xmlns:p14="http://schemas.microsoft.com/office/powerpoint/2010/main" val="263437736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18" name="Objekt 17" hidden="1"/>
                      <p:cNvPicPr/>
                      <p:nvPr/>
                    </p:nvPicPr>
                    <p:blipFill>
                      <a:blip r:embed="rId4"/>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3204393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 mit Bildunterschrift ohne Zwischenüberschriften">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33035940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270" imgH="270" progId="TCLayout.ActiveDocument.1">
                  <p:embed/>
                </p:oleObj>
              </mc:Choice>
              <mc:Fallback>
                <p:oleObj name="think-cell Folie" r:id="rId3" imgW="270" imgH="270" progId="TCLayout.ActiveDocument.1">
                  <p:embed/>
                  <p:pic>
                    <p:nvPicPr>
                      <p:cNvPr id="7" name="Objekt 6"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hasCustomPrompt="1"/>
          </p:nvPr>
        </p:nvSpPr>
        <p:spPr>
          <a:xfrm>
            <a:off x="431800" y="981075"/>
            <a:ext cx="6861175" cy="564257"/>
          </a:xfrm>
        </p:spPr>
        <p:txBody>
          <a:bodyPr/>
          <a:lstStyle>
            <a:lvl1pPr>
              <a:defRPr/>
            </a:lvl1pPr>
          </a:lstStyle>
          <a:p>
            <a:r>
              <a:rPr lang="de-DE" dirty="0"/>
              <a:t>Drei Bilder mit erklärendem Text </a:t>
            </a:r>
            <a:r>
              <a:rPr lang="de-AT" dirty="0"/>
              <a:t>ohne Zwischenüberschriften</a:t>
            </a:r>
          </a:p>
        </p:txBody>
      </p:sp>
      <p:sp>
        <p:nvSpPr>
          <p:cNvPr id="4" name="Datumsplatzhalter 3"/>
          <p:cNvSpPr>
            <a:spLocks noGrp="1"/>
          </p:cNvSpPr>
          <p:nvPr>
            <p:ph type="dt" sz="half" idx="10"/>
          </p:nvPr>
        </p:nvSpPr>
        <p:spPr/>
        <p:txBody>
          <a:bodyPr/>
          <a:lstStyle>
            <a:lvl1pPr>
              <a:defRPr/>
            </a:lvl1pPr>
          </a:lstStyle>
          <a:p>
            <a:r>
              <a:rPr lang="de-DE"/>
              <a:t>6.12.2024</a:t>
            </a:r>
          </a:p>
        </p:txBody>
      </p:sp>
      <p:sp>
        <p:nvSpPr>
          <p:cNvPr id="5" name="Foliennummernplatzhalter 4"/>
          <p:cNvSpPr>
            <a:spLocks noGrp="1"/>
          </p:cNvSpPr>
          <p:nvPr>
            <p:ph type="sldNum" sz="quarter" idx="11"/>
          </p:nvPr>
        </p:nvSpPr>
        <p:spPr/>
        <p:txBody>
          <a:bodyPr/>
          <a:lstStyle>
            <a:lvl1pPr>
              <a:defRPr/>
            </a:lvl1pPr>
          </a:lstStyle>
          <a:p>
            <a:pPr algn="r"/>
            <a:r>
              <a:rPr lang="de-DE"/>
              <a:t>Seite </a:t>
            </a:r>
            <a:fld id="{DA7C5908-43A2-4734-906C-248E75A07F0B}" type="slidenum">
              <a:rPr lang="de-DE" smtClean="0"/>
              <a:pPr algn="r"/>
              <a:t>‹Nr.›</a:t>
            </a:fld>
            <a:endParaRPr lang="de-DE" dirty="0"/>
          </a:p>
        </p:txBody>
      </p:sp>
      <p:sp>
        <p:nvSpPr>
          <p:cNvPr id="6" name="Fußzeilenplatzhalter 5"/>
          <p:cNvSpPr>
            <a:spLocks noGrp="1"/>
          </p:cNvSpPr>
          <p:nvPr>
            <p:ph type="ftr" sz="quarter" idx="12"/>
          </p:nvPr>
        </p:nvSpPr>
        <p:spPr/>
        <p:txBody>
          <a:bodyPr/>
          <a:lstStyle>
            <a:lvl1pPr>
              <a:defRPr/>
            </a:lvl1pPr>
          </a:lstStyle>
          <a:p>
            <a:r>
              <a:rPr lang="de-DE"/>
              <a:t>Short-Term Hydro Scheduling</a:t>
            </a:r>
          </a:p>
        </p:txBody>
      </p:sp>
      <p:sp>
        <p:nvSpPr>
          <p:cNvPr id="10" name="Textplatzhalter 9"/>
          <p:cNvSpPr>
            <a:spLocks noGrp="1"/>
          </p:cNvSpPr>
          <p:nvPr>
            <p:ph type="body" sz="quarter" idx="14" hasCustomPrompt="1"/>
          </p:nvPr>
        </p:nvSpPr>
        <p:spPr>
          <a:xfrm>
            <a:off x="431801" y="6241950"/>
            <a:ext cx="4045602" cy="169277"/>
          </a:xfrm>
        </p:spPr>
        <p:txBody>
          <a:bodyPr anchor="b"/>
          <a:lstStyle>
            <a:lvl1pPr>
              <a:defRPr sz="1000" baseline="0"/>
            </a:lvl1pPr>
            <a:lvl2pPr>
              <a:defRPr sz="1000"/>
            </a:lvl2pPr>
            <a:lvl3pPr>
              <a:defRPr sz="1000"/>
            </a:lvl3pPr>
            <a:lvl4pPr>
              <a:defRPr sz="1000"/>
            </a:lvl4pPr>
            <a:lvl5pPr>
              <a:defRPr sz="1000"/>
            </a:lvl5pPr>
          </a:lstStyle>
          <a:p>
            <a:pPr lvl="0"/>
            <a:r>
              <a:rPr lang="de-DE" dirty="0"/>
              <a:t>Hier steht eine Fußnote in 10 </a:t>
            </a:r>
            <a:r>
              <a:rPr lang="de-DE" dirty="0" err="1"/>
              <a:t>pt</a:t>
            </a:r>
            <a:r>
              <a:rPr lang="de-DE" dirty="0"/>
              <a:t> Schriftgröße</a:t>
            </a:r>
            <a:endParaRPr lang="de-AT" dirty="0"/>
          </a:p>
        </p:txBody>
      </p:sp>
      <p:sp>
        <p:nvSpPr>
          <p:cNvPr id="14" name="Textplatzhalter 13"/>
          <p:cNvSpPr>
            <a:spLocks noGrp="1"/>
          </p:cNvSpPr>
          <p:nvPr>
            <p:ph type="body" sz="quarter" idx="16" hasCustomPrompt="1"/>
          </p:nvPr>
        </p:nvSpPr>
        <p:spPr>
          <a:xfrm>
            <a:off x="429278" y="4859847"/>
            <a:ext cx="2628901" cy="359073"/>
          </a:xfrm>
        </p:spPr>
        <p:txBody>
          <a:bodyPr/>
          <a:lstStyle>
            <a:lvl1pPr>
              <a:lnSpc>
                <a:spcPts val="1400"/>
              </a:lnSpc>
              <a:defRPr sz="1200" baseline="0"/>
            </a:lvl1pPr>
            <a:lvl2pPr>
              <a:lnSpc>
                <a:spcPts val="1400"/>
              </a:lnSpc>
              <a:defRPr sz="1200"/>
            </a:lvl2pPr>
            <a:lvl3pPr>
              <a:lnSpc>
                <a:spcPts val="1400"/>
              </a:lnSpc>
              <a:defRPr sz="1200"/>
            </a:lvl3pPr>
            <a:lvl4pPr>
              <a:lnSpc>
                <a:spcPts val="1400"/>
              </a:lnSpc>
              <a:defRPr sz="1200"/>
            </a:lvl4pPr>
            <a:lvl5pPr>
              <a:lnSpc>
                <a:spcPts val="1400"/>
              </a:lnSpc>
              <a:defRPr sz="1200"/>
            </a:lvl5pPr>
          </a:lstStyle>
          <a:p>
            <a:pPr lvl="0"/>
            <a:r>
              <a:rPr lang="de-AT" dirty="0"/>
              <a:t>Das ist eine Erklärung zum Bild, </a:t>
            </a:r>
            <a:br>
              <a:rPr lang="de-AT" dirty="0"/>
            </a:br>
            <a:r>
              <a:rPr lang="de-AT" dirty="0"/>
              <a:t>Arial 12 </a:t>
            </a:r>
            <a:r>
              <a:rPr lang="de-AT" dirty="0" err="1"/>
              <a:t>pt</a:t>
            </a:r>
            <a:r>
              <a:rPr lang="de-AT" dirty="0"/>
              <a:t>, </a:t>
            </a:r>
            <a:r>
              <a:rPr lang="de-AT" dirty="0" err="1"/>
              <a:t>Zab</a:t>
            </a:r>
            <a:r>
              <a:rPr lang="de-AT" dirty="0"/>
              <a:t> 14 </a:t>
            </a:r>
            <a:r>
              <a:rPr lang="de-AT" dirty="0" err="1"/>
              <a:t>pt</a:t>
            </a:r>
            <a:endParaRPr lang="de-AT" dirty="0"/>
          </a:p>
        </p:txBody>
      </p:sp>
      <p:sp>
        <p:nvSpPr>
          <p:cNvPr id="16" name="Textplatzhalter 13"/>
          <p:cNvSpPr>
            <a:spLocks noGrp="1"/>
          </p:cNvSpPr>
          <p:nvPr>
            <p:ph type="body" sz="quarter" idx="19" hasCustomPrompt="1"/>
          </p:nvPr>
        </p:nvSpPr>
        <p:spPr>
          <a:xfrm>
            <a:off x="3252788" y="4859847"/>
            <a:ext cx="2628901" cy="359073"/>
          </a:xfrm>
        </p:spPr>
        <p:txBody>
          <a:bodyPr/>
          <a:lstStyle>
            <a:lvl1pPr>
              <a:lnSpc>
                <a:spcPts val="1400"/>
              </a:lnSpc>
              <a:defRPr sz="1200" baseline="0"/>
            </a:lvl1pPr>
            <a:lvl2pPr>
              <a:lnSpc>
                <a:spcPts val="1400"/>
              </a:lnSpc>
              <a:defRPr sz="1200"/>
            </a:lvl2pPr>
            <a:lvl3pPr>
              <a:lnSpc>
                <a:spcPts val="1400"/>
              </a:lnSpc>
              <a:defRPr sz="1200"/>
            </a:lvl3pPr>
            <a:lvl4pPr>
              <a:lnSpc>
                <a:spcPts val="1400"/>
              </a:lnSpc>
              <a:defRPr sz="1200"/>
            </a:lvl4pPr>
            <a:lvl5pPr>
              <a:lnSpc>
                <a:spcPts val="1400"/>
              </a:lnSpc>
              <a:defRPr sz="1200"/>
            </a:lvl5pPr>
          </a:lstStyle>
          <a:p>
            <a:pPr lvl="0"/>
            <a:r>
              <a:rPr lang="de-AT" dirty="0"/>
              <a:t>Das ist eine Erklärung zum Bild, </a:t>
            </a:r>
            <a:br>
              <a:rPr lang="de-AT" dirty="0"/>
            </a:br>
            <a:r>
              <a:rPr lang="de-AT" dirty="0"/>
              <a:t>Arial 12 </a:t>
            </a:r>
            <a:r>
              <a:rPr lang="de-AT" dirty="0" err="1"/>
              <a:t>pt</a:t>
            </a:r>
            <a:r>
              <a:rPr lang="de-AT" dirty="0"/>
              <a:t>, </a:t>
            </a:r>
            <a:r>
              <a:rPr lang="de-AT" dirty="0" err="1"/>
              <a:t>Zab</a:t>
            </a:r>
            <a:r>
              <a:rPr lang="de-AT" dirty="0"/>
              <a:t> 14 </a:t>
            </a:r>
            <a:r>
              <a:rPr lang="de-AT" dirty="0" err="1"/>
              <a:t>pt</a:t>
            </a:r>
            <a:endParaRPr lang="de-AT" dirty="0"/>
          </a:p>
        </p:txBody>
      </p:sp>
      <p:sp>
        <p:nvSpPr>
          <p:cNvPr id="19" name="Textplatzhalter 13"/>
          <p:cNvSpPr>
            <a:spLocks noGrp="1"/>
          </p:cNvSpPr>
          <p:nvPr>
            <p:ph type="body" sz="quarter" idx="22" hasCustomPrompt="1"/>
          </p:nvPr>
        </p:nvSpPr>
        <p:spPr>
          <a:xfrm>
            <a:off x="6076950" y="4859847"/>
            <a:ext cx="2628901" cy="359073"/>
          </a:xfrm>
        </p:spPr>
        <p:txBody>
          <a:bodyPr/>
          <a:lstStyle>
            <a:lvl1pPr>
              <a:lnSpc>
                <a:spcPts val="1400"/>
              </a:lnSpc>
              <a:defRPr sz="1200" baseline="0"/>
            </a:lvl1pPr>
            <a:lvl2pPr>
              <a:lnSpc>
                <a:spcPts val="1400"/>
              </a:lnSpc>
              <a:defRPr sz="1200"/>
            </a:lvl2pPr>
            <a:lvl3pPr>
              <a:lnSpc>
                <a:spcPts val="1400"/>
              </a:lnSpc>
              <a:defRPr sz="1200"/>
            </a:lvl3pPr>
            <a:lvl4pPr>
              <a:lnSpc>
                <a:spcPts val="1400"/>
              </a:lnSpc>
              <a:defRPr sz="1200"/>
            </a:lvl4pPr>
            <a:lvl5pPr>
              <a:lnSpc>
                <a:spcPts val="1400"/>
              </a:lnSpc>
              <a:defRPr sz="1200"/>
            </a:lvl5pPr>
          </a:lstStyle>
          <a:p>
            <a:pPr lvl="0"/>
            <a:r>
              <a:rPr lang="de-AT" dirty="0"/>
              <a:t>Das ist eine Erklärung zum Bild, </a:t>
            </a:r>
            <a:br>
              <a:rPr lang="de-AT" dirty="0"/>
            </a:br>
            <a:r>
              <a:rPr lang="de-AT" dirty="0"/>
              <a:t>Arial 12 </a:t>
            </a:r>
            <a:r>
              <a:rPr lang="de-AT" dirty="0" err="1"/>
              <a:t>pt</a:t>
            </a:r>
            <a:r>
              <a:rPr lang="de-AT" dirty="0"/>
              <a:t>, </a:t>
            </a:r>
            <a:r>
              <a:rPr lang="de-AT" dirty="0" err="1"/>
              <a:t>Zab</a:t>
            </a:r>
            <a:r>
              <a:rPr lang="de-AT" dirty="0"/>
              <a:t> 14 </a:t>
            </a:r>
            <a:r>
              <a:rPr lang="de-AT" dirty="0" err="1"/>
              <a:t>pt</a:t>
            </a:r>
            <a:endParaRPr lang="de-AT" dirty="0"/>
          </a:p>
        </p:txBody>
      </p:sp>
      <p:sp>
        <p:nvSpPr>
          <p:cNvPr id="17" name="Inhaltsplatzhalter 10"/>
          <p:cNvSpPr>
            <a:spLocks noGrp="1"/>
          </p:cNvSpPr>
          <p:nvPr>
            <p:ph sz="quarter" idx="23" hasCustomPrompt="1"/>
          </p:nvPr>
        </p:nvSpPr>
        <p:spPr>
          <a:xfrm>
            <a:off x="429277" y="1682750"/>
            <a:ext cx="2628902" cy="3060700"/>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20" name="Inhaltsplatzhalter 10"/>
          <p:cNvSpPr>
            <a:spLocks noGrp="1"/>
          </p:cNvSpPr>
          <p:nvPr>
            <p:ph sz="quarter" idx="24" hasCustomPrompt="1"/>
          </p:nvPr>
        </p:nvSpPr>
        <p:spPr>
          <a:xfrm>
            <a:off x="3252788" y="1682750"/>
            <a:ext cx="2628902" cy="3060700"/>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21" name="Inhaltsplatzhalter 10"/>
          <p:cNvSpPr>
            <a:spLocks noGrp="1"/>
          </p:cNvSpPr>
          <p:nvPr>
            <p:ph sz="quarter" idx="25" hasCustomPrompt="1"/>
          </p:nvPr>
        </p:nvSpPr>
        <p:spPr>
          <a:xfrm>
            <a:off x="6076950" y="1682750"/>
            <a:ext cx="2628902" cy="3060700"/>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graphicFrame>
        <p:nvGraphicFramePr>
          <p:cNvPr id="15" name="Objekt 14" hidden="1"/>
          <p:cNvGraphicFramePr>
            <a:graphicFrameLocks noChangeAspect="1"/>
          </p:cNvGraphicFramePr>
          <p:nvPr userDrawn="1">
            <p:extLst>
              <p:ext uri="{D42A27DB-BD31-4B8C-83A1-F6EECF244321}">
                <p14:modId xmlns:p14="http://schemas.microsoft.com/office/powerpoint/2010/main" val="382807384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15" name="Objekt 14" hidden="1"/>
                      <p:cNvPicPr/>
                      <p:nvPr/>
                    </p:nvPicPr>
                    <p:blipFill>
                      <a:blip r:embed="rId4"/>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787519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clusio">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31800" y="981075"/>
            <a:ext cx="6861175" cy="282129"/>
          </a:xfrm>
        </p:spPr>
        <p:txBody>
          <a:bodyPr/>
          <a:lstStyle>
            <a:lvl1pPr>
              <a:lnSpc>
                <a:spcPts val="2200"/>
              </a:lnSpc>
              <a:defRPr/>
            </a:lvl1pPr>
          </a:lstStyle>
          <a:p>
            <a:r>
              <a:rPr lang="de-DE" dirty="0"/>
              <a:t>Conclusio</a:t>
            </a:r>
            <a:endParaRPr lang="de-AT" dirty="0"/>
          </a:p>
        </p:txBody>
      </p:sp>
      <p:sp>
        <p:nvSpPr>
          <p:cNvPr id="3" name="Datumsplatzhalter 2"/>
          <p:cNvSpPr>
            <a:spLocks noGrp="1"/>
          </p:cNvSpPr>
          <p:nvPr>
            <p:ph type="dt" sz="half" idx="10"/>
          </p:nvPr>
        </p:nvSpPr>
        <p:spPr/>
        <p:txBody>
          <a:bodyPr/>
          <a:lstStyle/>
          <a:p>
            <a:r>
              <a:rPr lang="de-DE"/>
              <a:t>6.12.2024</a:t>
            </a:r>
            <a:endParaRPr lang="de-AT"/>
          </a:p>
        </p:txBody>
      </p:sp>
      <p:sp>
        <p:nvSpPr>
          <p:cNvPr id="4" name="Foliennummernplatzhalter 3"/>
          <p:cNvSpPr>
            <a:spLocks noGrp="1"/>
          </p:cNvSpPr>
          <p:nvPr>
            <p:ph type="sldNum" sz="quarter" idx="11"/>
          </p:nvPr>
        </p:nvSpPr>
        <p:spPr/>
        <p:txBody>
          <a:bodyPr/>
          <a:lstStyle/>
          <a:p>
            <a:pPr algn="r"/>
            <a:r>
              <a:rPr lang="de-AT"/>
              <a:t>Seite </a:t>
            </a:r>
            <a:fld id="{56C9A048-A28E-493E-A30E-F5A55EC874C9}" type="slidenum">
              <a:rPr lang="de-AT" smtClean="0"/>
              <a:pPr algn="r"/>
              <a:t>‹Nr.›</a:t>
            </a:fld>
            <a:endParaRPr lang="de-AT" dirty="0"/>
          </a:p>
        </p:txBody>
      </p:sp>
      <p:sp>
        <p:nvSpPr>
          <p:cNvPr id="5" name="Fußzeilenplatzhalter 4"/>
          <p:cNvSpPr>
            <a:spLocks noGrp="1"/>
          </p:cNvSpPr>
          <p:nvPr>
            <p:ph type="ftr" sz="quarter" idx="12"/>
          </p:nvPr>
        </p:nvSpPr>
        <p:spPr/>
        <p:txBody>
          <a:bodyPr/>
          <a:lstStyle/>
          <a:p>
            <a:r>
              <a:rPr lang="de-AT"/>
              <a:t>Short-Term Hydro Scheduling</a:t>
            </a:r>
          </a:p>
        </p:txBody>
      </p:sp>
      <p:sp>
        <p:nvSpPr>
          <p:cNvPr id="7" name="Textplatzhalter 6"/>
          <p:cNvSpPr>
            <a:spLocks noGrp="1"/>
          </p:cNvSpPr>
          <p:nvPr>
            <p:ph type="body" sz="quarter" idx="13" hasCustomPrompt="1"/>
          </p:nvPr>
        </p:nvSpPr>
        <p:spPr>
          <a:xfrm>
            <a:off x="431800" y="1627188"/>
            <a:ext cx="5457825" cy="1523494"/>
          </a:xfrm>
        </p:spPr>
        <p:txBody>
          <a:bodyPr/>
          <a:lstStyle>
            <a:lvl1pPr>
              <a:defRPr baseline="0"/>
            </a:lvl1pPr>
          </a:lstStyle>
          <a:p>
            <a:pPr lvl="0"/>
            <a:r>
              <a:rPr lang="de-AT" dirty="0"/>
              <a:t>Das Conclusio wird immer eingerückt und linksbündig an</a:t>
            </a:r>
          </a:p>
          <a:p>
            <a:pPr lvl="0"/>
            <a:r>
              <a:rPr lang="de-AT" dirty="0"/>
              <a:t>der zweiten Spalte positioniert. Ein Mindestabstand von drei</a:t>
            </a:r>
          </a:p>
          <a:p>
            <a:pPr lvl="0"/>
            <a:r>
              <a:rPr lang="de-AT" dirty="0"/>
              <a:t>Zeilen, nach oben und unten zum Fließtext, sollte eingehalten werden. Die </a:t>
            </a:r>
            <a:r>
              <a:rPr lang="de-AT" dirty="0" err="1"/>
              <a:t>Headlinegröße</a:t>
            </a:r>
            <a:r>
              <a:rPr lang="de-AT" dirty="0"/>
              <a:t> beträgt 22 </a:t>
            </a:r>
            <a:r>
              <a:rPr lang="de-AT" dirty="0" err="1"/>
              <a:t>pt</a:t>
            </a:r>
            <a:r>
              <a:rPr lang="de-AT" dirty="0"/>
              <a:t>, 24 ZAB. Zusätzlich wird ein vertikaler Balken von 3pt Strichstärke </a:t>
            </a:r>
            <a:br>
              <a:rPr lang="de-AT" dirty="0"/>
            </a:br>
            <a:r>
              <a:rPr lang="de-AT" dirty="0"/>
              <a:t>zur Auszeichnung verwendet.</a:t>
            </a:r>
          </a:p>
        </p:txBody>
      </p:sp>
      <p:sp>
        <p:nvSpPr>
          <p:cNvPr id="9" name="Textplatzhalter 8"/>
          <p:cNvSpPr>
            <a:spLocks noGrp="1"/>
          </p:cNvSpPr>
          <p:nvPr>
            <p:ph type="body" sz="quarter" idx="14" hasCustomPrompt="1"/>
          </p:nvPr>
        </p:nvSpPr>
        <p:spPr>
          <a:xfrm>
            <a:off x="1654176" y="4097620"/>
            <a:ext cx="5638800" cy="923330"/>
          </a:xfrm>
          <a:prstGeom prst="leftRightArrow">
            <a:avLst>
              <a:gd name="adj1" fmla="val 100000"/>
              <a:gd name="adj2" fmla="val 0"/>
            </a:avLst>
          </a:prstGeom>
        </p:spPr>
        <p:txBody>
          <a:bodyPr lIns="187200"/>
          <a:lstStyle>
            <a:lvl1pPr>
              <a:lnSpc>
                <a:spcPts val="2400"/>
              </a:lnSpc>
              <a:defRPr sz="2200"/>
            </a:lvl1pPr>
            <a:lvl2pPr>
              <a:lnSpc>
                <a:spcPts val="2400"/>
              </a:lnSpc>
              <a:defRPr sz="2200"/>
            </a:lvl2pPr>
            <a:lvl3pPr>
              <a:lnSpc>
                <a:spcPts val="2400"/>
              </a:lnSpc>
              <a:defRPr sz="2200"/>
            </a:lvl3pPr>
            <a:lvl4pPr>
              <a:lnSpc>
                <a:spcPts val="2400"/>
              </a:lnSpc>
              <a:defRPr sz="2200"/>
            </a:lvl4pPr>
            <a:lvl5pPr>
              <a:lnSpc>
                <a:spcPts val="2400"/>
              </a:lnSpc>
              <a:defRPr sz="2200"/>
            </a:lvl5pPr>
          </a:lstStyle>
          <a:p>
            <a:pPr lvl="0"/>
            <a:r>
              <a:rPr lang="de-AT" dirty="0"/>
              <a:t>Konkretisierung und Umsetzung auch</a:t>
            </a:r>
          </a:p>
          <a:p>
            <a:pPr lvl="0"/>
            <a:r>
              <a:rPr lang="de-AT" dirty="0"/>
              <a:t>im Rahmen der Weiterentwicklung der</a:t>
            </a:r>
          </a:p>
          <a:p>
            <a:pPr lvl="0"/>
            <a:r>
              <a:rPr lang="de-AT" dirty="0"/>
              <a:t>VERBUND -Strategie 2011</a:t>
            </a:r>
            <a:endParaRPr lang="de-DE" dirty="0"/>
          </a:p>
        </p:txBody>
      </p:sp>
    </p:spTree>
    <p:extLst>
      <p:ext uri="{BB962C8B-B14F-4D97-AF65-F5344CB8AC3E}">
        <p14:creationId xmlns:p14="http://schemas.microsoft.com/office/powerpoint/2010/main" val="2657951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_6 Personen">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p:custDataLst>
              <p:tags r:id="rId1"/>
            </p:custDataLst>
            <p:extLst>
              <p:ext uri="{D42A27DB-BD31-4B8C-83A1-F6EECF244321}">
                <p14:modId xmlns:p14="http://schemas.microsoft.com/office/powerpoint/2010/main" val="383963173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17" imgW="270" imgH="270" progId="TCLayout.ActiveDocument.1">
                  <p:embed/>
                </p:oleObj>
              </mc:Choice>
              <mc:Fallback>
                <p:oleObj name="think-cell Folie" r:id="rId17" imgW="270" imgH="270" progId="TCLayout.ActiveDocument.1">
                  <p:embed/>
                  <p:pic>
                    <p:nvPicPr>
                      <p:cNvPr id="8" name="Objekt 7" hidden="1"/>
                      <p:cNvPicPr/>
                      <p:nvPr/>
                    </p:nvPicPr>
                    <p:blipFill>
                      <a:blip r:embed="rId18"/>
                      <a:stretch>
                        <a:fillRect/>
                      </a:stretch>
                    </p:blipFill>
                    <p:spPr>
                      <a:xfrm>
                        <a:off x="1588" y="1588"/>
                        <a:ext cx="1587" cy="1587"/>
                      </a:xfrm>
                      <a:prstGeom prst="rect">
                        <a:avLst/>
                      </a:prstGeom>
                    </p:spPr>
                  </p:pic>
                </p:oleObj>
              </mc:Fallback>
            </mc:AlternateContent>
          </a:graphicData>
        </a:graphic>
      </p:graphicFrame>
      <p:sp>
        <p:nvSpPr>
          <p:cNvPr id="23" name="Inhaltsplatzhalter 10"/>
          <p:cNvSpPr>
            <a:spLocks noGrp="1"/>
          </p:cNvSpPr>
          <p:nvPr>
            <p:ph sz="quarter" idx="26" hasCustomPrompt="1"/>
            <p:custDataLst>
              <p:tags r:id="rId2"/>
            </p:custDataLst>
          </p:nvPr>
        </p:nvSpPr>
        <p:spPr>
          <a:xfrm>
            <a:off x="429277" y="1681163"/>
            <a:ext cx="1224898" cy="1420812"/>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2" name="Titel 1"/>
          <p:cNvSpPr>
            <a:spLocks noGrp="1"/>
          </p:cNvSpPr>
          <p:nvPr>
            <p:ph type="title" hasCustomPrompt="1"/>
            <p:custDataLst>
              <p:tags r:id="rId3"/>
            </p:custDataLst>
          </p:nvPr>
        </p:nvSpPr>
        <p:spPr/>
        <p:txBody>
          <a:bodyPr/>
          <a:lstStyle>
            <a:lvl1pPr>
              <a:defRPr/>
            </a:lvl1pPr>
          </a:lstStyle>
          <a:p>
            <a:r>
              <a:rPr lang="de-DE" dirty="0"/>
              <a:t>Team</a:t>
            </a:r>
            <a:endParaRPr lang="de-AT" dirty="0"/>
          </a:p>
        </p:txBody>
      </p:sp>
      <p:sp>
        <p:nvSpPr>
          <p:cNvPr id="3" name="Datumsplatzhalter 2"/>
          <p:cNvSpPr>
            <a:spLocks noGrp="1"/>
          </p:cNvSpPr>
          <p:nvPr>
            <p:ph type="dt" sz="half" idx="10"/>
            <p:custDataLst>
              <p:tags r:id="rId4"/>
            </p:custDataLst>
          </p:nvPr>
        </p:nvSpPr>
        <p:spPr/>
        <p:txBody>
          <a:bodyPr/>
          <a:lstStyle/>
          <a:p>
            <a:r>
              <a:rPr lang="de-DE"/>
              <a:t>6.12.2024</a:t>
            </a:r>
            <a:endParaRPr lang="de-AT"/>
          </a:p>
        </p:txBody>
      </p:sp>
      <p:sp>
        <p:nvSpPr>
          <p:cNvPr id="4" name="Foliennummernplatzhalter 3"/>
          <p:cNvSpPr>
            <a:spLocks noGrp="1"/>
          </p:cNvSpPr>
          <p:nvPr>
            <p:ph type="sldNum" sz="quarter" idx="11"/>
            <p:custDataLst>
              <p:tags r:id="rId5"/>
            </p:custDataLst>
          </p:nvPr>
        </p:nvSpPr>
        <p:spPr/>
        <p:txBody>
          <a:bodyPr/>
          <a:lstStyle/>
          <a:p>
            <a:pPr algn="r"/>
            <a:r>
              <a:rPr lang="de-AT"/>
              <a:t>Seite </a:t>
            </a:r>
            <a:fld id="{56C9A048-A28E-493E-A30E-F5A55EC874C9}" type="slidenum">
              <a:rPr lang="de-AT" smtClean="0"/>
              <a:pPr algn="r"/>
              <a:t>‹Nr.›</a:t>
            </a:fld>
            <a:endParaRPr lang="de-AT" dirty="0"/>
          </a:p>
        </p:txBody>
      </p:sp>
      <p:sp>
        <p:nvSpPr>
          <p:cNvPr id="5" name="Fußzeilenplatzhalter 4"/>
          <p:cNvSpPr>
            <a:spLocks noGrp="1"/>
          </p:cNvSpPr>
          <p:nvPr>
            <p:ph type="ftr" sz="quarter" idx="12"/>
            <p:custDataLst>
              <p:tags r:id="rId6"/>
            </p:custDataLst>
          </p:nvPr>
        </p:nvSpPr>
        <p:spPr/>
        <p:txBody>
          <a:bodyPr/>
          <a:lstStyle/>
          <a:p>
            <a:r>
              <a:rPr lang="de-AT"/>
              <a:t>Short-Term Hydro Scheduling</a:t>
            </a:r>
          </a:p>
        </p:txBody>
      </p:sp>
      <p:sp>
        <p:nvSpPr>
          <p:cNvPr id="7" name="Textplatzhalter 6"/>
          <p:cNvSpPr>
            <a:spLocks noGrp="1"/>
          </p:cNvSpPr>
          <p:nvPr>
            <p:ph type="body" sz="quarter" idx="13" hasCustomPrompt="1"/>
            <p:custDataLst>
              <p:tags r:id="rId7"/>
            </p:custDataLst>
          </p:nvPr>
        </p:nvSpPr>
        <p:spPr>
          <a:xfrm>
            <a:off x="431800" y="3213942"/>
            <a:ext cx="2633663" cy="553998"/>
          </a:xfrm>
        </p:spPr>
        <p:txBody>
          <a:bodyPr/>
          <a:lstStyle>
            <a:lvl1pPr>
              <a:lnSpc>
                <a:spcPct val="100000"/>
              </a:lnSpc>
              <a:defRPr sz="1200" baseline="0"/>
            </a:lvl1pPr>
          </a:lstStyle>
          <a:p>
            <a:pPr lvl="0"/>
            <a:r>
              <a:rPr lang="de-DE" dirty="0"/>
              <a:t>Vorname Nachname</a:t>
            </a:r>
          </a:p>
          <a:p>
            <a:pPr lvl="0"/>
            <a:r>
              <a:rPr lang="de-DE" dirty="0"/>
              <a:t>T +43(0)503 13-XXX XX</a:t>
            </a:r>
          </a:p>
          <a:p>
            <a:pPr lvl="0"/>
            <a:r>
              <a:rPr lang="de-DE" dirty="0"/>
              <a:t>Vorname.Nachname@verbund.com</a:t>
            </a:r>
            <a:endParaRPr lang="de-AT" dirty="0"/>
          </a:p>
        </p:txBody>
      </p:sp>
      <p:sp>
        <p:nvSpPr>
          <p:cNvPr id="12" name="Textplatzhalter 6"/>
          <p:cNvSpPr>
            <a:spLocks noGrp="1"/>
          </p:cNvSpPr>
          <p:nvPr>
            <p:ph type="body" sz="quarter" idx="15" hasCustomPrompt="1"/>
            <p:custDataLst>
              <p:tags r:id="rId8"/>
            </p:custDataLst>
          </p:nvPr>
        </p:nvSpPr>
        <p:spPr>
          <a:xfrm>
            <a:off x="3252788" y="3213942"/>
            <a:ext cx="2633663" cy="553998"/>
          </a:xfrm>
        </p:spPr>
        <p:txBody>
          <a:bodyPr/>
          <a:lstStyle>
            <a:lvl1pPr>
              <a:lnSpc>
                <a:spcPct val="100000"/>
              </a:lnSpc>
              <a:defRPr sz="1200" baseline="0"/>
            </a:lvl1pPr>
          </a:lstStyle>
          <a:p>
            <a:pPr lvl="0"/>
            <a:r>
              <a:rPr lang="de-DE" dirty="0"/>
              <a:t>Vorname Nachname</a:t>
            </a:r>
          </a:p>
          <a:p>
            <a:pPr lvl="0"/>
            <a:r>
              <a:rPr lang="de-DE" dirty="0"/>
              <a:t>T +43(0)503 13-XXX XX</a:t>
            </a:r>
          </a:p>
          <a:p>
            <a:pPr lvl="0"/>
            <a:r>
              <a:rPr lang="de-DE" dirty="0"/>
              <a:t>Vorname.Nachname@verbund.com</a:t>
            </a:r>
            <a:endParaRPr lang="de-AT" dirty="0"/>
          </a:p>
        </p:txBody>
      </p:sp>
      <p:sp>
        <p:nvSpPr>
          <p:cNvPr id="14" name="Textplatzhalter 6"/>
          <p:cNvSpPr>
            <a:spLocks noGrp="1"/>
          </p:cNvSpPr>
          <p:nvPr>
            <p:ph type="body" sz="quarter" idx="17" hasCustomPrompt="1"/>
            <p:custDataLst>
              <p:tags r:id="rId9"/>
            </p:custDataLst>
          </p:nvPr>
        </p:nvSpPr>
        <p:spPr>
          <a:xfrm>
            <a:off x="6078538" y="3213942"/>
            <a:ext cx="2633663" cy="553998"/>
          </a:xfrm>
        </p:spPr>
        <p:txBody>
          <a:bodyPr/>
          <a:lstStyle>
            <a:lvl1pPr>
              <a:lnSpc>
                <a:spcPct val="100000"/>
              </a:lnSpc>
              <a:defRPr sz="1200" baseline="0"/>
            </a:lvl1pPr>
          </a:lstStyle>
          <a:p>
            <a:pPr lvl="0"/>
            <a:r>
              <a:rPr lang="de-DE" dirty="0"/>
              <a:t>Vorname Nachname</a:t>
            </a:r>
          </a:p>
          <a:p>
            <a:pPr lvl="0"/>
            <a:r>
              <a:rPr lang="de-DE" dirty="0"/>
              <a:t>T +43(0)503 13-XXX XX</a:t>
            </a:r>
          </a:p>
          <a:p>
            <a:pPr lvl="0"/>
            <a:r>
              <a:rPr lang="de-DE" dirty="0"/>
              <a:t>Vorname.Nachname@verbund.com</a:t>
            </a:r>
            <a:endParaRPr lang="de-AT" dirty="0"/>
          </a:p>
        </p:txBody>
      </p:sp>
      <p:sp>
        <p:nvSpPr>
          <p:cNvPr id="16" name="Textplatzhalter 6"/>
          <p:cNvSpPr>
            <a:spLocks noGrp="1"/>
          </p:cNvSpPr>
          <p:nvPr>
            <p:ph type="body" sz="quarter" idx="19" hasCustomPrompt="1"/>
            <p:custDataLst>
              <p:tags r:id="rId10"/>
            </p:custDataLst>
          </p:nvPr>
        </p:nvSpPr>
        <p:spPr>
          <a:xfrm>
            <a:off x="431800" y="5508907"/>
            <a:ext cx="2633663" cy="553998"/>
          </a:xfrm>
        </p:spPr>
        <p:txBody>
          <a:bodyPr/>
          <a:lstStyle>
            <a:lvl1pPr>
              <a:lnSpc>
                <a:spcPct val="100000"/>
              </a:lnSpc>
              <a:defRPr sz="1200" baseline="0"/>
            </a:lvl1pPr>
          </a:lstStyle>
          <a:p>
            <a:pPr lvl="0"/>
            <a:r>
              <a:rPr lang="de-DE" dirty="0"/>
              <a:t>Vorname Nachname</a:t>
            </a:r>
          </a:p>
          <a:p>
            <a:pPr lvl="0"/>
            <a:r>
              <a:rPr lang="de-DE" dirty="0"/>
              <a:t>T +43(0)503 13-XXX XX</a:t>
            </a:r>
          </a:p>
          <a:p>
            <a:pPr lvl="0"/>
            <a:r>
              <a:rPr lang="de-DE" dirty="0"/>
              <a:t>Vorname.Nachname@verbund.com</a:t>
            </a:r>
            <a:endParaRPr lang="de-AT" dirty="0"/>
          </a:p>
        </p:txBody>
      </p:sp>
      <p:sp>
        <p:nvSpPr>
          <p:cNvPr id="18" name="Textplatzhalter 6"/>
          <p:cNvSpPr>
            <a:spLocks noGrp="1"/>
          </p:cNvSpPr>
          <p:nvPr>
            <p:ph type="body" sz="quarter" idx="21" hasCustomPrompt="1"/>
            <p:custDataLst>
              <p:tags r:id="rId11"/>
            </p:custDataLst>
          </p:nvPr>
        </p:nvSpPr>
        <p:spPr>
          <a:xfrm>
            <a:off x="3252788" y="5508907"/>
            <a:ext cx="2633663" cy="553998"/>
          </a:xfrm>
        </p:spPr>
        <p:txBody>
          <a:bodyPr/>
          <a:lstStyle>
            <a:lvl1pPr>
              <a:lnSpc>
                <a:spcPct val="100000"/>
              </a:lnSpc>
              <a:defRPr sz="1200" baseline="0"/>
            </a:lvl1pPr>
          </a:lstStyle>
          <a:p>
            <a:pPr lvl="0"/>
            <a:r>
              <a:rPr lang="de-DE" dirty="0"/>
              <a:t>Vorname Nachname</a:t>
            </a:r>
          </a:p>
          <a:p>
            <a:pPr lvl="0"/>
            <a:r>
              <a:rPr lang="de-DE" dirty="0"/>
              <a:t>T +43(0)503 13-XXX XX</a:t>
            </a:r>
          </a:p>
          <a:p>
            <a:pPr lvl="0"/>
            <a:r>
              <a:rPr lang="de-DE" dirty="0"/>
              <a:t>Vorname.Nachname@verbund.com</a:t>
            </a:r>
            <a:endParaRPr lang="de-AT" dirty="0"/>
          </a:p>
        </p:txBody>
      </p:sp>
      <p:sp>
        <p:nvSpPr>
          <p:cNvPr id="20" name="Textplatzhalter 6"/>
          <p:cNvSpPr>
            <a:spLocks noGrp="1"/>
          </p:cNvSpPr>
          <p:nvPr>
            <p:ph type="body" sz="quarter" idx="23" hasCustomPrompt="1"/>
            <p:custDataLst>
              <p:tags r:id="rId12"/>
            </p:custDataLst>
          </p:nvPr>
        </p:nvSpPr>
        <p:spPr>
          <a:xfrm>
            <a:off x="6078538" y="5508907"/>
            <a:ext cx="2633663" cy="553998"/>
          </a:xfrm>
        </p:spPr>
        <p:txBody>
          <a:bodyPr/>
          <a:lstStyle>
            <a:lvl1pPr>
              <a:lnSpc>
                <a:spcPct val="100000"/>
              </a:lnSpc>
              <a:defRPr sz="1200" baseline="0"/>
            </a:lvl1pPr>
          </a:lstStyle>
          <a:p>
            <a:pPr lvl="0"/>
            <a:r>
              <a:rPr lang="de-DE" dirty="0"/>
              <a:t>Vorname Nachname</a:t>
            </a:r>
          </a:p>
          <a:p>
            <a:pPr lvl="0"/>
            <a:r>
              <a:rPr lang="de-DE" dirty="0"/>
              <a:t>T +43(0)503 13-XXX XX</a:t>
            </a:r>
          </a:p>
          <a:p>
            <a:pPr lvl="0"/>
            <a:r>
              <a:rPr lang="de-DE" dirty="0"/>
              <a:t>Vorname.Nachname@verbund.com</a:t>
            </a:r>
            <a:endParaRPr lang="de-AT" dirty="0"/>
          </a:p>
        </p:txBody>
      </p:sp>
      <p:sp>
        <p:nvSpPr>
          <p:cNvPr id="26" name="Inhaltsplatzhalter 10"/>
          <p:cNvSpPr>
            <a:spLocks noGrp="1"/>
          </p:cNvSpPr>
          <p:nvPr>
            <p:ph sz="quarter" idx="27" hasCustomPrompt="1"/>
            <p:custDataLst>
              <p:tags r:id="rId13"/>
            </p:custDataLst>
          </p:nvPr>
        </p:nvSpPr>
        <p:spPr>
          <a:xfrm>
            <a:off x="3252788" y="1681163"/>
            <a:ext cx="1224898" cy="1420812"/>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27" name="Inhaltsplatzhalter 10"/>
          <p:cNvSpPr>
            <a:spLocks noGrp="1"/>
          </p:cNvSpPr>
          <p:nvPr>
            <p:ph sz="quarter" idx="28" hasCustomPrompt="1"/>
            <p:custDataLst>
              <p:tags r:id="rId14"/>
            </p:custDataLst>
          </p:nvPr>
        </p:nvSpPr>
        <p:spPr>
          <a:xfrm>
            <a:off x="6078538" y="1681163"/>
            <a:ext cx="1224898" cy="1420812"/>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28" name="Inhaltsplatzhalter 10"/>
          <p:cNvSpPr>
            <a:spLocks noGrp="1"/>
          </p:cNvSpPr>
          <p:nvPr>
            <p:ph sz="quarter" idx="29" hasCustomPrompt="1"/>
          </p:nvPr>
        </p:nvSpPr>
        <p:spPr>
          <a:xfrm>
            <a:off x="429277" y="3976128"/>
            <a:ext cx="1224898" cy="1420812"/>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29" name="Inhaltsplatzhalter 10"/>
          <p:cNvSpPr>
            <a:spLocks noGrp="1"/>
          </p:cNvSpPr>
          <p:nvPr>
            <p:ph sz="quarter" idx="30" hasCustomPrompt="1"/>
          </p:nvPr>
        </p:nvSpPr>
        <p:spPr>
          <a:xfrm>
            <a:off x="3252788" y="3976128"/>
            <a:ext cx="1224898" cy="1420812"/>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30" name="Inhaltsplatzhalter 10"/>
          <p:cNvSpPr>
            <a:spLocks noGrp="1"/>
          </p:cNvSpPr>
          <p:nvPr>
            <p:ph sz="quarter" idx="31" hasCustomPrompt="1"/>
          </p:nvPr>
        </p:nvSpPr>
        <p:spPr>
          <a:xfrm>
            <a:off x="6078538" y="3976128"/>
            <a:ext cx="1224898" cy="1420812"/>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graphicFrame>
        <p:nvGraphicFramePr>
          <p:cNvPr id="19" name="Objekt 18" hidden="1"/>
          <p:cNvGraphicFramePr>
            <a:graphicFrameLocks noChangeAspect="1"/>
          </p:cNvGraphicFramePr>
          <p:nvPr userDrawn="1">
            <p:custDataLst>
              <p:tags r:id="rId15"/>
            </p:custDataLst>
            <p:extLst>
              <p:ext uri="{D42A27DB-BD31-4B8C-83A1-F6EECF244321}">
                <p14:modId xmlns:p14="http://schemas.microsoft.com/office/powerpoint/2010/main" val="383963173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9" imgW="270" imgH="270" progId="TCLayout.ActiveDocument.1">
                  <p:embed/>
                </p:oleObj>
              </mc:Choice>
              <mc:Fallback>
                <p:oleObj name="think-cell Slide" r:id="rId19" imgW="270" imgH="270" progId="TCLayout.ActiveDocument.1">
                  <p:embed/>
                  <p:pic>
                    <p:nvPicPr>
                      <p:cNvPr id="19" name="Objekt 18" hidden="1"/>
                      <p:cNvPicPr/>
                      <p:nvPr/>
                    </p:nvPicPr>
                    <p:blipFill>
                      <a:blip r:embed="rId18"/>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19317569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_3 Personen">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p:custDataLst>
              <p:tags r:id="rId1"/>
            </p:custDataLst>
            <p:extLst>
              <p:ext uri="{D42A27DB-BD31-4B8C-83A1-F6EECF244321}">
                <p14:modId xmlns:p14="http://schemas.microsoft.com/office/powerpoint/2010/main" val="105067047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15" imgW="270" imgH="270" progId="TCLayout.ActiveDocument.1">
                  <p:embed/>
                </p:oleObj>
              </mc:Choice>
              <mc:Fallback>
                <p:oleObj name="think-cell Folie" r:id="rId15" imgW="270" imgH="270" progId="TCLayout.ActiveDocument.1">
                  <p:embed/>
                  <p:pic>
                    <p:nvPicPr>
                      <p:cNvPr id="8" name="Objekt 7" hidden="1"/>
                      <p:cNvPicPr/>
                      <p:nvPr/>
                    </p:nvPicPr>
                    <p:blipFill>
                      <a:blip r:embed="rId16"/>
                      <a:stretch>
                        <a:fillRect/>
                      </a:stretch>
                    </p:blipFill>
                    <p:spPr>
                      <a:xfrm>
                        <a:off x="1588" y="1588"/>
                        <a:ext cx="1587" cy="1587"/>
                      </a:xfrm>
                      <a:prstGeom prst="rect">
                        <a:avLst/>
                      </a:prstGeom>
                    </p:spPr>
                  </p:pic>
                </p:oleObj>
              </mc:Fallback>
            </mc:AlternateContent>
          </a:graphicData>
        </a:graphic>
      </p:graphicFrame>
      <p:sp>
        <p:nvSpPr>
          <p:cNvPr id="19" name="Inhaltsplatzhalter 10"/>
          <p:cNvSpPr>
            <a:spLocks noGrp="1"/>
          </p:cNvSpPr>
          <p:nvPr>
            <p:ph sz="quarter" idx="29" hasCustomPrompt="1"/>
            <p:custDataLst>
              <p:tags r:id="rId2"/>
            </p:custDataLst>
          </p:nvPr>
        </p:nvSpPr>
        <p:spPr>
          <a:xfrm>
            <a:off x="429277" y="3352799"/>
            <a:ext cx="1224898" cy="1420812"/>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20" name="Inhaltsplatzhalter 10"/>
          <p:cNvSpPr>
            <a:spLocks noGrp="1"/>
          </p:cNvSpPr>
          <p:nvPr>
            <p:ph sz="quarter" idx="30" hasCustomPrompt="1"/>
            <p:custDataLst>
              <p:tags r:id="rId3"/>
            </p:custDataLst>
          </p:nvPr>
        </p:nvSpPr>
        <p:spPr>
          <a:xfrm>
            <a:off x="3252788" y="3352799"/>
            <a:ext cx="1224898" cy="1420812"/>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21" name="Inhaltsplatzhalter 10"/>
          <p:cNvSpPr>
            <a:spLocks noGrp="1"/>
          </p:cNvSpPr>
          <p:nvPr>
            <p:ph sz="quarter" idx="31" hasCustomPrompt="1"/>
            <p:custDataLst>
              <p:tags r:id="rId4"/>
            </p:custDataLst>
          </p:nvPr>
        </p:nvSpPr>
        <p:spPr>
          <a:xfrm>
            <a:off x="6078538" y="3352799"/>
            <a:ext cx="1224898" cy="1420812"/>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2" name="Titel 1"/>
          <p:cNvSpPr>
            <a:spLocks noGrp="1"/>
          </p:cNvSpPr>
          <p:nvPr>
            <p:ph type="title" hasCustomPrompt="1"/>
            <p:custDataLst>
              <p:tags r:id="rId5"/>
            </p:custDataLst>
          </p:nvPr>
        </p:nvSpPr>
        <p:spPr/>
        <p:txBody>
          <a:bodyPr/>
          <a:lstStyle>
            <a:lvl1pPr>
              <a:defRPr/>
            </a:lvl1pPr>
          </a:lstStyle>
          <a:p>
            <a:r>
              <a:rPr lang="de-DE" dirty="0"/>
              <a:t>Team</a:t>
            </a:r>
            <a:endParaRPr lang="de-AT" dirty="0"/>
          </a:p>
        </p:txBody>
      </p:sp>
      <p:sp>
        <p:nvSpPr>
          <p:cNvPr id="3" name="Datumsplatzhalter 2"/>
          <p:cNvSpPr>
            <a:spLocks noGrp="1"/>
          </p:cNvSpPr>
          <p:nvPr>
            <p:ph type="dt" sz="half" idx="10"/>
            <p:custDataLst>
              <p:tags r:id="rId6"/>
            </p:custDataLst>
          </p:nvPr>
        </p:nvSpPr>
        <p:spPr/>
        <p:txBody>
          <a:bodyPr/>
          <a:lstStyle/>
          <a:p>
            <a:r>
              <a:rPr lang="de-DE"/>
              <a:t>6.12.2024</a:t>
            </a:r>
            <a:endParaRPr lang="de-AT"/>
          </a:p>
        </p:txBody>
      </p:sp>
      <p:sp>
        <p:nvSpPr>
          <p:cNvPr id="4" name="Foliennummernplatzhalter 3"/>
          <p:cNvSpPr>
            <a:spLocks noGrp="1"/>
          </p:cNvSpPr>
          <p:nvPr>
            <p:ph type="sldNum" sz="quarter" idx="11"/>
            <p:custDataLst>
              <p:tags r:id="rId7"/>
            </p:custDataLst>
          </p:nvPr>
        </p:nvSpPr>
        <p:spPr/>
        <p:txBody>
          <a:bodyPr/>
          <a:lstStyle/>
          <a:p>
            <a:pPr algn="r"/>
            <a:r>
              <a:rPr lang="de-AT"/>
              <a:t>Seite </a:t>
            </a:r>
            <a:fld id="{56C9A048-A28E-493E-A30E-F5A55EC874C9}" type="slidenum">
              <a:rPr lang="de-AT" smtClean="0"/>
              <a:pPr algn="r"/>
              <a:t>‹Nr.›</a:t>
            </a:fld>
            <a:endParaRPr lang="de-AT" dirty="0"/>
          </a:p>
        </p:txBody>
      </p:sp>
      <p:sp>
        <p:nvSpPr>
          <p:cNvPr id="5" name="Fußzeilenplatzhalter 4"/>
          <p:cNvSpPr>
            <a:spLocks noGrp="1"/>
          </p:cNvSpPr>
          <p:nvPr>
            <p:ph type="ftr" sz="quarter" idx="12"/>
            <p:custDataLst>
              <p:tags r:id="rId8"/>
            </p:custDataLst>
          </p:nvPr>
        </p:nvSpPr>
        <p:spPr/>
        <p:txBody>
          <a:bodyPr/>
          <a:lstStyle/>
          <a:p>
            <a:r>
              <a:rPr lang="de-AT"/>
              <a:t>Short-Term Hydro Scheduling</a:t>
            </a:r>
          </a:p>
        </p:txBody>
      </p:sp>
      <p:sp>
        <p:nvSpPr>
          <p:cNvPr id="7" name="Textplatzhalter 6"/>
          <p:cNvSpPr>
            <a:spLocks noGrp="1"/>
          </p:cNvSpPr>
          <p:nvPr>
            <p:ph type="body" sz="quarter" idx="13" hasCustomPrompt="1"/>
            <p:custDataLst>
              <p:tags r:id="rId9"/>
            </p:custDataLst>
          </p:nvPr>
        </p:nvSpPr>
        <p:spPr>
          <a:xfrm>
            <a:off x="431800" y="1627188"/>
            <a:ext cx="5457825" cy="1015663"/>
          </a:xfrm>
        </p:spPr>
        <p:txBody>
          <a:bodyPr/>
          <a:lstStyle>
            <a:lvl1pPr>
              <a:defRPr/>
            </a:lvl1pPr>
          </a:lstStyle>
          <a:p>
            <a:pPr lvl="0"/>
            <a:r>
              <a:rPr lang="de-AT" dirty="0"/>
              <a:t>Arial Regular 15 </a:t>
            </a:r>
            <a:r>
              <a:rPr lang="de-AT" dirty="0" err="1"/>
              <a:t>pt</a:t>
            </a:r>
            <a:r>
              <a:rPr lang="de-AT" dirty="0"/>
              <a:t>. Jemand musste Josef K. verleumdet</a:t>
            </a:r>
          </a:p>
          <a:p>
            <a:pPr lvl="0"/>
            <a:r>
              <a:rPr lang="de-AT" dirty="0"/>
              <a:t>haben, denn ohne dass er etwas Böses getan hätte, wurde</a:t>
            </a:r>
          </a:p>
          <a:p>
            <a:pPr lvl="0"/>
            <a:r>
              <a:rPr lang="de-AT" dirty="0"/>
              <a:t>er eines Morgens verhaftet. »Wie ein Hund! « sagte er, es</a:t>
            </a:r>
          </a:p>
          <a:p>
            <a:pPr lvl="0"/>
            <a:r>
              <a:rPr lang="de-AT" dirty="0"/>
              <a:t>war, als sollte die Scham ihn überleben.</a:t>
            </a:r>
          </a:p>
        </p:txBody>
      </p:sp>
      <p:sp>
        <p:nvSpPr>
          <p:cNvPr id="10" name="Textplatzhalter 9"/>
          <p:cNvSpPr>
            <a:spLocks noGrp="1"/>
          </p:cNvSpPr>
          <p:nvPr>
            <p:ph type="body" sz="quarter" idx="14" hasCustomPrompt="1"/>
            <p:custDataLst>
              <p:tags r:id="rId10"/>
            </p:custDataLst>
          </p:nvPr>
        </p:nvSpPr>
        <p:spPr>
          <a:xfrm>
            <a:off x="431800" y="4886510"/>
            <a:ext cx="2633663" cy="553998"/>
          </a:xfrm>
        </p:spPr>
        <p:txBody>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de-AT" dirty="0"/>
              <a:t>Vorname Nachname</a:t>
            </a:r>
          </a:p>
          <a:p>
            <a:pPr lvl="0"/>
            <a:r>
              <a:rPr lang="de-AT" dirty="0"/>
              <a:t>T +43(0)503 13-XXX XX</a:t>
            </a:r>
          </a:p>
          <a:p>
            <a:pPr lvl="0"/>
            <a:r>
              <a:rPr lang="de-AT" dirty="0"/>
              <a:t>Vorname.Nachname@verbund.com</a:t>
            </a:r>
          </a:p>
        </p:txBody>
      </p:sp>
      <p:sp>
        <p:nvSpPr>
          <p:cNvPr id="14" name="Textplatzhalter 9"/>
          <p:cNvSpPr>
            <a:spLocks noGrp="1"/>
          </p:cNvSpPr>
          <p:nvPr>
            <p:ph type="body" sz="quarter" idx="16" hasCustomPrompt="1"/>
            <p:custDataLst>
              <p:tags r:id="rId11"/>
            </p:custDataLst>
          </p:nvPr>
        </p:nvSpPr>
        <p:spPr>
          <a:xfrm>
            <a:off x="3255963" y="4886510"/>
            <a:ext cx="2633663" cy="553998"/>
          </a:xfrm>
        </p:spPr>
        <p:txBody>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de-AT" dirty="0"/>
              <a:t>Vorname Nachname</a:t>
            </a:r>
          </a:p>
          <a:p>
            <a:pPr lvl="0"/>
            <a:r>
              <a:rPr lang="de-AT" dirty="0"/>
              <a:t>T +43(0)503 13-XXX XX</a:t>
            </a:r>
          </a:p>
          <a:p>
            <a:pPr lvl="0"/>
            <a:r>
              <a:rPr lang="de-AT" dirty="0"/>
              <a:t>Vorname.Nachname@verbund.com</a:t>
            </a:r>
          </a:p>
        </p:txBody>
      </p:sp>
      <p:sp>
        <p:nvSpPr>
          <p:cNvPr id="16" name="Textplatzhalter 9"/>
          <p:cNvSpPr>
            <a:spLocks noGrp="1"/>
          </p:cNvSpPr>
          <p:nvPr>
            <p:ph type="body" sz="quarter" idx="18" hasCustomPrompt="1"/>
            <p:custDataLst>
              <p:tags r:id="rId12"/>
            </p:custDataLst>
          </p:nvPr>
        </p:nvSpPr>
        <p:spPr>
          <a:xfrm>
            <a:off x="6078538" y="4886510"/>
            <a:ext cx="2633663" cy="553998"/>
          </a:xfrm>
        </p:spPr>
        <p:txBody>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de-AT" dirty="0"/>
              <a:t>Vorname Nachname</a:t>
            </a:r>
          </a:p>
          <a:p>
            <a:pPr lvl="0"/>
            <a:r>
              <a:rPr lang="de-AT" dirty="0"/>
              <a:t>T +43(0)503 13-XXX XX</a:t>
            </a:r>
          </a:p>
          <a:p>
            <a:pPr lvl="0"/>
            <a:r>
              <a:rPr lang="de-AT" dirty="0"/>
              <a:t>Vorname.Nachname@verbund.com</a:t>
            </a:r>
          </a:p>
        </p:txBody>
      </p:sp>
      <p:graphicFrame>
        <p:nvGraphicFramePr>
          <p:cNvPr id="15" name="Objekt 14" hidden="1"/>
          <p:cNvGraphicFramePr>
            <a:graphicFrameLocks noChangeAspect="1"/>
          </p:cNvGraphicFramePr>
          <p:nvPr userDrawn="1">
            <p:custDataLst>
              <p:tags r:id="rId13"/>
            </p:custDataLst>
            <p:extLst>
              <p:ext uri="{D42A27DB-BD31-4B8C-83A1-F6EECF244321}">
                <p14:modId xmlns:p14="http://schemas.microsoft.com/office/powerpoint/2010/main" val="105067047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7" imgW="270" imgH="270" progId="TCLayout.ActiveDocument.1">
                  <p:embed/>
                </p:oleObj>
              </mc:Choice>
              <mc:Fallback>
                <p:oleObj name="think-cell Slide" r:id="rId17" imgW="270" imgH="270" progId="TCLayout.ActiveDocument.1">
                  <p:embed/>
                  <p:pic>
                    <p:nvPicPr>
                      <p:cNvPr id="15" name="Objekt 14" hidden="1"/>
                      <p:cNvPicPr/>
                      <p:nvPr/>
                    </p:nvPicPr>
                    <p:blipFill>
                      <a:blip r:embed="rId16"/>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29454077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Schlussseite">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p:custDataLst>
              <p:tags r:id="rId1"/>
            </p:custDataLst>
            <p:extLst>
              <p:ext uri="{D42A27DB-BD31-4B8C-83A1-F6EECF244321}">
                <p14:modId xmlns:p14="http://schemas.microsoft.com/office/powerpoint/2010/main" val="66551755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7" imgW="270" imgH="270" progId="TCLayout.ActiveDocument.1">
                  <p:embed/>
                </p:oleObj>
              </mc:Choice>
              <mc:Fallback>
                <p:oleObj name="think-cell Folie" r:id="rId7" imgW="270" imgH="270" progId="TCLayout.ActiveDocument.1">
                  <p:embed/>
                  <p:pic>
                    <p:nvPicPr>
                      <p:cNvPr id="2" name="Objekt 1" hidden="1"/>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5123" name="Rectangle 3"/>
          <p:cNvSpPr>
            <a:spLocks noGrp="1" noChangeArrowheads="1"/>
          </p:cNvSpPr>
          <p:nvPr>
            <p:ph type="ctrTitle" hasCustomPrompt="1"/>
            <p:custDataLst>
              <p:tags r:id="rId2"/>
            </p:custDataLst>
          </p:nvPr>
        </p:nvSpPr>
        <p:spPr>
          <a:xfrm>
            <a:off x="432000" y="1681163"/>
            <a:ext cx="6861175" cy="923330"/>
          </a:xfrm>
        </p:spPr>
        <p:txBody>
          <a:bodyPr/>
          <a:lstStyle>
            <a:lvl1pPr>
              <a:lnSpc>
                <a:spcPts val="3600"/>
              </a:lnSpc>
              <a:defRPr sz="3200" baseline="0">
                <a:latin typeface="Georgia" pitchFamily="18" charset="0"/>
              </a:defRPr>
            </a:lvl1pPr>
          </a:lstStyle>
          <a:p>
            <a:pPr lvl="0"/>
            <a:r>
              <a:rPr lang="de-AT" noProof="0" dirty="0"/>
              <a:t>Vielen Dank</a:t>
            </a:r>
            <a:br>
              <a:rPr lang="de-AT" noProof="0" dirty="0"/>
            </a:br>
            <a:r>
              <a:rPr lang="de-AT" noProof="0" dirty="0"/>
              <a:t>für Ihre Aufmerksamkeit</a:t>
            </a:r>
          </a:p>
        </p:txBody>
      </p:sp>
      <p:sp>
        <p:nvSpPr>
          <p:cNvPr id="8" name="Text Box 7"/>
          <p:cNvSpPr txBox="1">
            <a:spLocks noChangeArrowheads="1"/>
          </p:cNvSpPr>
          <p:nvPr>
            <p:custDataLst>
              <p:tags r:id="rId3"/>
            </p:custDataLst>
          </p:nvPr>
        </p:nvSpPr>
        <p:spPr bwMode="auto">
          <a:xfrm>
            <a:off x="431800" y="6566738"/>
            <a:ext cx="1893147" cy="128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eaLnBrk="0" fontAlgn="base" hangingPunct="0">
              <a:lnSpc>
                <a:spcPts val="1000"/>
              </a:lnSpc>
              <a:spcBef>
                <a:spcPct val="0"/>
              </a:spcBef>
              <a:spcAft>
                <a:spcPct val="0"/>
              </a:spcAft>
            </a:pPr>
            <a:r>
              <a:rPr lang="de-AT" sz="900">
                <a:solidFill>
                  <a:srgbClr val="808080"/>
                </a:solidFill>
              </a:rPr>
              <a:t>© VERBUND AG, www.verbund.com</a:t>
            </a:r>
          </a:p>
        </p:txBody>
      </p:sp>
      <p:pic>
        <p:nvPicPr>
          <p:cNvPr id="9" name="Picture 2" descr="Verbund_Logo_RGB_AI"/>
          <p:cNvPicPr>
            <a:picLocks noChangeAspect="1" noChangeArrowheads="1"/>
          </p:cNvPicPr>
          <p:nvPr>
            <p:custDataLst>
              <p:tags r:id="rId4"/>
            </p:custDataLst>
          </p:nvPr>
        </p:nvPicPr>
        <p:blipFill>
          <a:blip r:embed="rId9">
            <a:extLst>
              <a:ext uri="{28A0092B-C50C-407E-A947-70E740481C1C}">
                <a14:useLocalDpi xmlns:a14="http://schemas.microsoft.com/office/drawing/2010/main" val="0"/>
              </a:ext>
            </a:extLst>
          </a:blip>
          <a:srcRect/>
          <a:stretch>
            <a:fillRect/>
          </a:stretch>
        </p:blipFill>
        <p:spPr bwMode="auto">
          <a:xfrm>
            <a:off x="431800" y="407145"/>
            <a:ext cx="863600" cy="176213"/>
          </a:xfrm>
          <a:prstGeom prst="rect">
            <a:avLst/>
          </a:prstGeom>
          <a:noFill/>
          <a:extLst>
            <a:ext uri="{909E8E84-426E-40DD-AFC4-6F175D3DCCD1}">
              <a14:hiddenFill xmlns:a14="http://schemas.microsoft.com/office/drawing/2010/main">
                <a:solidFill>
                  <a:srgbClr val="FFFFFF"/>
                </a:solidFill>
              </a14:hiddenFill>
            </a:ext>
          </a:extLst>
        </p:spPr>
      </p:pic>
      <p:sp>
        <p:nvSpPr>
          <p:cNvPr id="3" name="Datumsplatzhalter 2"/>
          <p:cNvSpPr>
            <a:spLocks noGrp="1"/>
          </p:cNvSpPr>
          <p:nvPr>
            <p:ph type="dt" sz="half" idx="14"/>
          </p:nvPr>
        </p:nvSpPr>
        <p:spPr/>
        <p:txBody>
          <a:bodyPr/>
          <a:lstStyle/>
          <a:p>
            <a:r>
              <a:rPr lang="de-DE"/>
              <a:t>6.12.2024</a:t>
            </a:r>
            <a:endParaRPr lang="de-AT"/>
          </a:p>
        </p:txBody>
      </p:sp>
      <p:sp>
        <p:nvSpPr>
          <p:cNvPr id="4" name="Fußzeilenplatzhalter 3"/>
          <p:cNvSpPr>
            <a:spLocks noGrp="1"/>
          </p:cNvSpPr>
          <p:nvPr>
            <p:ph type="ftr" sz="quarter" idx="15"/>
          </p:nvPr>
        </p:nvSpPr>
        <p:spPr/>
        <p:txBody>
          <a:bodyPr/>
          <a:lstStyle/>
          <a:p>
            <a:r>
              <a:rPr lang="de-AT"/>
              <a:t>Short-Term Hydro Scheduling</a:t>
            </a:r>
          </a:p>
        </p:txBody>
      </p:sp>
      <p:sp>
        <p:nvSpPr>
          <p:cNvPr id="5" name="Foliennummernplatzhalter 4"/>
          <p:cNvSpPr>
            <a:spLocks noGrp="1"/>
          </p:cNvSpPr>
          <p:nvPr>
            <p:ph type="sldNum" sz="quarter" idx="16"/>
          </p:nvPr>
        </p:nvSpPr>
        <p:spPr/>
        <p:txBody>
          <a:bodyPr/>
          <a:lstStyle/>
          <a:p>
            <a:r>
              <a:rPr lang="de-AT"/>
              <a:t>Seite </a:t>
            </a:r>
            <a:fld id="{56C9A048-A28E-493E-A30E-F5A55EC874C9}" type="slidenum">
              <a:rPr lang="de-AT" smtClean="0"/>
              <a:pPr/>
              <a:t>‹Nr.›</a:t>
            </a:fld>
            <a:endParaRPr lang="de-AT" dirty="0"/>
          </a:p>
        </p:txBody>
      </p:sp>
      <p:pic>
        <p:nvPicPr>
          <p:cNvPr id="12" name="Picture 7" descr="Kapiteltrenner 1"/>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787" r="-1"/>
          <a:stretch/>
        </p:blipFill>
        <p:spPr bwMode="auto">
          <a:xfrm>
            <a:off x="7486650" y="1681163"/>
            <a:ext cx="1657350" cy="359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 name="Objekt 9" hidden="1"/>
          <p:cNvGraphicFramePr>
            <a:graphicFrameLocks noChangeAspect="1"/>
          </p:cNvGraphicFramePr>
          <p:nvPr userDrawn="1">
            <p:custDataLst>
              <p:tags r:id="rId5"/>
            </p:custDataLst>
            <p:extLst>
              <p:ext uri="{D42A27DB-BD31-4B8C-83A1-F6EECF244321}">
                <p14:modId xmlns:p14="http://schemas.microsoft.com/office/powerpoint/2010/main" val="66551755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1" imgW="270" imgH="270" progId="TCLayout.ActiveDocument.1">
                  <p:embed/>
                </p:oleObj>
              </mc:Choice>
              <mc:Fallback>
                <p:oleObj name="think-cell Slide" r:id="rId11" imgW="270" imgH="270" progId="TCLayout.ActiveDocument.1">
                  <p:embed/>
                  <p:pic>
                    <p:nvPicPr>
                      <p:cNvPr id="10" name="Objekt 9" hidden="1"/>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11" name="Text Box 7"/>
          <p:cNvSpPr txBox="1">
            <a:spLocks noChangeArrowheads="1"/>
          </p:cNvSpPr>
          <p:nvPr userDrawn="1"/>
        </p:nvSpPr>
        <p:spPr bwMode="auto">
          <a:xfrm>
            <a:off x="431800" y="6566738"/>
            <a:ext cx="1893147" cy="128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eaLnBrk="0" fontAlgn="base" hangingPunct="0">
              <a:lnSpc>
                <a:spcPts val="1000"/>
              </a:lnSpc>
              <a:spcBef>
                <a:spcPct val="0"/>
              </a:spcBef>
              <a:spcAft>
                <a:spcPct val="0"/>
              </a:spcAft>
            </a:pPr>
            <a:r>
              <a:rPr lang="de-AT" sz="900">
                <a:solidFill>
                  <a:srgbClr val="808080"/>
                </a:solidFill>
              </a:rPr>
              <a:t>© VERBUND AG, www.verbund.com</a:t>
            </a:r>
          </a:p>
        </p:txBody>
      </p:sp>
      <p:pic>
        <p:nvPicPr>
          <p:cNvPr id="13" name="Picture 2" descr="Verbund_Logo_RGB_AI"/>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431800" y="407145"/>
            <a:ext cx="863600" cy="17621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7" descr="Kapiteltrenner 1"/>
          <p:cNvPicPr>
            <a:picLocks noChangeAspect="1" noChangeArrowheads="1"/>
          </p:cNvPicPr>
          <p:nvPr userDrawn="1"/>
        </p:nvPicPr>
        <p:blipFill rotWithShape="1">
          <a:blip r:embed="rId10" cstate="print">
            <a:extLst>
              <a:ext uri="{28A0092B-C50C-407E-A947-70E740481C1C}">
                <a14:useLocalDpi xmlns:a14="http://schemas.microsoft.com/office/drawing/2010/main" val="0"/>
              </a:ext>
            </a:extLst>
          </a:blip>
          <a:srcRect l="1787" r="-1"/>
          <a:stretch/>
        </p:blipFill>
        <p:spPr bwMode="auto">
          <a:xfrm>
            <a:off x="7486650" y="1681163"/>
            <a:ext cx="1657350" cy="359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865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elfolie">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p:custDataLst>
              <p:tags r:id="rId1"/>
            </p:custDataLst>
            <p:extLst>
              <p:ext uri="{D42A27DB-BD31-4B8C-83A1-F6EECF244321}">
                <p14:modId xmlns:p14="http://schemas.microsoft.com/office/powerpoint/2010/main" val="262877693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9" imgW="270" imgH="270" progId="TCLayout.ActiveDocument.1">
                  <p:embed/>
                </p:oleObj>
              </mc:Choice>
              <mc:Fallback>
                <p:oleObj name="think-cell Folie" r:id="rId9" imgW="270" imgH="270" progId="TCLayout.ActiveDocument.1">
                  <p:embed/>
                  <p:pic>
                    <p:nvPicPr>
                      <p:cNvPr id="2" name="Objekt 1" hidden="1"/>
                      <p:cNvPicPr/>
                      <p:nvPr/>
                    </p:nvPicPr>
                    <p:blipFill>
                      <a:blip r:embed="rId10"/>
                      <a:stretch>
                        <a:fillRect/>
                      </a:stretch>
                    </p:blipFill>
                    <p:spPr>
                      <a:xfrm>
                        <a:off x="1588" y="1588"/>
                        <a:ext cx="1587" cy="1587"/>
                      </a:xfrm>
                      <a:prstGeom prst="rect">
                        <a:avLst/>
                      </a:prstGeom>
                    </p:spPr>
                  </p:pic>
                </p:oleObj>
              </mc:Fallback>
            </mc:AlternateContent>
          </a:graphicData>
        </a:graphic>
      </p:graphicFrame>
      <p:pic>
        <p:nvPicPr>
          <p:cNvPr id="5122" name="Picture 2" descr="See2_Titel"/>
          <p:cNvPicPr>
            <a:picLocks noChangeArrowheads="1"/>
          </p:cNvPicPr>
          <p:nvPr>
            <p:custDataLst>
              <p:tags r:id="rId2"/>
            </p:custDataLst>
          </p:nvPr>
        </p:nvPicPr>
        <p:blipFill rotWithShape="1">
          <a:blip r:embed="rId11" cstate="print">
            <a:extLst>
              <a:ext uri="{28A0092B-C50C-407E-A947-70E740481C1C}">
                <a14:useLocalDpi xmlns:a14="http://schemas.microsoft.com/office/drawing/2010/main" val="0"/>
              </a:ext>
            </a:extLst>
          </a:blip>
          <a:srcRect l="1787" r="-1"/>
          <a:stretch/>
        </p:blipFill>
        <p:spPr bwMode="auto">
          <a:xfrm>
            <a:off x="7486650" y="1681163"/>
            <a:ext cx="1657350" cy="3595551"/>
          </a:xfrm>
          <a:prstGeom prst="rect">
            <a:avLst/>
          </a:prstGeom>
          <a:noFill/>
          <a:extLst>
            <a:ext uri="{909E8E84-426E-40DD-AFC4-6F175D3DCCD1}">
              <a14:hiddenFill xmlns:a14="http://schemas.microsoft.com/office/drawing/2010/main">
                <a:solidFill>
                  <a:srgbClr val="FFFFFF"/>
                </a:solidFill>
              </a14:hiddenFill>
            </a:ext>
          </a:extLst>
        </p:spPr>
      </p:pic>
      <p:sp>
        <p:nvSpPr>
          <p:cNvPr id="5123" name="Rectangle 3"/>
          <p:cNvSpPr>
            <a:spLocks noGrp="1" noChangeArrowheads="1"/>
          </p:cNvSpPr>
          <p:nvPr>
            <p:ph type="ctrTitle" hasCustomPrompt="1"/>
            <p:custDataLst>
              <p:tags r:id="rId3"/>
            </p:custDataLst>
          </p:nvPr>
        </p:nvSpPr>
        <p:spPr>
          <a:xfrm>
            <a:off x="432000" y="1681163"/>
            <a:ext cx="6861175" cy="457200"/>
          </a:xfrm>
        </p:spPr>
        <p:txBody>
          <a:bodyPr/>
          <a:lstStyle>
            <a:lvl1pPr>
              <a:lnSpc>
                <a:spcPts val="3600"/>
              </a:lnSpc>
              <a:defRPr sz="3200">
                <a:latin typeface="Georgia" pitchFamily="18" charset="0"/>
              </a:defRPr>
            </a:lvl1pPr>
          </a:lstStyle>
          <a:p>
            <a:pPr lvl="0"/>
            <a:r>
              <a:rPr lang="de-AT" noProof="0" dirty="0"/>
              <a:t>Titel, max. 40 Zeichen, einzeilig</a:t>
            </a:r>
          </a:p>
        </p:txBody>
      </p:sp>
      <p:sp>
        <p:nvSpPr>
          <p:cNvPr id="5124" name="Rectangle 4"/>
          <p:cNvSpPr>
            <a:spLocks noGrp="1" noChangeArrowheads="1"/>
          </p:cNvSpPr>
          <p:nvPr>
            <p:ph type="subTitle" idx="1" hasCustomPrompt="1"/>
            <p:custDataLst>
              <p:tags r:id="rId4"/>
            </p:custDataLst>
          </p:nvPr>
        </p:nvSpPr>
        <p:spPr>
          <a:xfrm>
            <a:off x="432000" y="2175435"/>
            <a:ext cx="6861175" cy="923330"/>
          </a:xfrm>
        </p:spPr>
        <p:txBody>
          <a:bodyPr/>
          <a:lstStyle>
            <a:lvl1pPr>
              <a:lnSpc>
                <a:spcPts val="3600"/>
              </a:lnSpc>
              <a:defRPr sz="3200">
                <a:solidFill>
                  <a:schemeClr val="tx2"/>
                </a:solidFill>
                <a:latin typeface="Georgia" pitchFamily="18" charset="0"/>
              </a:defRPr>
            </a:lvl1pPr>
          </a:lstStyle>
          <a:p>
            <a:pPr lvl="0"/>
            <a:r>
              <a:rPr lang="de-AT" noProof="0" dirty="0"/>
              <a:t>Das ist der Untertitel. Dieser kann auch zweizeilig sein.</a:t>
            </a:r>
          </a:p>
        </p:txBody>
      </p:sp>
      <p:sp>
        <p:nvSpPr>
          <p:cNvPr id="8" name="Text Box 7"/>
          <p:cNvSpPr txBox="1">
            <a:spLocks noChangeArrowheads="1"/>
          </p:cNvSpPr>
          <p:nvPr>
            <p:custDataLst>
              <p:tags r:id="rId5"/>
            </p:custDataLst>
          </p:nvPr>
        </p:nvSpPr>
        <p:spPr bwMode="auto">
          <a:xfrm>
            <a:off x="431800" y="6566738"/>
            <a:ext cx="1893147" cy="128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eaLnBrk="0" fontAlgn="base" hangingPunct="0">
              <a:lnSpc>
                <a:spcPts val="1000"/>
              </a:lnSpc>
              <a:spcBef>
                <a:spcPct val="0"/>
              </a:spcBef>
              <a:spcAft>
                <a:spcPct val="0"/>
              </a:spcAft>
            </a:pPr>
            <a:r>
              <a:rPr lang="de-AT" sz="900">
                <a:solidFill>
                  <a:srgbClr val="808080"/>
                </a:solidFill>
              </a:rPr>
              <a:t>© VERBUND AG, www.verbund.com</a:t>
            </a:r>
          </a:p>
        </p:txBody>
      </p:sp>
      <p:pic>
        <p:nvPicPr>
          <p:cNvPr id="9" name="Picture 2" descr="Verbund_Logo_RGB_AI"/>
          <p:cNvPicPr>
            <a:picLocks noChangeAspect="1" noChangeArrowheads="1"/>
          </p:cNvPicPr>
          <p:nvPr>
            <p:custDataLst>
              <p:tags r:id="rId6"/>
            </p:custDataLst>
          </p:nvPr>
        </p:nvPicPr>
        <p:blipFill>
          <a:blip r:embed="rId12">
            <a:extLst>
              <a:ext uri="{28A0092B-C50C-407E-A947-70E740481C1C}">
                <a14:useLocalDpi xmlns:a14="http://schemas.microsoft.com/office/drawing/2010/main" val="0"/>
              </a:ext>
            </a:extLst>
          </a:blip>
          <a:srcRect/>
          <a:stretch>
            <a:fillRect/>
          </a:stretch>
        </p:blipFill>
        <p:spPr bwMode="auto">
          <a:xfrm>
            <a:off x="431800" y="407145"/>
            <a:ext cx="863600" cy="176213"/>
          </a:xfrm>
          <a:prstGeom prst="rect">
            <a:avLst/>
          </a:prstGeom>
          <a:noFill/>
          <a:extLst>
            <a:ext uri="{909E8E84-426E-40DD-AFC4-6F175D3DCCD1}">
              <a14:hiddenFill xmlns:a14="http://schemas.microsoft.com/office/drawing/2010/main">
                <a:solidFill>
                  <a:srgbClr val="FFFFFF"/>
                </a:solidFill>
              </a14:hiddenFill>
            </a:ext>
          </a:extLst>
        </p:spPr>
      </p:pic>
      <p:sp>
        <p:nvSpPr>
          <p:cNvPr id="4" name="Textplatzhalter 3"/>
          <p:cNvSpPr>
            <a:spLocks noGrp="1"/>
          </p:cNvSpPr>
          <p:nvPr>
            <p:ph type="body" sz="quarter" idx="10" hasCustomPrompt="1"/>
          </p:nvPr>
        </p:nvSpPr>
        <p:spPr>
          <a:xfrm>
            <a:off x="425450" y="4219575"/>
            <a:ext cx="4052888" cy="253916"/>
          </a:xfrm>
        </p:spPr>
        <p:txBody>
          <a:bodyPr/>
          <a:lstStyle>
            <a:lvl1pPr>
              <a:defRPr>
                <a:solidFill>
                  <a:schemeClr val="tx1"/>
                </a:solidFill>
              </a:defRPr>
            </a:lvl1pPr>
          </a:lstStyle>
          <a:p>
            <a:pPr lvl="0"/>
            <a:r>
              <a:rPr lang="de-DE" dirty="0"/>
              <a:t>Verfasser, Ort TT.MM.JJJJ</a:t>
            </a:r>
            <a:endParaRPr lang="de-AT" dirty="0"/>
          </a:p>
        </p:txBody>
      </p:sp>
      <p:sp>
        <p:nvSpPr>
          <p:cNvPr id="5" name="Fußzeilenplatzhalter 4"/>
          <p:cNvSpPr>
            <a:spLocks noGrp="1"/>
          </p:cNvSpPr>
          <p:nvPr>
            <p:ph type="ftr" sz="quarter" idx="12"/>
          </p:nvPr>
        </p:nvSpPr>
        <p:spPr>
          <a:xfrm>
            <a:off x="3252788" y="6566738"/>
            <a:ext cx="551433" cy="128240"/>
          </a:xfrm>
        </p:spPr>
        <p:txBody>
          <a:bodyPr/>
          <a:lstStyle>
            <a:lvl1pPr>
              <a:defRPr/>
            </a:lvl1pPr>
          </a:lstStyle>
          <a:p>
            <a:pPr eaLnBrk="0" fontAlgn="base" hangingPunct="0">
              <a:spcBef>
                <a:spcPct val="0"/>
              </a:spcBef>
              <a:spcAft>
                <a:spcPct val="0"/>
              </a:spcAft>
            </a:pPr>
            <a:r>
              <a:rPr lang="de-AT"/>
              <a:t>Short-Term Hydro Scheduling</a:t>
            </a:r>
            <a:endParaRPr lang="de-AT" dirty="0"/>
          </a:p>
        </p:txBody>
      </p:sp>
      <p:graphicFrame>
        <p:nvGraphicFramePr>
          <p:cNvPr id="10" name="Objekt 9" hidden="1"/>
          <p:cNvGraphicFramePr>
            <a:graphicFrameLocks noChangeAspect="1"/>
          </p:cNvGraphicFramePr>
          <p:nvPr userDrawn="1">
            <p:custDataLst>
              <p:tags r:id="rId7"/>
            </p:custDataLst>
            <p:extLst>
              <p:ext uri="{D42A27DB-BD31-4B8C-83A1-F6EECF244321}">
                <p14:modId xmlns:p14="http://schemas.microsoft.com/office/powerpoint/2010/main" val="262877693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10" name="Objekt 9" hidden="1"/>
                      <p:cNvPicPr/>
                      <p:nvPr/>
                    </p:nvPicPr>
                    <p:blipFill>
                      <a:blip r:embed="rId10"/>
                      <a:stretch>
                        <a:fillRect/>
                      </a:stretch>
                    </p:blipFill>
                    <p:spPr>
                      <a:xfrm>
                        <a:off x="1588" y="1588"/>
                        <a:ext cx="1587" cy="1587"/>
                      </a:xfrm>
                      <a:prstGeom prst="rect">
                        <a:avLst/>
                      </a:prstGeom>
                    </p:spPr>
                  </p:pic>
                </p:oleObj>
              </mc:Fallback>
            </mc:AlternateContent>
          </a:graphicData>
        </a:graphic>
      </p:graphicFrame>
      <p:sp>
        <p:nvSpPr>
          <p:cNvPr id="11" name="Text Box 7"/>
          <p:cNvSpPr txBox="1">
            <a:spLocks noChangeArrowheads="1"/>
          </p:cNvSpPr>
          <p:nvPr userDrawn="1"/>
        </p:nvSpPr>
        <p:spPr bwMode="auto">
          <a:xfrm>
            <a:off x="431800" y="6566738"/>
            <a:ext cx="1893147" cy="128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eaLnBrk="0" fontAlgn="base" hangingPunct="0">
              <a:lnSpc>
                <a:spcPts val="1000"/>
              </a:lnSpc>
              <a:spcBef>
                <a:spcPct val="0"/>
              </a:spcBef>
              <a:spcAft>
                <a:spcPct val="0"/>
              </a:spcAft>
            </a:pPr>
            <a:r>
              <a:rPr lang="de-AT" sz="900">
                <a:solidFill>
                  <a:srgbClr val="808080"/>
                </a:solidFill>
              </a:rPr>
              <a:t>© VERBUND AG, www.verbund.com</a:t>
            </a:r>
          </a:p>
        </p:txBody>
      </p:sp>
      <p:pic>
        <p:nvPicPr>
          <p:cNvPr id="12" name="Picture 2" descr="Verbund_Logo_RGB_AI"/>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431800" y="407145"/>
            <a:ext cx="863600" cy="176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65028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Kontakt">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p:custDataLst>
              <p:tags r:id="rId1"/>
            </p:custDataLst>
            <p:extLst>
              <p:ext uri="{D42A27DB-BD31-4B8C-83A1-F6EECF244321}">
                <p14:modId xmlns:p14="http://schemas.microsoft.com/office/powerpoint/2010/main" val="352641129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9" imgW="270" imgH="270" progId="TCLayout.ActiveDocument.1">
                  <p:embed/>
                </p:oleObj>
              </mc:Choice>
              <mc:Fallback>
                <p:oleObj name="think-cell Folie" r:id="rId9" imgW="270" imgH="270" progId="TCLayout.ActiveDocument.1">
                  <p:embed/>
                  <p:pic>
                    <p:nvPicPr>
                      <p:cNvPr id="8" name="Objekt 7" hidden="1"/>
                      <p:cNvPicPr/>
                      <p:nvPr/>
                    </p:nvPicPr>
                    <p:blipFill>
                      <a:blip r:embed="rId10"/>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hasCustomPrompt="1"/>
            <p:custDataLst>
              <p:tags r:id="rId2"/>
            </p:custDataLst>
          </p:nvPr>
        </p:nvSpPr>
        <p:spPr/>
        <p:txBody>
          <a:bodyPr/>
          <a:lstStyle>
            <a:lvl1pPr>
              <a:defRPr/>
            </a:lvl1pPr>
          </a:lstStyle>
          <a:p>
            <a:r>
              <a:rPr lang="de-DE" dirty="0"/>
              <a:t>Kontakt</a:t>
            </a:r>
            <a:endParaRPr lang="de-AT" dirty="0"/>
          </a:p>
        </p:txBody>
      </p:sp>
      <p:sp>
        <p:nvSpPr>
          <p:cNvPr id="3" name="Datumsplatzhalter 2"/>
          <p:cNvSpPr>
            <a:spLocks noGrp="1"/>
          </p:cNvSpPr>
          <p:nvPr>
            <p:ph type="dt" sz="half" idx="10"/>
            <p:custDataLst>
              <p:tags r:id="rId3"/>
            </p:custDataLst>
          </p:nvPr>
        </p:nvSpPr>
        <p:spPr/>
        <p:txBody>
          <a:bodyPr/>
          <a:lstStyle/>
          <a:p>
            <a:r>
              <a:rPr lang="de-DE"/>
              <a:t>6.12.2024</a:t>
            </a:r>
            <a:endParaRPr lang="de-AT"/>
          </a:p>
        </p:txBody>
      </p:sp>
      <p:sp>
        <p:nvSpPr>
          <p:cNvPr id="4" name="Foliennummernplatzhalter 3"/>
          <p:cNvSpPr>
            <a:spLocks noGrp="1"/>
          </p:cNvSpPr>
          <p:nvPr>
            <p:ph type="sldNum" sz="quarter" idx="11"/>
            <p:custDataLst>
              <p:tags r:id="rId4"/>
            </p:custDataLst>
          </p:nvPr>
        </p:nvSpPr>
        <p:spPr/>
        <p:txBody>
          <a:bodyPr/>
          <a:lstStyle/>
          <a:p>
            <a:pPr algn="r"/>
            <a:r>
              <a:rPr lang="de-AT"/>
              <a:t>Seite </a:t>
            </a:r>
            <a:fld id="{56C9A048-A28E-493E-A30E-F5A55EC874C9}" type="slidenum">
              <a:rPr lang="de-AT" smtClean="0"/>
              <a:pPr algn="r"/>
              <a:t>‹Nr.›</a:t>
            </a:fld>
            <a:endParaRPr lang="de-AT" dirty="0"/>
          </a:p>
        </p:txBody>
      </p:sp>
      <p:sp>
        <p:nvSpPr>
          <p:cNvPr id="5" name="Fußzeilenplatzhalter 4"/>
          <p:cNvSpPr>
            <a:spLocks noGrp="1"/>
          </p:cNvSpPr>
          <p:nvPr>
            <p:ph type="ftr" sz="quarter" idx="12"/>
            <p:custDataLst>
              <p:tags r:id="rId5"/>
            </p:custDataLst>
          </p:nvPr>
        </p:nvSpPr>
        <p:spPr/>
        <p:txBody>
          <a:bodyPr/>
          <a:lstStyle/>
          <a:p>
            <a:r>
              <a:rPr lang="de-AT"/>
              <a:t>Short-Term Hydro Scheduling</a:t>
            </a:r>
          </a:p>
        </p:txBody>
      </p:sp>
      <p:sp>
        <p:nvSpPr>
          <p:cNvPr id="7" name="Textplatzhalter 6"/>
          <p:cNvSpPr>
            <a:spLocks noGrp="1"/>
          </p:cNvSpPr>
          <p:nvPr>
            <p:ph type="body" sz="quarter" idx="13" hasCustomPrompt="1"/>
            <p:custDataLst>
              <p:tags r:id="rId6"/>
            </p:custDataLst>
          </p:nvPr>
        </p:nvSpPr>
        <p:spPr>
          <a:xfrm>
            <a:off x="431800" y="4841302"/>
            <a:ext cx="5457825" cy="1107996"/>
          </a:xfrm>
        </p:spPr>
        <p:txBody>
          <a:bodyPr anchor="b"/>
          <a:lstStyle>
            <a:lvl1pPr>
              <a:lnSpc>
                <a:spcPct val="100000"/>
              </a:lnSpc>
              <a:defRPr sz="1200"/>
            </a:lvl1pPr>
          </a:lstStyle>
          <a:p>
            <a:pPr lvl="0"/>
            <a:r>
              <a:rPr lang="de-AT" dirty="0"/>
              <a:t>VERBUND AG</a:t>
            </a:r>
          </a:p>
          <a:p>
            <a:pPr lvl="0"/>
            <a:r>
              <a:rPr lang="de-AT" dirty="0"/>
              <a:t>Am Hof 6a, A-1010 Wien</a:t>
            </a:r>
          </a:p>
          <a:p>
            <a:pPr lvl="0"/>
            <a:r>
              <a:rPr lang="de-AT" dirty="0"/>
              <a:t>T: +43(0)50313-0</a:t>
            </a:r>
          </a:p>
          <a:p>
            <a:pPr lvl="0"/>
            <a:r>
              <a:rPr lang="de-AT" dirty="0"/>
              <a:t>Fax: +43(0)50313-54191</a:t>
            </a:r>
          </a:p>
          <a:p>
            <a:pPr lvl="0"/>
            <a:r>
              <a:rPr lang="de-AT" dirty="0"/>
              <a:t>Email: info@verbund.com</a:t>
            </a:r>
          </a:p>
          <a:p>
            <a:pPr lvl="0"/>
            <a:r>
              <a:rPr lang="de-AT" dirty="0"/>
              <a:t>Website: www.verbund.com</a:t>
            </a:r>
          </a:p>
        </p:txBody>
      </p:sp>
      <p:graphicFrame>
        <p:nvGraphicFramePr>
          <p:cNvPr id="9" name="Objekt 8" hidden="1"/>
          <p:cNvGraphicFramePr>
            <a:graphicFrameLocks noChangeAspect="1"/>
          </p:cNvGraphicFramePr>
          <p:nvPr userDrawn="1">
            <p:custDataLst>
              <p:tags r:id="rId7"/>
            </p:custDataLst>
            <p:extLst>
              <p:ext uri="{D42A27DB-BD31-4B8C-83A1-F6EECF244321}">
                <p14:modId xmlns:p14="http://schemas.microsoft.com/office/powerpoint/2010/main" val="352641129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1" imgW="270" imgH="270" progId="TCLayout.ActiveDocument.1">
                  <p:embed/>
                </p:oleObj>
              </mc:Choice>
              <mc:Fallback>
                <p:oleObj name="think-cell Slide" r:id="rId11" imgW="270" imgH="270" progId="TCLayout.ActiveDocument.1">
                  <p:embed/>
                  <p:pic>
                    <p:nvPicPr>
                      <p:cNvPr id="9" name="Objekt 8" hidden="1"/>
                      <p:cNvPicPr/>
                      <p:nvPr/>
                    </p:nvPicPr>
                    <p:blipFill>
                      <a:blip r:embed="rId10"/>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3486808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106941070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7" imgW="270" imgH="270" progId="TCLayout.ActiveDocument.1">
                  <p:embed/>
                </p:oleObj>
              </mc:Choice>
              <mc:Fallback>
                <p:oleObj name="think-cell Folie" r:id="rId7" imgW="270" imgH="270" progId="TCLayout.ActiveDocument.1">
                  <p:embed/>
                  <p:pic>
                    <p:nvPicPr>
                      <p:cNvPr id="7" name="Objekt 6" hidden="1"/>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hasCustomPrompt="1"/>
            <p:custDataLst>
              <p:tags r:id="rId2"/>
            </p:custDataLst>
          </p:nvPr>
        </p:nvSpPr>
        <p:spPr>
          <a:xfrm>
            <a:off x="431800" y="981075"/>
            <a:ext cx="6861175" cy="279400"/>
          </a:xfrm>
        </p:spPr>
        <p:txBody>
          <a:bodyPr/>
          <a:lstStyle>
            <a:lvl1pPr>
              <a:defRPr/>
            </a:lvl1pPr>
          </a:lstStyle>
          <a:p>
            <a:r>
              <a:rPr lang="de-AT" noProof="0" dirty="0"/>
              <a:t>Agenda</a:t>
            </a:r>
          </a:p>
        </p:txBody>
      </p:sp>
      <p:sp>
        <p:nvSpPr>
          <p:cNvPr id="4" name="Datumsplatzhalter 3"/>
          <p:cNvSpPr>
            <a:spLocks noGrp="1"/>
          </p:cNvSpPr>
          <p:nvPr>
            <p:ph type="dt" sz="half" idx="10"/>
            <p:custDataLst>
              <p:tags r:id="rId3"/>
            </p:custDataLst>
          </p:nvPr>
        </p:nvSpPr>
        <p:spPr/>
        <p:txBody>
          <a:bodyPr/>
          <a:lstStyle>
            <a:lvl1pPr>
              <a:defRPr/>
            </a:lvl1pPr>
          </a:lstStyle>
          <a:p>
            <a:r>
              <a:rPr lang="de-DE"/>
              <a:t>6.12.2024</a:t>
            </a:r>
            <a:endParaRPr lang="de-AT"/>
          </a:p>
        </p:txBody>
      </p:sp>
      <p:sp>
        <p:nvSpPr>
          <p:cNvPr id="5" name="Foliennummernplatzhalter 4"/>
          <p:cNvSpPr>
            <a:spLocks noGrp="1"/>
          </p:cNvSpPr>
          <p:nvPr>
            <p:ph type="sldNum" sz="quarter" idx="11"/>
            <p:custDataLst>
              <p:tags r:id="rId4"/>
            </p:custDataLst>
          </p:nvPr>
        </p:nvSpPr>
        <p:spPr/>
        <p:txBody>
          <a:bodyPr/>
          <a:lstStyle>
            <a:lvl1pPr>
              <a:defRPr/>
            </a:lvl1pPr>
          </a:lstStyle>
          <a:p>
            <a:pPr algn="r"/>
            <a:r>
              <a:rPr lang="de-AT"/>
              <a:t>Seite </a:t>
            </a:r>
            <a:fld id="{DA7C5908-43A2-4734-906C-248E75A07F0B}" type="slidenum">
              <a:rPr lang="de-AT" smtClean="0"/>
              <a:pPr algn="r"/>
              <a:t>‹Nr.›</a:t>
            </a:fld>
            <a:endParaRPr lang="de-AT" dirty="0"/>
          </a:p>
        </p:txBody>
      </p:sp>
      <p:sp>
        <p:nvSpPr>
          <p:cNvPr id="6" name="Fußzeilenplatzhalter 5"/>
          <p:cNvSpPr>
            <a:spLocks noGrp="1"/>
          </p:cNvSpPr>
          <p:nvPr>
            <p:ph type="ftr" sz="quarter" idx="12"/>
            <p:custDataLst>
              <p:tags r:id="rId5"/>
            </p:custDataLst>
          </p:nvPr>
        </p:nvSpPr>
        <p:spPr/>
        <p:txBody>
          <a:bodyPr/>
          <a:lstStyle>
            <a:lvl1pPr>
              <a:defRPr/>
            </a:lvl1pPr>
          </a:lstStyle>
          <a:p>
            <a:r>
              <a:rPr lang="de-AT"/>
              <a:t>Short-Term Hydro Scheduling</a:t>
            </a:r>
          </a:p>
        </p:txBody>
      </p:sp>
      <p:sp>
        <p:nvSpPr>
          <p:cNvPr id="12" name="Textplatzhalter 11"/>
          <p:cNvSpPr>
            <a:spLocks noGrp="1"/>
          </p:cNvSpPr>
          <p:nvPr>
            <p:ph type="body" sz="quarter" idx="14" hasCustomPrompt="1"/>
          </p:nvPr>
        </p:nvSpPr>
        <p:spPr>
          <a:xfrm>
            <a:off x="431800" y="1627188"/>
            <a:ext cx="6872287" cy="1015663"/>
          </a:xfrm>
        </p:spPr>
        <p:txBody>
          <a:bodyPr/>
          <a:lstStyle>
            <a:lvl1pPr marL="182563" indent="-182563">
              <a:buFont typeface="Arial" pitchFamily="34" charset="0"/>
              <a:buChar char="•"/>
              <a:defRPr/>
            </a:lvl1pPr>
          </a:lstStyle>
          <a:p>
            <a:pPr lvl="0"/>
            <a:r>
              <a:rPr lang="de-DE" dirty="0" err="1"/>
              <a:t>Agendapunkt</a:t>
            </a:r>
            <a:r>
              <a:rPr lang="de-DE" dirty="0"/>
              <a:t> 1</a:t>
            </a:r>
          </a:p>
          <a:p>
            <a:pPr lvl="0"/>
            <a:r>
              <a:rPr lang="de-DE" dirty="0" err="1"/>
              <a:t>Agendapunkt</a:t>
            </a:r>
            <a:r>
              <a:rPr lang="de-DE" dirty="0"/>
              <a:t> 2</a:t>
            </a:r>
          </a:p>
          <a:p>
            <a:pPr lvl="0"/>
            <a:r>
              <a:rPr lang="de-DE" dirty="0" err="1"/>
              <a:t>Agendapunkt</a:t>
            </a:r>
            <a:r>
              <a:rPr lang="de-DE" dirty="0"/>
              <a:t> 3</a:t>
            </a:r>
          </a:p>
          <a:p>
            <a:pPr lvl="0"/>
            <a:r>
              <a:rPr lang="de-DE" dirty="0" err="1"/>
              <a:t>Agendapunkt</a:t>
            </a:r>
            <a:r>
              <a:rPr lang="de-DE" dirty="0"/>
              <a:t> 4</a:t>
            </a:r>
            <a:endParaRPr lang="en-GB" dirty="0"/>
          </a:p>
        </p:txBody>
      </p:sp>
    </p:spTree>
    <p:extLst>
      <p:ext uri="{BB962C8B-B14F-4D97-AF65-F5344CB8AC3E}">
        <p14:creationId xmlns:p14="http://schemas.microsoft.com/office/powerpoint/2010/main" val="3644073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Kapiteltrenner">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p:custDataLst>
              <p:tags r:id="rId1"/>
            </p:custDataLst>
            <p:extLst>
              <p:ext uri="{D42A27DB-BD31-4B8C-83A1-F6EECF244321}">
                <p14:modId xmlns:p14="http://schemas.microsoft.com/office/powerpoint/2010/main" val="5837996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7" imgW="270" imgH="270" progId="TCLayout.ActiveDocument.1">
                  <p:embed/>
                </p:oleObj>
              </mc:Choice>
              <mc:Fallback>
                <p:oleObj name="think-cell Folie" r:id="rId7" imgW="270" imgH="270" progId="TCLayout.ActiveDocument.1">
                  <p:embed/>
                  <p:pic>
                    <p:nvPicPr>
                      <p:cNvPr id="2" name="Objekt 1" hidden="1"/>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5123" name="Rectangle 3"/>
          <p:cNvSpPr>
            <a:spLocks noGrp="1" noChangeArrowheads="1"/>
          </p:cNvSpPr>
          <p:nvPr>
            <p:ph type="ctrTitle" hasCustomPrompt="1"/>
            <p:custDataLst>
              <p:tags r:id="rId2"/>
            </p:custDataLst>
          </p:nvPr>
        </p:nvSpPr>
        <p:spPr>
          <a:xfrm>
            <a:off x="432000" y="1681163"/>
            <a:ext cx="6861175" cy="923330"/>
          </a:xfrm>
        </p:spPr>
        <p:txBody>
          <a:bodyPr/>
          <a:lstStyle>
            <a:lvl1pPr>
              <a:lnSpc>
                <a:spcPts val="3600"/>
              </a:lnSpc>
              <a:defRPr sz="3200" baseline="0">
                <a:latin typeface="Georgia" pitchFamily="18" charset="0"/>
              </a:defRPr>
            </a:lvl1pPr>
          </a:lstStyle>
          <a:p>
            <a:pPr lvl="0"/>
            <a:r>
              <a:rPr lang="de-AT" noProof="0" dirty="0" err="1"/>
              <a:t>Kapiteltrenner</a:t>
            </a:r>
            <a:r>
              <a:rPr lang="de-AT" noProof="0" dirty="0"/>
              <a:t>. Er besteht nur aus einem </a:t>
            </a:r>
            <a:r>
              <a:rPr lang="de-AT" noProof="0" dirty="0" err="1"/>
              <a:t>einfärbigen</a:t>
            </a:r>
            <a:r>
              <a:rPr lang="de-AT" noProof="0" dirty="0"/>
              <a:t> Kapiteltitel.</a:t>
            </a:r>
          </a:p>
        </p:txBody>
      </p:sp>
      <p:sp>
        <p:nvSpPr>
          <p:cNvPr id="8" name="Text Box 7"/>
          <p:cNvSpPr txBox="1">
            <a:spLocks noChangeArrowheads="1"/>
          </p:cNvSpPr>
          <p:nvPr>
            <p:custDataLst>
              <p:tags r:id="rId3"/>
            </p:custDataLst>
          </p:nvPr>
        </p:nvSpPr>
        <p:spPr bwMode="auto">
          <a:xfrm>
            <a:off x="431800" y="6566738"/>
            <a:ext cx="1893147" cy="128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eaLnBrk="0" fontAlgn="base" hangingPunct="0">
              <a:lnSpc>
                <a:spcPts val="1000"/>
              </a:lnSpc>
              <a:spcBef>
                <a:spcPct val="0"/>
              </a:spcBef>
              <a:spcAft>
                <a:spcPct val="0"/>
              </a:spcAft>
            </a:pPr>
            <a:r>
              <a:rPr lang="de-AT" sz="900">
                <a:solidFill>
                  <a:srgbClr val="808080"/>
                </a:solidFill>
              </a:rPr>
              <a:t>© VERBUND AG, www.verbund.com</a:t>
            </a:r>
          </a:p>
        </p:txBody>
      </p:sp>
      <p:pic>
        <p:nvPicPr>
          <p:cNvPr id="9" name="Picture 2" descr="Verbund_Logo_RGB_AI"/>
          <p:cNvPicPr>
            <a:picLocks noChangeAspect="1" noChangeArrowheads="1"/>
          </p:cNvPicPr>
          <p:nvPr>
            <p:custDataLst>
              <p:tags r:id="rId4"/>
            </p:custDataLst>
          </p:nvPr>
        </p:nvPicPr>
        <p:blipFill>
          <a:blip r:embed="rId9">
            <a:extLst>
              <a:ext uri="{28A0092B-C50C-407E-A947-70E740481C1C}">
                <a14:useLocalDpi xmlns:a14="http://schemas.microsoft.com/office/drawing/2010/main" val="0"/>
              </a:ext>
            </a:extLst>
          </a:blip>
          <a:srcRect/>
          <a:stretch>
            <a:fillRect/>
          </a:stretch>
        </p:blipFill>
        <p:spPr bwMode="auto">
          <a:xfrm>
            <a:off x="431800" y="407145"/>
            <a:ext cx="863600" cy="176213"/>
          </a:xfrm>
          <a:prstGeom prst="rect">
            <a:avLst/>
          </a:prstGeom>
          <a:noFill/>
          <a:extLst>
            <a:ext uri="{909E8E84-426E-40DD-AFC4-6F175D3DCCD1}">
              <a14:hiddenFill xmlns:a14="http://schemas.microsoft.com/office/drawing/2010/main">
                <a:solidFill>
                  <a:srgbClr val="FFFFFF"/>
                </a:solidFill>
              </a14:hiddenFill>
            </a:ext>
          </a:extLst>
        </p:spPr>
      </p:pic>
      <p:sp>
        <p:nvSpPr>
          <p:cNvPr id="3" name="Datumsplatzhalter 2"/>
          <p:cNvSpPr>
            <a:spLocks noGrp="1"/>
          </p:cNvSpPr>
          <p:nvPr>
            <p:ph type="dt" sz="half" idx="14"/>
          </p:nvPr>
        </p:nvSpPr>
        <p:spPr/>
        <p:txBody>
          <a:bodyPr/>
          <a:lstStyle/>
          <a:p>
            <a:r>
              <a:rPr lang="de-DE"/>
              <a:t>6.12.2024</a:t>
            </a:r>
            <a:endParaRPr lang="de-AT"/>
          </a:p>
        </p:txBody>
      </p:sp>
      <p:sp>
        <p:nvSpPr>
          <p:cNvPr id="4" name="Fußzeilenplatzhalter 3"/>
          <p:cNvSpPr>
            <a:spLocks noGrp="1"/>
          </p:cNvSpPr>
          <p:nvPr>
            <p:ph type="ftr" sz="quarter" idx="15"/>
          </p:nvPr>
        </p:nvSpPr>
        <p:spPr/>
        <p:txBody>
          <a:bodyPr/>
          <a:lstStyle/>
          <a:p>
            <a:r>
              <a:rPr lang="de-AT"/>
              <a:t>Short-Term Hydro Scheduling</a:t>
            </a:r>
          </a:p>
        </p:txBody>
      </p:sp>
      <p:sp>
        <p:nvSpPr>
          <p:cNvPr id="5" name="Foliennummernplatzhalter 4"/>
          <p:cNvSpPr>
            <a:spLocks noGrp="1"/>
          </p:cNvSpPr>
          <p:nvPr>
            <p:ph type="sldNum" sz="quarter" idx="16"/>
          </p:nvPr>
        </p:nvSpPr>
        <p:spPr/>
        <p:txBody>
          <a:bodyPr/>
          <a:lstStyle/>
          <a:p>
            <a:pPr algn="r"/>
            <a:r>
              <a:rPr lang="de-AT"/>
              <a:t>Seite </a:t>
            </a:r>
            <a:fld id="{56C9A048-A28E-493E-A30E-F5A55EC874C9}" type="slidenum">
              <a:rPr lang="de-AT" smtClean="0"/>
              <a:pPr algn="r"/>
              <a:t>‹Nr.›</a:t>
            </a:fld>
            <a:endParaRPr lang="de-AT" dirty="0"/>
          </a:p>
        </p:txBody>
      </p:sp>
      <p:pic>
        <p:nvPicPr>
          <p:cNvPr id="12" name="Picture 7" descr="Kapiteltrenner 1"/>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787" r="-1"/>
          <a:stretch/>
        </p:blipFill>
        <p:spPr bwMode="auto">
          <a:xfrm>
            <a:off x="7486650" y="1681163"/>
            <a:ext cx="1657350" cy="359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 name="Objekt 9" hidden="1"/>
          <p:cNvGraphicFramePr>
            <a:graphicFrameLocks noChangeAspect="1"/>
          </p:cNvGraphicFramePr>
          <p:nvPr userDrawn="1">
            <p:custDataLst>
              <p:tags r:id="rId5"/>
            </p:custDataLst>
            <p:extLst>
              <p:ext uri="{D42A27DB-BD31-4B8C-83A1-F6EECF244321}">
                <p14:modId xmlns:p14="http://schemas.microsoft.com/office/powerpoint/2010/main" val="5837996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1" imgW="270" imgH="270" progId="TCLayout.ActiveDocument.1">
                  <p:embed/>
                </p:oleObj>
              </mc:Choice>
              <mc:Fallback>
                <p:oleObj name="think-cell Slide" r:id="rId11" imgW="270" imgH="270" progId="TCLayout.ActiveDocument.1">
                  <p:embed/>
                  <p:pic>
                    <p:nvPicPr>
                      <p:cNvPr id="10" name="Objekt 9" hidden="1"/>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11" name="Text Box 7"/>
          <p:cNvSpPr txBox="1">
            <a:spLocks noChangeArrowheads="1"/>
          </p:cNvSpPr>
          <p:nvPr userDrawn="1"/>
        </p:nvSpPr>
        <p:spPr bwMode="auto">
          <a:xfrm>
            <a:off x="431800" y="6566738"/>
            <a:ext cx="1893147" cy="128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eaLnBrk="0" fontAlgn="base" hangingPunct="0">
              <a:lnSpc>
                <a:spcPts val="1000"/>
              </a:lnSpc>
              <a:spcBef>
                <a:spcPct val="0"/>
              </a:spcBef>
              <a:spcAft>
                <a:spcPct val="0"/>
              </a:spcAft>
            </a:pPr>
            <a:r>
              <a:rPr lang="de-AT" sz="900">
                <a:solidFill>
                  <a:srgbClr val="808080"/>
                </a:solidFill>
              </a:rPr>
              <a:t>© VERBUND AG, www.verbund.com</a:t>
            </a:r>
          </a:p>
        </p:txBody>
      </p:sp>
      <p:pic>
        <p:nvPicPr>
          <p:cNvPr id="13" name="Picture 2" descr="Verbund_Logo_RGB_AI"/>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431800" y="407145"/>
            <a:ext cx="863600" cy="17621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7" descr="Kapiteltrenner 1"/>
          <p:cNvPicPr>
            <a:picLocks noChangeAspect="1" noChangeArrowheads="1"/>
          </p:cNvPicPr>
          <p:nvPr userDrawn="1"/>
        </p:nvPicPr>
        <p:blipFill rotWithShape="1">
          <a:blip r:embed="rId10" cstate="print">
            <a:extLst>
              <a:ext uri="{28A0092B-C50C-407E-A947-70E740481C1C}">
                <a14:useLocalDpi xmlns:a14="http://schemas.microsoft.com/office/drawing/2010/main" val="0"/>
              </a:ext>
            </a:extLst>
          </a:blip>
          <a:srcRect l="1787" r="-1"/>
          <a:stretch/>
        </p:blipFill>
        <p:spPr bwMode="auto">
          <a:xfrm>
            <a:off x="7486650" y="1681163"/>
            <a:ext cx="1657350" cy="359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4429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el und Inhalt mit Fußnote">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321515946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9" imgW="270" imgH="270" progId="TCLayout.ActiveDocument.1">
                  <p:embed/>
                </p:oleObj>
              </mc:Choice>
              <mc:Fallback>
                <p:oleObj name="think-cell Folie" r:id="rId9" imgW="270" imgH="270" progId="TCLayout.ActiveDocument.1">
                  <p:embed/>
                  <p:pic>
                    <p:nvPicPr>
                      <p:cNvPr id="7" name="Objekt 6" hidden="1"/>
                      <p:cNvPicPr/>
                      <p:nvPr/>
                    </p:nvPicPr>
                    <p:blipFill>
                      <a:blip r:embed="rId10"/>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hasCustomPrompt="1"/>
            <p:custDataLst>
              <p:tags r:id="rId2"/>
            </p:custDataLst>
          </p:nvPr>
        </p:nvSpPr>
        <p:spPr>
          <a:xfrm>
            <a:off x="431800" y="981075"/>
            <a:ext cx="6861175" cy="564257"/>
          </a:xfrm>
        </p:spPr>
        <p:txBody>
          <a:bodyPr/>
          <a:lstStyle/>
          <a:p>
            <a:r>
              <a:rPr lang="de-AT" dirty="0"/>
              <a:t>Das ist eine 2-zeilige Headline des Folienmasters.</a:t>
            </a:r>
            <a:br>
              <a:rPr lang="de-AT" dirty="0"/>
            </a:br>
            <a:r>
              <a:rPr lang="de-AT" dirty="0"/>
              <a:t>Arial </a:t>
            </a:r>
            <a:r>
              <a:rPr lang="de-AT" dirty="0" err="1"/>
              <a:t>regular</a:t>
            </a:r>
            <a:r>
              <a:rPr lang="de-AT" dirty="0"/>
              <a:t>, 22/22 Pt</a:t>
            </a:r>
          </a:p>
        </p:txBody>
      </p:sp>
      <p:sp>
        <p:nvSpPr>
          <p:cNvPr id="3" name="Inhaltsplatzhalter 2"/>
          <p:cNvSpPr>
            <a:spLocks noGrp="1"/>
          </p:cNvSpPr>
          <p:nvPr>
            <p:ph idx="1" hasCustomPrompt="1"/>
            <p:custDataLst>
              <p:tags r:id="rId3"/>
            </p:custDataLst>
          </p:nvPr>
        </p:nvSpPr>
        <p:spPr>
          <a:xfrm>
            <a:off x="431800" y="1627188"/>
            <a:ext cx="6862763" cy="507831"/>
          </a:xfrm>
        </p:spPr>
        <p:txBody>
          <a:bodyPr/>
          <a:lstStyle>
            <a:lvl1pPr>
              <a:defRPr>
                <a:solidFill>
                  <a:schemeClr val="tx1"/>
                </a:solidFill>
              </a:defRPr>
            </a:lvl1pPr>
            <a:lvl2pPr>
              <a:defRPr/>
            </a:lvl2pPr>
          </a:lstStyle>
          <a:p>
            <a:pPr lvl="0"/>
            <a:r>
              <a:rPr lang="de-DE" dirty="0"/>
              <a:t>Das ist Hierarchie 1 ohne Bullet Point, Arial, 15 </a:t>
            </a:r>
            <a:r>
              <a:rPr lang="de-DE" dirty="0" err="1"/>
              <a:t>pt</a:t>
            </a:r>
            <a:r>
              <a:rPr lang="de-DE" dirty="0"/>
              <a:t> / ZA 1,1</a:t>
            </a:r>
          </a:p>
          <a:p>
            <a:pPr lvl="1"/>
            <a:r>
              <a:rPr lang="de-DE" dirty="0"/>
              <a:t>Das ist ein Bullet Point schwarz, Hierarchie 2, 15 </a:t>
            </a:r>
            <a:r>
              <a:rPr lang="de-DE" dirty="0" err="1"/>
              <a:t>pt</a:t>
            </a:r>
            <a:r>
              <a:rPr lang="de-DE" dirty="0"/>
              <a:t> / ZA 1,1</a:t>
            </a:r>
            <a:endParaRPr lang="de-AT" dirty="0"/>
          </a:p>
        </p:txBody>
      </p:sp>
      <p:sp>
        <p:nvSpPr>
          <p:cNvPr id="4" name="Datumsplatzhalter 3"/>
          <p:cNvSpPr>
            <a:spLocks noGrp="1"/>
          </p:cNvSpPr>
          <p:nvPr>
            <p:ph type="dt" sz="half" idx="10"/>
            <p:custDataLst>
              <p:tags r:id="rId4"/>
            </p:custDataLst>
          </p:nvPr>
        </p:nvSpPr>
        <p:spPr/>
        <p:txBody>
          <a:bodyPr/>
          <a:lstStyle>
            <a:lvl1pPr>
              <a:defRPr/>
            </a:lvl1pPr>
          </a:lstStyle>
          <a:p>
            <a:r>
              <a:rPr lang="de-DE"/>
              <a:t>6.12.2024</a:t>
            </a:r>
          </a:p>
        </p:txBody>
      </p:sp>
      <p:sp>
        <p:nvSpPr>
          <p:cNvPr id="5" name="Foliennummernplatzhalter 4"/>
          <p:cNvSpPr>
            <a:spLocks noGrp="1"/>
          </p:cNvSpPr>
          <p:nvPr>
            <p:ph type="sldNum" sz="quarter" idx="11"/>
            <p:custDataLst>
              <p:tags r:id="rId5"/>
            </p:custDataLst>
          </p:nvPr>
        </p:nvSpPr>
        <p:spPr/>
        <p:txBody>
          <a:bodyPr/>
          <a:lstStyle>
            <a:lvl1pPr>
              <a:defRPr/>
            </a:lvl1pPr>
          </a:lstStyle>
          <a:p>
            <a:pPr algn="r"/>
            <a:r>
              <a:rPr lang="de-DE"/>
              <a:t>Seite </a:t>
            </a:r>
            <a:fld id="{DA7C5908-43A2-4734-906C-248E75A07F0B}" type="slidenum">
              <a:rPr lang="de-DE" smtClean="0"/>
              <a:pPr algn="r"/>
              <a:t>‹Nr.›</a:t>
            </a:fld>
            <a:endParaRPr lang="de-DE" dirty="0"/>
          </a:p>
        </p:txBody>
      </p:sp>
      <p:sp>
        <p:nvSpPr>
          <p:cNvPr id="6" name="Fußzeilenplatzhalter 5"/>
          <p:cNvSpPr>
            <a:spLocks noGrp="1"/>
          </p:cNvSpPr>
          <p:nvPr>
            <p:ph type="ftr" sz="quarter" idx="12"/>
            <p:custDataLst>
              <p:tags r:id="rId6"/>
            </p:custDataLst>
          </p:nvPr>
        </p:nvSpPr>
        <p:spPr/>
        <p:txBody>
          <a:bodyPr/>
          <a:lstStyle>
            <a:lvl1pPr>
              <a:defRPr/>
            </a:lvl1pPr>
          </a:lstStyle>
          <a:p>
            <a:r>
              <a:rPr lang="de-DE"/>
              <a:t>Short-Term Hydro Scheduling</a:t>
            </a:r>
          </a:p>
        </p:txBody>
      </p:sp>
      <p:sp>
        <p:nvSpPr>
          <p:cNvPr id="10" name="Textplatzhalter 9"/>
          <p:cNvSpPr>
            <a:spLocks noGrp="1"/>
          </p:cNvSpPr>
          <p:nvPr>
            <p:ph type="body" sz="quarter" idx="14" hasCustomPrompt="1"/>
          </p:nvPr>
        </p:nvSpPr>
        <p:spPr>
          <a:xfrm>
            <a:off x="431800" y="6241950"/>
            <a:ext cx="6861175" cy="169277"/>
          </a:xfrm>
        </p:spPr>
        <p:txBody>
          <a:bodyPr anchor="b"/>
          <a:lstStyle>
            <a:lvl1pPr>
              <a:defRPr sz="1000" baseline="0"/>
            </a:lvl1pPr>
            <a:lvl2pPr>
              <a:defRPr sz="1000"/>
            </a:lvl2pPr>
            <a:lvl3pPr>
              <a:defRPr sz="1000"/>
            </a:lvl3pPr>
            <a:lvl4pPr>
              <a:defRPr sz="1000"/>
            </a:lvl4pPr>
            <a:lvl5pPr>
              <a:defRPr sz="1000"/>
            </a:lvl5pPr>
          </a:lstStyle>
          <a:p>
            <a:pPr lvl="0"/>
            <a:r>
              <a:rPr lang="de-DE" dirty="0"/>
              <a:t>Hier steht eine Fußnote in 10 </a:t>
            </a:r>
            <a:r>
              <a:rPr lang="de-DE" dirty="0" err="1"/>
              <a:t>pt</a:t>
            </a:r>
            <a:r>
              <a:rPr lang="de-DE" dirty="0"/>
              <a:t> Schriftgröße</a:t>
            </a:r>
            <a:endParaRPr lang="de-AT" dirty="0"/>
          </a:p>
        </p:txBody>
      </p:sp>
      <p:graphicFrame>
        <p:nvGraphicFramePr>
          <p:cNvPr id="9" name="Objekt 8" hidden="1"/>
          <p:cNvGraphicFramePr>
            <a:graphicFrameLocks noChangeAspect="1"/>
          </p:cNvGraphicFramePr>
          <p:nvPr userDrawn="1">
            <p:custDataLst>
              <p:tags r:id="rId7"/>
            </p:custDataLst>
            <p:extLst>
              <p:ext uri="{D42A27DB-BD31-4B8C-83A1-F6EECF244321}">
                <p14:modId xmlns:p14="http://schemas.microsoft.com/office/powerpoint/2010/main" val="321515946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1" imgW="270" imgH="270" progId="TCLayout.ActiveDocument.1">
                  <p:embed/>
                </p:oleObj>
              </mc:Choice>
              <mc:Fallback>
                <p:oleObj name="think-cell Slide" r:id="rId11" imgW="270" imgH="270" progId="TCLayout.ActiveDocument.1">
                  <p:embed/>
                  <p:pic>
                    <p:nvPicPr>
                      <p:cNvPr id="9" name="Objekt 8" hidden="1"/>
                      <p:cNvPicPr/>
                      <p:nvPr/>
                    </p:nvPicPr>
                    <p:blipFill>
                      <a:blip r:embed="rId10"/>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876131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und Inhalt_ohne Fußnote">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347287124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9" imgW="270" imgH="270" progId="TCLayout.ActiveDocument.1">
                  <p:embed/>
                </p:oleObj>
              </mc:Choice>
              <mc:Fallback>
                <p:oleObj name="think-cell Folie" r:id="rId9" imgW="270" imgH="270" progId="TCLayout.ActiveDocument.1">
                  <p:embed/>
                  <p:pic>
                    <p:nvPicPr>
                      <p:cNvPr id="7" name="Objekt 6" hidden="1"/>
                      <p:cNvPicPr/>
                      <p:nvPr/>
                    </p:nvPicPr>
                    <p:blipFill>
                      <a:blip r:embed="rId10"/>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hasCustomPrompt="1"/>
            <p:custDataLst>
              <p:tags r:id="rId2"/>
            </p:custDataLst>
          </p:nvPr>
        </p:nvSpPr>
        <p:spPr>
          <a:xfrm>
            <a:off x="431800" y="981075"/>
            <a:ext cx="6861175" cy="564257"/>
          </a:xfrm>
        </p:spPr>
        <p:txBody>
          <a:bodyPr/>
          <a:lstStyle/>
          <a:p>
            <a:r>
              <a:rPr lang="de-AT" dirty="0"/>
              <a:t>Das ist eine 2-zeilige Headline des Folienmasters.</a:t>
            </a:r>
            <a:br>
              <a:rPr lang="de-AT" dirty="0"/>
            </a:br>
            <a:r>
              <a:rPr lang="de-AT" dirty="0"/>
              <a:t>Arial </a:t>
            </a:r>
            <a:r>
              <a:rPr lang="de-AT" dirty="0" err="1"/>
              <a:t>regular</a:t>
            </a:r>
            <a:r>
              <a:rPr lang="de-AT" dirty="0"/>
              <a:t>, 22/22 Pt</a:t>
            </a:r>
          </a:p>
        </p:txBody>
      </p:sp>
      <p:sp>
        <p:nvSpPr>
          <p:cNvPr id="3" name="Inhaltsplatzhalter 2"/>
          <p:cNvSpPr>
            <a:spLocks noGrp="1"/>
          </p:cNvSpPr>
          <p:nvPr>
            <p:ph idx="1" hasCustomPrompt="1"/>
            <p:custDataLst>
              <p:tags r:id="rId3"/>
            </p:custDataLst>
          </p:nvPr>
        </p:nvSpPr>
        <p:spPr>
          <a:xfrm>
            <a:off x="431800" y="1627188"/>
            <a:ext cx="6862763" cy="507831"/>
          </a:xfrm>
        </p:spPr>
        <p:txBody>
          <a:bodyPr/>
          <a:lstStyle>
            <a:lvl1pPr>
              <a:defRPr>
                <a:solidFill>
                  <a:schemeClr val="tx1"/>
                </a:solidFill>
              </a:defRPr>
            </a:lvl1pPr>
            <a:lvl2pPr>
              <a:defRPr/>
            </a:lvl2pPr>
          </a:lstStyle>
          <a:p>
            <a:pPr lvl="0"/>
            <a:r>
              <a:rPr lang="de-DE" dirty="0"/>
              <a:t>Das ist Hierarchie 1 ohne Bullet Point, Arial, 15 </a:t>
            </a:r>
            <a:r>
              <a:rPr lang="de-DE" dirty="0" err="1"/>
              <a:t>pt</a:t>
            </a:r>
            <a:r>
              <a:rPr lang="de-DE" dirty="0"/>
              <a:t> / ZA 1,1</a:t>
            </a:r>
          </a:p>
          <a:p>
            <a:pPr lvl="1"/>
            <a:r>
              <a:rPr lang="de-DE" dirty="0"/>
              <a:t>Das ist ein Bullet Point schwarz, Hierarchie 2, 15 </a:t>
            </a:r>
            <a:r>
              <a:rPr lang="de-DE" dirty="0" err="1"/>
              <a:t>pt</a:t>
            </a:r>
            <a:r>
              <a:rPr lang="de-DE" dirty="0"/>
              <a:t> / ZA 1,1</a:t>
            </a:r>
            <a:endParaRPr lang="de-AT" dirty="0"/>
          </a:p>
        </p:txBody>
      </p:sp>
      <p:sp>
        <p:nvSpPr>
          <p:cNvPr id="4" name="Datumsplatzhalter 3"/>
          <p:cNvSpPr>
            <a:spLocks noGrp="1"/>
          </p:cNvSpPr>
          <p:nvPr>
            <p:ph type="dt" sz="half" idx="10"/>
            <p:custDataLst>
              <p:tags r:id="rId4"/>
            </p:custDataLst>
          </p:nvPr>
        </p:nvSpPr>
        <p:spPr/>
        <p:txBody>
          <a:bodyPr/>
          <a:lstStyle>
            <a:lvl1pPr>
              <a:defRPr/>
            </a:lvl1pPr>
          </a:lstStyle>
          <a:p>
            <a:r>
              <a:rPr lang="de-DE"/>
              <a:t>6.12.2024</a:t>
            </a:r>
          </a:p>
        </p:txBody>
      </p:sp>
      <p:sp>
        <p:nvSpPr>
          <p:cNvPr id="5" name="Foliennummernplatzhalter 4"/>
          <p:cNvSpPr>
            <a:spLocks noGrp="1"/>
          </p:cNvSpPr>
          <p:nvPr>
            <p:ph type="sldNum" sz="quarter" idx="11"/>
            <p:custDataLst>
              <p:tags r:id="rId5"/>
            </p:custDataLst>
          </p:nvPr>
        </p:nvSpPr>
        <p:spPr/>
        <p:txBody>
          <a:bodyPr/>
          <a:lstStyle>
            <a:lvl1pPr>
              <a:defRPr/>
            </a:lvl1pPr>
          </a:lstStyle>
          <a:p>
            <a:pPr algn="r"/>
            <a:r>
              <a:rPr lang="de-DE"/>
              <a:t>Seite </a:t>
            </a:r>
            <a:fld id="{DA7C5908-43A2-4734-906C-248E75A07F0B}" type="slidenum">
              <a:rPr lang="de-DE" smtClean="0"/>
              <a:pPr algn="r"/>
              <a:t>‹Nr.›</a:t>
            </a:fld>
            <a:endParaRPr lang="de-DE" dirty="0"/>
          </a:p>
        </p:txBody>
      </p:sp>
      <p:sp>
        <p:nvSpPr>
          <p:cNvPr id="6" name="Fußzeilenplatzhalter 5"/>
          <p:cNvSpPr>
            <a:spLocks noGrp="1"/>
          </p:cNvSpPr>
          <p:nvPr>
            <p:ph type="ftr" sz="quarter" idx="12"/>
            <p:custDataLst>
              <p:tags r:id="rId6"/>
            </p:custDataLst>
          </p:nvPr>
        </p:nvSpPr>
        <p:spPr/>
        <p:txBody>
          <a:bodyPr/>
          <a:lstStyle>
            <a:lvl1pPr>
              <a:defRPr/>
            </a:lvl1pPr>
          </a:lstStyle>
          <a:p>
            <a:r>
              <a:rPr lang="de-DE"/>
              <a:t>Short-Term Hydro Scheduling</a:t>
            </a:r>
          </a:p>
        </p:txBody>
      </p:sp>
      <p:graphicFrame>
        <p:nvGraphicFramePr>
          <p:cNvPr id="9" name="Objekt 8" hidden="1"/>
          <p:cNvGraphicFramePr>
            <a:graphicFrameLocks noChangeAspect="1"/>
          </p:cNvGraphicFramePr>
          <p:nvPr userDrawn="1">
            <p:custDataLst>
              <p:tags r:id="rId7"/>
            </p:custDataLst>
            <p:extLst>
              <p:ext uri="{D42A27DB-BD31-4B8C-83A1-F6EECF244321}">
                <p14:modId xmlns:p14="http://schemas.microsoft.com/office/powerpoint/2010/main" val="238059133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1" imgW="270" imgH="270" progId="TCLayout.ActiveDocument.1">
                  <p:embed/>
                </p:oleObj>
              </mc:Choice>
              <mc:Fallback>
                <p:oleObj name="think-cell Slide" r:id="rId11" imgW="270" imgH="270" progId="TCLayout.ActiveDocument.1">
                  <p:embed/>
                  <p:pic>
                    <p:nvPicPr>
                      <p:cNvPr id="9" name="Objekt 8" hidden="1"/>
                      <p:cNvPicPr/>
                      <p:nvPr/>
                    </p:nvPicPr>
                    <p:blipFill>
                      <a:blip r:embed="rId10"/>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1900605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Datumsplatzhalter 2"/>
          <p:cNvSpPr>
            <a:spLocks noGrp="1"/>
          </p:cNvSpPr>
          <p:nvPr>
            <p:ph type="dt" sz="half" idx="10"/>
          </p:nvPr>
        </p:nvSpPr>
        <p:spPr/>
        <p:txBody>
          <a:bodyPr/>
          <a:lstStyle/>
          <a:p>
            <a:pPr eaLnBrk="0" fontAlgn="base" hangingPunct="0">
              <a:spcBef>
                <a:spcPct val="0"/>
              </a:spcBef>
              <a:spcAft>
                <a:spcPct val="0"/>
              </a:spcAft>
            </a:pPr>
            <a:r>
              <a:rPr lang="de-DE"/>
              <a:t>6.12.2024</a:t>
            </a:r>
            <a:endParaRPr lang="de-AT"/>
          </a:p>
        </p:txBody>
      </p:sp>
      <p:sp>
        <p:nvSpPr>
          <p:cNvPr id="4" name="Foliennummernplatzhalter 3"/>
          <p:cNvSpPr>
            <a:spLocks noGrp="1"/>
          </p:cNvSpPr>
          <p:nvPr>
            <p:ph type="sldNum" sz="quarter" idx="11"/>
          </p:nvPr>
        </p:nvSpPr>
        <p:spPr/>
        <p:txBody>
          <a:bodyPr/>
          <a:lstStyle/>
          <a:p>
            <a:pPr algn="r" eaLnBrk="0" fontAlgn="base" hangingPunct="0">
              <a:spcBef>
                <a:spcPct val="0"/>
              </a:spcBef>
              <a:spcAft>
                <a:spcPct val="0"/>
              </a:spcAft>
            </a:pPr>
            <a:r>
              <a:rPr lang="de-AT"/>
              <a:t>Seite </a:t>
            </a:r>
            <a:fld id="{56C9A048-A28E-493E-A30E-F5A55EC874C9}" type="slidenum">
              <a:rPr lang="de-AT" smtClean="0"/>
              <a:pPr algn="r" eaLnBrk="0" fontAlgn="base" hangingPunct="0">
                <a:spcBef>
                  <a:spcPct val="0"/>
                </a:spcBef>
                <a:spcAft>
                  <a:spcPct val="0"/>
                </a:spcAft>
              </a:pPr>
              <a:t>‹Nr.›</a:t>
            </a:fld>
            <a:endParaRPr lang="de-AT" dirty="0"/>
          </a:p>
        </p:txBody>
      </p:sp>
      <p:sp>
        <p:nvSpPr>
          <p:cNvPr id="5" name="Fußzeilenplatzhalter 4"/>
          <p:cNvSpPr>
            <a:spLocks noGrp="1"/>
          </p:cNvSpPr>
          <p:nvPr>
            <p:ph type="ftr" sz="quarter" idx="12"/>
          </p:nvPr>
        </p:nvSpPr>
        <p:spPr/>
        <p:txBody>
          <a:bodyPr/>
          <a:lstStyle/>
          <a:p>
            <a:pPr eaLnBrk="0" fontAlgn="base" hangingPunct="0">
              <a:spcBef>
                <a:spcPct val="0"/>
              </a:spcBef>
              <a:spcAft>
                <a:spcPct val="0"/>
              </a:spcAft>
            </a:pPr>
            <a:r>
              <a:rPr lang="de-AT"/>
              <a:t>Short-Term Hydro Scheduling</a:t>
            </a:r>
            <a:endParaRPr lang="de-AT" dirty="0"/>
          </a:p>
        </p:txBody>
      </p:sp>
    </p:spTree>
    <p:extLst>
      <p:ext uri="{BB962C8B-B14F-4D97-AF65-F5344CB8AC3E}">
        <p14:creationId xmlns:p14="http://schemas.microsoft.com/office/powerpoint/2010/main" val="2403867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ild mit Bildunterschrift">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424598873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10" imgW="270" imgH="270" progId="TCLayout.ActiveDocument.1">
                  <p:embed/>
                </p:oleObj>
              </mc:Choice>
              <mc:Fallback>
                <p:oleObj name="think-cell Folie" r:id="rId10" imgW="270" imgH="270" progId="TCLayout.ActiveDocument.1">
                  <p:embed/>
                  <p:pic>
                    <p:nvPicPr>
                      <p:cNvPr id="7" name="Objekt 6" hidden="1"/>
                      <p:cNvPicPr/>
                      <p:nvPr/>
                    </p:nvPicPr>
                    <p:blipFill>
                      <a:blip r:embed="rId11"/>
                      <a:stretch>
                        <a:fillRect/>
                      </a:stretch>
                    </p:blipFill>
                    <p:spPr>
                      <a:xfrm>
                        <a:off x="1588" y="1588"/>
                        <a:ext cx="1587" cy="1587"/>
                      </a:xfrm>
                      <a:prstGeom prst="rect">
                        <a:avLst/>
                      </a:prstGeom>
                    </p:spPr>
                  </p:pic>
                </p:oleObj>
              </mc:Fallback>
            </mc:AlternateContent>
          </a:graphicData>
        </a:graphic>
      </p:graphicFrame>
      <p:sp>
        <p:nvSpPr>
          <p:cNvPr id="11" name="Inhaltsplatzhalter 10"/>
          <p:cNvSpPr>
            <a:spLocks noGrp="1"/>
          </p:cNvSpPr>
          <p:nvPr>
            <p:ph sz="quarter" idx="15" hasCustomPrompt="1"/>
            <p:custDataLst>
              <p:tags r:id="rId2"/>
            </p:custDataLst>
          </p:nvPr>
        </p:nvSpPr>
        <p:spPr>
          <a:xfrm>
            <a:off x="431800" y="1681162"/>
            <a:ext cx="8280399" cy="4230687"/>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sp>
        <p:nvSpPr>
          <p:cNvPr id="2" name="Titel 1"/>
          <p:cNvSpPr>
            <a:spLocks noGrp="1"/>
          </p:cNvSpPr>
          <p:nvPr>
            <p:ph type="title" hasCustomPrompt="1"/>
            <p:custDataLst>
              <p:tags r:id="rId3"/>
            </p:custDataLst>
          </p:nvPr>
        </p:nvSpPr>
        <p:spPr/>
        <p:txBody>
          <a:bodyPr/>
          <a:lstStyle>
            <a:lvl1pPr>
              <a:defRPr/>
            </a:lvl1pPr>
          </a:lstStyle>
          <a:p>
            <a:r>
              <a:rPr lang="de-DE" dirty="0"/>
              <a:t>Bildfolie</a:t>
            </a:r>
            <a:endParaRPr lang="de-AT" dirty="0"/>
          </a:p>
        </p:txBody>
      </p:sp>
      <p:sp>
        <p:nvSpPr>
          <p:cNvPr id="3" name="Inhaltsplatzhalter 2"/>
          <p:cNvSpPr>
            <a:spLocks noGrp="1"/>
          </p:cNvSpPr>
          <p:nvPr>
            <p:ph idx="1" hasCustomPrompt="1"/>
            <p:custDataLst>
              <p:tags r:id="rId4"/>
            </p:custDataLst>
          </p:nvPr>
        </p:nvSpPr>
        <p:spPr>
          <a:xfrm>
            <a:off x="431800" y="6054334"/>
            <a:ext cx="6862763" cy="359073"/>
          </a:xfrm>
        </p:spPr>
        <p:txBody>
          <a:bodyPr/>
          <a:lstStyle>
            <a:lvl1pPr>
              <a:lnSpc>
                <a:spcPts val="1400"/>
              </a:lnSpc>
              <a:defRPr sz="1200"/>
            </a:lvl1pPr>
            <a:lvl2pPr>
              <a:lnSpc>
                <a:spcPts val="1400"/>
              </a:lnSpc>
              <a:defRPr sz="1400"/>
            </a:lvl2pPr>
            <a:lvl3pPr>
              <a:lnSpc>
                <a:spcPts val="1400"/>
              </a:lnSpc>
              <a:defRPr sz="1400"/>
            </a:lvl3pPr>
            <a:lvl4pPr>
              <a:lnSpc>
                <a:spcPts val="1400"/>
              </a:lnSpc>
              <a:defRPr sz="1400"/>
            </a:lvl4pPr>
            <a:lvl5pPr>
              <a:lnSpc>
                <a:spcPts val="1400"/>
              </a:lnSpc>
              <a:defRPr sz="1400"/>
            </a:lvl5pPr>
          </a:lstStyle>
          <a:p>
            <a:pPr lvl="0"/>
            <a:r>
              <a:rPr lang="de-DE" dirty="0"/>
              <a:t>Das ist eine Erklärung zum Bild, Arial 12 </a:t>
            </a:r>
            <a:r>
              <a:rPr lang="de-DE" dirty="0" err="1"/>
              <a:t>pt</a:t>
            </a:r>
            <a:r>
              <a:rPr lang="de-DE" dirty="0"/>
              <a:t>,</a:t>
            </a:r>
          </a:p>
          <a:p>
            <a:pPr lvl="0"/>
            <a:r>
              <a:rPr lang="de-DE" dirty="0" err="1"/>
              <a:t>Zab</a:t>
            </a:r>
            <a:r>
              <a:rPr lang="de-DE" dirty="0"/>
              <a:t> 14 </a:t>
            </a:r>
            <a:r>
              <a:rPr lang="de-DE" dirty="0" err="1"/>
              <a:t>pt</a:t>
            </a:r>
            <a:endParaRPr lang="de-AT" dirty="0"/>
          </a:p>
        </p:txBody>
      </p:sp>
      <p:sp>
        <p:nvSpPr>
          <p:cNvPr id="4" name="Datumsplatzhalter 3"/>
          <p:cNvSpPr>
            <a:spLocks noGrp="1"/>
          </p:cNvSpPr>
          <p:nvPr>
            <p:ph type="dt" sz="half" idx="10"/>
            <p:custDataLst>
              <p:tags r:id="rId5"/>
            </p:custDataLst>
          </p:nvPr>
        </p:nvSpPr>
        <p:spPr/>
        <p:txBody>
          <a:bodyPr/>
          <a:lstStyle>
            <a:lvl1pPr>
              <a:defRPr/>
            </a:lvl1pPr>
          </a:lstStyle>
          <a:p>
            <a:r>
              <a:rPr lang="de-DE"/>
              <a:t>6.12.2024</a:t>
            </a:r>
          </a:p>
        </p:txBody>
      </p:sp>
      <p:sp>
        <p:nvSpPr>
          <p:cNvPr id="5" name="Foliennummernplatzhalter 4"/>
          <p:cNvSpPr>
            <a:spLocks noGrp="1"/>
          </p:cNvSpPr>
          <p:nvPr>
            <p:ph type="sldNum" sz="quarter" idx="11"/>
            <p:custDataLst>
              <p:tags r:id="rId6"/>
            </p:custDataLst>
          </p:nvPr>
        </p:nvSpPr>
        <p:spPr/>
        <p:txBody>
          <a:bodyPr/>
          <a:lstStyle>
            <a:lvl1pPr>
              <a:defRPr/>
            </a:lvl1pPr>
          </a:lstStyle>
          <a:p>
            <a:pPr algn="r"/>
            <a:r>
              <a:rPr lang="de-DE"/>
              <a:t>Seite </a:t>
            </a:r>
            <a:fld id="{DA7C5908-43A2-4734-906C-248E75A07F0B}" type="slidenum">
              <a:rPr lang="de-DE" smtClean="0"/>
              <a:pPr algn="r"/>
              <a:t>‹Nr.›</a:t>
            </a:fld>
            <a:endParaRPr lang="de-DE" dirty="0"/>
          </a:p>
        </p:txBody>
      </p:sp>
      <p:sp>
        <p:nvSpPr>
          <p:cNvPr id="6" name="Fußzeilenplatzhalter 5"/>
          <p:cNvSpPr>
            <a:spLocks noGrp="1"/>
          </p:cNvSpPr>
          <p:nvPr>
            <p:ph type="ftr" sz="quarter" idx="12"/>
            <p:custDataLst>
              <p:tags r:id="rId7"/>
            </p:custDataLst>
          </p:nvPr>
        </p:nvSpPr>
        <p:spPr/>
        <p:txBody>
          <a:bodyPr/>
          <a:lstStyle>
            <a:lvl1pPr>
              <a:defRPr/>
            </a:lvl1pPr>
          </a:lstStyle>
          <a:p>
            <a:r>
              <a:rPr lang="de-DE"/>
              <a:t>Short-Term Hydro Scheduling</a:t>
            </a:r>
          </a:p>
        </p:txBody>
      </p:sp>
      <p:graphicFrame>
        <p:nvGraphicFramePr>
          <p:cNvPr id="9" name="Objekt 8" hidden="1"/>
          <p:cNvGraphicFramePr>
            <a:graphicFrameLocks noChangeAspect="1"/>
          </p:cNvGraphicFramePr>
          <p:nvPr userDrawn="1">
            <p:custDataLst>
              <p:tags r:id="rId8"/>
            </p:custDataLst>
            <p:extLst>
              <p:ext uri="{D42A27DB-BD31-4B8C-83A1-F6EECF244321}">
                <p14:modId xmlns:p14="http://schemas.microsoft.com/office/powerpoint/2010/main" val="424598873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2" imgW="270" imgH="270" progId="TCLayout.ActiveDocument.1">
                  <p:embed/>
                </p:oleObj>
              </mc:Choice>
              <mc:Fallback>
                <p:oleObj name="think-cell Slide" r:id="rId12" imgW="270" imgH="270" progId="TCLayout.ActiveDocument.1">
                  <p:embed/>
                  <p:pic>
                    <p:nvPicPr>
                      <p:cNvPr id="9" name="Objekt 8" hidden="1"/>
                      <p:cNvPicPr/>
                      <p:nvPr/>
                    </p:nvPicPr>
                    <p:blipFill>
                      <a:blip r:embed="rId11"/>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1491888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xt + Bild mit Bildunterschrift">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1"/>
            </p:custDataLst>
            <p:extLst>
              <p:ext uri="{D42A27DB-BD31-4B8C-83A1-F6EECF244321}">
                <p14:modId xmlns:p14="http://schemas.microsoft.com/office/powerpoint/2010/main" val="138090715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10" imgW="270" imgH="270" progId="TCLayout.ActiveDocument.1">
                  <p:embed/>
                </p:oleObj>
              </mc:Choice>
              <mc:Fallback>
                <p:oleObj name="think-cell Folie" r:id="rId10" imgW="270" imgH="270" progId="TCLayout.ActiveDocument.1">
                  <p:embed/>
                  <p:pic>
                    <p:nvPicPr>
                      <p:cNvPr id="7" name="Objekt 6" hidden="1"/>
                      <p:cNvPicPr/>
                      <p:nvPr/>
                    </p:nvPicPr>
                    <p:blipFill>
                      <a:blip r:embed="rId11"/>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hasCustomPrompt="1"/>
            <p:custDataLst>
              <p:tags r:id="rId2"/>
            </p:custDataLst>
          </p:nvPr>
        </p:nvSpPr>
        <p:spPr/>
        <p:txBody>
          <a:bodyPr/>
          <a:lstStyle>
            <a:lvl1pPr>
              <a:defRPr/>
            </a:lvl1pPr>
          </a:lstStyle>
          <a:p>
            <a:r>
              <a:rPr lang="de-DE" dirty="0"/>
              <a:t>Text mit erklärenden Bild und Bildunterschrift</a:t>
            </a:r>
            <a:endParaRPr lang="de-AT" dirty="0"/>
          </a:p>
        </p:txBody>
      </p:sp>
      <p:sp>
        <p:nvSpPr>
          <p:cNvPr id="3" name="Inhaltsplatzhalter 2"/>
          <p:cNvSpPr>
            <a:spLocks noGrp="1"/>
          </p:cNvSpPr>
          <p:nvPr>
            <p:ph idx="1" hasCustomPrompt="1"/>
            <p:custDataLst>
              <p:tags r:id="rId3"/>
            </p:custDataLst>
          </p:nvPr>
        </p:nvSpPr>
        <p:spPr>
          <a:xfrm>
            <a:off x="431801" y="1627188"/>
            <a:ext cx="4046538" cy="2793072"/>
          </a:xfrm>
        </p:spPr>
        <p:txBody>
          <a:bodyPr/>
          <a:lstStyle>
            <a:lvl1pPr>
              <a:defRPr/>
            </a:lvl1pPr>
          </a:lstStyle>
          <a:p>
            <a:pPr lvl="0"/>
            <a:r>
              <a:rPr lang="de-AT" dirty="0"/>
              <a:t>Zwischenüberschrift, Arial </a:t>
            </a:r>
            <a:r>
              <a:rPr lang="de-AT" dirty="0" err="1"/>
              <a:t>Bold</a:t>
            </a:r>
            <a:r>
              <a:rPr lang="de-AT" dirty="0"/>
              <a:t> 15 </a:t>
            </a:r>
            <a:r>
              <a:rPr lang="de-AT" dirty="0" err="1"/>
              <a:t>pt</a:t>
            </a:r>
            <a:endParaRPr lang="de-AT" dirty="0"/>
          </a:p>
          <a:p>
            <a:pPr lvl="0"/>
            <a:r>
              <a:rPr lang="de-AT" dirty="0"/>
              <a:t>Arial Regular 15 </a:t>
            </a:r>
            <a:r>
              <a:rPr lang="de-AT" dirty="0" err="1"/>
              <a:t>pt</a:t>
            </a:r>
            <a:r>
              <a:rPr lang="de-AT" dirty="0"/>
              <a:t>. Jemand musste Josef K. verleumdet haben, denn ohne dass er etwas Böses getan hätte, wurde er eines Morgens verhaftet. "Wie ein Hund!" sagte er, es war, als sollte die Scham ihn überleben.</a:t>
            </a:r>
          </a:p>
          <a:p>
            <a:pPr lvl="0"/>
            <a:r>
              <a:rPr lang="de-AT" dirty="0"/>
              <a:t>Arial Regular 15 </a:t>
            </a:r>
            <a:r>
              <a:rPr lang="de-AT" dirty="0" err="1"/>
              <a:t>pt</a:t>
            </a:r>
            <a:r>
              <a:rPr lang="de-AT" dirty="0"/>
              <a:t>. Jemand musste Josef K. verleumdet haben, denn ohne dass er etwas Böses getan hätte, wurde er eines Morgens verhaftet. "Wie ein Hund!" sagte er, es war, als sollte die Scham ihn überleben.</a:t>
            </a:r>
          </a:p>
        </p:txBody>
      </p:sp>
      <p:sp>
        <p:nvSpPr>
          <p:cNvPr id="4" name="Datumsplatzhalter 3"/>
          <p:cNvSpPr>
            <a:spLocks noGrp="1"/>
          </p:cNvSpPr>
          <p:nvPr>
            <p:ph type="dt" sz="half" idx="10"/>
            <p:custDataLst>
              <p:tags r:id="rId4"/>
            </p:custDataLst>
          </p:nvPr>
        </p:nvSpPr>
        <p:spPr/>
        <p:txBody>
          <a:bodyPr/>
          <a:lstStyle>
            <a:lvl1pPr>
              <a:defRPr/>
            </a:lvl1pPr>
          </a:lstStyle>
          <a:p>
            <a:r>
              <a:rPr lang="de-DE"/>
              <a:t>6.12.2024</a:t>
            </a:r>
          </a:p>
        </p:txBody>
      </p:sp>
      <p:sp>
        <p:nvSpPr>
          <p:cNvPr id="5" name="Foliennummernplatzhalter 4"/>
          <p:cNvSpPr>
            <a:spLocks noGrp="1"/>
          </p:cNvSpPr>
          <p:nvPr>
            <p:ph type="sldNum" sz="quarter" idx="11"/>
            <p:custDataLst>
              <p:tags r:id="rId5"/>
            </p:custDataLst>
          </p:nvPr>
        </p:nvSpPr>
        <p:spPr/>
        <p:txBody>
          <a:bodyPr/>
          <a:lstStyle>
            <a:lvl1pPr>
              <a:defRPr/>
            </a:lvl1pPr>
          </a:lstStyle>
          <a:p>
            <a:pPr algn="r"/>
            <a:r>
              <a:rPr lang="de-DE"/>
              <a:t>Seite </a:t>
            </a:r>
            <a:fld id="{DA7C5908-43A2-4734-906C-248E75A07F0B}" type="slidenum">
              <a:rPr lang="de-DE" smtClean="0"/>
              <a:pPr algn="r"/>
              <a:t>‹Nr.›</a:t>
            </a:fld>
            <a:endParaRPr lang="de-DE" dirty="0"/>
          </a:p>
        </p:txBody>
      </p:sp>
      <p:sp>
        <p:nvSpPr>
          <p:cNvPr id="6" name="Fußzeilenplatzhalter 5"/>
          <p:cNvSpPr>
            <a:spLocks noGrp="1"/>
          </p:cNvSpPr>
          <p:nvPr>
            <p:ph type="ftr" sz="quarter" idx="12"/>
            <p:custDataLst>
              <p:tags r:id="rId6"/>
            </p:custDataLst>
          </p:nvPr>
        </p:nvSpPr>
        <p:spPr/>
        <p:txBody>
          <a:bodyPr/>
          <a:lstStyle>
            <a:lvl1pPr>
              <a:defRPr/>
            </a:lvl1pPr>
          </a:lstStyle>
          <a:p>
            <a:r>
              <a:rPr lang="de-DE"/>
              <a:t>Short-Term Hydro Scheduling</a:t>
            </a:r>
          </a:p>
        </p:txBody>
      </p:sp>
      <p:sp>
        <p:nvSpPr>
          <p:cNvPr id="10" name="Textplatzhalter 9"/>
          <p:cNvSpPr>
            <a:spLocks noGrp="1"/>
          </p:cNvSpPr>
          <p:nvPr>
            <p:ph type="body" sz="quarter" idx="14" hasCustomPrompt="1"/>
          </p:nvPr>
        </p:nvSpPr>
        <p:spPr>
          <a:xfrm>
            <a:off x="431801" y="6241950"/>
            <a:ext cx="4045602" cy="169277"/>
          </a:xfrm>
        </p:spPr>
        <p:txBody>
          <a:bodyPr anchor="b"/>
          <a:lstStyle>
            <a:lvl1pPr>
              <a:defRPr sz="1000" baseline="0"/>
            </a:lvl1pPr>
            <a:lvl2pPr>
              <a:defRPr sz="1000"/>
            </a:lvl2pPr>
            <a:lvl3pPr>
              <a:defRPr sz="1000"/>
            </a:lvl3pPr>
            <a:lvl4pPr>
              <a:defRPr sz="1000"/>
            </a:lvl4pPr>
            <a:lvl5pPr>
              <a:defRPr sz="1000"/>
            </a:lvl5pPr>
          </a:lstStyle>
          <a:p>
            <a:pPr lvl="0"/>
            <a:r>
              <a:rPr lang="de-DE" dirty="0"/>
              <a:t>Hier steht eine Fußnote in 10 </a:t>
            </a:r>
            <a:r>
              <a:rPr lang="de-DE" dirty="0" err="1"/>
              <a:t>pt</a:t>
            </a:r>
            <a:r>
              <a:rPr lang="de-DE" dirty="0"/>
              <a:t> Schriftgröße</a:t>
            </a:r>
            <a:endParaRPr lang="de-AT" dirty="0"/>
          </a:p>
        </p:txBody>
      </p:sp>
      <p:sp>
        <p:nvSpPr>
          <p:cNvPr id="14" name="Textplatzhalter 13"/>
          <p:cNvSpPr>
            <a:spLocks noGrp="1"/>
          </p:cNvSpPr>
          <p:nvPr>
            <p:ph type="body" sz="quarter" idx="16" hasCustomPrompt="1"/>
          </p:nvPr>
        </p:nvSpPr>
        <p:spPr>
          <a:xfrm>
            <a:off x="4664075" y="6052154"/>
            <a:ext cx="4048125" cy="359073"/>
          </a:xfrm>
        </p:spPr>
        <p:txBody>
          <a:bodyPr/>
          <a:lstStyle>
            <a:lvl1pPr>
              <a:lnSpc>
                <a:spcPts val="1400"/>
              </a:lnSpc>
              <a:defRPr sz="1200"/>
            </a:lvl1pPr>
            <a:lvl2pPr>
              <a:lnSpc>
                <a:spcPts val="1400"/>
              </a:lnSpc>
              <a:defRPr sz="1200"/>
            </a:lvl2pPr>
            <a:lvl3pPr>
              <a:lnSpc>
                <a:spcPts val="1400"/>
              </a:lnSpc>
              <a:defRPr sz="1200"/>
            </a:lvl3pPr>
            <a:lvl4pPr>
              <a:lnSpc>
                <a:spcPts val="1400"/>
              </a:lnSpc>
              <a:defRPr sz="1200"/>
            </a:lvl4pPr>
            <a:lvl5pPr>
              <a:lnSpc>
                <a:spcPts val="1400"/>
              </a:lnSpc>
              <a:defRPr sz="1200"/>
            </a:lvl5pPr>
          </a:lstStyle>
          <a:p>
            <a:pPr lvl="0"/>
            <a:r>
              <a:rPr lang="de-AT" dirty="0"/>
              <a:t>Das ist eine Erklärung zum Bild, Arial 12 </a:t>
            </a:r>
            <a:r>
              <a:rPr lang="de-AT" dirty="0" err="1"/>
              <a:t>pt</a:t>
            </a:r>
            <a:r>
              <a:rPr lang="de-AT" dirty="0"/>
              <a:t>,</a:t>
            </a:r>
          </a:p>
          <a:p>
            <a:pPr lvl="0"/>
            <a:r>
              <a:rPr lang="de-AT" dirty="0" err="1"/>
              <a:t>Zab</a:t>
            </a:r>
            <a:r>
              <a:rPr lang="de-AT" dirty="0"/>
              <a:t> 14 </a:t>
            </a:r>
            <a:r>
              <a:rPr lang="de-AT" dirty="0" err="1"/>
              <a:t>pt</a:t>
            </a:r>
            <a:endParaRPr lang="de-AT" dirty="0"/>
          </a:p>
        </p:txBody>
      </p:sp>
      <p:sp>
        <p:nvSpPr>
          <p:cNvPr id="13" name="Inhaltsplatzhalter 10"/>
          <p:cNvSpPr>
            <a:spLocks noGrp="1"/>
          </p:cNvSpPr>
          <p:nvPr>
            <p:ph sz="quarter" idx="15" hasCustomPrompt="1"/>
            <p:custDataLst>
              <p:tags r:id="rId7"/>
            </p:custDataLst>
          </p:nvPr>
        </p:nvSpPr>
        <p:spPr>
          <a:xfrm>
            <a:off x="4667250" y="1681162"/>
            <a:ext cx="4044949" cy="4230687"/>
          </a:xfrm>
          <a:solidFill>
            <a:schemeClr val="accent3"/>
          </a:solidFill>
          <a:ln>
            <a:noFill/>
          </a:ln>
        </p:spPr>
        <p:txBody>
          <a:bodyPr vert="horz" wrap="square" lIns="0" tIns="0" rIns="0" bIns="0" numCol="1" anchor="t" anchorCtr="0" compatLnSpc="1">
            <a:prstTxWarp prst="textNoShape">
              <a:avLst/>
            </a:prstTxWarp>
            <a:noAutofit/>
          </a:bodyPr>
          <a:lstStyle>
            <a:lvl1pPr>
              <a:defRPr lang="en-GB" dirty="0"/>
            </a:lvl1pPr>
          </a:lstStyle>
          <a:p>
            <a:pPr lvl="0"/>
            <a:r>
              <a:rPr lang="de-DE" dirty="0"/>
              <a:t>Bild</a:t>
            </a:r>
            <a:endParaRPr lang="en-GB" dirty="0"/>
          </a:p>
        </p:txBody>
      </p:sp>
      <p:graphicFrame>
        <p:nvGraphicFramePr>
          <p:cNvPr id="11" name="Objekt 10" hidden="1"/>
          <p:cNvGraphicFramePr>
            <a:graphicFrameLocks noChangeAspect="1"/>
          </p:cNvGraphicFramePr>
          <p:nvPr userDrawn="1">
            <p:custDataLst>
              <p:tags r:id="rId8"/>
            </p:custDataLst>
            <p:extLst>
              <p:ext uri="{D42A27DB-BD31-4B8C-83A1-F6EECF244321}">
                <p14:modId xmlns:p14="http://schemas.microsoft.com/office/powerpoint/2010/main" val="138090715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2" imgW="270" imgH="270" progId="TCLayout.ActiveDocument.1">
                  <p:embed/>
                </p:oleObj>
              </mc:Choice>
              <mc:Fallback>
                <p:oleObj name="think-cell Slide" r:id="rId12" imgW="270" imgH="270" progId="TCLayout.ActiveDocument.1">
                  <p:embed/>
                  <p:pic>
                    <p:nvPicPr>
                      <p:cNvPr id="11" name="Objekt 10" hidden="1"/>
                      <p:cNvPicPr/>
                      <p:nvPr/>
                    </p:nvPicPr>
                    <p:blipFill>
                      <a:blip r:embed="rId11"/>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272361759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theme" Target="../theme/theme1.xml"/><Relationship Id="rId34" Type="http://schemas.openxmlformats.org/officeDocument/2006/relationships/oleObject" Target="../embeddings/oleObject2.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5.xml"/><Relationship Id="rId33"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3.xml"/><Relationship Id="rId28" Type="http://schemas.openxmlformats.org/officeDocument/2006/relationships/tags" Target="../tags/tag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 Id="rId27" Type="http://schemas.openxmlformats.org/officeDocument/2006/relationships/tags" Target="../tags/tag7.xml"/><Relationship Id="rId30" Type="http://schemas.openxmlformats.org/officeDocument/2006/relationships/tags" Target="../tags/tag1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p:custDataLst>
              <p:tags r:id="rId22"/>
            </p:custDataLst>
            <p:extLst>
              <p:ext uri="{D42A27DB-BD31-4B8C-83A1-F6EECF244321}">
                <p14:modId xmlns:p14="http://schemas.microsoft.com/office/powerpoint/2010/main" val="273847010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1" imgW="270" imgH="270" progId="TCLayout.ActiveDocument.1">
                  <p:embed/>
                </p:oleObj>
              </mc:Choice>
              <mc:Fallback>
                <p:oleObj name="think-cell Folie" r:id="rId31" imgW="270" imgH="270" progId="TCLayout.ActiveDocument.1">
                  <p:embed/>
                  <p:pic>
                    <p:nvPicPr>
                      <p:cNvPr id="2" name="Objekt 1" hidden="1"/>
                      <p:cNvPicPr/>
                      <p:nvPr/>
                    </p:nvPicPr>
                    <p:blipFill>
                      <a:blip r:embed="rId32"/>
                      <a:stretch>
                        <a:fillRect/>
                      </a:stretch>
                    </p:blipFill>
                    <p:spPr>
                      <a:xfrm>
                        <a:off x="1588" y="1588"/>
                        <a:ext cx="1587" cy="1587"/>
                      </a:xfrm>
                      <a:prstGeom prst="rect">
                        <a:avLst/>
                      </a:prstGeom>
                    </p:spPr>
                  </p:pic>
                </p:oleObj>
              </mc:Fallback>
            </mc:AlternateContent>
          </a:graphicData>
        </a:graphic>
      </p:graphicFrame>
      <p:pic>
        <p:nvPicPr>
          <p:cNvPr id="4098" name="Picture 2" descr="Verbund_Logo_RGB_AI"/>
          <p:cNvPicPr>
            <a:picLocks noChangeAspect="1" noChangeArrowheads="1"/>
          </p:cNvPicPr>
          <p:nvPr>
            <p:custDataLst>
              <p:tags r:id="rId23"/>
            </p:custDataLst>
          </p:nvPr>
        </p:nvPicPr>
        <p:blipFill>
          <a:blip r:embed="rId33">
            <a:extLst>
              <a:ext uri="{28A0092B-C50C-407E-A947-70E740481C1C}">
                <a14:useLocalDpi xmlns:a14="http://schemas.microsoft.com/office/drawing/2010/main" val="0"/>
              </a:ext>
            </a:extLst>
          </a:blip>
          <a:srcRect/>
          <a:stretch>
            <a:fillRect/>
          </a:stretch>
        </p:blipFill>
        <p:spPr bwMode="auto">
          <a:xfrm>
            <a:off x="431800" y="407145"/>
            <a:ext cx="863600" cy="176213"/>
          </a:xfrm>
          <a:prstGeom prst="rect">
            <a:avLst/>
          </a:prstGeom>
          <a:noFill/>
          <a:extLst>
            <a:ext uri="{909E8E84-426E-40DD-AFC4-6F175D3DCCD1}">
              <a14:hiddenFill xmlns:a14="http://schemas.microsoft.com/office/drawing/2010/main">
                <a:solidFill>
                  <a:srgbClr val="FFFFFF"/>
                </a:solidFill>
              </a14:hiddenFill>
            </a:ext>
          </a:extLst>
        </p:spPr>
      </p:pic>
      <p:sp>
        <p:nvSpPr>
          <p:cNvPr id="4099" name="Rectangle 3"/>
          <p:cNvSpPr>
            <a:spLocks noGrp="1" noChangeArrowheads="1"/>
          </p:cNvSpPr>
          <p:nvPr>
            <p:ph type="title"/>
            <p:custDataLst>
              <p:tags r:id="rId24"/>
            </p:custDataLst>
          </p:nvPr>
        </p:nvSpPr>
        <p:spPr bwMode="auto">
          <a:xfrm>
            <a:off x="431800" y="981075"/>
            <a:ext cx="6861175" cy="27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de-AT" noProof="0" dirty="0"/>
              <a:t>Mastertitelformat bearbeiten</a:t>
            </a:r>
          </a:p>
        </p:txBody>
      </p:sp>
      <p:sp>
        <p:nvSpPr>
          <p:cNvPr id="4100" name="Rectangle 4"/>
          <p:cNvSpPr>
            <a:spLocks noGrp="1" noChangeArrowheads="1"/>
          </p:cNvSpPr>
          <p:nvPr>
            <p:ph type="body" idx="1"/>
            <p:custDataLst>
              <p:tags r:id="rId25"/>
            </p:custDataLst>
          </p:nvPr>
        </p:nvSpPr>
        <p:spPr bwMode="auto">
          <a:xfrm>
            <a:off x="431800" y="1627188"/>
            <a:ext cx="6862763" cy="12695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de-AT" noProof="0" dirty="0"/>
              <a:t>Mastertextformat bearbeiten</a:t>
            </a:r>
          </a:p>
          <a:p>
            <a:pPr lvl="1"/>
            <a:r>
              <a:rPr lang="de-AT" noProof="0" dirty="0"/>
              <a:t>Zweite Ebene</a:t>
            </a:r>
          </a:p>
          <a:p>
            <a:pPr lvl="2"/>
            <a:r>
              <a:rPr lang="de-AT" noProof="0" dirty="0"/>
              <a:t>Dritte Ebene</a:t>
            </a:r>
          </a:p>
          <a:p>
            <a:pPr lvl="3"/>
            <a:r>
              <a:rPr lang="de-AT" noProof="0" dirty="0"/>
              <a:t>Vierte Ebene</a:t>
            </a:r>
          </a:p>
          <a:p>
            <a:pPr lvl="4"/>
            <a:r>
              <a:rPr lang="de-AT" noProof="0" dirty="0"/>
              <a:t>Fünfte Ebene</a:t>
            </a:r>
          </a:p>
        </p:txBody>
      </p:sp>
      <p:sp>
        <p:nvSpPr>
          <p:cNvPr id="4101" name="Rectangle 5"/>
          <p:cNvSpPr>
            <a:spLocks noGrp="1" noChangeArrowheads="1"/>
          </p:cNvSpPr>
          <p:nvPr>
            <p:ph type="dt" sz="half" idx="2"/>
            <p:custDataLst>
              <p:tags r:id="rId26"/>
            </p:custDataLst>
          </p:nvPr>
        </p:nvSpPr>
        <p:spPr bwMode="auto">
          <a:xfrm>
            <a:off x="7467600" y="6566738"/>
            <a:ext cx="628377" cy="128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0" tIns="0" rIns="0" bIns="0" numCol="1" anchor="t" anchorCtr="0" compatLnSpc="1">
            <a:prstTxWarp prst="textNoShape">
              <a:avLst/>
            </a:prstTxWarp>
            <a:spAutoFit/>
          </a:bodyPr>
          <a:lstStyle>
            <a:lvl1pPr algn="l">
              <a:lnSpc>
                <a:spcPts val="1000"/>
              </a:lnSpc>
              <a:defRPr sz="900">
                <a:solidFill>
                  <a:srgbClr val="808080"/>
                </a:solidFill>
              </a:defRPr>
            </a:lvl1pPr>
          </a:lstStyle>
          <a:p>
            <a:pPr eaLnBrk="0" fontAlgn="base" hangingPunct="0">
              <a:spcBef>
                <a:spcPct val="0"/>
              </a:spcBef>
              <a:spcAft>
                <a:spcPct val="0"/>
              </a:spcAft>
            </a:pPr>
            <a:r>
              <a:rPr lang="de-DE"/>
              <a:t>6.12.2024</a:t>
            </a:r>
            <a:endParaRPr lang="de-AT"/>
          </a:p>
        </p:txBody>
      </p:sp>
      <p:sp>
        <p:nvSpPr>
          <p:cNvPr id="4102" name="Rectangle 6"/>
          <p:cNvSpPr>
            <a:spLocks noGrp="1" noChangeArrowheads="1"/>
          </p:cNvSpPr>
          <p:nvPr>
            <p:ph type="sldNum" sz="quarter" idx="4"/>
            <p:custDataLst>
              <p:tags r:id="rId27"/>
            </p:custDataLst>
          </p:nvPr>
        </p:nvSpPr>
        <p:spPr bwMode="auto">
          <a:xfrm>
            <a:off x="8186415" y="6566738"/>
            <a:ext cx="525785" cy="128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0" tIns="0" rIns="0" bIns="0" numCol="1" anchor="t" anchorCtr="0" compatLnSpc="1">
            <a:prstTxWarp prst="textNoShape">
              <a:avLst/>
            </a:prstTxWarp>
            <a:spAutoFit/>
          </a:bodyPr>
          <a:lstStyle>
            <a:lvl1pPr algn="l">
              <a:lnSpc>
                <a:spcPts val="1000"/>
              </a:lnSpc>
              <a:defRPr sz="900">
                <a:solidFill>
                  <a:srgbClr val="808080"/>
                </a:solidFill>
              </a:defRPr>
            </a:lvl1pPr>
          </a:lstStyle>
          <a:p>
            <a:pPr algn="r" eaLnBrk="0" fontAlgn="base" hangingPunct="0">
              <a:spcBef>
                <a:spcPct val="0"/>
              </a:spcBef>
              <a:spcAft>
                <a:spcPct val="0"/>
              </a:spcAft>
            </a:pPr>
            <a:r>
              <a:rPr lang="de-AT"/>
              <a:t>Seite </a:t>
            </a:r>
            <a:fld id="{56C9A048-A28E-493E-A30E-F5A55EC874C9}" type="slidenum">
              <a:rPr lang="de-AT" smtClean="0"/>
              <a:pPr algn="r" eaLnBrk="0" fontAlgn="base" hangingPunct="0">
                <a:spcBef>
                  <a:spcPct val="0"/>
                </a:spcBef>
                <a:spcAft>
                  <a:spcPct val="0"/>
                </a:spcAft>
              </a:pPr>
              <a:t>‹Nr.›</a:t>
            </a:fld>
            <a:endParaRPr lang="de-AT" dirty="0"/>
          </a:p>
        </p:txBody>
      </p:sp>
      <p:sp>
        <p:nvSpPr>
          <p:cNvPr id="4103" name="Text Box 7"/>
          <p:cNvSpPr txBox="1">
            <a:spLocks noChangeArrowheads="1"/>
          </p:cNvSpPr>
          <p:nvPr>
            <p:custDataLst>
              <p:tags r:id="rId28"/>
            </p:custDataLst>
          </p:nvPr>
        </p:nvSpPr>
        <p:spPr bwMode="auto">
          <a:xfrm>
            <a:off x="431800" y="6566738"/>
            <a:ext cx="1893147" cy="128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pPr eaLnBrk="0" fontAlgn="base" hangingPunct="0">
              <a:lnSpc>
                <a:spcPts val="1000"/>
              </a:lnSpc>
              <a:spcBef>
                <a:spcPct val="0"/>
              </a:spcBef>
              <a:spcAft>
                <a:spcPct val="0"/>
              </a:spcAft>
            </a:pPr>
            <a:r>
              <a:rPr lang="de-AT" sz="900" dirty="0">
                <a:solidFill>
                  <a:srgbClr val="808080"/>
                </a:solidFill>
              </a:rPr>
              <a:t>© VERBUND AG, www.verbund.com</a:t>
            </a:r>
          </a:p>
        </p:txBody>
      </p:sp>
      <p:sp>
        <p:nvSpPr>
          <p:cNvPr id="4104" name="Rectangle 8"/>
          <p:cNvSpPr>
            <a:spLocks noGrp="1" noChangeArrowheads="1"/>
          </p:cNvSpPr>
          <p:nvPr>
            <p:ph type="ftr" sz="quarter" idx="3"/>
            <p:custDataLst>
              <p:tags r:id="rId29"/>
            </p:custDataLst>
          </p:nvPr>
        </p:nvSpPr>
        <p:spPr bwMode="auto">
          <a:xfrm>
            <a:off x="3252788" y="6566738"/>
            <a:ext cx="1391407" cy="128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algn="l">
              <a:lnSpc>
                <a:spcPts val="1000"/>
              </a:lnSpc>
              <a:defRPr sz="900">
                <a:solidFill>
                  <a:srgbClr val="808080"/>
                </a:solidFill>
              </a:defRPr>
            </a:lvl1pPr>
          </a:lstStyle>
          <a:p>
            <a:pPr eaLnBrk="0" fontAlgn="base" hangingPunct="0">
              <a:spcBef>
                <a:spcPct val="0"/>
              </a:spcBef>
              <a:spcAft>
                <a:spcPct val="0"/>
              </a:spcAft>
            </a:pPr>
            <a:r>
              <a:rPr lang="de-AT"/>
              <a:t>Short-Term Hydro Scheduling</a:t>
            </a:r>
            <a:endParaRPr lang="de-AT" dirty="0"/>
          </a:p>
        </p:txBody>
      </p:sp>
      <p:graphicFrame>
        <p:nvGraphicFramePr>
          <p:cNvPr id="10" name="Objekt 9" hidden="1"/>
          <p:cNvGraphicFramePr>
            <a:graphicFrameLocks noChangeAspect="1"/>
          </p:cNvGraphicFramePr>
          <p:nvPr userDrawn="1">
            <p:custDataLst>
              <p:tags r:id="rId30"/>
            </p:custDataLst>
            <p:extLst>
              <p:ext uri="{D42A27DB-BD31-4B8C-83A1-F6EECF244321}">
                <p14:modId xmlns:p14="http://schemas.microsoft.com/office/powerpoint/2010/main" val="273847010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4" imgW="270" imgH="270" progId="TCLayout.ActiveDocument.1">
                  <p:embed/>
                </p:oleObj>
              </mc:Choice>
              <mc:Fallback>
                <p:oleObj name="think-cell Slide" r:id="rId34" imgW="270" imgH="270" progId="TCLayout.ActiveDocument.1">
                  <p:embed/>
                  <p:pic>
                    <p:nvPicPr>
                      <p:cNvPr id="10" name="Objekt 9" hidden="1"/>
                      <p:cNvPicPr/>
                      <p:nvPr/>
                    </p:nvPicPr>
                    <p:blipFill>
                      <a:blip r:embed="rId32"/>
                      <a:stretch>
                        <a:fillRect/>
                      </a:stretch>
                    </p:blipFill>
                    <p:spPr>
                      <a:xfrm>
                        <a:off x="1588" y="1588"/>
                        <a:ext cx="1587" cy="1587"/>
                      </a:xfrm>
                      <a:prstGeom prst="rect">
                        <a:avLst/>
                      </a:prstGeom>
                    </p:spPr>
                  </p:pic>
                </p:oleObj>
              </mc:Fallback>
            </mc:AlternateContent>
          </a:graphicData>
        </a:graphic>
      </p:graphicFrame>
      <p:sp>
        <p:nvSpPr>
          <p:cNvPr id="4" name="Textfeld 3">
            <a:extLst>
              <a:ext uri="{FF2B5EF4-FFF2-40B4-BE49-F238E27FC236}">
                <a16:creationId xmlns:a16="http://schemas.microsoft.com/office/drawing/2014/main" id="{7C53C6CE-A7FE-0D61-F1ED-CC5B21E229CB}"/>
              </a:ext>
            </a:extLst>
          </p:cNvPr>
          <p:cNvSpPr txBox="1"/>
          <p:nvPr userDrawn="1">
            <p:extLst>
              <p:ext uri="{1162E1C5-73C7-4A58-AE30-91384D911F3F}">
                <p184:classification xmlns:p184="http://schemas.microsoft.com/office/powerpoint/2018/4/main" val="ftr"/>
              </p:ext>
            </p:extLst>
          </p:nvPr>
        </p:nvSpPr>
        <p:spPr>
          <a:xfrm>
            <a:off x="3522663" y="6642100"/>
            <a:ext cx="2127250" cy="152400"/>
          </a:xfrm>
          <a:prstGeom prst="rect">
            <a:avLst/>
          </a:prstGeom>
        </p:spPr>
        <p:txBody>
          <a:bodyPr horzOverflow="overflow" lIns="0" tIns="0" rIns="0" bIns="0">
            <a:spAutoFit/>
          </a:bodyPr>
          <a:lstStyle/>
          <a:p>
            <a:pPr algn="l"/>
            <a:r>
              <a:rPr lang="de-DE" sz="1000">
                <a:solidFill>
                  <a:srgbClr val="000000"/>
                </a:solidFill>
                <a:latin typeface="Calibri" panose="020F0502020204030204" pitchFamily="34" charset="0"/>
                <a:ea typeface="Calibri" panose="020F0502020204030204" pitchFamily="34" charset="0"/>
                <a:cs typeface="Calibri" panose="020F0502020204030204" pitchFamily="34" charset="0"/>
              </a:rPr>
              <a:t>Nur für den internen Gebrauch - Internal</a:t>
            </a:r>
          </a:p>
        </p:txBody>
      </p:sp>
    </p:spTree>
    <p:extLst>
      <p:ext uri="{BB962C8B-B14F-4D97-AF65-F5344CB8AC3E}">
        <p14:creationId xmlns:p14="http://schemas.microsoft.com/office/powerpoint/2010/main" val="4041227350"/>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17" r:id="rId6"/>
    <p:sldLayoutId id="2147483718"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 id="2147483715" r:id="rId19"/>
    <p:sldLayoutId id="2147483716" r:id="rId20"/>
  </p:sldLayoutIdLst>
  <p:hf hdr="0"/>
  <p:txStyles>
    <p:titleStyle>
      <a:lvl1pPr algn="l" rtl="0" eaLnBrk="1" fontAlgn="base" hangingPunct="1">
        <a:lnSpc>
          <a:spcPts val="2200"/>
        </a:lnSpc>
        <a:spcBef>
          <a:spcPct val="0"/>
        </a:spcBef>
        <a:spcAft>
          <a:spcPct val="0"/>
        </a:spcAft>
        <a:defRPr sz="2200">
          <a:solidFill>
            <a:schemeClr val="tx1"/>
          </a:solidFill>
          <a:latin typeface="+mj-lt"/>
          <a:ea typeface="+mj-ea"/>
          <a:cs typeface="+mj-cs"/>
        </a:defRPr>
      </a:lvl1pPr>
      <a:lvl2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2pPr>
      <a:lvl3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3pPr>
      <a:lvl4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4pPr>
      <a:lvl5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5pPr>
      <a:lvl6pPr marL="4572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6pPr>
      <a:lvl7pPr marL="9144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7pPr>
      <a:lvl8pPr marL="13716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8pPr>
      <a:lvl9pPr marL="18288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9pPr>
    </p:titleStyle>
    <p:bodyStyle>
      <a:lvl1pPr marL="0" indent="0" algn="l" rtl="0" eaLnBrk="1" fontAlgn="base" hangingPunct="1">
        <a:lnSpc>
          <a:spcPct val="110000"/>
        </a:lnSpc>
        <a:spcBef>
          <a:spcPct val="0"/>
        </a:spcBef>
        <a:spcAft>
          <a:spcPct val="0"/>
        </a:spcAft>
        <a:buClrTx/>
        <a:buFont typeface="Arial" pitchFamily="34" charset="0"/>
        <a:buNone/>
        <a:defRPr sz="1500">
          <a:solidFill>
            <a:srgbClr val="000000"/>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50.png"/><Relationship Id="rId1" Type="http://schemas.openxmlformats.org/officeDocument/2006/relationships/slideLayout" Target="../slideLayouts/slideLayout5.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80.png"/><Relationship Id="rId1" Type="http://schemas.openxmlformats.org/officeDocument/2006/relationships/slideLayout" Target="../slideLayouts/slideLayout5.xml"/><Relationship Id="rId5" Type="http://schemas.openxmlformats.org/officeDocument/2006/relationships/image" Target="../media/image29.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AT" dirty="0"/>
              <a:t>Short-term </a:t>
            </a:r>
            <a:r>
              <a:rPr lang="de-AT" dirty="0" err="1"/>
              <a:t>hydro</a:t>
            </a:r>
            <a:r>
              <a:rPr lang="de-AT" dirty="0"/>
              <a:t> </a:t>
            </a:r>
            <a:r>
              <a:rPr lang="de-AT" dirty="0" err="1"/>
              <a:t>scheduling</a:t>
            </a:r>
            <a:r>
              <a:rPr lang="de-AT" dirty="0"/>
              <a:t> </a:t>
            </a:r>
            <a:r>
              <a:rPr lang="de-AT" dirty="0" err="1"/>
              <a:t>problem</a:t>
            </a:r>
            <a:endParaRPr lang="de-AT" dirty="0"/>
          </a:p>
        </p:txBody>
      </p:sp>
      <p:sp>
        <p:nvSpPr>
          <p:cNvPr id="4" name="Fußzeilenplatzhalter 3"/>
          <p:cNvSpPr>
            <a:spLocks noGrp="1"/>
          </p:cNvSpPr>
          <p:nvPr>
            <p:ph type="ftr" sz="quarter" idx="12"/>
          </p:nvPr>
        </p:nvSpPr>
        <p:spPr/>
        <p:txBody>
          <a:bodyPr/>
          <a:lstStyle/>
          <a:p>
            <a:pPr eaLnBrk="0" fontAlgn="base" hangingPunct="0">
              <a:spcBef>
                <a:spcPct val="0"/>
              </a:spcBef>
              <a:spcAft>
                <a:spcPct val="0"/>
              </a:spcAft>
            </a:pPr>
            <a:r>
              <a:rPr lang="de-AT"/>
              <a:t>Short-Term Hydro Scheduling</a:t>
            </a:r>
            <a:endParaRPr lang="de-AT" dirty="0"/>
          </a:p>
        </p:txBody>
      </p:sp>
      <p:sp>
        <p:nvSpPr>
          <p:cNvPr id="5" name="Textplatzhalter 4"/>
          <p:cNvSpPr>
            <a:spLocks noGrp="1"/>
          </p:cNvSpPr>
          <p:nvPr>
            <p:ph type="body" sz="quarter" idx="10"/>
          </p:nvPr>
        </p:nvSpPr>
        <p:spPr>
          <a:xfrm>
            <a:off x="425450" y="4219575"/>
            <a:ext cx="4052888" cy="234231"/>
          </a:xfrm>
        </p:spPr>
        <p:txBody>
          <a:bodyPr/>
          <a:lstStyle/>
          <a:p>
            <a:r>
              <a:rPr lang="de-AT" dirty="0"/>
              <a:t>Dr. Nikolaus Rab, 6. Dezember 2024</a:t>
            </a:r>
          </a:p>
        </p:txBody>
      </p:sp>
    </p:spTree>
    <p:extLst>
      <p:ext uri="{BB962C8B-B14F-4D97-AF65-F5344CB8AC3E}">
        <p14:creationId xmlns:p14="http://schemas.microsoft.com/office/powerpoint/2010/main" val="3001477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hteck 25">
            <a:extLst>
              <a:ext uri="{FF2B5EF4-FFF2-40B4-BE49-F238E27FC236}">
                <a16:creationId xmlns:a16="http://schemas.microsoft.com/office/drawing/2014/main" id="{091E8A09-DFBC-D078-E3D0-71ABF6CFFAA9}"/>
              </a:ext>
            </a:extLst>
          </p:cNvPr>
          <p:cNvSpPr/>
          <p:nvPr/>
        </p:nvSpPr>
        <p:spPr bwMode="auto">
          <a:xfrm>
            <a:off x="431799" y="4106892"/>
            <a:ext cx="8370765" cy="2219280"/>
          </a:xfrm>
          <a:prstGeom prst="rect">
            <a:avLst/>
          </a:prstGeom>
          <a:solidFill>
            <a:schemeClr val="bg2">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15" name="Rechteck 14"/>
          <p:cNvSpPr/>
          <p:nvPr/>
        </p:nvSpPr>
        <p:spPr bwMode="auto">
          <a:xfrm>
            <a:off x="452437" y="1665874"/>
            <a:ext cx="8350128" cy="2331968"/>
          </a:xfrm>
          <a:prstGeom prst="rect">
            <a:avLst/>
          </a:prstGeom>
          <a:solidFill>
            <a:schemeClr val="bg2">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32" name="Rechteck 31"/>
          <p:cNvSpPr/>
          <p:nvPr/>
        </p:nvSpPr>
        <p:spPr bwMode="auto">
          <a:xfrm>
            <a:off x="3417342" y="1757293"/>
            <a:ext cx="5151898" cy="2143269"/>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3" name="Inhaltsplatzhalter 2"/>
          <p:cNvSpPr>
            <a:spLocks noGrp="1"/>
          </p:cNvSpPr>
          <p:nvPr>
            <p:ph idx="1"/>
          </p:nvPr>
        </p:nvSpPr>
        <p:spPr>
          <a:xfrm>
            <a:off x="578336" y="1843295"/>
            <a:ext cx="2617301" cy="5312545"/>
          </a:xfrm>
        </p:spPr>
        <p:txBody>
          <a:bodyPr/>
          <a:lstStyle/>
          <a:p>
            <a:pPr marL="1588" lvl="1" indent="0">
              <a:buNone/>
            </a:pPr>
            <a:r>
              <a:rPr lang="de-AT" sz="1100" b="1" dirty="0">
                <a:solidFill>
                  <a:srgbClr val="002060"/>
                </a:solidFill>
              </a:rPr>
              <a:t>Brutto-Höhe </a:t>
            </a:r>
            <a:r>
              <a:rPr lang="de-AT" sz="1100" b="1" dirty="0" err="1">
                <a:solidFill>
                  <a:srgbClr val="002060"/>
                </a:solidFill>
              </a:rPr>
              <a:t>H</a:t>
            </a:r>
            <a:r>
              <a:rPr lang="de-AT" sz="1100" b="1" baseline="-25000" dirty="0" err="1">
                <a:solidFill>
                  <a:srgbClr val="002060"/>
                </a:solidFill>
              </a:rPr>
              <a:t>brutto</a:t>
            </a:r>
            <a:r>
              <a:rPr lang="de-AT" sz="1100" b="1" baseline="-25000" dirty="0">
                <a:solidFill>
                  <a:srgbClr val="002060"/>
                </a:solidFill>
              </a:rPr>
              <a:t>  </a:t>
            </a:r>
            <a:r>
              <a:rPr lang="de-AT" sz="1100" i="1" dirty="0">
                <a:solidFill>
                  <a:srgbClr val="002060"/>
                </a:solidFill>
              </a:rPr>
              <a:t>(</a:t>
            </a:r>
            <a:r>
              <a:rPr lang="de-AT" sz="1100" i="1" dirty="0" err="1">
                <a:solidFill>
                  <a:srgbClr val="002060"/>
                </a:solidFill>
              </a:rPr>
              <a:t>gross</a:t>
            </a:r>
            <a:r>
              <a:rPr lang="de-AT" sz="1100" i="1" dirty="0">
                <a:solidFill>
                  <a:srgbClr val="002060"/>
                </a:solidFill>
              </a:rPr>
              <a:t> </a:t>
            </a:r>
            <a:r>
              <a:rPr lang="de-AT" sz="1100" i="1" dirty="0" err="1">
                <a:solidFill>
                  <a:srgbClr val="002060"/>
                </a:solidFill>
              </a:rPr>
              <a:t>head</a:t>
            </a:r>
            <a:r>
              <a:rPr lang="de-AT" sz="1100" i="1" dirty="0">
                <a:solidFill>
                  <a:srgbClr val="002060"/>
                </a:solidFill>
              </a:rPr>
              <a:t>)</a:t>
            </a:r>
          </a:p>
          <a:p>
            <a:pPr lvl="1"/>
            <a:endParaRPr lang="de-AT" sz="800" dirty="0">
              <a:solidFill>
                <a:srgbClr val="002060"/>
              </a:solidFill>
            </a:endParaRPr>
          </a:p>
          <a:p>
            <a:pPr lvl="1"/>
            <a:r>
              <a:rPr lang="de-AT" sz="1100" dirty="0">
                <a:solidFill>
                  <a:srgbClr val="002060"/>
                </a:solidFill>
              </a:rPr>
              <a:t>Differenz</a:t>
            </a:r>
            <a:r>
              <a:rPr lang="de-AT" sz="1100" dirty="0">
                <a:solidFill>
                  <a:schemeClr val="tx1"/>
                </a:solidFill>
              </a:rPr>
              <a:t> zwischen den </a:t>
            </a:r>
            <a:r>
              <a:rPr lang="de-AT" sz="1100" dirty="0">
                <a:solidFill>
                  <a:schemeClr val="bg2"/>
                </a:solidFill>
              </a:rPr>
              <a:t>Wasserständen des Oberliegers </a:t>
            </a:r>
            <a:r>
              <a:rPr lang="de-AT" sz="1100" dirty="0">
                <a:solidFill>
                  <a:schemeClr val="tx1"/>
                </a:solidFill>
              </a:rPr>
              <a:t>(oberer Speicher) und des </a:t>
            </a:r>
            <a:r>
              <a:rPr lang="de-AT" sz="1100" dirty="0">
                <a:solidFill>
                  <a:schemeClr val="bg2"/>
                </a:solidFill>
              </a:rPr>
              <a:t>Unterliegers</a:t>
            </a:r>
            <a:r>
              <a:rPr lang="de-AT" sz="1100" dirty="0">
                <a:solidFill>
                  <a:schemeClr val="tx1"/>
                </a:solidFill>
              </a:rPr>
              <a:t> (unterer Speicher). </a:t>
            </a:r>
          </a:p>
          <a:p>
            <a:pPr marL="180975" lvl="2" indent="0">
              <a:buNone/>
            </a:pPr>
            <a:endParaRPr lang="de-AT" sz="200" u="sng" dirty="0">
              <a:solidFill>
                <a:schemeClr val="tx1"/>
              </a:solidFill>
            </a:endParaRPr>
          </a:p>
          <a:p>
            <a:pPr lvl="1"/>
            <a:r>
              <a:rPr lang="de-AT" sz="1100" dirty="0">
                <a:solidFill>
                  <a:schemeClr val="bg2"/>
                </a:solidFill>
              </a:rPr>
              <a:t>Ausnahme: Pelton-Turbinen </a:t>
            </a:r>
            <a:r>
              <a:rPr lang="de-AT" sz="1100" dirty="0">
                <a:solidFill>
                  <a:srgbClr val="002060"/>
                </a:solidFill>
              </a:rPr>
              <a:t>– </a:t>
            </a:r>
            <a:r>
              <a:rPr lang="de-AT" sz="1100" dirty="0">
                <a:solidFill>
                  <a:schemeClr val="tx1"/>
                </a:solidFill>
              </a:rPr>
              <a:t>hier ist die Fallhöhe die Differenz zwischen dem Wasserstand des Oberliegers und der Turbinenachse.</a:t>
            </a:r>
          </a:p>
          <a:p>
            <a:pPr lvl="1"/>
            <a:endParaRPr lang="de-AT" sz="1100" dirty="0">
              <a:solidFill>
                <a:schemeClr val="tx1"/>
              </a:solidFill>
            </a:endParaRPr>
          </a:p>
          <a:p>
            <a:pPr lvl="1"/>
            <a:endParaRPr lang="de-AT" dirty="0"/>
          </a:p>
          <a:p>
            <a:pPr lvl="1"/>
            <a:endParaRPr lang="de-AT" dirty="0"/>
          </a:p>
          <a:p>
            <a:pPr marL="1588" lvl="1" indent="0">
              <a:buNone/>
            </a:pPr>
            <a:endParaRPr lang="de-AT" b="1" dirty="0">
              <a:solidFill>
                <a:schemeClr val="bg2"/>
              </a:solidFill>
            </a:endParaRPr>
          </a:p>
          <a:p>
            <a:pPr lvl="2"/>
            <a:endParaRPr lang="de-AT" b="1" dirty="0">
              <a:solidFill>
                <a:schemeClr val="bg2"/>
              </a:solidFill>
            </a:endParaRPr>
          </a:p>
          <a:p>
            <a:pPr lvl="1"/>
            <a:endParaRPr lang="de-AT" dirty="0"/>
          </a:p>
          <a:p>
            <a:pPr lvl="1"/>
            <a:endParaRPr lang="de-AT" dirty="0"/>
          </a:p>
          <a:p>
            <a:pPr lvl="1"/>
            <a:endParaRPr lang="de-AT" dirty="0"/>
          </a:p>
          <a:p>
            <a:pPr lvl="1"/>
            <a:endParaRPr lang="de-AT" dirty="0"/>
          </a:p>
          <a:p>
            <a:pPr lvl="1"/>
            <a:endParaRPr lang="de-AT" dirty="0"/>
          </a:p>
          <a:p>
            <a:pPr lvl="1"/>
            <a:endParaRPr lang="de-AT" dirty="0"/>
          </a:p>
          <a:p>
            <a:pPr lvl="1"/>
            <a:endParaRPr lang="de-AT" dirty="0"/>
          </a:p>
          <a:p>
            <a:pPr lvl="1"/>
            <a:endParaRPr lang="de-AT" dirty="0"/>
          </a:p>
          <a:p>
            <a:pPr lvl="1"/>
            <a:endParaRPr lang="de-AT" dirty="0"/>
          </a:p>
        </p:txBody>
      </p:sp>
      <p:sp>
        <p:nvSpPr>
          <p:cNvPr id="4" name="Datumsplatzhalter 3"/>
          <p:cNvSpPr>
            <a:spLocks noGrp="1"/>
          </p:cNvSpPr>
          <p:nvPr>
            <p:ph type="dt" sz="half" idx="10"/>
          </p:nvPr>
        </p:nvSpPr>
        <p:spPr/>
        <p:txBody>
          <a:bodyPr/>
          <a:lstStyle/>
          <a:p>
            <a:r>
              <a:rPr lang="de-DE"/>
              <a:t>6.12.2024</a:t>
            </a:r>
          </a:p>
        </p:txBody>
      </p:sp>
      <p:sp>
        <p:nvSpPr>
          <p:cNvPr id="6" name="Fußzeilenplatzhalter 5"/>
          <p:cNvSpPr>
            <a:spLocks noGrp="1"/>
          </p:cNvSpPr>
          <p:nvPr>
            <p:ph type="ftr" sz="quarter" idx="12"/>
          </p:nvPr>
        </p:nvSpPr>
        <p:spPr/>
        <p:txBody>
          <a:bodyPr/>
          <a:lstStyle/>
          <a:p>
            <a:r>
              <a:rPr lang="de-DE"/>
              <a:t>Short-Term Hydro Scheduling</a:t>
            </a:r>
          </a:p>
        </p:txBody>
      </p:sp>
      <p:sp>
        <p:nvSpPr>
          <p:cNvPr id="13" name="Rechteck 12"/>
          <p:cNvSpPr/>
          <p:nvPr/>
        </p:nvSpPr>
        <p:spPr bwMode="auto">
          <a:xfrm>
            <a:off x="452436" y="899103"/>
            <a:ext cx="8350128" cy="614374"/>
          </a:xfrm>
          <a:prstGeom prst="rect">
            <a:avLst/>
          </a:prstGeom>
          <a:solidFill>
            <a:schemeClr val="bg2">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14" name="Titel 1"/>
          <p:cNvSpPr txBox="1">
            <a:spLocks/>
          </p:cNvSpPr>
          <p:nvPr/>
        </p:nvSpPr>
        <p:spPr bwMode="auto">
          <a:xfrm>
            <a:off x="431799" y="1082012"/>
            <a:ext cx="8316738" cy="26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lnSpc>
                <a:spcPts val="2200"/>
              </a:lnSpc>
              <a:spcBef>
                <a:spcPct val="0"/>
              </a:spcBef>
              <a:spcAft>
                <a:spcPct val="0"/>
              </a:spcAft>
              <a:defRPr sz="2200">
                <a:solidFill>
                  <a:schemeClr val="tx1"/>
                </a:solidFill>
                <a:latin typeface="+mj-lt"/>
                <a:ea typeface="+mj-ea"/>
                <a:cs typeface="+mj-cs"/>
              </a:defRPr>
            </a:lvl1pPr>
            <a:lvl2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2pPr>
            <a:lvl3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3pPr>
            <a:lvl4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4pPr>
            <a:lvl5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5pPr>
            <a:lvl6pPr marL="4572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6pPr>
            <a:lvl7pPr marL="9144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7pPr>
            <a:lvl8pPr marL="13716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8pPr>
            <a:lvl9pPr marL="18288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9pPr>
          </a:lstStyle>
          <a:p>
            <a:pPr algn="ctr"/>
            <a:r>
              <a:rPr lang="de-AT" sz="1800" b="1" kern="0" dirty="0">
                <a:solidFill>
                  <a:schemeClr val="bg2"/>
                </a:solidFill>
              </a:rPr>
              <a:t>NB 3: Fall- und Förderhöhen H </a:t>
            </a:r>
            <a:r>
              <a:rPr lang="de-AT" sz="1600" i="1" kern="0" dirty="0">
                <a:solidFill>
                  <a:schemeClr val="bg2"/>
                </a:solidFill>
              </a:rPr>
              <a:t>(</a:t>
            </a:r>
            <a:r>
              <a:rPr lang="de-AT" sz="1600" i="1" kern="0" dirty="0" err="1">
                <a:solidFill>
                  <a:schemeClr val="bg2"/>
                </a:solidFill>
              </a:rPr>
              <a:t>head</a:t>
            </a:r>
            <a:r>
              <a:rPr lang="de-AT" sz="1600" i="1" kern="0" dirty="0">
                <a:solidFill>
                  <a:schemeClr val="bg2"/>
                </a:solidFill>
              </a:rPr>
              <a:t>)</a:t>
            </a:r>
          </a:p>
        </p:txBody>
      </p:sp>
      <p:pic>
        <p:nvPicPr>
          <p:cNvPr id="16" name="Picture 7" descr="SPKW_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2849" y="1889646"/>
            <a:ext cx="2531612" cy="174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8" descr="PSpKW_Schem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1735" y="1881838"/>
            <a:ext cx="2369705" cy="1755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 name="Gerade Verbindung mit Pfeil 18"/>
          <p:cNvCxnSpPr/>
          <p:nvPr/>
        </p:nvCxnSpPr>
        <p:spPr bwMode="auto">
          <a:xfrm>
            <a:off x="6291353" y="2405061"/>
            <a:ext cx="0" cy="983522"/>
          </a:xfrm>
          <a:prstGeom prst="straightConnector1">
            <a:avLst/>
          </a:prstGeom>
          <a:solidFill>
            <a:srgbClr val="4AADBB"/>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Gerader Verbinder 23"/>
          <p:cNvCxnSpPr/>
          <p:nvPr/>
        </p:nvCxnSpPr>
        <p:spPr bwMode="auto">
          <a:xfrm>
            <a:off x="6250078" y="3397030"/>
            <a:ext cx="1949450" cy="0"/>
          </a:xfrm>
          <a:prstGeom prst="line">
            <a:avLst/>
          </a:prstGeom>
          <a:solidFill>
            <a:srgbClr val="4AADBB"/>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Gerade Verbindung mit Pfeil 24"/>
          <p:cNvCxnSpPr/>
          <p:nvPr/>
        </p:nvCxnSpPr>
        <p:spPr bwMode="auto">
          <a:xfrm>
            <a:off x="3821203" y="2675570"/>
            <a:ext cx="0" cy="680185"/>
          </a:xfrm>
          <a:prstGeom prst="straightConnector1">
            <a:avLst/>
          </a:prstGeom>
          <a:solidFill>
            <a:srgbClr val="4AADBB"/>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Gerader Verbinder 26"/>
          <p:cNvCxnSpPr/>
          <p:nvPr/>
        </p:nvCxnSpPr>
        <p:spPr bwMode="auto">
          <a:xfrm>
            <a:off x="3798978" y="3355755"/>
            <a:ext cx="2032000" cy="0"/>
          </a:xfrm>
          <a:prstGeom prst="line">
            <a:avLst/>
          </a:prstGeom>
          <a:solidFill>
            <a:srgbClr val="4AADBB"/>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Inhaltsplatzhalter 2"/>
          <p:cNvSpPr txBox="1">
            <a:spLocks/>
          </p:cNvSpPr>
          <p:nvPr/>
        </p:nvSpPr>
        <p:spPr bwMode="auto">
          <a:xfrm>
            <a:off x="3541735" y="3659774"/>
            <a:ext cx="2369705" cy="1249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ct val="0"/>
              </a:spcBef>
              <a:spcAft>
                <a:spcPct val="0"/>
              </a:spcAft>
              <a:buClrTx/>
              <a:buFont typeface="Arial" pitchFamily="34" charset="0"/>
              <a:buNone/>
              <a:defRPr sz="1500">
                <a:solidFill>
                  <a:schemeClr val="tx1"/>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a:lstStyle>
          <a:p>
            <a:pPr marL="1588" lvl="1" indent="0" algn="ctr">
              <a:buNone/>
            </a:pPr>
            <a:r>
              <a:rPr lang="de-AT" sz="800" b="1" kern="0" dirty="0">
                <a:solidFill>
                  <a:schemeClr val="bg2"/>
                </a:solidFill>
              </a:rPr>
              <a:t>Francis mit Radialpumpe</a:t>
            </a:r>
            <a:endParaRPr lang="de-AT" kern="0" dirty="0"/>
          </a:p>
        </p:txBody>
      </p:sp>
      <p:sp>
        <p:nvSpPr>
          <p:cNvPr id="34" name="Inhaltsplatzhalter 2"/>
          <p:cNvSpPr txBox="1">
            <a:spLocks/>
          </p:cNvSpPr>
          <p:nvPr/>
        </p:nvSpPr>
        <p:spPr bwMode="auto">
          <a:xfrm>
            <a:off x="5952849" y="3659968"/>
            <a:ext cx="2531612" cy="1249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ct val="0"/>
              </a:spcBef>
              <a:spcAft>
                <a:spcPct val="0"/>
              </a:spcAft>
              <a:buClrTx/>
              <a:buFont typeface="Arial" pitchFamily="34" charset="0"/>
              <a:buNone/>
              <a:defRPr sz="1500">
                <a:solidFill>
                  <a:schemeClr val="tx1"/>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a:lstStyle>
          <a:p>
            <a:pPr marL="1588" lvl="1" indent="0" algn="ctr">
              <a:buNone/>
            </a:pPr>
            <a:r>
              <a:rPr lang="de-AT" sz="800" b="1" kern="0" dirty="0" err="1">
                <a:solidFill>
                  <a:schemeClr val="bg2"/>
                </a:solidFill>
              </a:rPr>
              <a:t>Pelton</a:t>
            </a:r>
            <a:endParaRPr lang="de-AT" kern="0" dirty="0"/>
          </a:p>
        </p:txBody>
      </p:sp>
      <p:sp>
        <p:nvSpPr>
          <p:cNvPr id="2" name="Foliennummernplatzhalter 1"/>
          <p:cNvSpPr>
            <a:spLocks noGrp="1"/>
          </p:cNvSpPr>
          <p:nvPr>
            <p:ph type="sldNum" sz="quarter" idx="11"/>
          </p:nvPr>
        </p:nvSpPr>
        <p:spPr/>
        <p:txBody>
          <a:bodyPr/>
          <a:lstStyle/>
          <a:p>
            <a:pPr algn="r"/>
            <a:r>
              <a:rPr lang="de-DE"/>
              <a:t>Seite </a:t>
            </a:r>
            <a:fld id="{DA7C5908-43A2-4734-906C-248E75A07F0B}" type="slidenum">
              <a:rPr lang="de-DE" smtClean="0"/>
              <a:pPr algn="r"/>
              <a:t>10</a:t>
            </a:fld>
            <a:endParaRPr lang="de-DE" dirty="0"/>
          </a:p>
        </p:txBody>
      </p:sp>
      <p:sp>
        <p:nvSpPr>
          <p:cNvPr id="12" name="Textfeld 11">
            <a:extLst>
              <a:ext uri="{FF2B5EF4-FFF2-40B4-BE49-F238E27FC236}">
                <a16:creationId xmlns:a16="http://schemas.microsoft.com/office/drawing/2014/main" id="{F0D19F57-446D-C341-C174-904D8CF1096C}"/>
              </a:ext>
            </a:extLst>
          </p:cNvPr>
          <p:cNvSpPr txBox="1"/>
          <p:nvPr/>
        </p:nvSpPr>
        <p:spPr>
          <a:xfrm>
            <a:off x="522904" y="4217903"/>
            <a:ext cx="4067264" cy="2215991"/>
          </a:xfrm>
          <a:prstGeom prst="rect">
            <a:avLst/>
          </a:prstGeom>
          <a:noFill/>
        </p:spPr>
        <p:txBody>
          <a:bodyPr wrap="square">
            <a:spAutoFit/>
          </a:bodyPr>
          <a:lstStyle/>
          <a:p>
            <a:pPr marL="1588" lvl="1" indent="0">
              <a:buNone/>
            </a:pPr>
            <a:r>
              <a:rPr lang="de-AT" sz="1100" b="1" dirty="0">
                <a:solidFill>
                  <a:schemeClr val="bg2">
                    <a:lumMod val="50000"/>
                  </a:schemeClr>
                </a:solidFill>
              </a:rPr>
              <a:t>Netto-Höhe H </a:t>
            </a:r>
            <a:r>
              <a:rPr lang="de-AT" sz="1100" i="1" dirty="0">
                <a:solidFill>
                  <a:schemeClr val="bg2">
                    <a:lumMod val="50000"/>
                  </a:schemeClr>
                </a:solidFill>
              </a:rPr>
              <a:t>(</a:t>
            </a:r>
            <a:r>
              <a:rPr lang="de-AT" sz="1100" i="1" dirty="0" err="1">
                <a:solidFill>
                  <a:schemeClr val="bg2">
                    <a:lumMod val="50000"/>
                  </a:schemeClr>
                </a:solidFill>
              </a:rPr>
              <a:t>net</a:t>
            </a:r>
            <a:r>
              <a:rPr lang="de-AT" sz="1100" i="1" dirty="0">
                <a:solidFill>
                  <a:schemeClr val="bg2">
                    <a:lumMod val="50000"/>
                  </a:schemeClr>
                </a:solidFill>
              </a:rPr>
              <a:t> </a:t>
            </a:r>
            <a:r>
              <a:rPr lang="de-AT" sz="1100" i="1" dirty="0" err="1">
                <a:solidFill>
                  <a:schemeClr val="bg2">
                    <a:lumMod val="50000"/>
                  </a:schemeClr>
                </a:solidFill>
              </a:rPr>
              <a:t>head</a:t>
            </a:r>
            <a:r>
              <a:rPr lang="de-AT" sz="1100" i="1" dirty="0">
                <a:solidFill>
                  <a:schemeClr val="bg2">
                    <a:lumMod val="50000"/>
                  </a:schemeClr>
                </a:solidFill>
              </a:rPr>
              <a:t>)</a:t>
            </a:r>
          </a:p>
          <a:p>
            <a:pPr marL="173038" lvl="1" indent="-171450">
              <a:buFont typeface="Arial" panose="020B0604020202020204" pitchFamily="34" charset="0"/>
              <a:buChar char="•"/>
            </a:pPr>
            <a:endParaRPr lang="de-AT" sz="800" dirty="0">
              <a:solidFill>
                <a:schemeClr val="tx1"/>
              </a:solidFill>
            </a:endParaRPr>
          </a:p>
          <a:p>
            <a:pPr marL="173038" lvl="1" indent="-171450">
              <a:buFont typeface="Arial" panose="020B0604020202020204" pitchFamily="34" charset="0"/>
              <a:buChar char="•"/>
            </a:pPr>
            <a:r>
              <a:rPr lang="de-AT" sz="1100" dirty="0">
                <a:solidFill>
                  <a:schemeClr val="tx1"/>
                </a:solidFill>
              </a:rPr>
              <a:t>Durch die </a:t>
            </a:r>
            <a:r>
              <a:rPr lang="de-AT" sz="1100" dirty="0">
                <a:solidFill>
                  <a:schemeClr val="bg2"/>
                </a:solidFill>
              </a:rPr>
              <a:t>Reibung im Triebwasserweg</a:t>
            </a:r>
            <a:r>
              <a:rPr lang="de-AT" sz="1100" dirty="0">
                <a:solidFill>
                  <a:schemeClr val="tx1"/>
                </a:solidFill>
              </a:rPr>
              <a:t>, wird der Druck für die Turbine reduziert (Darcy-</a:t>
            </a:r>
            <a:r>
              <a:rPr lang="de-AT" sz="1100" dirty="0" err="1">
                <a:solidFill>
                  <a:schemeClr val="tx1"/>
                </a:solidFill>
              </a:rPr>
              <a:t>Weisbach</a:t>
            </a:r>
            <a:r>
              <a:rPr lang="de-AT" sz="1100" dirty="0">
                <a:solidFill>
                  <a:schemeClr val="tx1"/>
                </a:solidFill>
              </a:rPr>
              <a:t>-Gleichung). </a:t>
            </a:r>
          </a:p>
          <a:p>
            <a:pPr marL="1588" lvl="1"/>
            <a:endParaRPr lang="de-AT" sz="200" dirty="0">
              <a:solidFill>
                <a:schemeClr val="tx1"/>
              </a:solidFill>
            </a:endParaRPr>
          </a:p>
          <a:p>
            <a:pPr marL="173038" lvl="1" indent="-171450">
              <a:buFont typeface="Arial" panose="020B0604020202020204" pitchFamily="34" charset="0"/>
              <a:buChar char="•"/>
            </a:pPr>
            <a:r>
              <a:rPr lang="de-AT" sz="1100" dirty="0">
                <a:solidFill>
                  <a:schemeClr val="tx1"/>
                </a:solidFill>
              </a:rPr>
              <a:t>Die Netto-</a:t>
            </a:r>
            <a:r>
              <a:rPr lang="de-AT" sz="1100" dirty="0"/>
              <a:t>H</a:t>
            </a:r>
            <a:r>
              <a:rPr lang="de-AT" sz="1100" dirty="0">
                <a:solidFill>
                  <a:schemeClr val="tx1"/>
                </a:solidFill>
              </a:rPr>
              <a:t>öhe ist jene, die diesem Druck entspricht. Sie ist in allen Berechnungen – also zusätzlich zur Leistungskennlinie auch bei Wirkungsgrad und fallhöhenabhängigen Durchflussgrenzen – zu berücksichtigen. </a:t>
            </a:r>
          </a:p>
          <a:p>
            <a:pPr marL="173038" lvl="1" indent="-171450">
              <a:buFont typeface="Arial" panose="020B0604020202020204" pitchFamily="34" charset="0"/>
              <a:buChar char="•"/>
            </a:pPr>
            <a:endParaRPr lang="de-AT" sz="400" dirty="0">
              <a:solidFill>
                <a:schemeClr val="tx1"/>
              </a:solidFill>
            </a:endParaRPr>
          </a:p>
          <a:p>
            <a:pPr marL="173038" lvl="1" indent="-171450">
              <a:buFont typeface="Arial" panose="020B0604020202020204" pitchFamily="34" charset="0"/>
              <a:buChar char="•"/>
            </a:pPr>
            <a:r>
              <a:rPr lang="de-AT" sz="1100" dirty="0">
                <a:solidFill>
                  <a:schemeClr val="tx1"/>
                </a:solidFill>
              </a:rPr>
              <a:t>Dies bedingt eine wechselseitige, nicht-lineare Abhängigkeit </a:t>
            </a:r>
            <a:r>
              <a:rPr lang="de-AT" sz="1100" dirty="0">
                <a:solidFill>
                  <a:schemeClr val="bg2"/>
                </a:solidFill>
              </a:rPr>
              <a:t>(„</a:t>
            </a:r>
            <a:r>
              <a:rPr lang="de-AT" sz="1100" dirty="0" err="1">
                <a:solidFill>
                  <a:schemeClr val="bg2"/>
                </a:solidFill>
              </a:rPr>
              <a:t>head</a:t>
            </a:r>
            <a:r>
              <a:rPr lang="de-AT" sz="1100" dirty="0">
                <a:solidFill>
                  <a:schemeClr val="bg2"/>
                </a:solidFill>
              </a:rPr>
              <a:t> </a:t>
            </a:r>
            <a:r>
              <a:rPr lang="de-AT" sz="1100" dirty="0" err="1">
                <a:solidFill>
                  <a:schemeClr val="bg2"/>
                </a:solidFill>
              </a:rPr>
              <a:t>effect</a:t>
            </a:r>
            <a:r>
              <a:rPr lang="de-AT" sz="1100" dirty="0">
                <a:solidFill>
                  <a:schemeClr val="bg2"/>
                </a:solidFill>
              </a:rPr>
              <a:t>“</a:t>
            </a:r>
            <a:r>
              <a:rPr lang="de-AT" sz="1100" dirty="0">
                <a:solidFill>
                  <a:schemeClr val="tx1"/>
                </a:solidFill>
              </a:rPr>
              <a:t>), die oft als Komplexitäts-gründen vernachlässigt oder simplifiziert wird. </a:t>
            </a:r>
          </a:p>
        </p:txBody>
      </p:sp>
      <p:pic>
        <p:nvPicPr>
          <p:cNvPr id="21" name="Grafik 20">
            <a:extLst>
              <a:ext uri="{FF2B5EF4-FFF2-40B4-BE49-F238E27FC236}">
                <a16:creationId xmlns:a16="http://schemas.microsoft.com/office/drawing/2014/main" id="{182A8830-2F0F-B2A4-4620-1ADCD8574E8D}"/>
              </a:ext>
            </a:extLst>
          </p:cNvPr>
          <p:cNvPicPr>
            <a:picLocks noChangeAspect="1"/>
          </p:cNvPicPr>
          <p:nvPr/>
        </p:nvPicPr>
        <p:blipFill>
          <a:blip r:embed="rId4"/>
          <a:stretch>
            <a:fillRect/>
          </a:stretch>
        </p:blipFill>
        <p:spPr>
          <a:xfrm>
            <a:off x="4672752" y="4721668"/>
            <a:ext cx="3985423" cy="1148590"/>
          </a:xfrm>
          <a:prstGeom prst="rect">
            <a:avLst/>
          </a:prstGeom>
        </p:spPr>
      </p:pic>
      <p:sp>
        <p:nvSpPr>
          <p:cNvPr id="22" name="Textfeld 21">
            <a:extLst>
              <a:ext uri="{FF2B5EF4-FFF2-40B4-BE49-F238E27FC236}">
                <a16:creationId xmlns:a16="http://schemas.microsoft.com/office/drawing/2014/main" id="{7C75FC8C-EAA3-F350-44AC-86A805BE929B}"/>
              </a:ext>
            </a:extLst>
          </p:cNvPr>
          <p:cNvSpPr txBox="1"/>
          <p:nvPr/>
        </p:nvSpPr>
        <p:spPr>
          <a:xfrm>
            <a:off x="3865810" y="2949435"/>
            <a:ext cx="250068" cy="124906"/>
          </a:xfrm>
          <a:prstGeom prst="rect">
            <a:avLst/>
          </a:prstGeom>
          <a:noFill/>
        </p:spPr>
        <p:txBody>
          <a:bodyPr wrap="none" lIns="0" tIns="0" rIns="0" bIns="0" rtlCol="0">
            <a:spAutoFit/>
          </a:bodyPr>
          <a:lstStyle/>
          <a:p>
            <a:pPr>
              <a:lnSpc>
                <a:spcPct val="110000"/>
              </a:lnSpc>
            </a:pPr>
            <a:r>
              <a:rPr lang="de-AT" sz="800" dirty="0" err="1"/>
              <a:t>H</a:t>
            </a:r>
            <a:r>
              <a:rPr lang="de-AT" sz="800" baseline="-25000" dirty="0" err="1"/>
              <a:t>brutto</a:t>
            </a:r>
            <a:endParaRPr lang="de-AT" sz="800" baseline="-25000" dirty="0"/>
          </a:p>
        </p:txBody>
      </p:sp>
      <p:sp>
        <p:nvSpPr>
          <p:cNvPr id="23" name="Textfeld 22">
            <a:extLst>
              <a:ext uri="{FF2B5EF4-FFF2-40B4-BE49-F238E27FC236}">
                <a16:creationId xmlns:a16="http://schemas.microsoft.com/office/drawing/2014/main" id="{09196E7C-11A6-D365-2AAE-032CDD1B6B21}"/>
              </a:ext>
            </a:extLst>
          </p:cNvPr>
          <p:cNvSpPr txBox="1"/>
          <p:nvPr/>
        </p:nvSpPr>
        <p:spPr>
          <a:xfrm>
            <a:off x="6322263" y="2715204"/>
            <a:ext cx="250068" cy="124906"/>
          </a:xfrm>
          <a:prstGeom prst="rect">
            <a:avLst/>
          </a:prstGeom>
          <a:noFill/>
        </p:spPr>
        <p:txBody>
          <a:bodyPr wrap="none" lIns="0" tIns="0" rIns="0" bIns="0" rtlCol="0">
            <a:spAutoFit/>
          </a:bodyPr>
          <a:lstStyle/>
          <a:p>
            <a:pPr>
              <a:lnSpc>
                <a:spcPct val="110000"/>
              </a:lnSpc>
            </a:pPr>
            <a:r>
              <a:rPr lang="de-AT" sz="800" dirty="0" err="1"/>
              <a:t>H</a:t>
            </a:r>
            <a:r>
              <a:rPr lang="de-AT" sz="800" baseline="-25000" dirty="0" err="1"/>
              <a:t>brutto</a:t>
            </a:r>
            <a:endParaRPr lang="de-AT" sz="800" baseline="-25000" dirty="0"/>
          </a:p>
        </p:txBody>
      </p:sp>
    </p:spTree>
    <p:extLst>
      <p:ext uri="{BB962C8B-B14F-4D97-AF65-F5344CB8AC3E}">
        <p14:creationId xmlns:p14="http://schemas.microsoft.com/office/powerpoint/2010/main" val="91764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hteck 24">
            <a:extLst>
              <a:ext uri="{FF2B5EF4-FFF2-40B4-BE49-F238E27FC236}">
                <a16:creationId xmlns:a16="http://schemas.microsoft.com/office/drawing/2014/main" id="{DE7D91FC-4078-547C-96FF-74803FE6C439}"/>
              </a:ext>
            </a:extLst>
          </p:cNvPr>
          <p:cNvSpPr/>
          <p:nvPr/>
        </p:nvSpPr>
        <p:spPr bwMode="auto">
          <a:xfrm>
            <a:off x="405132" y="817268"/>
            <a:ext cx="8307068" cy="612416"/>
          </a:xfrm>
          <a:prstGeom prst="rect">
            <a:avLst/>
          </a:prstGeom>
          <a:solidFill>
            <a:schemeClr val="tx2">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24" name="Rechteck 23">
            <a:extLst>
              <a:ext uri="{FF2B5EF4-FFF2-40B4-BE49-F238E27FC236}">
                <a16:creationId xmlns:a16="http://schemas.microsoft.com/office/drawing/2014/main" id="{E283004A-F3BA-91A5-9F47-37AB7941C7C6}"/>
              </a:ext>
            </a:extLst>
          </p:cNvPr>
          <p:cNvSpPr/>
          <p:nvPr/>
        </p:nvSpPr>
        <p:spPr bwMode="auto">
          <a:xfrm>
            <a:off x="405130" y="1620935"/>
            <a:ext cx="3383120" cy="4620068"/>
          </a:xfrm>
          <a:prstGeom prst="rect">
            <a:avLst/>
          </a:prstGeom>
          <a:solidFill>
            <a:schemeClr val="tx2">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a:ln>
                <a:noFill/>
              </a:ln>
              <a:solidFill>
                <a:schemeClr val="tx1"/>
              </a:solidFill>
              <a:effectLst/>
              <a:latin typeface="Arial" charset="0"/>
              <a:ea typeface="MS PGothic" pitchFamily="34" charset="-128"/>
            </a:endParaRPr>
          </a:p>
        </p:txBody>
      </p:sp>
      <p:sp>
        <p:nvSpPr>
          <p:cNvPr id="23" name="Rechteck 22">
            <a:extLst>
              <a:ext uri="{FF2B5EF4-FFF2-40B4-BE49-F238E27FC236}">
                <a16:creationId xmlns:a16="http://schemas.microsoft.com/office/drawing/2014/main" id="{F179DE3F-1184-3F6A-45FD-CD72B0508300}"/>
              </a:ext>
            </a:extLst>
          </p:cNvPr>
          <p:cNvSpPr/>
          <p:nvPr/>
        </p:nvSpPr>
        <p:spPr bwMode="auto">
          <a:xfrm>
            <a:off x="3948490" y="1620935"/>
            <a:ext cx="4763709" cy="4620068"/>
          </a:xfrm>
          <a:prstGeom prst="rect">
            <a:avLst/>
          </a:prstGeom>
          <a:solidFill>
            <a:schemeClr val="tx2">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AT" sz="1500" b="0" i="0" u="none" strike="noStrike" cap="none" normalizeH="0" baseline="0" dirty="0">
                <a:ln>
                  <a:noFill/>
                </a:ln>
                <a:solidFill>
                  <a:schemeClr val="tx1"/>
                </a:solidFill>
                <a:effectLst/>
                <a:latin typeface="Arial" charset="0"/>
                <a:ea typeface="MS PGothic" pitchFamily="34" charset="-128"/>
              </a:rPr>
              <a:t>z</a:t>
            </a:r>
          </a:p>
        </p:txBody>
      </p:sp>
      <p:sp>
        <p:nvSpPr>
          <p:cNvPr id="21" name="Rechteck 20"/>
          <p:cNvSpPr/>
          <p:nvPr/>
        </p:nvSpPr>
        <p:spPr bwMode="auto">
          <a:xfrm>
            <a:off x="4139630" y="3448555"/>
            <a:ext cx="4394758" cy="257697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4" name="Datumsplatzhalter 3"/>
          <p:cNvSpPr>
            <a:spLocks noGrp="1"/>
          </p:cNvSpPr>
          <p:nvPr>
            <p:ph type="dt" sz="half" idx="10"/>
          </p:nvPr>
        </p:nvSpPr>
        <p:spPr/>
        <p:txBody>
          <a:bodyPr/>
          <a:lstStyle/>
          <a:p>
            <a:r>
              <a:rPr lang="de-DE"/>
              <a:t>6.12.2024</a:t>
            </a:r>
          </a:p>
        </p:txBody>
      </p:sp>
      <p:sp>
        <p:nvSpPr>
          <p:cNvPr id="6" name="Fußzeilenplatzhalter 5"/>
          <p:cNvSpPr>
            <a:spLocks noGrp="1"/>
          </p:cNvSpPr>
          <p:nvPr>
            <p:ph type="ftr" sz="quarter" idx="12"/>
          </p:nvPr>
        </p:nvSpPr>
        <p:spPr/>
        <p:txBody>
          <a:bodyPr/>
          <a:lstStyle/>
          <a:p>
            <a:r>
              <a:rPr lang="de-DE"/>
              <a:t>Short-Term Hydro Scheduling</a:t>
            </a:r>
          </a:p>
        </p:txBody>
      </p:sp>
      <p:sp>
        <p:nvSpPr>
          <p:cNvPr id="13" name="Inhaltsplatzhalter 2"/>
          <p:cNvSpPr txBox="1">
            <a:spLocks/>
          </p:cNvSpPr>
          <p:nvPr/>
        </p:nvSpPr>
        <p:spPr bwMode="auto">
          <a:xfrm>
            <a:off x="3598695" y="1659456"/>
            <a:ext cx="5113504" cy="15937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ct val="0"/>
              </a:spcBef>
              <a:spcAft>
                <a:spcPct val="0"/>
              </a:spcAft>
              <a:buClrTx/>
              <a:buFont typeface="Arial" pitchFamily="34" charset="0"/>
              <a:buNone/>
              <a:defRPr sz="1500">
                <a:solidFill>
                  <a:schemeClr val="tx1"/>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a:lstStyle>
          <a:p>
            <a:pPr marL="180975" lvl="2" indent="0">
              <a:buFontTx/>
              <a:buNone/>
            </a:pPr>
            <a:endParaRPr lang="de-AT" sz="500" kern="0" dirty="0">
              <a:solidFill>
                <a:schemeClr val="tx1"/>
              </a:solidFill>
            </a:endParaRPr>
          </a:p>
          <a:p>
            <a:pPr marL="360363" lvl="3" indent="0" algn="ctr">
              <a:buFontTx/>
              <a:buNone/>
            </a:pPr>
            <a:r>
              <a:rPr lang="de-AT" sz="1400" b="1" kern="0" dirty="0">
                <a:solidFill>
                  <a:schemeClr val="tx2">
                    <a:lumMod val="50000"/>
                  </a:schemeClr>
                </a:solidFill>
              </a:rPr>
              <a:t>Resultierender Gesamtwirkungsgrad</a:t>
            </a:r>
          </a:p>
          <a:p>
            <a:pPr marL="536575" lvl="4" indent="0">
              <a:buFontTx/>
              <a:buNone/>
            </a:pPr>
            <a:endParaRPr lang="de-AT" sz="1000" kern="0" dirty="0">
              <a:solidFill>
                <a:schemeClr val="tx1"/>
              </a:solidFill>
            </a:endParaRPr>
          </a:p>
          <a:p>
            <a:pPr marL="536575" lvl="4" indent="0">
              <a:buNone/>
            </a:pPr>
            <a:r>
              <a:rPr lang="de-AT" sz="1100" kern="0" dirty="0">
                <a:solidFill>
                  <a:schemeClr val="tx1"/>
                </a:solidFill>
              </a:rPr>
              <a:t>In dieser vereinfachten Modellierung nimmt der maximal erreichbare Gesamtwirkungsgrad </a:t>
            </a:r>
            <a:r>
              <a:rPr lang="de-AT" sz="1100" kern="0" dirty="0">
                <a:solidFill>
                  <a:schemeClr val="tx2">
                    <a:lumMod val="50000"/>
                  </a:schemeClr>
                </a:solidFill>
              </a:rPr>
              <a:t>mit der eingesetzten Maschinenzahl </a:t>
            </a:r>
            <a:r>
              <a:rPr lang="de-AT" sz="1100" kern="0" dirty="0">
                <a:solidFill>
                  <a:schemeClr val="tx1"/>
                </a:solidFill>
              </a:rPr>
              <a:t>auf Grund der kubisch zunehmenden Verluste im Triebwasserweg ab. </a:t>
            </a:r>
          </a:p>
          <a:p>
            <a:pPr marL="536575" lvl="4" indent="0">
              <a:buNone/>
            </a:pPr>
            <a:r>
              <a:rPr lang="de-AT" sz="1100" kern="0" dirty="0">
                <a:solidFill>
                  <a:schemeClr val="tx1"/>
                </a:solidFill>
              </a:rPr>
              <a:t>Dieser Effekt besteht auch so in der Realität, wobei zusätzlich noch die wechselseitigen Auswirkungen einer Fallhöhen-Änderung auf Wirkungsgrad und Durchflussgrenzen auftreten.</a:t>
            </a:r>
            <a:endParaRPr lang="de-AT" sz="1050" kern="0" dirty="0"/>
          </a:p>
        </p:txBody>
      </p:sp>
      <p:sp>
        <p:nvSpPr>
          <p:cNvPr id="17" name="Titel 1"/>
          <p:cNvSpPr txBox="1">
            <a:spLocks/>
          </p:cNvSpPr>
          <p:nvPr/>
        </p:nvSpPr>
        <p:spPr bwMode="auto">
          <a:xfrm>
            <a:off x="405132" y="1031025"/>
            <a:ext cx="8174089" cy="264175"/>
          </a:xfrm>
          <a:prstGeom prst="rect">
            <a:avLst/>
          </a:prstGeom>
          <a:noFill/>
          <a:ln>
            <a:noFill/>
          </a:ln>
        </p:spPr>
        <p:txBody>
          <a:bodyPr vert="horz" wrap="square" lIns="0" tIns="0" rIns="0" bIns="0" numCol="1" anchor="t" anchorCtr="0" compatLnSpc="1">
            <a:prstTxWarp prst="textNoShape">
              <a:avLst/>
            </a:prstTxWarp>
            <a:spAutoFit/>
          </a:bodyPr>
          <a:lstStyle>
            <a:lvl1pPr algn="l" rtl="0" eaLnBrk="1" fontAlgn="base" hangingPunct="1">
              <a:lnSpc>
                <a:spcPts val="2200"/>
              </a:lnSpc>
              <a:spcBef>
                <a:spcPct val="0"/>
              </a:spcBef>
              <a:spcAft>
                <a:spcPct val="0"/>
              </a:spcAft>
              <a:defRPr sz="2200">
                <a:solidFill>
                  <a:schemeClr val="tx1"/>
                </a:solidFill>
                <a:latin typeface="+mj-lt"/>
                <a:ea typeface="+mj-ea"/>
                <a:cs typeface="+mj-cs"/>
              </a:defRPr>
            </a:lvl1pPr>
            <a:lvl2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2pPr>
            <a:lvl3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3pPr>
            <a:lvl4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4pPr>
            <a:lvl5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5pPr>
            <a:lvl6pPr marL="4572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6pPr>
            <a:lvl7pPr marL="9144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7pPr>
            <a:lvl8pPr marL="13716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8pPr>
            <a:lvl9pPr marL="18288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9pPr>
          </a:lstStyle>
          <a:p>
            <a:pPr algn="ctr"/>
            <a:r>
              <a:rPr lang="de-AT" sz="1800" b="1" dirty="0">
                <a:solidFill>
                  <a:schemeClr val="tx2">
                    <a:lumMod val="50000"/>
                  </a:schemeClr>
                </a:solidFill>
              </a:rPr>
              <a:t>NB 3: </a:t>
            </a:r>
            <a:r>
              <a:rPr lang="de-AT" sz="1800" b="1" kern="0" dirty="0">
                <a:solidFill>
                  <a:schemeClr val="tx2">
                    <a:lumMod val="50000"/>
                  </a:schemeClr>
                </a:solidFill>
              </a:rPr>
              <a:t>Fall- und Förderhöhen</a:t>
            </a:r>
            <a:r>
              <a:rPr lang="de-AT" sz="1800" b="1" dirty="0">
                <a:solidFill>
                  <a:schemeClr val="tx2">
                    <a:lumMod val="50000"/>
                  </a:schemeClr>
                </a:solidFill>
              </a:rPr>
              <a:t> - </a:t>
            </a:r>
            <a:r>
              <a:rPr lang="de-AT" sz="1800" b="1" kern="0" dirty="0">
                <a:solidFill>
                  <a:schemeClr val="tx2">
                    <a:lumMod val="50000"/>
                  </a:schemeClr>
                </a:solidFill>
              </a:rPr>
              <a:t>Modellierungsaspekte</a:t>
            </a:r>
          </a:p>
        </p:txBody>
      </p:sp>
      <p:sp>
        <p:nvSpPr>
          <p:cNvPr id="7" name="Rechteck 6"/>
          <p:cNvSpPr/>
          <p:nvPr/>
        </p:nvSpPr>
        <p:spPr bwMode="auto">
          <a:xfrm>
            <a:off x="4153632" y="3375167"/>
            <a:ext cx="4389640" cy="241935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pic>
        <p:nvPicPr>
          <p:cNvPr id="11" name="Grafik 10"/>
          <p:cNvPicPr>
            <a:picLocks noChangeAspect="1"/>
          </p:cNvPicPr>
          <p:nvPr/>
        </p:nvPicPr>
        <p:blipFill>
          <a:blip r:embed="rId2"/>
          <a:stretch>
            <a:fillRect/>
          </a:stretch>
        </p:blipFill>
        <p:spPr>
          <a:xfrm>
            <a:off x="4153199" y="3437709"/>
            <a:ext cx="4337233" cy="2294266"/>
          </a:xfrm>
          <a:prstGeom prst="rect">
            <a:avLst/>
          </a:prstGeom>
        </p:spPr>
      </p:pic>
      <p:sp>
        <p:nvSpPr>
          <p:cNvPr id="20" name="Inhaltsplatzhalter 2"/>
          <p:cNvSpPr txBox="1">
            <a:spLocks/>
          </p:cNvSpPr>
          <p:nvPr/>
        </p:nvSpPr>
        <p:spPr bwMode="auto">
          <a:xfrm>
            <a:off x="4121878" y="5811930"/>
            <a:ext cx="4394757" cy="1249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ct val="0"/>
              </a:spcBef>
              <a:spcAft>
                <a:spcPct val="0"/>
              </a:spcAft>
              <a:buClrTx/>
              <a:buFont typeface="Arial" pitchFamily="34" charset="0"/>
              <a:buNone/>
              <a:defRPr sz="1500">
                <a:solidFill>
                  <a:schemeClr val="tx1"/>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a:lstStyle>
          <a:p>
            <a:pPr marL="1588" lvl="1" indent="0" algn="ctr">
              <a:buNone/>
            </a:pPr>
            <a:r>
              <a:rPr lang="de-AT" sz="800" b="1" kern="0" dirty="0">
                <a:solidFill>
                  <a:schemeClr val="tx2">
                    <a:lumMod val="50000"/>
                  </a:schemeClr>
                </a:solidFill>
              </a:rPr>
              <a:t>Gesamtwirkungsgrad eines beispielhaften Kraftwerkes mit zwei Francis-Turbinen</a:t>
            </a:r>
            <a:endParaRPr lang="de-AT" kern="0" dirty="0">
              <a:solidFill>
                <a:schemeClr val="tx2">
                  <a:lumMod val="50000"/>
                </a:schemeClr>
              </a:solidFill>
            </a:endParaRPr>
          </a:p>
        </p:txBody>
      </p:sp>
      <p:sp>
        <p:nvSpPr>
          <p:cNvPr id="2" name="Foliennummernplatzhalter 1"/>
          <p:cNvSpPr>
            <a:spLocks noGrp="1"/>
          </p:cNvSpPr>
          <p:nvPr>
            <p:ph type="sldNum" sz="quarter" idx="11"/>
          </p:nvPr>
        </p:nvSpPr>
        <p:spPr/>
        <p:txBody>
          <a:bodyPr/>
          <a:lstStyle/>
          <a:p>
            <a:pPr algn="r"/>
            <a:r>
              <a:rPr lang="de-DE"/>
              <a:t>Seite </a:t>
            </a:r>
            <a:fld id="{DA7C5908-43A2-4734-906C-248E75A07F0B}" type="slidenum">
              <a:rPr lang="de-DE" smtClean="0"/>
              <a:pPr algn="r"/>
              <a:t>11</a:t>
            </a:fld>
            <a:endParaRPr lang="de-DE" dirty="0"/>
          </a:p>
        </p:txBody>
      </p:sp>
      <p:sp>
        <p:nvSpPr>
          <p:cNvPr id="9" name="Inhaltsplatzhalter 2">
            <a:extLst>
              <a:ext uri="{FF2B5EF4-FFF2-40B4-BE49-F238E27FC236}">
                <a16:creationId xmlns:a16="http://schemas.microsoft.com/office/drawing/2014/main" id="{3D9F240D-DA1A-D969-BF85-30BFF3AC47BC}"/>
              </a:ext>
            </a:extLst>
          </p:cNvPr>
          <p:cNvSpPr txBox="1">
            <a:spLocks/>
          </p:cNvSpPr>
          <p:nvPr/>
        </p:nvSpPr>
        <p:spPr bwMode="auto">
          <a:xfrm>
            <a:off x="405132" y="1735002"/>
            <a:ext cx="3226568" cy="22708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ct val="0"/>
              </a:spcBef>
              <a:spcAft>
                <a:spcPct val="0"/>
              </a:spcAft>
              <a:buClrTx/>
              <a:buFont typeface="Arial" pitchFamily="34" charset="0"/>
              <a:buNone/>
              <a:defRPr sz="1500">
                <a:solidFill>
                  <a:schemeClr val="tx1"/>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a:lstStyle>
          <a:p>
            <a:pPr marL="1588" lvl="1" indent="0">
              <a:buFontTx/>
              <a:buNone/>
            </a:pPr>
            <a:endParaRPr lang="de-AT" sz="200" b="1" kern="0" dirty="0">
              <a:solidFill>
                <a:schemeClr val="tx1"/>
              </a:solidFill>
            </a:endParaRPr>
          </a:p>
          <a:p>
            <a:pPr marL="180975" lvl="2" indent="0" algn="ctr">
              <a:buNone/>
            </a:pPr>
            <a:r>
              <a:rPr lang="de-AT" sz="1400" b="1" kern="0" dirty="0">
                <a:solidFill>
                  <a:schemeClr val="tx2">
                    <a:lumMod val="50000"/>
                  </a:schemeClr>
                </a:solidFill>
              </a:rPr>
              <a:t>Vereinfachter Modellierungsansatz</a:t>
            </a:r>
          </a:p>
          <a:p>
            <a:pPr lvl="7"/>
            <a:endParaRPr lang="de-AT" sz="1200" b="1" dirty="0">
              <a:solidFill>
                <a:schemeClr val="tx1"/>
              </a:solidFill>
            </a:endParaRPr>
          </a:p>
          <a:p>
            <a:pPr lvl="2"/>
            <a:r>
              <a:rPr lang="de-AT" sz="1100" dirty="0">
                <a:solidFill>
                  <a:schemeClr val="tx1"/>
                </a:solidFill>
              </a:rPr>
              <a:t>Brutto-Fallhöhe wird als konstant angenommen.</a:t>
            </a:r>
          </a:p>
          <a:p>
            <a:pPr lvl="2"/>
            <a:endParaRPr lang="de-AT" sz="400" dirty="0">
              <a:solidFill>
                <a:schemeClr val="tx1"/>
              </a:solidFill>
            </a:endParaRPr>
          </a:p>
          <a:p>
            <a:pPr lvl="2"/>
            <a:r>
              <a:rPr lang="de-AT" sz="1100" dirty="0">
                <a:solidFill>
                  <a:schemeClr val="tx1"/>
                </a:solidFill>
              </a:rPr>
              <a:t>Leistungskennlinie, Wirkungsgrad und Durchflussgrenzen werden in Abhängigkeit. von der konstanten Brutto-Fallhöhe modelliert.</a:t>
            </a:r>
          </a:p>
          <a:p>
            <a:pPr lvl="2"/>
            <a:endParaRPr lang="de-AT" sz="400" dirty="0">
              <a:solidFill>
                <a:schemeClr val="tx1"/>
              </a:solidFill>
            </a:endParaRPr>
          </a:p>
          <a:p>
            <a:pPr lvl="2"/>
            <a:r>
              <a:rPr lang="de-AT" sz="1100" dirty="0">
                <a:solidFill>
                  <a:schemeClr val="tx1"/>
                </a:solidFill>
              </a:rPr>
              <a:t>Durchfluss-abhängige Druckverluste werden in  eine </a:t>
            </a:r>
            <a:r>
              <a:rPr lang="de-AT" sz="1100" dirty="0">
                <a:solidFill>
                  <a:schemeClr val="tx2">
                    <a:lumMod val="50000"/>
                  </a:schemeClr>
                </a:solidFill>
              </a:rPr>
              <a:t>Verlustleistung</a:t>
            </a:r>
            <a:r>
              <a:rPr lang="de-AT" sz="1100" dirty="0">
                <a:solidFill>
                  <a:schemeClr val="tx1"/>
                </a:solidFill>
              </a:rPr>
              <a:t>  umgerechnet, diese reduziert im Turbinenbetrieb die Turbinen-Leistung.</a:t>
            </a:r>
          </a:p>
        </p:txBody>
      </p:sp>
      <p:pic>
        <p:nvPicPr>
          <p:cNvPr id="18" name="Grafik 17">
            <a:extLst>
              <a:ext uri="{FF2B5EF4-FFF2-40B4-BE49-F238E27FC236}">
                <a16:creationId xmlns:a16="http://schemas.microsoft.com/office/drawing/2014/main" id="{82C724C3-2A64-824B-BBFC-22ECA7B3F813}"/>
              </a:ext>
            </a:extLst>
          </p:cNvPr>
          <p:cNvPicPr>
            <a:picLocks noChangeAspect="1"/>
          </p:cNvPicPr>
          <p:nvPr/>
        </p:nvPicPr>
        <p:blipFill>
          <a:blip r:embed="rId3"/>
          <a:stretch>
            <a:fillRect/>
          </a:stretch>
        </p:blipFill>
        <p:spPr>
          <a:xfrm>
            <a:off x="575249" y="4184237"/>
            <a:ext cx="3042882" cy="1299693"/>
          </a:xfrm>
          <a:prstGeom prst="rect">
            <a:avLst/>
          </a:prstGeom>
        </p:spPr>
      </p:pic>
    </p:spTree>
    <p:extLst>
      <p:ext uri="{BB962C8B-B14F-4D97-AF65-F5344CB8AC3E}">
        <p14:creationId xmlns:p14="http://schemas.microsoft.com/office/powerpoint/2010/main" val="3168561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hteck 33"/>
          <p:cNvSpPr/>
          <p:nvPr/>
        </p:nvSpPr>
        <p:spPr bwMode="auto">
          <a:xfrm>
            <a:off x="464102" y="3465197"/>
            <a:ext cx="8338462" cy="2863885"/>
          </a:xfrm>
          <a:prstGeom prst="rect">
            <a:avLst/>
          </a:prstGeom>
          <a:solidFill>
            <a:schemeClr val="tx2">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4" name="Datumsplatzhalter 3"/>
          <p:cNvSpPr>
            <a:spLocks noGrp="1"/>
          </p:cNvSpPr>
          <p:nvPr>
            <p:ph type="dt" sz="half" idx="10"/>
          </p:nvPr>
        </p:nvSpPr>
        <p:spPr/>
        <p:txBody>
          <a:bodyPr/>
          <a:lstStyle/>
          <a:p>
            <a:r>
              <a:rPr lang="de-DE"/>
              <a:t>6.12.2024</a:t>
            </a:r>
          </a:p>
        </p:txBody>
      </p:sp>
      <p:sp>
        <p:nvSpPr>
          <p:cNvPr id="6" name="Fußzeilenplatzhalter 5"/>
          <p:cNvSpPr>
            <a:spLocks noGrp="1"/>
          </p:cNvSpPr>
          <p:nvPr>
            <p:ph type="ftr" sz="quarter" idx="12"/>
          </p:nvPr>
        </p:nvSpPr>
        <p:spPr/>
        <p:txBody>
          <a:bodyPr/>
          <a:lstStyle/>
          <a:p>
            <a:r>
              <a:rPr lang="de-DE"/>
              <a:t>Short-Term Hydro Scheduling</a:t>
            </a:r>
          </a:p>
        </p:txBody>
      </p:sp>
      <p:sp>
        <p:nvSpPr>
          <p:cNvPr id="8" name="Rechteck 7"/>
          <p:cNvSpPr/>
          <p:nvPr/>
        </p:nvSpPr>
        <p:spPr bwMode="auto">
          <a:xfrm>
            <a:off x="485826" y="817268"/>
            <a:ext cx="8316738" cy="612416"/>
          </a:xfrm>
          <a:prstGeom prst="rect">
            <a:avLst/>
          </a:prstGeom>
          <a:solidFill>
            <a:schemeClr val="tx2">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9" name="Titel 1"/>
          <p:cNvSpPr txBox="1">
            <a:spLocks/>
          </p:cNvSpPr>
          <p:nvPr/>
        </p:nvSpPr>
        <p:spPr bwMode="auto">
          <a:xfrm>
            <a:off x="485826" y="1000177"/>
            <a:ext cx="8316738" cy="264175"/>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txBody>
          <a:bodyPr vert="horz" wrap="square" lIns="0" tIns="0" rIns="0" bIns="0" numCol="1" anchor="t" anchorCtr="0" compatLnSpc="1">
            <a:prstTxWarp prst="textNoShape">
              <a:avLst/>
            </a:prstTxWarp>
            <a:spAutoFit/>
          </a:bodyPr>
          <a:lstStyle>
            <a:lvl1pPr algn="l" rtl="0" eaLnBrk="1" fontAlgn="base" hangingPunct="1">
              <a:lnSpc>
                <a:spcPts val="2200"/>
              </a:lnSpc>
              <a:spcBef>
                <a:spcPct val="0"/>
              </a:spcBef>
              <a:spcAft>
                <a:spcPct val="0"/>
              </a:spcAft>
              <a:defRPr sz="2200">
                <a:solidFill>
                  <a:schemeClr val="tx1"/>
                </a:solidFill>
                <a:latin typeface="+mj-lt"/>
                <a:ea typeface="+mj-ea"/>
                <a:cs typeface="+mj-cs"/>
              </a:defRPr>
            </a:lvl1pPr>
            <a:lvl2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2pPr>
            <a:lvl3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3pPr>
            <a:lvl4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4pPr>
            <a:lvl5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5pPr>
            <a:lvl6pPr marL="4572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6pPr>
            <a:lvl7pPr marL="9144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7pPr>
            <a:lvl8pPr marL="13716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8pPr>
            <a:lvl9pPr marL="18288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9pPr>
          </a:lstStyle>
          <a:p>
            <a:pPr algn="ctr"/>
            <a:r>
              <a:rPr lang="de-AT" sz="1800" b="1" kern="0" dirty="0">
                <a:solidFill>
                  <a:schemeClr val="tx2">
                    <a:lumMod val="50000"/>
                  </a:schemeClr>
                </a:solidFill>
              </a:rPr>
              <a:t>Optimierung STHS als MIP</a:t>
            </a:r>
          </a:p>
        </p:txBody>
      </p:sp>
      <p:sp>
        <p:nvSpPr>
          <p:cNvPr id="12" name="Rechteck 11"/>
          <p:cNvSpPr/>
          <p:nvPr/>
        </p:nvSpPr>
        <p:spPr bwMode="auto">
          <a:xfrm>
            <a:off x="4644195" y="1596523"/>
            <a:ext cx="4158368" cy="1743200"/>
          </a:xfrm>
          <a:prstGeom prst="rect">
            <a:avLst/>
          </a:prstGeom>
          <a:solidFill>
            <a:schemeClr val="tx2">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10" name="Inhaltsplatzhalter 2"/>
          <p:cNvSpPr txBox="1">
            <a:spLocks/>
          </p:cNvSpPr>
          <p:nvPr/>
        </p:nvSpPr>
        <p:spPr bwMode="auto">
          <a:xfrm>
            <a:off x="4560815" y="1651838"/>
            <a:ext cx="4158368" cy="16106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ct val="0"/>
              </a:spcBef>
              <a:spcAft>
                <a:spcPct val="0"/>
              </a:spcAft>
              <a:buClrTx/>
              <a:buFont typeface="Arial" pitchFamily="34" charset="0"/>
              <a:buNone/>
              <a:defRPr sz="1500">
                <a:solidFill>
                  <a:schemeClr val="tx1"/>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a:lstStyle>
          <a:p>
            <a:pPr marL="1588" lvl="1" indent="0">
              <a:buFontTx/>
              <a:buNone/>
            </a:pPr>
            <a:endParaRPr lang="de-AT" sz="200" b="1" kern="0" dirty="0">
              <a:solidFill>
                <a:schemeClr val="tx1"/>
              </a:solidFill>
            </a:endParaRPr>
          </a:p>
          <a:p>
            <a:pPr marL="180975" lvl="2" indent="0" algn="ctr">
              <a:buNone/>
            </a:pPr>
            <a:r>
              <a:rPr lang="de-AT" sz="1400" b="1" kern="0" dirty="0">
                <a:solidFill>
                  <a:schemeClr val="tx2">
                    <a:lumMod val="50000"/>
                  </a:schemeClr>
                </a:solidFill>
              </a:rPr>
              <a:t>SOS2-Variablen</a:t>
            </a:r>
          </a:p>
          <a:p>
            <a:pPr marL="357188" lvl="3" indent="0">
              <a:buNone/>
            </a:pPr>
            <a:endParaRPr lang="de-AT" sz="800" b="1" dirty="0">
              <a:solidFill>
                <a:schemeClr val="tx1"/>
              </a:solidFill>
            </a:endParaRPr>
          </a:p>
          <a:p>
            <a:pPr marL="180975" lvl="2" indent="0">
              <a:buNone/>
            </a:pPr>
            <a:r>
              <a:rPr lang="de-AT" sz="1100" dirty="0">
                <a:solidFill>
                  <a:schemeClr val="tx2">
                    <a:lumMod val="50000"/>
                  </a:schemeClr>
                </a:solidFill>
              </a:rPr>
              <a:t>Eigenschaften von SOS2-Variablen </a:t>
            </a:r>
            <a:r>
              <a:rPr lang="de-AT" sz="1000" dirty="0"/>
              <a:t>(</a:t>
            </a:r>
            <a:r>
              <a:rPr lang="de-AT" sz="1000" dirty="0" err="1"/>
              <a:t>special</a:t>
            </a:r>
            <a:r>
              <a:rPr lang="de-AT" sz="1000" dirty="0"/>
              <a:t> </a:t>
            </a:r>
            <a:r>
              <a:rPr lang="de-AT" sz="1000" dirty="0" err="1"/>
              <a:t>orderd</a:t>
            </a:r>
            <a:r>
              <a:rPr lang="de-AT" sz="1000" dirty="0"/>
              <a:t> </a:t>
            </a:r>
            <a:r>
              <a:rPr lang="de-AT" sz="1000" dirty="0" err="1"/>
              <a:t>sets</a:t>
            </a:r>
            <a:r>
              <a:rPr lang="de-AT" sz="1000" dirty="0"/>
              <a:t> </a:t>
            </a:r>
            <a:r>
              <a:rPr lang="de-AT" sz="1000" dirty="0" err="1"/>
              <a:t>of</a:t>
            </a:r>
            <a:r>
              <a:rPr lang="de-AT" sz="1000" dirty="0"/>
              <a:t> type 2)</a:t>
            </a:r>
            <a:r>
              <a:rPr lang="de-AT" sz="1100" dirty="0"/>
              <a:t>:</a:t>
            </a:r>
          </a:p>
          <a:p>
            <a:pPr marL="180975" lvl="2" indent="0">
              <a:buNone/>
            </a:pPr>
            <a:endParaRPr lang="de-AT" sz="200" dirty="0"/>
          </a:p>
          <a:p>
            <a:pPr marL="180975" lvl="2" indent="0" algn="ctr">
              <a:buNone/>
            </a:pPr>
            <a:r>
              <a:rPr lang="el-GR" sz="1100" dirty="0">
                <a:latin typeface="Arial" panose="020B0604020202020204" pitchFamily="34" charset="0"/>
                <a:cs typeface="Arial" panose="020B0604020202020204" pitchFamily="34" charset="0"/>
              </a:rPr>
              <a:t>λ</a:t>
            </a:r>
            <a:r>
              <a:rPr lang="el-GR" sz="1100" baseline="-25000" dirty="0">
                <a:latin typeface="Arial" panose="020B0604020202020204" pitchFamily="34" charset="0"/>
                <a:cs typeface="Arial" panose="020B0604020202020204" pitchFamily="34" charset="0"/>
              </a:rPr>
              <a:t>0</a:t>
            </a:r>
            <a:r>
              <a:rPr lang="de-AT" sz="1100" dirty="0">
                <a:latin typeface="Arial" panose="020B0604020202020204" pitchFamily="34" charset="0"/>
                <a:cs typeface="Arial" panose="020B0604020202020204" pitchFamily="34" charset="0"/>
              </a:rPr>
              <a:t>, </a:t>
            </a:r>
            <a:r>
              <a:rPr lang="el-GR" sz="1100" dirty="0">
                <a:latin typeface="Arial" panose="020B0604020202020204" pitchFamily="34" charset="0"/>
                <a:cs typeface="Arial" panose="020B0604020202020204" pitchFamily="34" charset="0"/>
              </a:rPr>
              <a:t>λ</a:t>
            </a:r>
            <a:r>
              <a:rPr lang="de-AT" sz="1100" baseline="-25000" dirty="0">
                <a:latin typeface="Arial" panose="020B0604020202020204" pitchFamily="34" charset="0"/>
                <a:cs typeface="Arial" panose="020B0604020202020204" pitchFamily="34" charset="0"/>
              </a:rPr>
              <a:t>1, …, </a:t>
            </a:r>
            <a:r>
              <a:rPr lang="el-GR" sz="1100" dirty="0">
                <a:latin typeface="Arial" panose="020B0604020202020204" pitchFamily="34" charset="0"/>
                <a:cs typeface="Arial" panose="020B0604020202020204" pitchFamily="34" charset="0"/>
              </a:rPr>
              <a:t>λ</a:t>
            </a:r>
            <a:r>
              <a:rPr lang="de-AT" sz="1100" baseline="-25000" dirty="0">
                <a:latin typeface="Arial" panose="020B0604020202020204" pitchFamily="34" charset="0"/>
                <a:cs typeface="Arial" panose="020B0604020202020204" pitchFamily="34" charset="0"/>
              </a:rPr>
              <a:t>N</a:t>
            </a:r>
            <a:endParaRPr lang="de-AT" sz="1100" dirty="0"/>
          </a:p>
          <a:p>
            <a:pPr marL="180975" lvl="2" indent="0">
              <a:buNone/>
            </a:pPr>
            <a:endParaRPr lang="de-AT" sz="200" dirty="0"/>
          </a:p>
          <a:p>
            <a:pPr marL="585788" lvl="3" indent="-228600">
              <a:buFont typeface="+mj-lt"/>
              <a:buAutoNum type="arabicPeriod"/>
            </a:pPr>
            <a:r>
              <a:rPr lang="de-AT" sz="1100" dirty="0"/>
              <a:t>nicht-negative Variablen,</a:t>
            </a:r>
          </a:p>
          <a:p>
            <a:pPr marL="585788" lvl="3" indent="-228600">
              <a:buFont typeface="+mj-lt"/>
              <a:buAutoNum type="arabicPeriod"/>
            </a:pPr>
            <a:r>
              <a:rPr lang="de-AT" sz="1100" dirty="0"/>
              <a:t>maximal zwei SOS2-Variablen dürfen ungleich 0 sein,</a:t>
            </a:r>
          </a:p>
          <a:p>
            <a:pPr marL="585788" lvl="3" indent="-228600">
              <a:buFont typeface="+mj-lt"/>
              <a:buAutoNum type="arabicPeriod"/>
            </a:pPr>
            <a:r>
              <a:rPr lang="de-AT" sz="1100" dirty="0"/>
              <a:t>sind zwei SOS2-Variablen ungleich 0, dann müssen diese benachbart sein also beispielsweise </a:t>
            </a:r>
            <a:r>
              <a:rPr lang="el-GR" sz="1100" dirty="0">
                <a:latin typeface="Arial" panose="020B0604020202020204" pitchFamily="34" charset="0"/>
                <a:cs typeface="Arial" panose="020B0604020202020204" pitchFamily="34" charset="0"/>
              </a:rPr>
              <a:t>λ</a:t>
            </a:r>
            <a:r>
              <a:rPr lang="de-AT" sz="1100" baseline="-25000" dirty="0">
                <a:latin typeface="Arial" panose="020B0604020202020204" pitchFamily="34" charset="0"/>
                <a:cs typeface="Arial" panose="020B0604020202020204" pitchFamily="34" charset="0"/>
              </a:rPr>
              <a:t>1</a:t>
            </a:r>
            <a:r>
              <a:rPr lang="de-AT" sz="1100" dirty="0">
                <a:latin typeface="Arial" panose="020B0604020202020204" pitchFamily="34" charset="0"/>
                <a:cs typeface="Arial" panose="020B0604020202020204" pitchFamily="34" charset="0"/>
              </a:rPr>
              <a:t> und </a:t>
            </a:r>
            <a:r>
              <a:rPr lang="el-GR" sz="1100" dirty="0">
                <a:latin typeface="Arial" panose="020B0604020202020204" pitchFamily="34" charset="0"/>
                <a:cs typeface="Arial" panose="020B0604020202020204" pitchFamily="34" charset="0"/>
              </a:rPr>
              <a:t>λ</a:t>
            </a:r>
            <a:r>
              <a:rPr lang="de-AT" sz="1100" baseline="-25000" dirty="0">
                <a:latin typeface="Arial" panose="020B0604020202020204" pitchFamily="34" charset="0"/>
                <a:cs typeface="Arial" panose="020B0604020202020204" pitchFamily="34" charset="0"/>
              </a:rPr>
              <a:t>2</a:t>
            </a:r>
            <a:r>
              <a:rPr lang="de-AT" sz="1100" dirty="0"/>
              <a:t>.</a:t>
            </a:r>
            <a:endParaRPr lang="de-AT" sz="1100" kern="0" dirty="0">
              <a:solidFill>
                <a:schemeClr val="tx1"/>
              </a:solidFill>
            </a:endParaRPr>
          </a:p>
        </p:txBody>
      </p:sp>
      <p:sp>
        <p:nvSpPr>
          <p:cNvPr id="17" name="Rechteck 16"/>
          <p:cNvSpPr/>
          <p:nvPr/>
        </p:nvSpPr>
        <p:spPr bwMode="auto">
          <a:xfrm>
            <a:off x="464101" y="1596523"/>
            <a:ext cx="4096714" cy="1743200"/>
          </a:xfrm>
          <a:prstGeom prst="rect">
            <a:avLst/>
          </a:prstGeom>
          <a:solidFill>
            <a:schemeClr val="tx2">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18" name="Inhaltsplatzhalter 2"/>
          <p:cNvSpPr txBox="1">
            <a:spLocks/>
          </p:cNvSpPr>
          <p:nvPr/>
        </p:nvSpPr>
        <p:spPr bwMode="auto">
          <a:xfrm>
            <a:off x="341438" y="1651838"/>
            <a:ext cx="4158368" cy="15429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ct val="0"/>
              </a:spcBef>
              <a:spcAft>
                <a:spcPct val="0"/>
              </a:spcAft>
              <a:buClrTx/>
              <a:buFont typeface="Arial" pitchFamily="34" charset="0"/>
              <a:buNone/>
              <a:defRPr sz="1500">
                <a:solidFill>
                  <a:schemeClr val="tx1"/>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a:lstStyle>
          <a:p>
            <a:pPr marL="1588" lvl="1" indent="0">
              <a:buFontTx/>
              <a:buNone/>
            </a:pPr>
            <a:endParaRPr lang="de-AT" sz="200" b="1" kern="0" dirty="0">
              <a:solidFill>
                <a:schemeClr val="tx1"/>
              </a:solidFill>
            </a:endParaRPr>
          </a:p>
          <a:p>
            <a:pPr marL="180975" lvl="2" indent="0" algn="ctr">
              <a:buNone/>
            </a:pPr>
            <a:r>
              <a:rPr lang="de-AT" sz="1400" b="1" kern="0" dirty="0">
                <a:solidFill>
                  <a:schemeClr val="tx2">
                    <a:lumMod val="50000"/>
                  </a:schemeClr>
                </a:solidFill>
              </a:rPr>
              <a:t>STHS als MILP</a:t>
            </a:r>
          </a:p>
          <a:p>
            <a:pPr marL="180975" lvl="2" indent="0">
              <a:buNone/>
            </a:pPr>
            <a:endParaRPr lang="de-AT" sz="800" b="1" dirty="0">
              <a:solidFill>
                <a:schemeClr val="tx1"/>
              </a:solidFill>
            </a:endParaRPr>
          </a:p>
          <a:p>
            <a:pPr marL="180975" lvl="2" indent="0">
              <a:buNone/>
            </a:pPr>
            <a:r>
              <a:rPr lang="de-AT" sz="1100" dirty="0">
                <a:solidFill>
                  <a:schemeClr val="tx2">
                    <a:lumMod val="50000"/>
                  </a:schemeClr>
                </a:solidFill>
              </a:rPr>
              <a:t>   Mixed integer Linear Programmes</a:t>
            </a:r>
            <a:endParaRPr lang="de-AT" sz="200" dirty="0">
              <a:solidFill>
                <a:schemeClr val="tx2">
                  <a:lumMod val="50000"/>
                </a:schemeClr>
              </a:solidFill>
            </a:endParaRPr>
          </a:p>
          <a:p>
            <a:pPr marL="585788" lvl="3" indent="-228600"/>
            <a:r>
              <a:rPr lang="de-AT" sz="1100" dirty="0">
                <a:solidFill>
                  <a:schemeClr val="tx1"/>
                </a:solidFill>
              </a:rPr>
              <a:t>umfassen ausschließlich lineare Variablen-Beziehungen.</a:t>
            </a:r>
          </a:p>
          <a:p>
            <a:pPr marL="585788" lvl="3" indent="-228600"/>
            <a:r>
              <a:rPr lang="de-AT" sz="1100" dirty="0">
                <a:solidFill>
                  <a:schemeClr val="tx1"/>
                </a:solidFill>
              </a:rPr>
              <a:t>beinhalten auch Variablen, die ganzzahlig sind (integer oder SOS2) → im STHS insbesondere für Ein- und Aus-Zustände der Einheiten und die stückweise Linearisierung der nicht-linearen Leistungskennlinie.</a:t>
            </a:r>
          </a:p>
        </p:txBody>
      </p:sp>
      <p:sp>
        <p:nvSpPr>
          <p:cNvPr id="19" name="Rechteck 18"/>
          <p:cNvSpPr/>
          <p:nvPr/>
        </p:nvSpPr>
        <p:spPr bwMode="auto">
          <a:xfrm>
            <a:off x="4269554" y="4869306"/>
            <a:ext cx="4393315" cy="1343230"/>
          </a:xfrm>
          <a:prstGeom prst="rect">
            <a:avLst/>
          </a:prstGeom>
          <a:solidFill>
            <a:schemeClr val="bg1"/>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20" name="Rechteck 19"/>
          <p:cNvSpPr/>
          <p:nvPr/>
        </p:nvSpPr>
        <p:spPr bwMode="auto">
          <a:xfrm>
            <a:off x="633973" y="4885758"/>
            <a:ext cx="2347627" cy="1326778"/>
          </a:xfrm>
          <a:prstGeom prst="rect">
            <a:avLst/>
          </a:prstGeom>
          <a:solidFill>
            <a:schemeClr val="bg1"/>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22" name="Inhaltsplatzhalter 2"/>
          <p:cNvSpPr txBox="1">
            <a:spLocks/>
          </p:cNvSpPr>
          <p:nvPr/>
        </p:nvSpPr>
        <p:spPr bwMode="auto">
          <a:xfrm>
            <a:off x="4439297" y="4666436"/>
            <a:ext cx="4223571" cy="186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ct val="0"/>
              </a:spcBef>
              <a:spcAft>
                <a:spcPct val="0"/>
              </a:spcAft>
              <a:buClrTx/>
              <a:buFont typeface="Arial" pitchFamily="34" charset="0"/>
              <a:buNone/>
              <a:defRPr sz="1500">
                <a:solidFill>
                  <a:schemeClr val="tx1"/>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a:lstStyle>
          <a:p>
            <a:pPr algn="ctr"/>
            <a:r>
              <a:rPr lang="de-AT" sz="1100" b="1" kern="0" dirty="0">
                <a:solidFill>
                  <a:schemeClr val="tx2">
                    <a:lumMod val="50000"/>
                  </a:schemeClr>
                </a:solidFill>
              </a:rPr>
              <a:t>stückweise linear</a:t>
            </a:r>
          </a:p>
        </p:txBody>
      </p:sp>
      <p:sp>
        <p:nvSpPr>
          <p:cNvPr id="23" name="Inhaltsplatzhalter 2"/>
          <p:cNvSpPr txBox="1">
            <a:spLocks/>
          </p:cNvSpPr>
          <p:nvPr/>
        </p:nvSpPr>
        <p:spPr bwMode="auto">
          <a:xfrm>
            <a:off x="2962873" y="5189357"/>
            <a:ext cx="1325923" cy="3579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ct val="0"/>
              </a:spcBef>
              <a:spcAft>
                <a:spcPct val="0"/>
              </a:spcAft>
              <a:buClrTx/>
              <a:buFont typeface="Arial" pitchFamily="34" charset="0"/>
              <a:buNone/>
              <a:defRPr sz="1500">
                <a:solidFill>
                  <a:schemeClr val="tx1"/>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a:lstStyle>
          <a:p>
            <a:pPr algn="ctr"/>
            <a:r>
              <a:rPr lang="de-AT" sz="1100" kern="0" dirty="0"/>
              <a:t>approximiert </a:t>
            </a:r>
          </a:p>
          <a:p>
            <a:pPr algn="ctr"/>
            <a:r>
              <a:rPr lang="de-AT" sz="1100" kern="0" dirty="0"/>
              <a:t>durch</a:t>
            </a:r>
          </a:p>
        </p:txBody>
      </p:sp>
      <p:sp>
        <p:nvSpPr>
          <p:cNvPr id="24" name="Pfeil nach rechts 23"/>
          <p:cNvSpPr/>
          <p:nvPr/>
        </p:nvSpPr>
        <p:spPr bwMode="auto">
          <a:xfrm>
            <a:off x="3119043" y="5575169"/>
            <a:ext cx="988219" cy="270163"/>
          </a:xfrm>
          <a:prstGeom prst="rightArrow">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25" name="Rechteck 24"/>
          <p:cNvSpPr/>
          <p:nvPr/>
        </p:nvSpPr>
        <p:spPr>
          <a:xfrm>
            <a:off x="5961967" y="4953674"/>
            <a:ext cx="2828892" cy="246221"/>
          </a:xfrm>
          <a:prstGeom prst="rect">
            <a:avLst/>
          </a:prstGeom>
        </p:spPr>
        <p:txBody>
          <a:bodyPr wrap="square">
            <a:spAutoFit/>
          </a:bodyPr>
          <a:lstStyle/>
          <a:p>
            <a:r>
              <a:rPr lang="de-AT" sz="1000" kern="0" dirty="0"/>
              <a:t>mit Parametern (Werte bei n-</a:t>
            </a:r>
            <a:r>
              <a:rPr lang="de-AT" sz="1000" kern="0" dirty="0" err="1"/>
              <a:t>ter</a:t>
            </a:r>
            <a:r>
              <a:rPr lang="de-AT" sz="1000" kern="0" dirty="0"/>
              <a:t> Stützstelle):</a:t>
            </a:r>
          </a:p>
        </p:txBody>
      </p:sp>
      <mc:AlternateContent xmlns:mc="http://schemas.openxmlformats.org/markup-compatibility/2006" xmlns:a14="http://schemas.microsoft.com/office/drawing/2010/main">
        <mc:Choice Requires="a14">
          <p:sp>
            <p:nvSpPr>
              <p:cNvPr id="27" name="Rechteck 26"/>
              <p:cNvSpPr/>
              <p:nvPr/>
            </p:nvSpPr>
            <p:spPr>
              <a:xfrm>
                <a:off x="4644195" y="5926535"/>
                <a:ext cx="4136031" cy="246221"/>
              </a:xfrm>
              <a:prstGeom prst="rect">
                <a:avLst/>
              </a:prstGeom>
            </p:spPr>
            <p:txBody>
              <a:bodyPr wrap="square">
                <a:spAutoFit/>
              </a:bodyPr>
              <a:lstStyle/>
              <a:p>
                <a:r>
                  <a:rPr lang="de-AT" sz="1000" kern="0" dirty="0"/>
                  <a:t>und SOS2-Variablen </a:t>
                </a:r>
                <a:r>
                  <a:rPr lang="el-GR" sz="1000" dirty="0">
                    <a:latin typeface="Arial" panose="020B0604020202020204" pitchFamily="34" charset="0"/>
                    <a:cs typeface="Arial" panose="020B0604020202020204" pitchFamily="34" charset="0"/>
                  </a:rPr>
                  <a:t>λ</a:t>
                </a:r>
                <a:r>
                  <a:rPr lang="el-GR" sz="1000" baseline="-25000" dirty="0">
                    <a:latin typeface="Arial" panose="020B0604020202020204" pitchFamily="34" charset="0"/>
                    <a:cs typeface="Arial" panose="020B0604020202020204" pitchFamily="34" charset="0"/>
                  </a:rPr>
                  <a:t>0</a:t>
                </a:r>
                <a:r>
                  <a:rPr lang="de-AT" sz="1000" dirty="0">
                    <a:latin typeface="Arial" panose="020B0604020202020204" pitchFamily="34" charset="0"/>
                    <a:cs typeface="Arial" panose="020B0604020202020204" pitchFamily="34" charset="0"/>
                  </a:rPr>
                  <a:t>, </a:t>
                </a:r>
                <a:r>
                  <a:rPr lang="el-GR" sz="1000" dirty="0">
                    <a:latin typeface="Arial" panose="020B0604020202020204" pitchFamily="34" charset="0"/>
                    <a:cs typeface="Arial" panose="020B0604020202020204" pitchFamily="34" charset="0"/>
                  </a:rPr>
                  <a:t>λ</a:t>
                </a:r>
                <a:r>
                  <a:rPr lang="de-AT" sz="1000" baseline="-25000" dirty="0">
                    <a:latin typeface="Arial" panose="020B0604020202020204" pitchFamily="34" charset="0"/>
                    <a:cs typeface="Arial" panose="020B0604020202020204" pitchFamily="34" charset="0"/>
                  </a:rPr>
                  <a:t>1, …, </a:t>
                </a:r>
                <a:r>
                  <a:rPr lang="el-GR" sz="1000" dirty="0">
                    <a:latin typeface="Arial" panose="020B0604020202020204" pitchFamily="34" charset="0"/>
                    <a:cs typeface="Arial" panose="020B0604020202020204" pitchFamily="34" charset="0"/>
                  </a:rPr>
                  <a:t>λ</a:t>
                </a:r>
                <a:r>
                  <a:rPr lang="de-AT" sz="1000" baseline="-25000" dirty="0">
                    <a:latin typeface="Arial" panose="020B0604020202020204" pitchFamily="34" charset="0"/>
                    <a:cs typeface="Arial" panose="020B0604020202020204" pitchFamily="34" charset="0"/>
                  </a:rPr>
                  <a:t>N</a:t>
                </a:r>
                <a:r>
                  <a:rPr lang="de-AT" sz="1000" dirty="0">
                    <a:latin typeface="Arial" panose="020B0604020202020204" pitchFamily="34" charset="0"/>
                    <a:cs typeface="Arial" panose="020B0604020202020204" pitchFamily="34" charset="0"/>
                  </a:rPr>
                  <a:t> für die zusätzlich gilt </a:t>
                </a:r>
                <a14:m>
                  <m:oMath xmlns:m="http://schemas.openxmlformats.org/officeDocument/2006/math">
                    <m:nary>
                      <m:naryPr>
                        <m:chr m:val="∑"/>
                        <m:ctrlPr>
                          <a:rPr lang="pt-BR" sz="1000" i="1" smtClean="0">
                            <a:latin typeface="Cambria Math" panose="02040503050406030204" pitchFamily="18" charset="0"/>
                            <a:cs typeface="Arial" panose="020B0604020202020204" pitchFamily="34" charset="0"/>
                          </a:rPr>
                        </m:ctrlPr>
                      </m:naryPr>
                      <m:sub>
                        <m:r>
                          <a:rPr lang="pt-BR" sz="1000" i="1" smtClean="0">
                            <a:latin typeface="Cambria Math" panose="02040503050406030204" pitchFamily="18" charset="0"/>
                            <a:cs typeface="Arial" panose="020B0604020202020204" pitchFamily="34" charset="0"/>
                          </a:rPr>
                          <m:t>𝑛</m:t>
                        </m:r>
                        <m:r>
                          <a:rPr lang="pt-BR" sz="1000" i="1" smtClean="0">
                            <a:latin typeface="Cambria Math" panose="02040503050406030204" pitchFamily="18" charset="0"/>
                            <a:cs typeface="Arial" panose="020B0604020202020204" pitchFamily="34" charset="0"/>
                          </a:rPr>
                          <m:t>=</m:t>
                        </m:r>
                        <m:r>
                          <a:rPr lang="de-AT" sz="1000" b="0" i="1" smtClean="0">
                            <a:latin typeface="Cambria Math" panose="02040503050406030204" pitchFamily="18" charset="0"/>
                            <a:cs typeface="Arial" panose="020B0604020202020204" pitchFamily="34" charset="0"/>
                          </a:rPr>
                          <m:t>𝑜</m:t>
                        </m:r>
                      </m:sub>
                      <m:sup>
                        <m:r>
                          <a:rPr lang="de-AT" sz="1000" b="0" i="1" smtClean="0">
                            <a:latin typeface="Cambria Math" panose="02040503050406030204" pitchFamily="18" charset="0"/>
                            <a:cs typeface="Arial" panose="020B0604020202020204" pitchFamily="34" charset="0"/>
                          </a:rPr>
                          <m:t>𝑁</m:t>
                        </m:r>
                      </m:sup>
                      <m:e>
                        <m:sSub>
                          <m:sSubPr>
                            <m:ctrlPr>
                              <a:rPr lang="pt-BR" sz="1000" i="1" smtClean="0">
                                <a:latin typeface="Cambria Math" panose="02040503050406030204" pitchFamily="18" charset="0"/>
                                <a:cs typeface="Arial" panose="020B0604020202020204" pitchFamily="34" charset="0"/>
                              </a:rPr>
                            </m:ctrlPr>
                          </m:sSubPr>
                          <m:e>
                            <m:r>
                              <m:rPr>
                                <m:nor/>
                              </m:rPr>
                              <a:rPr lang="el-GR" sz="1000" dirty="0">
                                <a:latin typeface="Arial" panose="020B0604020202020204" pitchFamily="34" charset="0"/>
                                <a:cs typeface="Arial" panose="020B0604020202020204" pitchFamily="34" charset="0"/>
                              </a:rPr>
                              <m:t>λ</m:t>
                            </m:r>
                          </m:e>
                          <m:sub>
                            <m:r>
                              <a:rPr lang="de-AT" sz="1000" b="0" i="1" smtClean="0">
                                <a:latin typeface="Cambria Math" panose="02040503050406030204" pitchFamily="18" charset="0"/>
                                <a:cs typeface="Arial" panose="020B0604020202020204" pitchFamily="34" charset="0"/>
                              </a:rPr>
                              <m:t>𝑛</m:t>
                            </m:r>
                          </m:sub>
                        </m:sSub>
                        <m:r>
                          <a:rPr lang="de-AT" sz="1000" i="1">
                            <a:latin typeface="Cambria Math" panose="02040503050406030204" pitchFamily="18" charset="0"/>
                            <a:cs typeface="Arial" panose="020B0604020202020204" pitchFamily="34" charset="0"/>
                          </a:rPr>
                          <m:t>=1</m:t>
                        </m:r>
                      </m:e>
                    </m:nary>
                    <m:r>
                      <a:rPr lang="de-AT" sz="1000" b="0" i="1" smtClean="0">
                        <a:latin typeface="Cambria Math" panose="02040503050406030204" pitchFamily="18" charset="0"/>
                        <a:cs typeface="Arial" panose="020B0604020202020204" pitchFamily="34" charset="0"/>
                      </a:rPr>
                      <m:t>.</m:t>
                    </m:r>
                  </m:oMath>
                </a14:m>
                <a:endParaRPr lang="de-AT" sz="1000" dirty="0"/>
              </a:p>
            </p:txBody>
          </p:sp>
        </mc:Choice>
        <mc:Fallback xmlns="">
          <p:sp>
            <p:nvSpPr>
              <p:cNvPr id="27" name="Rechteck 26"/>
              <p:cNvSpPr>
                <a:spLocks noRot="1" noChangeAspect="1" noMove="1" noResize="1" noEditPoints="1" noAdjustHandles="1" noChangeArrowheads="1" noChangeShapeType="1" noTextEdit="1"/>
              </p:cNvSpPr>
              <p:nvPr/>
            </p:nvSpPr>
            <p:spPr>
              <a:xfrm>
                <a:off x="4644195" y="5926535"/>
                <a:ext cx="4136031" cy="246221"/>
              </a:xfrm>
              <a:prstGeom prst="rect">
                <a:avLst/>
              </a:prstGeom>
              <a:blipFill>
                <a:blip r:embed="rId2"/>
                <a:stretch>
                  <a:fillRect t="-85366" b="-141463"/>
                </a:stretch>
              </a:blipFill>
            </p:spPr>
            <p:txBody>
              <a:bodyPr/>
              <a:lstStyle/>
              <a:p>
                <a:r>
                  <a:rPr lang="de-AT">
                    <a:noFill/>
                  </a:rPr>
                  <a:t> </a:t>
                </a:r>
              </a:p>
            </p:txBody>
          </p:sp>
        </mc:Fallback>
      </mc:AlternateContent>
      <p:sp>
        <p:nvSpPr>
          <p:cNvPr id="28" name="Rechteck 27"/>
          <p:cNvSpPr/>
          <p:nvPr/>
        </p:nvSpPr>
        <p:spPr>
          <a:xfrm>
            <a:off x="633973" y="5329646"/>
            <a:ext cx="2347627" cy="723275"/>
          </a:xfrm>
          <a:prstGeom prst="rect">
            <a:avLst/>
          </a:prstGeom>
        </p:spPr>
        <p:txBody>
          <a:bodyPr wrap="square">
            <a:spAutoFit/>
          </a:bodyPr>
          <a:lstStyle/>
          <a:p>
            <a:endParaRPr lang="de-AT" sz="1100" kern="0" dirty="0"/>
          </a:p>
          <a:p>
            <a:pPr algn="ctr"/>
            <a:r>
              <a:rPr lang="de-AT" sz="1000" kern="0" dirty="0"/>
              <a:t>Variablen P</a:t>
            </a:r>
            <a:r>
              <a:rPr lang="de-AT" sz="1000" kern="0" baseline="-25000" dirty="0"/>
              <a:t>TB</a:t>
            </a:r>
            <a:r>
              <a:rPr lang="de-AT" sz="1000" kern="0" dirty="0"/>
              <a:t> und </a:t>
            </a:r>
            <a:r>
              <a:rPr lang="de-AT" sz="1000" kern="0" dirty="0" err="1"/>
              <a:t>Q</a:t>
            </a:r>
            <a:r>
              <a:rPr lang="de-AT" sz="1000" kern="0" baseline="-25000" dirty="0" err="1"/>
              <a:t>Turb</a:t>
            </a:r>
            <a:r>
              <a:rPr lang="de-AT" sz="1000" kern="0" baseline="-25000" dirty="0"/>
              <a:t> </a:t>
            </a:r>
            <a:r>
              <a:rPr lang="de-AT" sz="1000" kern="0" dirty="0"/>
              <a:t>stehen in einer nicht-linearen</a:t>
            </a:r>
          </a:p>
          <a:p>
            <a:pPr algn="ctr"/>
            <a:r>
              <a:rPr lang="de-AT" sz="1000" kern="0" dirty="0"/>
              <a:t>Beziehung zueinander.  </a:t>
            </a:r>
          </a:p>
        </p:txBody>
      </p:sp>
      <p:pic>
        <p:nvPicPr>
          <p:cNvPr id="30" name="Grafik 29"/>
          <p:cNvPicPr>
            <a:picLocks noChangeAspect="1"/>
          </p:cNvPicPr>
          <p:nvPr/>
        </p:nvPicPr>
        <p:blipFill>
          <a:blip r:embed="rId3"/>
          <a:stretch>
            <a:fillRect/>
          </a:stretch>
        </p:blipFill>
        <p:spPr>
          <a:xfrm>
            <a:off x="758856" y="5000710"/>
            <a:ext cx="2139611" cy="448380"/>
          </a:xfrm>
          <a:prstGeom prst="rect">
            <a:avLst/>
          </a:prstGeom>
        </p:spPr>
      </p:pic>
      <p:pic>
        <p:nvPicPr>
          <p:cNvPr id="32" name="Grafik 31"/>
          <p:cNvPicPr>
            <a:picLocks noChangeAspect="1"/>
          </p:cNvPicPr>
          <p:nvPr/>
        </p:nvPicPr>
        <p:blipFill>
          <a:blip r:embed="rId4"/>
          <a:stretch>
            <a:fillRect/>
          </a:stretch>
        </p:blipFill>
        <p:spPr>
          <a:xfrm>
            <a:off x="6017255" y="5168011"/>
            <a:ext cx="2533965" cy="643979"/>
          </a:xfrm>
          <a:prstGeom prst="rect">
            <a:avLst/>
          </a:prstGeom>
        </p:spPr>
      </p:pic>
      <p:pic>
        <p:nvPicPr>
          <p:cNvPr id="33" name="Grafik 32"/>
          <p:cNvPicPr>
            <a:picLocks noChangeAspect="1"/>
          </p:cNvPicPr>
          <p:nvPr/>
        </p:nvPicPr>
        <p:blipFill>
          <a:blip r:embed="rId5"/>
          <a:stretch>
            <a:fillRect/>
          </a:stretch>
        </p:blipFill>
        <p:spPr>
          <a:xfrm>
            <a:off x="4415189" y="4953253"/>
            <a:ext cx="1456431" cy="935597"/>
          </a:xfrm>
          <a:prstGeom prst="rect">
            <a:avLst/>
          </a:prstGeom>
        </p:spPr>
      </p:pic>
      <p:sp>
        <p:nvSpPr>
          <p:cNvPr id="35" name="Inhaltsplatzhalter 2"/>
          <p:cNvSpPr txBox="1">
            <a:spLocks/>
          </p:cNvSpPr>
          <p:nvPr/>
        </p:nvSpPr>
        <p:spPr bwMode="auto">
          <a:xfrm>
            <a:off x="633974" y="4692293"/>
            <a:ext cx="2379700" cy="186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ct val="0"/>
              </a:spcBef>
              <a:spcAft>
                <a:spcPct val="0"/>
              </a:spcAft>
              <a:buClrTx/>
              <a:buFont typeface="Arial" pitchFamily="34" charset="0"/>
              <a:buNone/>
              <a:defRPr sz="1500">
                <a:solidFill>
                  <a:schemeClr val="tx1"/>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a:lstStyle>
          <a:p>
            <a:pPr algn="ctr"/>
            <a:r>
              <a:rPr lang="de-AT" sz="1100" b="1" kern="0" dirty="0">
                <a:solidFill>
                  <a:schemeClr val="tx2">
                    <a:lumMod val="50000"/>
                  </a:schemeClr>
                </a:solidFill>
              </a:rPr>
              <a:t>nicht-linear</a:t>
            </a:r>
          </a:p>
        </p:txBody>
      </p:sp>
      <p:sp>
        <p:nvSpPr>
          <p:cNvPr id="36" name="Inhaltsplatzhalter 2"/>
          <p:cNvSpPr txBox="1">
            <a:spLocks/>
          </p:cNvSpPr>
          <p:nvPr/>
        </p:nvSpPr>
        <p:spPr bwMode="auto">
          <a:xfrm>
            <a:off x="465201" y="3518140"/>
            <a:ext cx="8316737" cy="12187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ct val="0"/>
              </a:spcBef>
              <a:spcAft>
                <a:spcPct val="0"/>
              </a:spcAft>
              <a:buClrTx/>
              <a:buFont typeface="Arial" pitchFamily="34" charset="0"/>
              <a:buNone/>
              <a:defRPr sz="1500">
                <a:solidFill>
                  <a:schemeClr val="tx1"/>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a:lstStyle>
          <a:p>
            <a:pPr marL="1588" lvl="1" indent="0">
              <a:buFontTx/>
              <a:buNone/>
            </a:pPr>
            <a:endParaRPr lang="de-AT" sz="200" b="1" kern="0" dirty="0">
              <a:solidFill>
                <a:schemeClr val="tx1"/>
              </a:solidFill>
            </a:endParaRPr>
          </a:p>
          <a:p>
            <a:pPr marL="180975" lvl="2" indent="0" algn="ctr">
              <a:buNone/>
            </a:pPr>
            <a:r>
              <a:rPr lang="de-AT" sz="1400" b="1" kern="0" dirty="0">
                <a:solidFill>
                  <a:schemeClr val="tx2">
                    <a:lumMod val="50000"/>
                  </a:schemeClr>
                </a:solidFill>
              </a:rPr>
              <a:t>Approximation nicht-lineare Leistungskennlinie als stückweise lineare Funktion</a:t>
            </a:r>
          </a:p>
          <a:p>
            <a:pPr marL="180975" lvl="2" indent="0" algn="ctr">
              <a:buNone/>
            </a:pPr>
            <a:endParaRPr lang="de-AT" sz="1000" b="1" kern="0" dirty="0">
              <a:solidFill>
                <a:schemeClr val="tx2">
                  <a:lumMod val="50000"/>
                </a:schemeClr>
              </a:solidFill>
            </a:endParaRPr>
          </a:p>
          <a:p>
            <a:pPr lvl="2">
              <a:buFont typeface="Arial" panose="020B0604020202020204" pitchFamily="34" charset="0"/>
              <a:buChar char="•"/>
            </a:pPr>
            <a:r>
              <a:rPr lang="de-AT" sz="1100" b="1" kern="0" dirty="0">
                <a:solidFill>
                  <a:schemeClr val="tx2">
                    <a:lumMod val="50000"/>
                  </a:schemeClr>
                </a:solidFill>
              </a:rPr>
              <a:t>Schema</a:t>
            </a:r>
            <a:r>
              <a:rPr lang="de-AT" sz="1100" kern="0" dirty="0">
                <a:solidFill>
                  <a:schemeClr val="tx1"/>
                </a:solidFill>
              </a:rPr>
              <a:t>: Nicht-linearer Zusammenhang kann effizient als stückweise lineare Funktion mittels SOS2-Variablen approximiert werden, die SOS2-Variablen entsprechen dabei die Gewichtungsfaktoren der Konvexkombinationen der Stützstellen.</a:t>
            </a:r>
          </a:p>
          <a:p>
            <a:pPr lvl="2">
              <a:buFont typeface="Arial" panose="020B0604020202020204" pitchFamily="34" charset="0"/>
              <a:buChar char="•"/>
            </a:pPr>
            <a:endParaRPr lang="de-AT" sz="200" b="1" kern="0" dirty="0">
              <a:solidFill>
                <a:schemeClr val="tx2">
                  <a:lumMod val="50000"/>
                </a:schemeClr>
              </a:solidFill>
            </a:endParaRPr>
          </a:p>
          <a:p>
            <a:pPr lvl="2"/>
            <a:r>
              <a:rPr lang="de-AT" sz="1100" b="1" kern="0" dirty="0">
                <a:solidFill>
                  <a:schemeClr val="tx2">
                    <a:lumMod val="50000"/>
                  </a:schemeClr>
                </a:solidFill>
              </a:rPr>
              <a:t>Beispiel</a:t>
            </a:r>
            <a:r>
              <a:rPr lang="de-AT" sz="1100" kern="0" dirty="0">
                <a:solidFill>
                  <a:schemeClr val="tx2">
                    <a:lumMod val="50000"/>
                  </a:schemeClr>
                </a:solidFill>
              </a:rPr>
              <a:t>:</a:t>
            </a:r>
            <a:r>
              <a:rPr lang="de-AT" sz="1100" b="1" kern="0" dirty="0">
                <a:solidFill>
                  <a:schemeClr val="tx2">
                    <a:lumMod val="50000"/>
                  </a:schemeClr>
                </a:solidFill>
              </a:rPr>
              <a:t> </a:t>
            </a:r>
            <a:r>
              <a:rPr lang="de-AT" sz="1100" kern="0" dirty="0">
                <a:solidFill>
                  <a:schemeClr val="tx1"/>
                </a:solidFill>
              </a:rPr>
              <a:t>Leistungskennlinie in Abhängigkeit von </a:t>
            </a:r>
            <a:r>
              <a:rPr lang="de-AT" sz="1100" kern="0" dirty="0" err="1">
                <a:solidFill>
                  <a:schemeClr val="tx1"/>
                </a:solidFill>
              </a:rPr>
              <a:t>Q</a:t>
            </a:r>
            <a:r>
              <a:rPr lang="de-AT" sz="1100" kern="0" baseline="-25000" dirty="0" err="1"/>
              <a:t>Turb</a:t>
            </a:r>
            <a:r>
              <a:rPr lang="de-AT" sz="1100" kern="0" dirty="0">
                <a:solidFill>
                  <a:schemeClr val="tx1"/>
                </a:solidFill>
              </a:rPr>
              <a:t> im Turbinenbetrieb (konstante Fallhöhe):</a:t>
            </a:r>
          </a:p>
          <a:p>
            <a:pPr marL="180975" lvl="2" indent="0">
              <a:buNone/>
            </a:pPr>
            <a:endParaRPr lang="de-AT" sz="1100" kern="0" dirty="0">
              <a:solidFill>
                <a:schemeClr val="tx1"/>
              </a:solidFill>
            </a:endParaRPr>
          </a:p>
        </p:txBody>
      </p:sp>
      <p:sp>
        <p:nvSpPr>
          <p:cNvPr id="2" name="Foliennummernplatzhalter 1"/>
          <p:cNvSpPr>
            <a:spLocks noGrp="1"/>
          </p:cNvSpPr>
          <p:nvPr>
            <p:ph type="sldNum" sz="quarter" idx="11"/>
          </p:nvPr>
        </p:nvSpPr>
        <p:spPr/>
        <p:txBody>
          <a:bodyPr/>
          <a:lstStyle/>
          <a:p>
            <a:pPr algn="r"/>
            <a:r>
              <a:rPr lang="de-DE"/>
              <a:t>Seite </a:t>
            </a:r>
            <a:fld id="{DA7C5908-43A2-4734-906C-248E75A07F0B}" type="slidenum">
              <a:rPr lang="de-DE" smtClean="0"/>
              <a:pPr algn="r"/>
              <a:t>12</a:t>
            </a:fld>
            <a:endParaRPr lang="de-DE" dirty="0"/>
          </a:p>
        </p:txBody>
      </p:sp>
    </p:spTree>
    <p:extLst>
      <p:ext uri="{BB962C8B-B14F-4D97-AF65-F5344CB8AC3E}">
        <p14:creationId xmlns:p14="http://schemas.microsoft.com/office/powerpoint/2010/main" val="4047124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hteck 11"/>
          <p:cNvSpPr/>
          <p:nvPr/>
        </p:nvSpPr>
        <p:spPr bwMode="auto">
          <a:xfrm>
            <a:off x="485826" y="1612593"/>
            <a:ext cx="8316738" cy="4797732"/>
          </a:xfrm>
          <a:prstGeom prst="rect">
            <a:avLst/>
          </a:prstGeom>
          <a:solidFill>
            <a:schemeClr val="tx2">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13" name="Rechteck 12"/>
          <p:cNvSpPr/>
          <p:nvPr/>
        </p:nvSpPr>
        <p:spPr bwMode="auto">
          <a:xfrm>
            <a:off x="701017" y="2419351"/>
            <a:ext cx="7871483" cy="381952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4" name="Datumsplatzhalter 3"/>
          <p:cNvSpPr>
            <a:spLocks noGrp="1"/>
          </p:cNvSpPr>
          <p:nvPr>
            <p:ph type="dt" sz="half" idx="10"/>
          </p:nvPr>
        </p:nvSpPr>
        <p:spPr/>
        <p:txBody>
          <a:bodyPr/>
          <a:lstStyle/>
          <a:p>
            <a:r>
              <a:rPr lang="de-DE"/>
              <a:t>6.12.2024</a:t>
            </a:r>
          </a:p>
        </p:txBody>
      </p:sp>
      <p:sp>
        <p:nvSpPr>
          <p:cNvPr id="6" name="Fußzeilenplatzhalter 5"/>
          <p:cNvSpPr>
            <a:spLocks noGrp="1"/>
          </p:cNvSpPr>
          <p:nvPr>
            <p:ph type="ftr" sz="quarter" idx="12"/>
          </p:nvPr>
        </p:nvSpPr>
        <p:spPr/>
        <p:txBody>
          <a:bodyPr/>
          <a:lstStyle/>
          <a:p>
            <a:r>
              <a:rPr lang="de-DE"/>
              <a:t>Short-Term Hydro Scheduling</a:t>
            </a:r>
          </a:p>
        </p:txBody>
      </p:sp>
      <p:pic>
        <p:nvPicPr>
          <p:cNvPr id="2" name="Grafik 1"/>
          <p:cNvPicPr>
            <a:picLocks noChangeAspect="1"/>
          </p:cNvPicPr>
          <p:nvPr/>
        </p:nvPicPr>
        <p:blipFill>
          <a:blip r:embed="rId2"/>
          <a:stretch>
            <a:fillRect/>
          </a:stretch>
        </p:blipFill>
        <p:spPr>
          <a:xfrm>
            <a:off x="1057276" y="2514600"/>
            <a:ext cx="6988242" cy="3462308"/>
          </a:xfrm>
          <a:prstGeom prst="rect">
            <a:avLst/>
          </a:prstGeom>
        </p:spPr>
      </p:pic>
      <p:sp>
        <p:nvSpPr>
          <p:cNvPr id="10" name="Rechteck 9"/>
          <p:cNvSpPr/>
          <p:nvPr/>
        </p:nvSpPr>
        <p:spPr bwMode="auto">
          <a:xfrm>
            <a:off x="485826" y="817268"/>
            <a:ext cx="8316738" cy="612416"/>
          </a:xfrm>
          <a:prstGeom prst="rect">
            <a:avLst/>
          </a:prstGeom>
          <a:solidFill>
            <a:schemeClr val="tx2">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11" name="Titel 1"/>
          <p:cNvSpPr txBox="1">
            <a:spLocks/>
          </p:cNvSpPr>
          <p:nvPr/>
        </p:nvSpPr>
        <p:spPr bwMode="auto">
          <a:xfrm>
            <a:off x="485826" y="1000177"/>
            <a:ext cx="8316738" cy="264175"/>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txBody>
          <a:bodyPr vert="horz" wrap="square" lIns="0" tIns="0" rIns="0" bIns="0" numCol="1" anchor="t" anchorCtr="0" compatLnSpc="1">
            <a:prstTxWarp prst="textNoShape">
              <a:avLst/>
            </a:prstTxWarp>
            <a:spAutoFit/>
          </a:bodyPr>
          <a:lstStyle>
            <a:lvl1pPr algn="l" rtl="0" eaLnBrk="1" fontAlgn="base" hangingPunct="1">
              <a:lnSpc>
                <a:spcPts val="2200"/>
              </a:lnSpc>
              <a:spcBef>
                <a:spcPct val="0"/>
              </a:spcBef>
              <a:spcAft>
                <a:spcPct val="0"/>
              </a:spcAft>
              <a:defRPr sz="2200">
                <a:solidFill>
                  <a:schemeClr val="tx1"/>
                </a:solidFill>
                <a:latin typeface="+mj-lt"/>
                <a:ea typeface="+mj-ea"/>
                <a:cs typeface="+mj-cs"/>
              </a:defRPr>
            </a:lvl1pPr>
            <a:lvl2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2pPr>
            <a:lvl3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3pPr>
            <a:lvl4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4pPr>
            <a:lvl5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5pPr>
            <a:lvl6pPr marL="4572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6pPr>
            <a:lvl7pPr marL="9144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7pPr>
            <a:lvl8pPr marL="13716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8pPr>
            <a:lvl9pPr marL="18288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9pPr>
          </a:lstStyle>
          <a:p>
            <a:pPr algn="ctr"/>
            <a:r>
              <a:rPr lang="de-AT" sz="1800" b="1" kern="0" dirty="0">
                <a:solidFill>
                  <a:schemeClr val="tx2">
                    <a:lumMod val="50000"/>
                  </a:schemeClr>
                </a:solidFill>
              </a:rPr>
              <a:t>Stückweise lineare Leistungskennlinie </a:t>
            </a:r>
            <a:r>
              <a:rPr lang="de-AT" sz="1600" b="1" i="1" kern="0" dirty="0">
                <a:solidFill>
                  <a:schemeClr val="tx2">
                    <a:lumMod val="50000"/>
                  </a:schemeClr>
                </a:solidFill>
              </a:rPr>
              <a:t>(</a:t>
            </a:r>
            <a:r>
              <a:rPr lang="de-AT" sz="1600" b="1" i="1" kern="0" dirty="0" err="1">
                <a:solidFill>
                  <a:schemeClr val="tx2">
                    <a:lumMod val="50000"/>
                  </a:schemeClr>
                </a:solidFill>
              </a:rPr>
              <a:t>picewise</a:t>
            </a:r>
            <a:r>
              <a:rPr lang="de-AT" sz="1600" b="1" i="1" kern="0" dirty="0">
                <a:solidFill>
                  <a:schemeClr val="tx2">
                    <a:lumMod val="50000"/>
                  </a:schemeClr>
                </a:solidFill>
              </a:rPr>
              <a:t> linear </a:t>
            </a:r>
            <a:r>
              <a:rPr lang="de-AT" sz="1600" b="1" i="1" kern="0" dirty="0" err="1">
                <a:solidFill>
                  <a:schemeClr val="tx2">
                    <a:lumMod val="50000"/>
                  </a:schemeClr>
                </a:solidFill>
              </a:rPr>
              <a:t>approximation</a:t>
            </a:r>
            <a:r>
              <a:rPr lang="de-AT" sz="1600" b="1" i="1" kern="0" dirty="0">
                <a:solidFill>
                  <a:schemeClr val="tx2">
                    <a:lumMod val="50000"/>
                  </a:schemeClr>
                </a:solidFill>
              </a:rPr>
              <a:t>)</a:t>
            </a:r>
            <a:endParaRPr lang="de-AT" sz="1800" b="1" kern="0" dirty="0">
              <a:solidFill>
                <a:schemeClr val="tx2">
                  <a:lumMod val="50000"/>
                </a:schemeClr>
              </a:solidFill>
            </a:endParaRPr>
          </a:p>
        </p:txBody>
      </p:sp>
      <p:sp>
        <p:nvSpPr>
          <p:cNvPr id="14" name="Inhaltsplatzhalter 2"/>
          <p:cNvSpPr txBox="1">
            <a:spLocks/>
          </p:cNvSpPr>
          <p:nvPr/>
        </p:nvSpPr>
        <p:spPr bwMode="auto">
          <a:xfrm>
            <a:off x="701017" y="6019229"/>
            <a:ext cx="7871483" cy="135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ct val="0"/>
              </a:spcBef>
              <a:spcAft>
                <a:spcPct val="0"/>
              </a:spcAft>
              <a:buClrTx/>
              <a:buFont typeface="Arial" pitchFamily="34" charset="0"/>
              <a:buNone/>
              <a:defRPr sz="1500">
                <a:solidFill>
                  <a:schemeClr val="tx1"/>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a:lstStyle>
          <a:p>
            <a:pPr marL="1588" lvl="1" indent="0" algn="ctr">
              <a:buNone/>
            </a:pPr>
            <a:r>
              <a:rPr lang="de-AT" sz="800" b="1" kern="0" dirty="0">
                <a:solidFill>
                  <a:schemeClr val="tx2">
                    <a:lumMod val="50000"/>
                  </a:schemeClr>
                </a:solidFill>
              </a:rPr>
              <a:t>Stückweise </a:t>
            </a:r>
            <a:r>
              <a:rPr lang="de-AT" sz="800" b="1" kern="0" dirty="0" err="1">
                <a:solidFill>
                  <a:schemeClr val="tx2">
                    <a:lumMod val="50000"/>
                  </a:schemeClr>
                </a:solidFill>
              </a:rPr>
              <a:t>linearisierte</a:t>
            </a:r>
            <a:r>
              <a:rPr lang="de-AT" sz="800" b="1" kern="0" dirty="0">
                <a:solidFill>
                  <a:schemeClr val="tx2">
                    <a:lumMod val="50000"/>
                  </a:schemeClr>
                </a:solidFill>
              </a:rPr>
              <a:t> beispielhafte Leistungskennlinie</a:t>
            </a:r>
            <a:endParaRPr lang="de-AT" kern="0" dirty="0">
              <a:solidFill>
                <a:schemeClr val="tx2">
                  <a:lumMod val="50000"/>
                </a:schemeClr>
              </a:solidFill>
            </a:endParaRPr>
          </a:p>
        </p:txBody>
      </p:sp>
      <p:sp>
        <p:nvSpPr>
          <p:cNvPr id="3" name="Rechteck 2"/>
          <p:cNvSpPr/>
          <p:nvPr/>
        </p:nvSpPr>
        <p:spPr>
          <a:xfrm>
            <a:off x="-276226" y="1720608"/>
            <a:ext cx="8954965" cy="1477328"/>
          </a:xfrm>
          <a:prstGeom prst="rect">
            <a:avLst/>
          </a:prstGeom>
        </p:spPr>
        <p:txBody>
          <a:bodyPr wrap="square">
            <a:spAutoFit/>
          </a:bodyPr>
          <a:lstStyle/>
          <a:p>
            <a:pPr lvl="2"/>
            <a:r>
              <a:rPr lang="de-AT" sz="1100" b="1" kern="0" dirty="0">
                <a:solidFill>
                  <a:schemeClr val="tx2">
                    <a:lumMod val="50000"/>
                  </a:schemeClr>
                </a:solidFill>
              </a:rPr>
              <a:t>Beispiel</a:t>
            </a:r>
            <a:r>
              <a:rPr lang="de-AT" sz="1100" kern="0" dirty="0">
                <a:solidFill>
                  <a:schemeClr val="tx2">
                    <a:lumMod val="50000"/>
                  </a:schemeClr>
                </a:solidFill>
              </a:rPr>
              <a:t>:</a:t>
            </a:r>
            <a:r>
              <a:rPr lang="de-AT" sz="1100" b="1" kern="0" dirty="0">
                <a:solidFill>
                  <a:schemeClr val="tx2">
                    <a:lumMod val="50000"/>
                  </a:schemeClr>
                </a:solidFill>
              </a:rPr>
              <a:t> </a:t>
            </a:r>
            <a:r>
              <a:rPr lang="de-AT" sz="1100" kern="0" dirty="0"/>
              <a:t>Leistungskennlinie (eine Turbine, konstante Fallhöhe, N=21):</a:t>
            </a:r>
          </a:p>
          <a:p>
            <a:pPr lvl="2"/>
            <a:endParaRPr lang="de-AT" sz="200" kern="0" dirty="0"/>
          </a:p>
          <a:p>
            <a:pPr lvl="2"/>
            <a:r>
              <a:rPr lang="de-AT" sz="1100" kern="0" dirty="0"/>
              <a:t>Der Zusammenhang zwischen Durchfluss und Leistung kann in diesem Beispiel bei Q=25 m</a:t>
            </a:r>
            <a:r>
              <a:rPr lang="de-AT" sz="1100" kern="0" baseline="30000" dirty="0"/>
              <a:t>3</a:t>
            </a:r>
            <a:r>
              <a:rPr lang="de-AT" sz="1100" kern="0" dirty="0"/>
              <a:t>/s </a:t>
            </a:r>
            <a:r>
              <a:rPr lang="de-AT" sz="1100" i="1" kern="0" dirty="0"/>
              <a:t>eindeutig</a:t>
            </a:r>
            <a:r>
              <a:rPr lang="de-AT" sz="1100" kern="0" dirty="0"/>
              <a:t> mit den SOS2-Variablen </a:t>
            </a:r>
            <a:r>
              <a:rPr lang="el-GR" sz="1100" dirty="0">
                <a:latin typeface="Arial" panose="020B0604020202020204" pitchFamily="34" charset="0"/>
                <a:cs typeface="Arial" panose="020B0604020202020204" pitchFamily="34" charset="0"/>
              </a:rPr>
              <a:t>λ</a:t>
            </a:r>
            <a:r>
              <a:rPr lang="de-AT" sz="1100" baseline="-25000" dirty="0">
                <a:latin typeface="Arial" panose="020B0604020202020204" pitchFamily="34" charset="0"/>
                <a:cs typeface="Arial" panose="020B0604020202020204" pitchFamily="34" charset="0"/>
              </a:rPr>
              <a:t>12</a:t>
            </a:r>
            <a:r>
              <a:rPr lang="de-AT" sz="1100" dirty="0">
                <a:latin typeface="Arial" panose="020B0604020202020204" pitchFamily="34" charset="0"/>
                <a:cs typeface="Arial" panose="020B0604020202020204" pitchFamily="34" charset="0"/>
              </a:rPr>
              <a:t>=0.5 und </a:t>
            </a:r>
            <a:r>
              <a:rPr lang="el-GR" sz="1100" dirty="0">
                <a:latin typeface="Arial" panose="020B0604020202020204" pitchFamily="34" charset="0"/>
                <a:cs typeface="Arial" panose="020B0604020202020204" pitchFamily="34" charset="0"/>
              </a:rPr>
              <a:t>λ</a:t>
            </a:r>
            <a:r>
              <a:rPr lang="de-AT" sz="1100" baseline="-25000" dirty="0">
                <a:latin typeface="Arial" panose="020B0604020202020204" pitchFamily="34" charset="0"/>
                <a:cs typeface="Arial" panose="020B0604020202020204" pitchFamily="34" charset="0"/>
              </a:rPr>
              <a:t>13</a:t>
            </a:r>
            <a:r>
              <a:rPr lang="de-AT" sz="1100" dirty="0">
                <a:latin typeface="Arial" panose="020B0604020202020204" pitchFamily="34" charset="0"/>
                <a:cs typeface="Arial" panose="020B0604020202020204" pitchFamily="34" charset="0"/>
              </a:rPr>
              <a:t>=0.5 (sowie </a:t>
            </a:r>
            <a:r>
              <a:rPr lang="el-GR" sz="1100" dirty="0">
                <a:latin typeface="Arial" panose="020B0604020202020204" pitchFamily="34" charset="0"/>
                <a:cs typeface="Arial" panose="020B0604020202020204" pitchFamily="34" charset="0"/>
              </a:rPr>
              <a:t>λ</a:t>
            </a:r>
            <a:r>
              <a:rPr lang="de-AT" sz="1100" baseline="-25000" dirty="0">
                <a:latin typeface="Arial" panose="020B0604020202020204" pitchFamily="34" charset="0"/>
                <a:cs typeface="Arial" panose="020B0604020202020204" pitchFamily="34" charset="0"/>
              </a:rPr>
              <a:t>i</a:t>
            </a:r>
            <a:r>
              <a:rPr lang="de-AT" sz="1100" dirty="0">
                <a:latin typeface="Arial" panose="020B0604020202020204" pitchFamily="34" charset="0"/>
                <a:cs typeface="Arial" panose="020B0604020202020204" pitchFamily="34" charset="0"/>
              </a:rPr>
              <a:t>=0 sonst) abgebildet werden.</a:t>
            </a:r>
            <a:endParaRPr lang="de-AT" sz="1100" kern="0" dirty="0"/>
          </a:p>
          <a:p>
            <a:pPr lvl="2"/>
            <a:endParaRPr lang="de-AT" sz="1100" kern="0" dirty="0"/>
          </a:p>
          <a:p>
            <a:pPr lvl="2"/>
            <a:endParaRPr lang="de-AT" sz="1100" kern="0" dirty="0"/>
          </a:p>
          <a:p>
            <a:pPr lvl="2"/>
            <a:endParaRPr lang="de-AT" sz="1100" kern="0" dirty="0"/>
          </a:p>
          <a:p>
            <a:pPr lvl="2"/>
            <a:endParaRPr lang="de-AT" sz="1100" kern="0" dirty="0"/>
          </a:p>
          <a:p>
            <a:pPr lvl="2"/>
            <a:endParaRPr lang="de-AT" sz="1100" kern="0" dirty="0"/>
          </a:p>
        </p:txBody>
      </p:sp>
      <p:sp>
        <p:nvSpPr>
          <p:cNvPr id="5" name="Foliennummernplatzhalter 4"/>
          <p:cNvSpPr>
            <a:spLocks noGrp="1"/>
          </p:cNvSpPr>
          <p:nvPr>
            <p:ph type="sldNum" sz="quarter" idx="11"/>
          </p:nvPr>
        </p:nvSpPr>
        <p:spPr/>
        <p:txBody>
          <a:bodyPr/>
          <a:lstStyle/>
          <a:p>
            <a:pPr algn="r"/>
            <a:r>
              <a:rPr lang="de-DE"/>
              <a:t>Seite </a:t>
            </a:r>
            <a:fld id="{DA7C5908-43A2-4734-906C-248E75A07F0B}" type="slidenum">
              <a:rPr lang="de-DE" smtClean="0"/>
              <a:pPr algn="r"/>
              <a:t>13</a:t>
            </a:fld>
            <a:endParaRPr lang="de-DE" dirty="0"/>
          </a:p>
        </p:txBody>
      </p:sp>
    </p:spTree>
    <p:extLst>
      <p:ext uri="{BB962C8B-B14F-4D97-AF65-F5344CB8AC3E}">
        <p14:creationId xmlns:p14="http://schemas.microsoft.com/office/powerpoint/2010/main" val="3202978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hteck 11"/>
          <p:cNvSpPr/>
          <p:nvPr/>
        </p:nvSpPr>
        <p:spPr bwMode="auto">
          <a:xfrm>
            <a:off x="485826" y="1612593"/>
            <a:ext cx="8316738" cy="2583984"/>
          </a:xfrm>
          <a:prstGeom prst="rect">
            <a:avLst/>
          </a:prstGeom>
          <a:solidFill>
            <a:schemeClr val="tx2">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13" name="Rechteck 12"/>
          <p:cNvSpPr/>
          <p:nvPr/>
        </p:nvSpPr>
        <p:spPr bwMode="auto">
          <a:xfrm>
            <a:off x="701017" y="2645599"/>
            <a:ext cx="7871483" cy="138658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4" name="Datumsplatzhalter 3"/>
          <p:cNvSpPr>
            <a:spLocks noGrp="1"/>
          </p:cNvSpPr>
          <p:nvPr>
            <p:ph type="dt" sz="half" idx="10"/>
          </p:nvPr>
        </p:nvSpPr>
        <p:spPr/>
        <p:txBody>
          <a:bodyPr/>
          <a:lstStyle/>
          <a:p>
            <a:r>
              <a:rPr lang="de-DE"/>
              <a:t>6.12.2024</a:t>
            </a:r>
          </a:p>
        </p:txBody>
      </p:sp>
      <p:sp>
        <p:nvSpPr>
          <p:cNvPr id="6" name="Fußzeilenplatzhalter 5"/>
          <p:cNvSpPr>
            <a:spLocks noGrp="1"/>
          </p:cNvSpPr>
          <p:nvPr>
            <p:ph type="ftr" sz="quarter" idx="12"/>
          </p:nvPr>
        </p:nvSpPr>
        <p:spPr/>
        <p:txBody>
          <a:bodyPr/>
          <a:lstStyle/>
          <a:p>
            <a:r>
              <a:rPr lang="de-DE"/>
              <a:t>Short-Term Hydro Scheduling</a:t>
            </a:r>
          </a:p>
        </p:txBody>
      </p:sp>
      <p:sp>
        <p:nvSpPr>
          <p:cNvPr id="10" name="Rechteck 9"/>
          <p:cNvSpPr/>
          <p:nvPr/>
        </p:nvSpPr>
        <p:spPr bwMode="auto">
          <a:xfrm>
            <a:off x="485826" y="817268"/>
            <a:ext cx="8316738" cy="612416"/>
          </a:xfrm>
          <a:prstGeom prst="rect">
            <a:avLst/>
          </a:prstGeom>
          <a:solidFill>
            <a:schemeClr val="tx2">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11" name="Titel 1"/>
          <p:cNvSpPr txBox="1">
            <a:spLocks/>
          </p:cNvSpPr>
          <p:nvPr/>
        </p:nvSpPr>
        <p:spPr bwMode="auto">
          <a:xfrm>
            <a:off x="485826" y="1000177"/>
            <a:ext cx="8316738" cy="264175"/>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txBody>
          <a:bodyPr vert="horz" wrap="square" lIns="0" tIns="0" rIns="0" bIns="0" numCol="1" anchor="t" anchorCtr="0" compatLnSpc="1">
            <a:prstTxWarp prst="textNoShape">
              <a:avLst/>
            </a:prstTxWarp>
            <a:spAutoFit/>
          </a:bodyPr>
          <a:lstStyle>
            <a:lvl1pPr algn="l" rtl="0" eaLnBrk="1" fontAlgn="base" hangingPunct="1">
              <a:lnSpc>
                <a:spcPts val="2200"/>
              </a:lnSpc>
              <a:spcBef>
                <a:spcPct val="0"/>
              </a:spcBef>
              <a:spcAft>
                <a:spcPct val="0"/>
              </a:spcAft>
              <a:defRPr sz="2200">
                <a:solidFill>
                  <a:schemeClr val="tx1"/>
                </a:solidFill>
                <a:latin typeface="+mj-lt"/>
                <a:ea typeface="+mj-ea"/>
                <a:cs typeface="+mj-cs"/>
              </a:defRPr>
            </a:lvl1pPr>
            <a:lvl2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2pPr>
            <a:lvl3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3pPr>
            <a:lvl4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4pPr>
            <a:lvl5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5pPr>
            <a:lvl6pPr marL="4572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6pPr>
            <a:lvl7pPr marL="9144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7pPr>
            <a:lvl8pPr marL="13716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8pPr>
            <a:lvl9pPr marL="18288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9pPr>
          </a:lstStyle>
          <a:p>
            <a:pPr algn="ctr"/>
            <a:r>
              <a:rPr lang="de-AT" sz="1800" b="1" kern="0" dirty="0">
                <a:solidFill>
                  <a:schemeClr val="tx2">
                    <a:lumMod val="50000"/>
                  </a:schemeClr>
                </a:solidFill>
              </a:rPr>
              <a:t>Baugleiche Maschinensätze </a:t>
            </a:r>
          </a:p>
        </p:txBody>
      </p:sp>
      <p:sp>
        <p:nvSpPr>
          <p:cNvPr id="3" name="Rechteck 2"/>
          <p:cNvSpPr/>
          <p:nvPr/>
        </p:nvSpPr>
        <p:spPr>
          <a:xfrm>
            <a:off x="-296791" y="1703603"/>
            <a:ext cx="9544486" cy="2200602"/>
          </a:xfrm>
          <a:prstGeom prst="rect">
            <a:avLst/>
          </a:prstGeom>
        </p:spPr>
        <p:txBody>
          <a:bodyPr wrap="square">
            <a:spAutoFit/>
          </a:bodyPr>
          <a:lstStyle/>
          <a:p>
            <a:pPr marL="1588" lvl="1" indent="0">
              <a:buFontTx/>
              <a:buNone/>
            </a:pPr>
            <a:endParaRPr lang="de-AT" sz="200" b="1" kern="0" dirty="0">
              <a:solidFill>
                <a:schemeClr val="tx1"/>
              </a:solidFill>
            </a:endParaRPr>
          </a:p>
          <a:p>
            <a:pPr marL="180975" lvl="2" indent="0" algn="ctr">
              <a:buNone/>
            </a:pPr>
            <a:r>
              <a:rPr lang="de-AT" sz="1400" b="1" kern="0" dirty="0">
                <a:solidFill>
                  <a:schemeClr val="tx2">
                    <a:lumMod val="50000"/>
                  </a:schemeClr>
                </a:solidFill>
              </a:rPr>
              <a:t>Zusammenfassung</a:t>
            </a:r>
          </a:p>
          <a:p>
            <a:pPr lvl="2"/>
            <a:endParaRPr lang="de-AT" sz="1100" kern="0" dirty="0"/>
          </a:p>
          <a:p>
            <a:pPr lvl="2"/>
            <a:r>
              <a:rPr lang="de-AT" sz="1100" kern="0" dirty="0"/>
              <a:t>Besteht ein Kraftwerk aus zwei oder mehr baugleichen Maschinensätzen, so kann die Leistungskennlinien in diesem Fall </a:t>
            </a:r>
            <a:r>
              <a:rPr lang="de-AT" sz="1100" kern="0" dirty="0">
                <a:solidFill>
                  <a:schemeClr val="tx2">
                    <a:lumMod val="50000"/>
                  </a:schemeClr>
                </a:solidFill>
              </a:rPr>
              <a:t>zusammengefasst</a:t>
            </a:r>
            <a:r>
              <a:rPr lang="de-AT" sz="1100" kern="0" dirty="0"/>
              <a:t> werden, d.h. für M baugleiche Maschinensätze, die sich </a:t>
            </a:r>
            <a:r>
              <a:rPr lang="de-AT" sz="1100" i="1" kern="0" dirty="0">
                <a:solidFill>
                  <a:schemeClr val="tx2">
                    <a:lumMod val="50000"/>
                  </a:schemeClr>
                </a:solidFill>
              </a:rPr>
              <a:t>im Turbinenbetrieb befinden</a:t>
            </a:r>
            <a:r>
              <a:rPr lang="de-AT" sz="1100" i="1" kern="0" dirty="0"/>
              <a:t>, </a:t>
            </a:r>
            <a:r>
              <a:rPr lang="de-AT" sz="1100" kern="0" dirty="0"/>
              <a:t>gilt:</a:t>
            </a:r>
          </a:p>
          <a:p>
            <a:pPr lvl="2"/>
            <a:endParaRPr lang="de-AT" sz="1100" b="1" kern="0" dirty="0">
              <a:solidFill>
                <a:schemeClr val="tx2">
                  <a:lumMod val="50000"/>
                </a:schemeClr>
              </a:solidFill>
            </a:endParaRPr>
          </a:p>
          <a:p>
            <a:pPr lvl="2"/>
            <a:endParaRPr lang="de-AT" sz="1100" b="1" kern="0" dirty="0">
              <a:solidFill>
                <a:schemeClr val="tx2">
                  <a:lumMod val="50000"/>
                </a:schemeClr>
              </a:solidFill>
            </a:endParaRPr>
          </a:p>
          <a:p>
            <a:pPr lvl="2"/>
            <a:endParaRPr lang="de-AT" sz="1100" kern="0" dirty="0"/>
          </a:p>
          <a:p>
            <a:pPr lvl="2"/>
            <a:endParaRPr lang="de-AT" sz="1100" kern="0" dirty="0"/>
          </a:p>
          <a:p>
            <a:pPr lvl="2"/>
            <a:endParaRPr lang="de-AT" sz="1100" kern="0" dirty="0"/>
          </a:p>
          <a:p>
            <a:pPr lvl="2"/>
            <a:endParaRPr lang="de-AT" sz="1100" kern="0" dirty="0"/>
          </a:p>
          <a:p>
            <a:pPr lvl="2"/>
            <a:endParaRPr lang="de-AT" sz="1100" kern="0" dirty="0"/>
          </a:p>
          <a:p>
            <a:pPr lvl="2"/>
            <a:endParaRPr lang="de-AT" sz="1100" kern="0" dirty="0"/>
          </a:p>
        </p:txBody>
      </p:sp>
      <p:sp>
        <p:nvSpPr>
          <p:cNvPr id="5" name="Foliennummernplatzhalter 4"/>
          <p:cNvSpPr>
            <a:spLocks noGrp="1"/>
          </p:cNvSpPr>
          <p:nvPr>
            <p:ph type="sldNum" sz="quarter" idx="11"/>
          </p:nvPr>
        </p:nvSpPr>
        <p:spPr/>
        <p:txBody>
          <a:bodyPr/>
          <a:lstStyle/>
          <a:p>
            <a:pPr algn="r"/>
            <a:r>
              <a:rPr lang="de-DE"/>
              <a:t>Seite </a:t>
            </a:r>
            <a:fld id="{DA7C5908-43A2-4734-906C-248E75A07F0B}" type="slidenum">
              <a:rPr lang="de-DE" smtClean="0"/>
              <a:pPr algn="r"/>
              <a:t>14</a:t>
            </a:fld>
            <a:endParaRPr lang="de-DE" dirty="0"/>
          </a:p>
        </p:txBody>
      </p:sp>
      <p:sp>
        <p:nvSpPr>
          <p:cNvPr id="19" name="Rechteck 18">
            <a:extLst>
              <a:ext uri="{FF2B5EF4-FFF2-40B4-BE49-F238E27FC236}">
                <a16:creationId xmlns:a16="http://schemas.microsoft.com/office/drawing/2014/main" id="{425A3A60-9255-400A-0082-E0C990E1E344}"/>
              </a:ext>
            </a:extLst>
          </p:cNvPr>
          <p:cNvSpPr/>
          <p:nvPr/>
        </p:nvSpPr>
        <p:spPr>
          <a:xfrm>
            <a:off x="3777044" y="2737682"/>
            <a:ext cx="2828892" cy="246221"/>
          </a:xfrm>
          <a:prstGeom prst="rect">
            <a:avLst/>
          </a:prstGeom>
        </p:spPr>
        <p:txBody>
          <a:bodyPr wrap="square">
            <a:spAutoFit/>
          </a:bodyPr>
          <a:lstStyle/>
          <a:p>
            <a:r>
              <a:rPr lang="de-AT" sz="1000" kern="0" dirty="0"/>
              <a:t>mit Parametern (Werte bei n-</a:t>
            </a:r>
            <a:r>
              <a:rPr lang="de-AT" sz="1000" kern="0" dirty="0" err="1"/>
              <a:t>ter</a:t>
            </a:r>
            <a:r>
              <a:rPr lang="de-AT" sz="1000" kern="0" dirty="0"/>
              <a:t> Stützstelle):</a:t>
            </a:r>
          </a:p>
        </p:txBody>
      </p:sp>
      <mc:AlternateContent xmlns:mc="http://schemas.openxmlformats.org/markup-compatibility/2006" xmlns:a14="http://schemas.microsoft.com/office/drawing/2010/main">
        <mc:Choice Requires="a14">
          <p:sp>
            <p:nvSpPr>
              <p:cNvPr id="20" name="Rechteck 19">
                <a:extLst>
                  <a:ext uri="{FF2B5EF4-FFF2-40B4-BE49-F238E27FC236}">
                    <a16:creationId xmlns:a16="http://schemas.microsoft.com/office/drawing/2014/main" id="{90B8BBC2-F0DF-D9DB-A4A3-823F936731F8}"/>
                  </a:ext>
                </a:extLst>
              </p:cNvPr>
              <p:cNvSpPr/>
              <p:nvPr/>
            </p:nvSpPr>
            <p:spPr>
              <a:xfrm>
                <a:off x="2459272" y="3710543"/>
                <a:ext cx="4136031" cy="246221"/>
              </a:xfrm>
              <a:prstGeom prst="rect">
                <a:avLst/>
              </a:prstGeom>
            </p:spPr>
            <p:txBody>
              <a:bodyPr wrap="square">
                <a:spAutoFit/>
              </a:bodyPr>
              <a:lstStyle/>
              <a:p>
                <a:r>
                  <a:rPr lang="de-AT" sz="1000" kern="0" dirty="0"/>
                  <a:t>und SOS2-Variablen </a:t>
                </a:r>
                <a:r>
                  <a:rPr lang="el-GR" sz="1000" dirty="0">
                    <a:latin typeface="Arial" panose="020B0604020202020204" pitchFamily="34" charset="0"/>
                    <a:cs typeface="Arial" panose="020B0604020202020204" pitchFamily="34" charset="0"/>
                  </a:rPr>
                  <a:t>λ</a:t>
                </a:r>
                <a:r>
                  <a:rPr lang="el-GR" sz="1000" baseline="-25000" dirty="0">
                    <a:latin typeface="Arial" panose="020B0604020202020204" pitchFamily="34" charset="0"/>
                    <a:cs typeface="Arial" panose="020B0604020202020204" pitchFamily="34" charset="0"/>
                  </a:rPr>
                  <a:t>0</a:t>
                </a:r>
                <a:r>
                  <a:rPr lang="de-AT" sz="1000" dirty="0">
                    <a:latin typeface="Arial" panose="020B0604020202020204" pitchFamily="34" charset="0"/>
                    <a:cs typeface="Arial" panose="020B0604020202020204" pitchFamily="34" charset="0"/>
                  </a:rPr>
                  <a:t>, </a:t>
                </a:r>
                <a:r>
                  <a:rPr lang="el-GR" sz="1000" dirty="0">
                    <a:latin typeface="Arial" panose="020B0604020202020204" pitchFamily="34" charset="0"/>
                    <a:cs typeface="Arial" panose="020B0604020202020204" pitchFamily="34" charset="0"/>
                  </a:rPr>
                  <a:t>λ</a:t>
                </a:r>
                <a:r>
                  <a:rPr lang="de-AT" sz="1000" baseline="-25000" dirty="0">
                    <a:latin typeface="Arial" panose="020B0604020202020204" pitchFamily="34" charset="0"/>
                    <a:cs typeface="Arial" panose="020B0604020202020204" pitchFamily="34" charset="0"/>
                  </a:rPr>
                  <a:t>1, …, </a:t>
                </a:r>
                <a:r>
                  <a:rPr lang="el-GR" sz="1000" dirty="0">
                    <a:latin typeface="Arial" panose="020B0604020202020204" pitchFamily="34" charset="0"/>
                    <a:cs typeface="Arial" panose="020B0604020202020204" pitchFamily="34" charset="0"/>
                  </a:rPr>
                  <a:t>λ</a:t>
                </a:r>
                <a:r>
                  <a:rPr lang="de-AT" sz="1000" baseline="-25000" dirty="0">
                    <a:latin typeface="Arial" panose="020B0604020202020204" pitchFamily="34" charset="0"/>
                    <a:cs typeface="Arial" panose="020B0604020202020204" pitchFamily="34" charset="0"/>
                  </a:rPr>
                  <a:t>N</a:t>
                </a:r>
                <a:r>
                  <a:rPr lang="de-AT" sz="1000" dirty="0">
                    <a:latin typeface="Arial" panose="020B0604020202020204" pitchFamily="34" charset="0"/>
                    <a:cs typeface="Arial" panose="020B0604020202020204" pitchFamily="34" charset="0"/>
                  </a:rPr>
                  <a:t> für die zusätzlich gilt </a:t>
                </a:r>
                <a14:m>
                  <m:oMath xmlns:m="http://schemas.openxmlformats.org/officeDocument/2006/math">
                    <m:nary>
                      <m:naryPr>
                        <m:chr m:val="∑"/>
                        <m:ctrlPr>
                          <a:rPr lang="pt-BR" sz="1000" i="1" smtClean="0">
                            <a:latin typeface="Cambria Math" panose="02040503050406030204" pitchFamily="18" charset="0"/>
                            <a:cs typeface="Arial" panose="020B0604020202020204" pitchFamily="34" charset="0"/>
                          </a:rPr>
                        </m:ctrlPr>
                      </m:naryPr>
                      <m:sub>
                        <m:r>
                          <a:rPr lang="pt-BR" sz="1000" i="1" smtClean="0">
                            <a:latin typeface="Cambria Math" panose="02040503050406030204" pitchFamily="18" charset="0"/>
                            <a:cs typeface="Arial" panose="020B0604020202020204" pitchFamily="34" charset="0"/>
                          </a:rPr>
                          <m:t>𝑛</m:t>
                        </m:r>
                        <m:r>
                          <a:rPr lang="pt-BR" sz="1000" i="1" smtClean="0">
                            <a:latin typeface="Cambria Math" panose="02040503050406030204" pitchFamily="18" charset="0"/>
                            <a:cs typeface="Arial" panose="020B0604020202020204" pitchFamily="34" charset="0"/>
                          </a:rPr>
                          <m:t>=</m:t>
                        </m:r>
                        <m:r>
                          <a:rPr lang="de-AT" sz="1000" b="0" i="1" smtClean="0">
                            <a:latin typeface="Cambria Math" panose="02040503050406030204" pitchFamily="18" charset="0"/>
                            <a:cs typeface="Arial" panose="020B0604020202020204" pitchFamily="34" charset="0"/>
                          </a:rPr>
                          <m:t>𝑜</m:t>
                        </m:r>
                      </m:sub>
                      <m:sup>
                        <m:r>
                          <a:rPr lang="de-AT" sz="1000" b="0" i="1" smtClean="0">
                            <a:latin typeface="Cambria Math" panose="02040503050406030204" pitchFamily="18" charset="0"/>
                            <a:cs typeface="Arial" panose="020B0604020202020204" pitchFamily="34" charset="0"/>
                          </a:rPr>
                          <m:t>𝑁</m:t>
                        </m:r>
                      </m:sup>
                      <m:e>
                        <m:sSub>
                          <m:sSubPr>
                            <m:ctrlPr>
                              <a:rPr lang="pt-BR" sz="1000" i="1" smtClean="0">
                                <a:latin typeface="Cambria Math" panose="02040503050406030204" pitchFamily="18" charset="0"/>
                                <a:cs typeface="Arial" panose="020B0604020202020204" pitchFamily="34" charset="0"/>
                              </a:rPr>
                            </m:ctrlPr>
                          </m:sSubPr>
                          <m:e>
                            <m:r>
                              <m:rPr>
                                <m:nor/>
                              </m:rPr>
                              <a:rPr lang="el-GR" sz="1000" dirty="0">
                                <a:latin typeface="Arial" panose="020B0604020202020204" pitchFamily="34" charset="0"/>
                                <a:cs typeface="Arial" panose="020B0604020202020204" pitchFamily="34" charset="0"/>
                              </a:rPr>
                              <m:t>λ</m:t>
                            </m:r>
                          </m:e>
                          <m:sub>
                            <m:r>
                              <a:rPr lang="de-AT" sz="1000" b="0" i="1" smtClean="0">
                                <a:latin typeface="Cambria Math" panose="02040503050406030204" pitchFamily="18" charset="0"/>
                                <a:cs typeface="Arial" panose="020B0604020202020204" pitchFamily="34" charset="0"/>
                              </a:rPr>
                              <m:t>𝑛</m:t>
                            </m:r>
                          </m:sub>
                        </m:sSub>
                        <m:r>
                          <a:rPr lang="de-AT" sz="1000" i="1">
                            <a:latin typeface="Cambria Math" panose="02040503050406030204" pitchFamily="18" charset="0"/>
                            <a:cs typeface="Arial" panose="020B0604020202020204" pitchFamily="34" charset="0"/>
                          </a:rPr>
                          <m:t>=</m:t>
                        </m:r>
                        <m:r>
                          <a:rPr lang="de-AT" sz="1000" b="0" i="1" smtClean="0">
                            <a:latin typeface="Cambria Math" panose="02040503050406030204" pitchFamily="18" charset="0"/>
                            <a:cs typeface="Arial" panose="020B0604020202020204" pitchFamily="34" charset="0"/>
                          </a:rPr>
                          <m:t>𝑀</m:t>
                        </m:r>
                      </m:e>
                    </m:nary>
                    <m:r>
                      <a:rPr lang="de-AT" sz="1000" b="0" i="1" smtClean="0">
                        <a:latin typeface="Cambria Math" panose="02040503050406030204" pitchFamily="18" charset="0"/>
                        <a:cs typeface="Arial" panose="020B0604020202020204" pitchFamily="34" charset="0"/>
                      </a:rPr>
                      <m:t>.</m:t>
                    </m:r>
                  </m:oMath>
                </a14:m>
                <a:endParaRPr lang="de-AT" sz="1000" dirty="0"/>
              </a:p>
            </p:txBody>
          </p:sp>
        </mc:Choice>
        <mc:Fallback xmlns="">
          <p:sp>
            <p:nvSpPr>
              <p:cNvPr id="20" name="Rechteck 19">
                <a:extLst>
                  <a:ext uri="{FF2B5EF4-FFF2-40B4-BE49-F238E27FC236}">
                    <a16:creationId xmlns:a16="http://schemas.microsoft.com/office/drawing/2014/main" id="{90B8BBC2-F0DF-D9DB-A4A3-823F936731F8}"/>
                  </a:ext>
                </a:extLst>
              </p:cNvPr>
              <p:cNvSpPr>
                <a:spLocks noRot="1" noChangeAspect="1" noMove="1" noResize="1" noEditPoints="1" noAdjustHandles="1" noChangeArrowheads="1" noChangeShapeType="1" noTextEdit="1"/>
              </p:cNvSpPr>
              <p:nvPr/>
            </p:nvSpPr>
            <p:spPr>
              <a:xfrm>
                <a:off x="2459272" y="3710543"/>
                <a:ext cx="4136031" cy="246221"/>
              </a:xfrm>
              <a:prstGeom prst="rect">
                <a:avLst/>
              </a:prstGeom>
              <a:blipFill>
                <a:blip r:embed="rId2"/>
                <a:stretch>
                  <a:fillRect t="-87500" b="-147500"/>
                </a:stretch>
              </a:blipFill>
            </p:spPr>
            <p:txBody>
              <a:bodyPr/>
              <a:lstStyle/>
              <a:p>
                <a:r>
                  <a:rPr lang="de-AT">
                    <a:noFill/>
                  </a:rPr>
                  <a:t> </a:t>
                </a:r>
              </a:p>
            </p:txBody>
          </p:sp>
        </mc:Fallback>
      </mc:AlternateContent>
      <p:pic>
        <p:nvPicPr>
          <p:cNvPr id="21" name="Grafik 20">
            <a:extLst>
              <a:ext uri="{FF2B5EF4-FFF2-40B4-BE49-F238E27FC236}">
                <a16:creationId xmlns:a16="http://schemas.microsoft.com/office/drawing/2014/main" id="{9FCF269A-990F-5740-E094-E4AF40A81380}"/>
              </a:ext>
            </a:extLst>
          </p:cNvPr>
          <p:cNvPicPr>
            <a:picLocks noChangeAspect="1"/>
          </p:cNvPicPr>
          <p:nvPr/>
        </p:nvPicPr>
        <p:blipFill>
          <a:blip r:embed="rId3"/>
          <a:stretch>
            <a:fillRect/>
          </a:stretch>
        </p:blipFill>
        <p:spPr>
          <a:xfrm>
            <a:off x="3832332" y="2952019"/>
            <a:ext cx="2533965" cy="643979"/>
          </a:xfrm>
          <a:prstGeom prst="rect">
            <a:avLst/>
          </a:prstGeom>
        </p:spPr>
      </p:pic>
      <p:pic>
        <p:nvPicPr>
          <p:cNvPr id="22" name="Grafik 21">
            <a:extLst>
              <a:ext uri="{FF2B5EF4-FFF2-40B4-BE49-F238E27FC236}">
                <a16:creationId xmlns:a16="http://schemas.microsoft.com/office/drawing/2014/main" id="{C2CF855C-E588-9ED8-CDC3-4F625DD9E5BA}"/>
              </a:ext>
            </a:extLst>
          </p:cNvPr>
          <p:cNvPicPr>
            <a:picLocks noChangeAspect="1"/>
          </p:cNvPicPr>
          <p:nvPr/>
        </p:nvPicPr>
        <p:blipFill>
          <a:blip r:embed="rId4"/>
          <a:stretch>
            <a:fillRect/>
          </a:stretch>
        </p:blipFill>
        <p:spPr>
          <a:xfrm>
            <a:off x="2230266" y="2737261"/>
            <a:ext cx="1456431" cy="935597"/>
          </a:xfrm>
          <a:prstGeom prst="rect">
            <a:avLst/>
          </a:prstGeom>
        </p:spPr>
      </p:pic>
      <p:sp>
        <p:nvSpPr>
          <p:cNvPr id="27" name="Rechteck 26">
            <a:extLst>
              <a:ext uri="{FF2B5EF4-FFF2-40B4-BE49-F238E27FC236}">
                <a16:creationId xmlns:a16="http://schemas.microsoft.com/office/drawing/2014/main" id="{619C9FA5-8DCC-C649-887F-D0A0E4E28C08}"/>
              </a:ext>
            </a:extLst>
          </p:cNvPr>
          <p:cNvSpPr/>
          <p:nvPr/>
        </p:nvSpPr>
        <p:spPr bwMode="auto">
          <a:xfrm>
            <a:off x="485826" y="4361909"/>
            <a:ext cx="8316738" cy="1898123"/>
          </a:xfrm>
          <a:prstGeom prst="rect">
            <a:avLst/>
          </a:prstGeom>
          <a:solidFill>
            <a:schemeClr val="tx2">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28" name="Inhaltsplatzhalter 2">
            <a:extLst>
              <a:ext uri="{FF2B5EF4-FFF2-40B4-BE49-F238E27FC236}">
                <a16:creationId xmlns:a16="http://schemas.microsoft.com/office/drawing/2014/main" id="{DD28A6E2-A692-2E01-76B3-FE56016D0081}"/>
              </a:ext>
            </a:extLst>
          </p:cNvPr>
          <p:cNvSpPr txBox="1">
            <a:spLocks/>
          </p:cNvSpPr>
          <p:nvPr/>
        </p:nvSpPr>
        <p:spPr bwMode="auto">
          <a:xfrm>
            <a:off x="485826" y="4446972"/>
            <a:ext cx="8090209" cy="1695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ct val="0"/>
              </a:spcBef>
              <a:spcAft>
                <a:spcPct val="0"/>
              </a:spcAft>
              <a:buClrTx/>
              <a:buFont typeface="Arial" pitchFamily="34" charset="0"/>
              <a:buNone/>
              <a:defRPr sz="1500">
                <a:solidFill>
                  <a:schemeClr val="tx1"/>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a:lstStyle>
          <a:p>
            <a:pPr marL="1588" lvl="1" indent="0">
              <a:buFontTx/>
              <a:buNone/>
            </a:pPr>
            <a:endParaRPr lang="de-AT" sz="200" b="1" kern="0" dirty="0">
              <a:solidFill>
                <a:schemeClr val="tx1"/>
              </a:solidFill>
            </a:endParaRPr>
          </a:p>
          <a:p>
            <a:pPr marL="180975" lvl="2" indent="0" algn="ctr">
              <a:buNone/>
            </a:pPr>
            <a:r>
              <a:rPr lang="de-AT" sz="1400" b="1" kern="0" dirty="0">
                <a:solidFill>
                  <a:schemeClr val="tx2">
                    <a:lumMod val="50000"/>
                  </a:schemeClr>
                </a:solidFill>
              </a:rPr>
              <a:t>Voraussetzung</a:t>
            </a:r>
          </a:p>
          <a:p>
            <a:pPr marL="180975" lvl="2" indent="0">
              <a:buNone/>
            </a:pPr>
            <a:endParaRPr lang="de-AT" sz="800" kern="0" dirty="0">
              <a:solidFill>
                <a:schemeClr val="tx1"/>
              </a:solidFill>
            </a:endParaRPr>
          </a:p>
          <a:p>
            <a:pPr marL="180975" lvl="2" indent="0">
              <a:buNone/>
            </a:pPr>
            <a:r>
              <a:rPr lang="de-AT" sz="1100" kern="0" dirty="0">
                <a:solidFill>
                  <a:schemeClr val="tx1"/>
                </a:solidFill>
              </a:rPr>
              <a:t>Grundsätzlich ist eine solche Zusammenfassung baugleicher Maschinensätze nur möglich, wenn die baugleichen Maschinensätze eine </a:t>
            </a:r>
            <a:r>
              <a:rPr lang="de-AT" sz="1100" kern="0" dirty="0">
                <a:solidFill>
                  <a:schemeClr val="tx2">
                    <a:lumMod val="50000"/>
                  </a:schemeClr>
                </a:solidFill>
              </a:rPr>
              <a:t>monoton steigende Grenzkostenfunktion </a:t>
            </a:r>
            <a:r>
              <a:rPr lang="de-AT" sz="1100" kern="0" dirty="0">
                <a:solidFill>
                  <a:schemeClr val="tx1"/>
                </a:solidFill>
              </a:rPr>
              <a:t>besitzen, d.h. der Wasserbedarf im Intervall </a:t>
            </a:r>
            <a:r>
              <a:rPr lang="de-AT" sz="1100" kern="0" dirty="0" err="1">
                <a:solidFill>
                  <a:schemeClr val="tx1"/>
                </a:solidFill>
              </a:rPr>
              <a:t>Q</a:t>
            </a:r>
            <a:r>
              <a:rPr lang="de-AT" sz="1100" kern="0" baseline="-25000" dirty="0" err="1">
                <a:solidFill>
                  <a:schemeClr val="tx1"/>
                </a:solidFill>
              </a:rPr>
              <a:t>min</a:t>
            </a:r>
            <a:r>
              <a:rPr lang="de-AT" sz="1100" kern="0" dirty="0">
                <a:solidFill>
                  <a:schemeClr val="tx1"/>
                </a:solidFill>
              </a:rPr>
              <a:t> bis </a:t>
            </a:r>
            <a:r>
              <a:rPr lang="de-AT" sz="1100" kern="0" dirty="0" err="1">
                <a:solidFill>
                  <a:schemeClr val="tx1"/>
                </a:solidFill>
              </a:rPr>
              <a:t>Q</a:t>
            </a:r>
            <a:r>
              <a:rPr lang="de-AT" sz="1100" kern="0" baseline="-25000" dirty="0" err="1">
                <a:solidFill>
                  <a:schemeClr val="tx1"/>
                </a:solidFill>
              </a:rPr>
              <a:t>max</a:t>
            </a:r>
            <a:r>
              <a:rPr lang="de-AT" sz="1100" kern="0" dirty="0">
                <a:solidFill>
                  <a:schemeClr val="tx1"/>
                </a:solidFill>
              </a:rPr>
              <a:t> für ein zusätzliches MW mit zunehmender Leistung steigt (was in der Regel auch gegeben ist). Bei der vereinfachten Modellierung mittels für konstanter Fallhöhen bedeutet dies:</a:t>
            </a:r>
          </a:p>
          <a:p>
            <a:pPr marL="180975" lvl="2" indent="0" algn="ctr">
              <a:buNone/>
            </a:pPr>
            <a:endParaRPr lang="de-AT" sz="1100" b="1" kern="0" dirty="0">
              <a:solidFill>
                <a:schemeClr val="tx2">
                  <a:lumMod val="50000"/>
                </a:schemeClr>
              </a:solidFill>
            </a:endParaRPr>
          </a:p>
          <a:p>
            <a:pPr marL="180975" lvl="2" indent="0" algn="ctr">
              <a:buNone/>
            </a:pPr>
            <a:endParaRPr lang="de-AT" sz="1100" kern="0" dirty="0">
              <a:solidFill>
                <a:schemeClr val="tx1"/>
              </a:solidFill>
            </a:endParaRPr>
          </a:p>
          <a:p>
            <a:pPr marL="180975" lvl="2" indent="0">
              <a:buNone/>
            </a:pPr>
            <a:endParaRPr lang="de-AT" sz="1100" kern="0" dirty="0">
              <a:solidFill>
                <a:schemeClr val="tx1"/>
              </a:solidFill>
            </a:endParaRPr>
          </a:p>
        </p:txBody>
      </p:sp>
      <p:sp>
        <p:nvSpPr>
          <p:cNvPr id="29" name="Rechteck 28">
            <a:extLst>
              <a:ext uri="{FF2B5EF4-FFF2-40B4-BE49-F238E27FC236}">
                <a16:creationId xmlns:a16="http://schemas.microsoft.com/office/drawing/2014/main" id="{F5351A08-837D-31F1-9671-3A981975FB9E}"/>
              </a:ext>
            </a:extLst>
          </p:cNvPr>
          <p:cNvSpPr/>
          <p:nvPr/>
        </p:nvSpPr>
        <p:spPr bwMode="auto">
          <a:xfrm>
            <a:off x="708453" y="5656083"/>
            <a:ext cx="7871483" cy="40244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pic>
        <p:nvPicPr>
          <p:cNvPr id="7" name="Grafik 6">
            <a:extLst>
              <a:ext uri="{FF2B5EF4-FFF2-40B4-BE49-F238E27FC236}">
                <a16:creationId xmlns:a16="http://schemas.microsoft.com/office/drawing/2014/main" id="{939859F9-F106-08ED-2092-C0F09D38EDF5}"/>
              </a:ext>
            </a:extLst>
          </p:cNvPr>
          <p:cNvPicPr>
            <a:picLocks noChangeAspect="1"/>
          </p:cNvPicPr>
          <p:nvPr/>
        </p:nvPicPr>
        <p:blipFill>
          <a:blip r:embed="rId5"/>
          <a:stretch>
            <a:fillRect/>
          </a:stretch>
        </p:blipFill>
        <p:spPr>
          <a:xfrm>
            <a:off x="3153655" y="5700907"/>
            <a:ext cx="2981080" cy="329338"/>
          </a:xfrm>
          <a:prstGeom prst="rect">
            <a:avLst/>
          </a:prstGeom>
        </p:spPr>
      </p:pic>
    </p:spTree>
    <p:extLst>
      <p:ext uri="{BB962C8B-B14F-4D97-AF65-F5344CB8AC3E}">
        <p14:creationId xmlns:p14="http://schemas.microsoft.com/office/powerpoint/2010/main" val="206302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AT" dirty="0"/>
              <a:t>Aufgabenstellung</a:t>
            </a:r>
          </a:p>
        </p:txBody>
      </p:sp>
      <p:sp>
        <p:nvSpPr>
          <p:cNvPr id="3" name="Untertitel 2"/>
          <p:cNvSpPr>
            <a:spLocks noGrp="1"/>
          </p:cNvSpPr>
          <p:nvPr>
            <p:ph type="subTitle" idx="1"/>
          </p:nvPr>
        </p:nvSpPr>
        <p:spPr>
          <a:xfrm>
            <a:off x="425450" y="2570851"/>
            <a:ext cx="6861175" cy="923330"/>
          </a:xfrm>
        </p:spPr>
        <p:txBody>
          <a:bodyPr/>
          <a:lstStyle/>
          <a:p>
            <a:r>
              <a:rPr lang="de-AT" dirty="0">
                <a:solidFill>
                  <a:schemeClr val="tx2"/>
                </a:solidFill>
              </a:rPr>
              <a:t>Erstellung einer </a:t>
            </a:r>
            <a:r>
              <a:rPr lang="de-AT" dirty="0" err="1">
                <a:solidFill>
                  <a:schemeClr val="tx2"/>
                </a:solidFill>
              </a:rPr>
              <a:t>Bidding-Curve</a:t>
            </a:r>
            <a:r>
              <a:rPr lang="de-AT" dirty="0">
                <a:solidFill>
                  <a:schemeClr val="tx2"/>
                </a:solidFill>
              </a:rPr>
              <a:t> f</a:t>
            </a:r>
            <a:r>
              <a:rPr lang="de-AT" dirty="0"/>
              <a:t>ür die Spot-Markt-Auktion</a:t>
            </a:r>
            <a:endParaRPr lang="de-AT" dirty="0">
              <a:solidFill>
                <a:schemeClr val="tx2"/>
              </a:solidFill>
            </a:endParaRPr>
          </a:p>
        </p:txBody>
      </p:sp>
      <p:sp>
        <p:nvSpPr>
          <p:cNvPr id="4" name="Fußzeilenplatzhalter 3"/>
          <p:cNvSpPr>
            <a:spLocks noGrp="1"/>
          </p:cNvSpPr>
          <p:nvPr>
            <p:ph type="ftr" sz="quarter" idx="12"/>
          </p:nvPr>
        </p:nvSpPr>
        <p:spPr/>
        <p:txBody>
          <a:bodyPr/>
          <a:lstStyle/>
          <a:p>
            <a:pPr eaLnBrk="0" fontAlgn="base" hangingPunct="0">
              <a:spcBef>
                <a:spcPct val="0"/>
              </a:spcBef>
              <a:spcAft>
                <a:spcPct val="0"/>
              </a:spcAft>
            </a:pPr>
            <a:r>
              <a:rPr lang="de-AT"/>
              <a:t>Short-Term Hydro Scheduling</a:t>
            </a:r>
            <a:endParaRPr lang="de-AT" dirty="0"/>
          </a:p>
        </p:txBody>
      </p:sp>
      <p:sp>
        <p:nvSpPr>
          <p:cNvPr id="5" name="Textplatzhalter 4"/>
          <p:cNvSpPr>
            <a:spLocks noGrp="1"/>
          </p:cNvSpPr>
          <p:nvPr>
            <p:ph type="body" sz="quarter" idx="10"/>
          </p:nvPr>
        </p:nvSpPr>
        <p:spPr>
          <a:xfrm>
            <a:off x="425450" y="4219575"/>
            <a:ext cx="4052888" cy="234231"/>
          </a:xfrm>
        </p:spPr>
        <p:txBody>
          <a:bodyPr/>
          <a:lstStyle/>
          <a:p>
            <a:r>
              <a:rPr lang="de-AT" dirty="0"/>
              <a:t>Dr. Nikolaus Rab, 6. </a:t>
            </a:r>
            <a:r>
              <a:rPr lang="de-AT"/>
              <a:t>Dezember 2024</a:t>
            </a:r>
            <a:endParaRPr lang="de-AT" dirty="0"/>
          </a:p>
        </p:txBody>
      </p:sp>
    </p:spTree>
    <p:extLst>
      <p:ext uri="{BB962C8B-B14F-4D97-AF65-F5344CB8AC3E}">
        <p14:creationId xmlns:p14="http://schemas.microsoft.com/office/powerpoint/2010/main" val="2280342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nvSpPr>
        <p:spPr bwMode="auto">
          <a:xfrm>
            <a:off x="464102" y="781317"/>
            <a:ext cx="8248098" cy="633740"/>
          </a:xfrm>
          <a:prstGeom prst="rect">
            <a:avLst/>
          </a:prstGeom>
          <a:solidFill>
            <a:schemeClr val="bg1">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8" name="Rechteck 7"/>
          <p:cNvSpPr/>
          <p:nvPr/>
        </p:nvSpPr>
        <p:spPr bwMode="auto">
          <a:xfrm>
            <a:off x="464102" y="1576346"/>
            <a:ext cx="8248098" cy="4035556"/>
          </a:xfrm>
          <a:prstGeom prst="rect">
            <a:avLst/>
          </a:prstGeom>
          <a:solidFill>
            <a:schemeClr val="bg1">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4" name="Datumsplatzhalter 3"/>
          <p:cNvSpPr>
            <a:spLocks noGrp="1"/>
          </p:cNvSpPr>
          <p:nvPr>
            <p:ph type="dt" sz="half" idx="10"/>
          </p:nvPr>
        </p:nvSpPr>
        <p:spPr/>
        <p:txBody>
          <a:bodyPr/>
          <a:lstStyle/>
          <a:p>
            <a:r>
              <a:rPr lang="de-DE"/>
              <a:t>6.12.2024</a:t>
            </a:r>
          </a:p>
        </p:txBody>
      </p:sp>
      <p:sp>
        <p:nvSpPr>
          <p:cNvPr id="6" name="Fußzeilenplatzhalter 5"/>
          <p:cNvSpPr>
            <a:spLocks noGrp="1"/>
          </p:cNvSpPr>
          <p:nvPr>
            <p:ph type="ftr" sz="quarter" idx="12"/>
          </p:nvPr>
        </p:nvSpPr>
        <p:spPr/>
        <p:txBody>
          <a:bodyPr/>
          <a:lstStyle/>
          <a:p>
            <a:r>
              <a:rPr lang="de-DE"/>
              <a:t>Short-Term Hydro Scheduling</a:t>
            </a:r>
          </a:p>
        </p:txBody>
      </p:sp>
      <p:sp>
        <p:nvSpPr>
          <p:cNvPr id="7" name="Rechteck 6"/>
          <p:cNvSpPr/>
          <p:nvPr/>
        </p:nvSpPr>
        <p:spPr>
          <a:xfrm>
            <a:off x="431800" y="1576346"/>
            <a:ext cx="8280399" cy="3939540"/>
          </a:xfrm>
          <a:prstGeom prst="rect">
            <a:avLst/>
          </a:prstGeom>
        </p:spPr>
        <p:txBody>
          <a:bodyPr wrap="square">
            <a:spAutoFit/>
          </a:bodyPr>
          <a:lstStyle/>
          <a:p>
            <a:endParaRPr lang="de-AT" sz="500" b="1" dirty="0">
              <a:solidFill>
                <a:schemeClr val="accent1"/>
              </a:solidFill>
            </a:endParaRPr>
          </a:p>
          <a:p>
            <a:r>
              <a:rPr lang="de-AT" sz="1100" b="1" dirty="0">
                <a:solidFill>
                  <a:schemeClr val="accent1"/>
                </a:solidFill>
              </a:rPr>
              <a:t>Schritt 1: Ermitteln Sie den optimalen Pump- und Turbinenbetrieb eines Pumpspeicherkraftwerkes für eine Woche (168 Stunden) auf Basis einer gegebenen Strompreis-Prognose aus einem Fundamental-Modell (Gewinnmaximierung).</a:t>
            </a:r>
          </a:p>
          <a:p>
            <a:endParaRPr lang="de-AT" sz="1600" dirty="0">
              <a:solidFill>
                <a:schemeClr val="bg2"/>
              </a:solidFill>
            </a:endParaRPr>
          </a:p>
          <a:p>
            <a:r>
              <a:rPr lang="de-AT" sz="1100" b="1" dirty="0">
                <a:solidFill>
                  <a:schemeClr val="accent1"/>
                </a:solidFill>
              </a:rPr>
              <a:t>Kraftwerk:</a:t>
            </a:r>
          </a:p>
          <a:p>
            <a:endParaRPr lang="de-AT" sz="200" b="1" dirty="0">
              <a:solidFill>
                <a:schemeClr val="accent1"/>
              </a:solidFill>
            </a:endParaRPr>
          </a:p>
          <a:p>
            <a:endParaRPr lang="de-AT" sz="200" dirty="0"/>
          </a:p>
          <a:p>
            <a:pPr marL="285750" indent="-285750">
              <a:buFont typeface="Arial" panose="020B0604020202020204" pitchFamily="34" charset="0"/>
              <a:buChar char="•"/>
            </a:pPr>
            <a:r>
              <a:rPr lang="de-AT" sz="1100" dirty="0"/>
              <a:t>Die Fall- bzw. Förderhöhe wird </a:t>
            </a:r>
            <a:r>
              <a:rPr lang="de-AT" sz="1100" i="1" dirty="0"/>
              <a:t>konstant</a:t>
            </a:r>
            <a:r>
              <a:rPr lang="de-AT" sz="1100" dirty="0"/>
              <a:t> mit 410 m angenommen.</a:t>
            </a:r>
          </a:p>
          <a:p>
            <a:pPr marL="285750" indent="-285750">
              <a:buFont typeface="Arial" panose="020B0604020202020204" pitchFamily="34" charset="0"/>
              <a:buChar char="•"/>
            </a:pPr>
            <a:endParaRPr lang="de-AT" sz="200" dirty="0"/>
          </a:p>
          <a:p>
            <a:pPr marL="285750" indent="-285750">
              <a:buFont typeface="Arial" panose="020B0604020202020204" pitchFamily="34" charset="0"/>
              <a:buChar char="•"/>
            </a:pPr>
            <a:r>
              <a:rPr lang="de-AT" sz="1100" dirty="0"/>
              <a:t>Das Kraftwerk besitzt zwei Pumpturbinen</a:t>
            </a:r>
            <a:r>
              <a:rPr lang="de-AT" sz="1100" b="1" dirty="0"/>
              <a:t> </a:t>
            </a:r>
            <a:r>
              <a:rPr lang="de-AT" sz="1100" dirty="0"/>
              <a:t>mit einem zulässigen Turbinendurchfluss-Bereich von 16 bis 40 m</a:t>
            </a:r>
            <a:r>
              <a:rPr lang="de-AT" sz="1100" baseline="30000" dirty="0"/>
              <a:t>3</a:t>
            </a:r>
            <a:r>
              <a:rPr lang="de-AT" sz="1100" dirty="0"/>
              <a:t>/s im und einem Pumpenförderstrom von 35 m</a:t>
            </a:r>
            <a:r>
              <a:rPr lang="de-AT" sz="1100" baseline="30000" dirty="0"/>
              <a:t>3</a:t>
            </a:r>
            <a:r>
              <a:rPr lang="de-AT" sz="1100" dirty="0"/>
              <a:t>/s je Maschinensatz. </a:t>
            </a:r>
          </a:p>
          <a:p>
            <a:pPr marL="285750" indent="-285750">
              <a:buFont typeface="Arial" panose="020B0604020202020204" pitchFamily="34" charset="0"/>
              <a:buChar char="•"/>
            </a:pPr>
            <a:endParaRPr lang="de-AT" sz="200" dirty="0"/>
          </a:p>
          <a:p>
            <a:endParaRPr lang="de-AT" sz="200" dirty="0"/>
          </a:p>
          <a:p>
            <a:pPr marL="285750" indent="-285750">
              <a:buFont typeface="Arial" panose="020B0604020202020204" pitchFamily="34" charset="0"/>
              <a:buChar char="•"/>
            </a:pPr>
            <a:r>
              <a:rPr lang="de-AT" sz="1100" dirty="0"/>
              <a:t>Der Wirkungsgrad im Turbinenbetrieb kann durch die Wirkungsgrad-Formel auf S. 10 mit den Parametern der Francis-Turbine beschrieben werden. Er soll im Modell stückweise linear approximiert werden mit 21 äquidistanten Stützstellen. Der Wirkungsgrad im Pumpbetrieb ist 92%. </a:t>
            </a:r>
          </a:p>
          <a:p>
            <a:pPr marL="285750" indent="-285750">
              <a:buFont typeface="Arial" panose="020B0604020202020204" pitchFamily="34" charset="0"/>
              <a:buChar char="•"/>
            </a:pPr>
            <a:endParaRPr lang="de-AT" sz="200" dirty="0"/>
          </a:p>
          <a:p>
            <a:pPr marL="285750" indent="-285750">
              <a:buFont typeface="Arial" panose="020B0604020202020204" pitchFamily="34" charset="0"/>
              <a:buChar char="•"/>
            </a:pPr>
            <a:r>
              <a:rPr lang="de-AT" sz="1100" dirty="0"/>
              <a:t>Es wird vereinfacht angenommen, dass es keine Verluste im Triebwasserweg gibt.</a:t>
            </a:r>
          </a:p>
          <a:p>
            <a:pPr marL="285750" indent="-285750">
              <a:buFont typeface="Arial" panose="020B0604020202020204" pitchFamily="34" charset="0"/>
              <a:buChar char="•"/>
            </a:pPr>
            <a:endParaRPr lang="de-AT" sz="1100" dirty="0"/>
          </a:p>
          <a:p>
            <a:r>
              <a:rPr lang="de-AT" sz="1100" b="1" dirty="0">
                <a:solidFill>
                  <a:schemeClr val="accent1"/>
                </a:solidFill>
              </a:rPr>
              <a:t>Speicher:</a:t>
            </a:r>
          </a:p>
          <a:p>
            <a:endParaRPr lang="de-AT" sz="200" dirty="0"/>
          </a:p>
          <a:p>
            <a:pPr marL="285750" indent="-285750">
              <a:buFont typeface="Arial" panose="020B0604020202020204" pitchFamily="34" charset="0"/>
              <a:buChar char="•"/>
            </a:pPr>
            <a:r>
              <a:rPr lang="de-AT" sz="1100" dirty="0"/>
              <a:t>Der Anfangs- und Endinhalt des Oberliegers sind jeweils 40 hm</a:t>
            </a:r>
            <a:r>
              <a:rPr lang="de-AT" sz="1100" baseline="30000" dirty="0"/>
              <a:t>3</a:t>
            </a:r>
            <a:r>
              <a:rPr lang="de-AT" sz="1100" dirty="0"/>
              <a:t>, maximaler Inhalt 60 hm</a:t>
            </a:r>
            <a:r>
              <a:rPr lang="de-AT" sz="1100" baseline="30000" dirty="0"/>
              <a:t>3</a:t>
            </a:r>
            <a:r>
              <a:rPr lang="de-AT" sz="1100" dirty="0"/>
              <a:t>.</a:t>
            </a:r>
          </a:p>
          <a:p>
            <a:endParaRPr lang="de-AT" sz="200" dirty="0"/>
          </a:p>
          <a:p>
            <a:pPr marL="285750" indent="-285750">
              <a:buFont typeface="Arial" panose="020B0604020202020204" pitchFamily="34" charset="0"/>
              <a:buChar char="•"/>
            </a:pPr>
            <a:r>
              <a:rPr lang="de-AT" sz="1100" dirty="0"/>
              <a:t>Für den Unterlieger gibt es keine Einschränkungen (nicht zu modellieren).</a:t>
            </a:r>
          </a:p>
          <a:p>
            <a:pPr marL="285750" indent="-285750">
              <a:buFont typeface="Arial" panose="020B0604020202020204" pitchFamily="34" charset="0"/>
              <a:buChar char="•"/>
            </a:pPr>
            <a:endParaRPr lang="de-AT" sz="200" dirty="0"/>
          </a:p>
          <a:p>
            <a:pPr marL="285750" indent="-285750">
              <a:buFont typeface="Arial" panose="020B0604020202020204" pitchFamily="34" charset="0"/>
              <a:buChar char="•"/>
            </a:pPr>
            <a:r>
              <a:rPr lang="de-AT" sz="1100" dirty="0"/>
              <a:t>Der natürliche Zufluss in den Oberlieger beträgt konstant 2 m</a:t>
            </a:r>
            <a:r>
              <a:rPr lang="de-AT" sz="1100" baseline="30000" dirty="0"/>
              <a:t>3</a:t>
            </a:r>
            <a:r>
              <a:rPr lang="de-AT" sz="1100" dirty="0"/>
              <a:t>/s.</a:t>
            </a:r>
          </a:p>
          <a:p>
            <a:pPr marL="285750" indent="-285750">
              <a:buFont typeface="Arial" panose="020B0604020202020204" pitchFamily="34" charset="0"/>
              <a:buChar char="•"/>
            </a:pPr>
            <a:endParaRPr lang="de-AT" sz="1100" dirty="0"/>
          </a:p>
          <a:p>
            <a:r>
              <a:rPr lang="de-AT" sz="1100" b="1" dirty="0">
                <a:solidFill>
                  <a:schemeClr val="accent1"/>
                </a:solidFill>
              </a:rPr>
              <a:t>Systemnutzungsentgelte:</a:t>
            </a:r>
          </a:p>
          <a:p>
            <a:endParaRPr lang="de-AT" sz="200" dirty="0"/>
          </a:p>
          <a:p>
            <a:pPr marL="285750" indent="-285750">
              <a:buFont typeface="Arial" panose="020B0604020202020204" pitchFamily="34" charset="0"/>
              <a:buChar char="•"/>
            </a:pPr>
            <a:r>
              <a:rPr lang="de-AT" sz="1100" dirty="0"/>
              <a:t>Berücksichtigen Sie, dass 12 Euro/MWh für die Einspeisung bzw. 20 Euro/MWh für die Entnahme von elektrischer Energie als Systemnutzungsentgelte („Netzgebühren“) zu entrichten sind.</a:t>
            </a:r>
            <a:endParaRPr lang="de-AT" sz="1500" dirty="0"/>
          </a:p>
        </p:txBody>
      </p:sp>
      <p:sp>
        <p:nvSpPr>
          <p:cNvPr id="10" name="Titel 1"/>
          <p:cNvSpPr txBox="1">
            <a:spLocks/>
          </p:cNvSpPr>
          <p:nvPr/>
        </p:nvSpPr>
        <p:spPr bwMode="auto">
          <a:xfrm>
            <a:off x="396166" y="984721"/>
            <a:ext cx="8183055" cy="282129"/>
          </a:xfrm>
          <a:prstGeom prst="rect">
            <a:avLst/>
          </a:prstGeom>
          <a:noFill/>
          <a:ln>
            <a:noFill/>
          </a:ln>
        </p:spPr>
        <p:txBody>
          <a:bodyPr vert="horz" wrap="square" lIns="0" tIns="0" rIns="0" bIns="0" numCol="1" anchor="t" anchorCtr="0" compatLnSpc="1">
            <a:prstTxWarp prst="textNoShape">
              <a:avLst/>
            </a:prstTxWarp>
            <a:spAutoFit/>
          </a:bodyPr>
          <a:lstStyle>
            <a:lvl1pPr algn="l" rtl="0" eaLnBrk="1" fontAlgn="base" hangingPunct="1">
              <a:lnSpc>
                <a:spcPts val="2200"/>
              </a:lnSpc>
              <a:spcBef>
                <a:spcPct val="0"/>
              </a:spcBef>
              <a:spcAft>
                <a:spcPct val="0"/>
              </a:spcAft>
              <a:defRPr sz="2200">
                <a:solidFill>
                  <a:schemeClr val="tx1"/>
                </a:solidFill>
                <a:latin typeface="+mj-lt"/>
                <a:ea typeface="+mj-ea"/>
                <a:cs typeface="+mj-cs"/>
              </a:defRPr>
            </a:lvl1pPr>
            <a:lvl2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2pPr>
            <a:lvl3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3pPr>
            <a:lvl4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4pPr>
            <a:lvl5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5pPr>
            <a:lvl6pPr marL="4572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6pPr>
            <a:lvl7pPr marL="9144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7pPr>
            <a:lvl8pPr marL="13716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8pPr>
            <a:lvl9pPr marL="18288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9pPr>
          </a:lstStyle>
          <a:p>
            <a:pPr algn="ctr"/>
            <a:r>
              <a:rPr lang="de-AT" sz="1800" b="1" kern="0" dirty="0">
                <a:solidFill>
                  <a:schemeClr val="accent1"/>
                </a:solidFill>
              </a:rPr>
              <a:t>Aufgabenstellung: Erstellung einer </a:t>
            </a:r>
            <a:r>
              <a:rPr lang="de-AT" sz="1800" b="1" kern="0" dirty="0" err="1">
                <a:solidFill>
                  <a:schemeClr val="accent1"/>
                </a:solidFill>
              </a:rPr>
              <a:t>Bidding-Curve</a:t>
            </a:r>
            <a:r>
              <a:rPr lang="de-AT" sz="1800" b="1" kern="0" dirty="0">
                <a:solidFill>
                  <a:schemeClr val="accent1"/>
                </a:solidFill>
              </a:rPr>
              <a:t> für den Spot-Markt (1)</a:t>
            </a:r>
          </a:p>
        </p:txBody>
      </p:sp>
      <p:sp>
        <p:nvSpPr>
          <p:cNvPr id="9" name="Rechteck 8"/>
          <p:cNvSpPr/>
          <p:nvPr/>
        </p:nvSpPr>
        <p:spPr bwMode="auto">
          <a:xfrm>
            <a:off x="464102" y="5728367"/>
            <a:ext cx="8248098" cy="546925"/>
          </a:xfrm>
          <a:prstGeom prst="rect">
            <a:avLst/>
          </a:prstGeom>
          <a:solidFill>
            <a:schemeClr val="bg1">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3" name="Rechteck 2"/>
          <p:cNvSpPr/>
          <p:nvPr/>
        </p:nvSpPr>
        <p:spPr>
          <a:xfrm>
            <a:off x="528918" y="5525922"/>
            <a:ext cx="6445623" cy="877163"/>
          </a:xfrm>
          <a:prstGeom prst="rect">
            <a:avLst/>
          </a:prstGeom>
        </p:spPr>
        <p:txBody>
          <a:bodyPr wrap="square">
            <a:spAutoFit/>
          </a:bodyPr>
          <a:lstStyle/>
          <a:p>
            <a:pPr marL="285750" indent="-285750">
              <a:buFont typeface="Arial" panose="020B0604020202020204" pitchFamily="34" charset="0"/>
              <a:buChar char="•"/>
            </a:pPr>
            <a:endParaRPr lang="de-AT" dirty="0"/>
          </a:p>
          <a:p>
            <a:r>
              <a:rPr lang="de-AT" sz="1100" b="1" dirty="0">
                <a:solidFill>
                  <a:schemeClr val="accent1"/>
                </a:solidFill>
              </a:rPr>
              <a:t>Hinweis:</a:t>
            </a:r>
          </a:p>
          <a:p>
            <a:pPr marL="171450" indent="-171450">
              <a:buFont typeface="Arial" panose="020B0604020202020204" pitchFamily="34" charset="0"/>
              <a:buChar char="•"/>
            </a:pPr>
            <a:r>
              <a:rPr lang="de-AT" sz="1100" dirty="0"/>
              <a:t>SOS2-Variablen werden in GAMS als „SOS2 variable“ deklariert.</a:t>
            </a:r>
          </a:p>
          <a:p>
            <a:endParaRPr lang="de-AT" sz="1100" dirty="0"/>
          </a:p>
        </p:txBody>
      </p:sp>
      <p:sp>
        <p:nvSpPr>
          <p:cNvPr id="2" name="Foliennummernplatzhalter 1"/>
          <p:cNvSpPr>
            <a:spLocks noGrp="1"/>
          </p:cNvSpPr>
          <p:nvPr>
            <p:ph type="sldNum" sz="quarter" idx="11"/>
          </p:nvPr>
        </p:nvSpPr>
        <p:spPr/>
        <p:txBody>
          <a:bodyPr/>
          <a:lstStyle/>
          <a:p>
            <a:pPr algn="r"/>
            <a:r>
              <a:rPr lang="de-DE"/>
              <a:t>Seite </a:t>
            </a:r>
            <a:fld id="{DA7C5908-43A2-4734-906C-248E75A07F0B}" type="slidenum">
              <a:rPr lang="de-DE" smtClean="0"/>
              <a:pPr algn="r"/>
              <a:t>16</a:t>
            </a:fld>
            <a:endParaRPr lang="de-DE" dirty="0"/>
          </a:p>
        </p:txBody>
      </p:sp>
    </p:spTree>
    <p:extLst>
      <p:ext uri="{BB962C8B-B14F-4D97-AF65-F5344CB8AC3E}">
        <p14:creationId xmlns:p14="http://schemas.microsoft.com/office/powerpoint/2010/main" val="4163106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bwMode="auto">
          <a:xfrm>
            <a:off x="464102" y="781317"/>
            <a:ext cx="8248098" cy="633740"/>
          </a:xfrm>
          <a:prstGeom prst="rect">
            <a:avLst/>
          </a:prstGeom>
          <a:solidFill>
            <a:schemeClr val="bg1">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10" name="Rechteck 9"/>
          <p:cNvSpPr/>
          <p:nvPr/>
        </p:nvSpPr>
        <p:spPr bwMode="auto">
          <a:xfrm>
            <a:off x="464102" y="1614815"/>
            <a:ext cx="8248098" cy="2410551"/>
          </a:xfrm>
          <a:prstGeom prst="rect">
            <a:avLst/>
          </a:prstGeom>
          <a:solidFill>
            <a:schemeClr val="bg1">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8" name="Rechteck 7"/>
          <p:cNvSpPr/>
          <p:nvPr/>
        </p:nvSpPr>
        <p:spPr>
          <a:xfrm>
            <a:off x="569404" y="1462962"/>
            <a:ext cx="8054643" cy="1184940"/>
          </a:xfrm>
          <a:prstGeom prst="rect">
            <a:avLst/>
          </a:prstGeom>
        </p:spPr>
        <p:txBody>
          <a:bodyPr wrap="square">
            <a:spAutoFit/>
          </a:bodyPr>
          <a:lstStyle/>
          <a:p>
            <a:endParaRPr lang="de-AT" sz="500" b="1" dirty="0">
              <a:solidFill>
                <a:schemeClr val="accent1"/>
              </a:solidFill>
            </a:endParaRPr>
          </a:p>
          <a:p>
            <a:pPr marL="285750" indent="-285750">
              <a:buFont typeface="Arial" panose="020B0604020202020204" pitchFamily="34" charset="0"/>
              <a:buChar char="•"/>
            </a:pPr>
            <a:endParaRPr lang="de-AT" sz="1100" dirty="0"/>
          </a:p>
          <a:p>
            <a:pPr algn="just"/>
            <a:r>
              <a:rPr lang="de-AT" sz="1100" b="1" dirty="0">
                <a:solidFill>
                  <a:schemeClr val="accent1"/>
                </a:solidFill>
              </a:rPr>
              <a:t>Schritt 2: Ermitteln Sie auf Basis der Optimierungsergebnisse die jeweiligen Preise, ab denen Sie eine gewisse Leistung im Pump- und Turbinenbetrieb einsetzen. Leitet Sie daraus eine </a:t>
            </a:r>
            <a:r>
              <a:rPr lang="de-AT" sz="1100" b="1" dirty="0" err="1">
                <a:solidFill>
                  <a:schemeClr val="accent1"/>
                </a:solidFill>
              </a:rPr>
              <a:t>Bidding-Curve</a:t>
            </a:r>
            <a:r>
              <a:rPr lang="de-AT" sz="1100" b="1" dirty="0">
                <a:solidFill>
                  <a:schemeClr val="accent1"/>
                </a:solidFill>
              </a:rPr>
              <a:t> (Angebots-Kurve) ab, die Sie für die Auktion am Spot-Markt am nächsten Tag einstellen würden.</a:t>
            </a:r>
          </a:p>
          <a:p>
            <a:endParaRPr lang="de-AT" sz="1100" dirty="0"/>
          </a:p>
          <a:p>
            <a:r>
              <a:rPr lang="de-AT" sz="1100" dirty="0"/>
              <a:t>Lösungsvorschlag:</a:t>
            </a:r>
            <a:endParaRPr lang="de-AT" sz="1500" dirty="0"/>
          </a:p>
        </p:txBody>
      </p:sp>
      <p:sp>
        <p:nvSpPr>
          <p:cNvPr id="4" name="Datumsplatzhalter 3"/>
          <p:cNvSpPr>
            <a:spLocks noGrp="1"/>
          </p:cNvSpPr>
          <p:nvPr>
            <p:ph type="dt" sz="half" idx="10"/>
          </p:nvPr>
        </p:nvSpPr>
        <p:spPr/>
        <p:txBody>
          <a:bodyPr/>
          <a:lstStyle/>
          <a:p>
            <a:r>
              <a:rPr lang="de-DE"/>
              <a:t>6.12.2024</a:t>
            </a:r>
          </a:p>
        </p:txBody>
      </p:sp>
      <p:sp>
        <p:nvSpPr>
          <p:cNvPr id="6" name="Fußzeilenplatzhalter 5"/>
          <p:cNvSpPr>
            <a:spLocks noGrp="1"/>
          </p:cNvSpPr>
          <p:nvPr>
            <p:ph type="ftr" sz="quarter" idx="12"/>
          </p:nvPr>
        </p:nvSpPr>
        <p:spPr/>
        <p:txBody>
          <a:bodyPr/>
          <a:lstStyle/>
          <a:p>
            <a:r>
              <a:rPr lang="de-DE"/>
              <a:t>Short-Term Hydro Scheduling</a:t>
            </a:r>
          </a:p>
        </p:txBody>
      </p:sp>
      <p:sp>
        <p:nvSpPr>
          <p:cNvPr id="12" name="Titel 1"/>
          <p:cNvSpPr txBox="1">
            <a:spLocks/>
          </p:cNvSpPr>
          <p:nvPr/>
        </p:nvSpPr>
        <p:spPr bwMode="auto">
          <a:xfrm>
            <a:off x="396166" y="984721"/>
            <a:ext cx="8183055" cy="282129"/>
          </a:xfrm>
          <a:prstGeom prst="rect">
            <a:avLst/>
          </a:prstGeom>
          <a:noFill/>
          <a:ln>
            <a:noFill/>
          </a:ln>
        </p:spPr>
        <p:txBody>
          <a:bodyPr vert="horz" wrap="square" lIns="0" tIns="0" rIns="0" bIns="0" numCol="1" anchor="t" anchorCtr="0" compatLnSpc="1">
            <a:prstTxWarp prst="textNoShape">
              <a:avLst/>
            </a:prstTxWarp>
            <a:spAutoFit/>
          </a:bodyPr>
          <a:lstStyle>
            <a:lvl1pPr algn="l" rtl="0" eaLnBrk="1" fontAlgn="base" hangingPunct="1">
              <a:lnSpc>
                <a:spcPts val="2200"/>
              </a:lnSpc>
              <a:spcBef>
                <a:spcPct val="0"/>
              </a:spcBef>
              <a:spcAft>
                <a:spcPct val="0"/>
              </a:spcAft>
              <a:defRPr sz="2200">
                <a:solidFill>
                  <a:schemeClr val="tx1"/>
                </a:solidFill>
                <a:latin typeface="+mj-lt"/>
                <a:ea typeface="+mj-ea"/>
                <a:cs typeface="+mj-cs"/>
              </a:defRPr>
            </a:lvl1pPr>
            <a:lvl2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2pPr>
            <a:lvl3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3pPr>
            <a:lvl4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4pPr>
            <a:lvl5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5pPr>
            <a:lvl6pPr marL="4572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6pPr>
            <a:lvl7pPr marL="9144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7pPr>
            <a:lvl8pPr marL="13716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8pPr>
            <a:lvl9pPr marL="18288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9pPr>
          </a:lstStyle>
          <a:p>
            <a:pPr algn="ctr"/>
            <a:r>
              <a:rPr lang="de-AT" sz="1800" b="1" kern="0" dirty="0">
                <a:solidFill>
                  <a:schemeClr val="accent1"/>
                </a:solidFill>
              </a:rPr>
              <a:t>Aufgabenstellung: Erstellung einer </a:t>
            </a:r>
            <a:r>
              <a:rPr lang="de-AT" sz="1800" b="1" kern="0" dirty="0" err="1">
                <a:solidFill>
                  <a:schemeClr val="accent1"/>
                </a:solidFill>
              </a:rPr>
              <a:t>Bidding-Curve</a:t>
            </a:r>
            <a:r>
              <a:rPr lang="de-AT" sz="1800" b="1" kern="0" dirty="0">
                <a:solidFill>
                  <a:schemeClr val="accent1"/>
                </a:solidFill>
              </a:rPr>
              <a:t> für den Spot-Markt (2)</a:t>
            </a:r>
          </a:p>
        </p:txBody>
      </p:sp>
      <p:sp>
        <p:nvSpPr>
          <p:cNvPr id="2" name="Foliennummernplatzhalter 1"/>
          <p:cNvSpPr>
            <a:spLocks noGrp="1"/>
          </p:cNvSpPr>
          <p:nvPr>
            <p:ph type="sldNum" sz="quarter" idx="11"/>
          </p:nvPr>
        </p:nvSpPr>
        <p:spPr/>
        <p:txBody>
          <a:bodyPr/>
          <a:lstStyle/>
          <a:p>
            <a:pPr algn="r"/>
            <a:r>
              <a:rPr lang="de-DE"/>
              <a:t>Seite </a:t>
            </a:r>
            <a:fld id="{DA7C5908-43A2-4734-906C-248E75A07F0B}" type="slidenum">
              <a:rPr lang="de-DE" smtClean="0"/>
              <a:pPr algn="r"/>
              <a:t>17</a:t>
            </a:fld>
            <a:endParaRPr lang="de-DE" dirty="0"/>
          </a:p>
        </p:txBody>
      </p:sp>
      <p:graphicFrame>
        <p:nvGraphicFramePr>
          <p:cNvPr id="5" name="Tabelle 4"/>
          <p:cNvGraphicFramePr>
            <a:graphicFrameLocks noGrp="1"/>
          </p:cNvGraphicFramePr>
          <p:nvPr>
            <p:extLst>
              <p:ext uri="{D42A27DB-BD31-4B8C-83A1-F6EECF244321}">
                <p14:modId xmlns:p14="http://schemas.microsoft.com/office/powerpoint/2010/main" val="531973375"/>
              </p:ext>
            </p:extLst>
          </p:nvPr>
        </p:nvGraphicFramePr>
        <p:xfrm>
          <a:off x="2630528" y="2688082"/>
          <a:ext cx="3714330" cy="1120140"/>
        </p:xfrm>
        <a:graphic>
          <a:graphicData uri="http://schemas.openxmlformats.org/drawingml/2006/table">
            <a:tbl>
              <a:tblPr>
                <a:tableStyleId>{5C22544A-7EE6-4342-B048-85BDC9FD1C3A}</a:tableStyleId>
              </a:tblPr>
              <a:tblGrid>
                <a:gridCol w="1857165">
                  <a:extLst>
                    <a:ext uri="{9D8B030D-6E8A-4147-A177-3AD203B41FA5}">
                      <a16:colId xmlns:a16="http://schemas.microsoft.com/office/drawing/2014/main" val="3333464626"/>
                    </a:ext>
                  </a:extLst>
                </a:gridCol>
                <a:gridCol w="1857165">
                  <a:extLst>
                    <a:ext uri="{9D8B030D-6E8A-4147-A177-3AD203B41FA5}">
                      <a16:colId xmlns:a16="http://schemas.microsoft.com/office/drawing/2014/main" val="2083356829"/>
                    </a:ext>
                  </a:extLst>
                </a:gridCol>
              </a:tblGrid>
              <a:tr h="167640">
                <a:tc>
                  <a:txBody>
                    <a:bodyPr/>
                    <a:lstStyle/>
                    <a:p>
                      <a:pPr algn="ctr" fontAlgn="b"/>
                      <a:r>
                        <a:rPr lang="de-AT" sz="1000" b="1" u="none" strike="noStrike" dirty="0">
                          <a:solidFill>
                            <a:schemeClr val="accent5">
                              <a:lumMod val="50000"/>
                            </a:schemeClr>
                          </a:solidFill>
                          <a:effectLst/>
                        </a:rPr>
                        <a:t>Preis</a:t>
                      </a:r>
                    </a:p>
                    <a:p>
                      <a:pPr algn="ctr" fontAlgn="b"/>
                      <a:r>
                        <a:rPr lang="de-AT" sz="800" b="0" i="0" u="none" strike="noStrike" dirty="0">
                          <a:solidFill>
                            <a:srgbClr val="000000"/>
                          </a:solidFill>
                          <a:effectLst/>
                          <a:latin typeface="Arial" panose="020B0604020202020204" pitchFamily="34" charset="0"/>
                        </a:rPr>
                        <a:t>EUR/MWh</a:t>
                      </a:r>
                    </a:p>
                  </a:txBody>
                  <a:tcPr marL="7620" marR="7620" marT="7620" marB="0" anchor="b"/>
                </a:tc>
                <a:tc>
                  <a:txBody>
                    <a:bodyPr/>
                    <a:lstStyle/>
                    <a:p>
                      <a:pPr algn="ctr" fontAlgn="b"/>
                      <a:r>
                        <a:rPr lang="de-AT" sz="1000" b="1" u="none" strike="noStrike" dirty="0">
                          <a:solidFill>
                            <a:schemeClr val="accent5">
                              <a:lumMod val="50000"/>
                            </a:schemeClr>
                          </a:solidFill>
                          <a:effectLst/>
                        </a:rPr>
                        <a:t>Angebotene Leistung</a:t>
                      </a:r>
                    </a:p>
                    <a:p>
                      <a:pPr algn="ctr" fontAlgn="b"/>
                      <a:r>
                        <a:rPr lang="de-AT" sz="800" b="0" i="0" u="none" strike="noStrike" dirty="0">
                          <a:solidFill>
                            <a:schemeClr val="tx1"/>
                          </a:solidFill>
                          <a:effectLst/>
                          <a:latin typeface="Arial" panose="020B0604020202020204" pitchFamily="34" charset="0"/>
                        </a:rPr>
                        <a:t>MW</a:t>
                      </a:r>
                    </a:p>
                  </a:txBody>
                  <a:tcPr marL="7620" marR="7620" marT="7620" marB="0" anchor="b"/>
                </a:tc>
                <a:extLst>
                  <a:ext uri="{0D108BD9-81ED-4DB2-BD59-A6C34878D82A}">
                    <a16:rowId xmlns:a16="http://schemas.microsoft.com/office/drawing/2014/main" val="2910908273"/>
                  </a:ext>
                </a:extLst>
              </a:tr>
              <a:tr h="167640">
                <a:tc>
                  <a:txBody>
                    <a:bodyPr/>
                    <a:lstStyle/>
                    <a:p>
                      <a:pPr algn="ctr" fontAlgn="b"/>
                      <a:r>
                        <a:rPr lang="de-AT" sz="800" u="none" strike="noStrike" dirty="0">
                          <a:effectLst/>
                        </a:rPr>
                        <a:t>453,97</a:t>
                      </a:r>
                      <a:endParaRPr lang="de-AT" sz="800" b="0" i="0" u="none" strike="noStrike" dirty="0">
                        <a:solidFill>
                          <a:srgbClr val="000000"/>
                        </a:solidFill>
                        <a:effectLst/>
                        <a:latin typeface="Arial" panose="020B0604020202020204" pitchFamily="34" charset="0"/>
                      </a:endParaRPr>
                    </a:p>
                  </a:txBody>
                  <a:tcPr marL="7620" marR="7620" marT="7620" marB="0" anchor="b"/>
                </a:tc>
                <a:tc>
                  <a:txBody>
                    <a:bodyPr/>
                    <a:lstStyle/>
                    <a:p>
                      <a:pPr algn="ctr" fontAlgn="b"/>
                      <a:r>
                        <a:rPr lang="de-AT" sz="800" u="none" strike="noStrike">
                          <a:effectLst/>
                        </a:rPr>
                        <a:t>13,54</a:t>
                      </a:r>
                      <a:endParaRPr lang="de-AT" sz="8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4092260308"/>
                  </a:ext>
                </a:extLst>
              </a:tr>
              <a:tr h="167640">
                <a:tc>
                  <a:txBody>
                    <a:bodyPr/>
                    <a:lstStyle/>
                    <a:p>
                      <a:pPr algn="ctr" fontAlgn="b"/>
                      <a:r>
                        <a:rPr lang="de-AT" sz="800" u="none" strike="noStrike" dirty="0">
                          <a:effectLst/>
                        </a:rPr>
                        <a:t>442,70</a:t>
                      </a:r>
                      <a:endParaRPr lang="de-AT" sz="800" b="0" i="0" u="none" strike="noStrike" dirty="0">
                        <a:solidFill>
                          <a:srgbClr val="000000"/>
                        </a:solidFill>
                        <a:effectLst/>
                        <a:latin typeface="Arial" panose="020B0604020202020204" pitchFamily="34" charset="0"/>
                      </a:endParaRPr>
                    </a:p>
                  </a:txBody>
                  <a:tcPr marL="7620" marR="7620" marT="7620" marB="0" anchor="b"/>
                </a:tc>
                <a:tc>
                  <a:txBody>
                    <a:bodyPr/>
                    <a:lstStyle/>
                    <a:p>
                      <a:pPr algn="ctr" fontAlgn="b"/>
                      <a:r>
                        <a:rPr lang="de-AT" sz="800" u="none" strike="noStrike" dirty="0">
                          <a:effectLst/>
                        </a:rPr>
                        <a:t>13,98</a:t>
                      </a:r>
                      <a:endParaRPr lang="de-AT" sz="8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790637085"/>
                  </a:ext>
                </a:extLst>
              </a:tr>
              <a:tr h="167640">
                <a:tc>
                  <a:txBody>
                    <a:bodyPr/>
                    <a:lstStyle/>
                    <a:p>
                      <a:pPr algn="ctr" fontAlgn="b"/>
                      <a:r>
                        <a:rPr lang="de-AT" sz="800" u="none" strike="noStrike">
                          <a:effectLst/>
                        </a:rPr>
                        <a:t>429,91</a:t>
                      </a:r>
                      <a:endParaRPr lang="de-AT" sz="8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de-AT" sz="800" u="none" strike="noStrike" dirty="0">
                          <a:effectLst/>
                        </a:rPr>
                        <a:t>14,43</a:t>
                      </a:r>
                      <a:endParaRPr lang="de-AT" sz="8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810698497"/>
                  </a:ext>
                </a:extLst>
              </a:tr>
              <a:tr h="167640">
                <a:tc>
                  <a:txBody>
                    <a:bodyPr/>
                    <a:lstStyle/>
                    <a:p>
                      <a:pPr algn="ctr" fontAlgn="b"/>
                      <a:r>
                        <a:rPr lang="de-AT" sz="800" u="none" strike="noStrike">
                          <a:effectLst/>
                        </a:rPr>
                        <a:t>424,93</a:t>
                      </a:r>
                      <a:endParaRPr lang="de-AT" sz="8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de-AT" sz="800" u="none" strike="noStrike" dirty="0">
                          <a:effectLst/>
                        </a:rPr>
                        <a:t>248,08</a:t>
                      </a:r>
                      <a:endParaRPr lang="de-AT" sz="8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2643530579"/>
                  </a:ext>
                </a:extLst>
              </a:tr>
              <a:tr h="167640">
                <a:tc>
                  <a:txBody>
                    <a:bodyPr/>
                    <a:lstStyle/>
                    <a:p>
                      <a:pPr algn="ctr" fontAlgn="b"/>
                      <a:r>
                        <a:rPr lang="de-AT" sz="800" u="none" strike="noStrike">
                          <a:effectLst/>
                        </a:rPr>
                        <a:t>323,28</a:t>
                      </a:r>
                      <a:endParaRPr lang="de-AT" sz="800" b="0" i="0" u="none" strike="noStrike">
                        <a:solidFill>
                          <a:srgbClr val="000000"/>
                        </a:solidFill>
                        <a:effectLst/>
                        <a:latin typeface="Arial" panose="020B0604020202020204" pitchFamily="34" charset="0"/>
                      </a:endParaRPr>
                    </a:p>
                  </a:txBody>
                  <a:tcPr marL="7620" marR="7620" marT="7620" marB="0" anchor="b"/>
                </a:tc>
                <a:tc>
                  <a:txBody>
                    <a:bodyPr/>
                    <a:lstStyle/>
                    <a:p>
                      <a:pPr algn="ctr" fontAlgn="b"/>
                      <a:r>
                        <a:rPr lang="de-AT" sz="800" u="none" strike="noStrike" dirty="0">
                          <a:effectLst/>
                        </a:rPr>
                        <a:t>-306,03</a:t>
                      </a:r>
                      <a:endParaRPr lang="de-AT" sz="8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484172528"/>
                  </a:ext>
                </a:extLst>
              </a:tr>
            </a:tbl>
          </a:graphicData>
        </a:graphic>
      </p:graphicFrame>
    </p:spTree>
    <p:extLst>
      <p:ext uri="{BB962C8B-B14F-4D97-AF65-F5344CB8AC3E}">
        <p14:creationId xmlns:p14="http://schemas.microsoft.com/office/powerpoint/2010/main" val="3647022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de-DE"/>
              <a:t>6.12.2024</a:t>
            </a:r>
          </a:p>
        </p:txBody>
      </p:sp>
      <p:sp>
        <p:nvSpPr>
          <p:cNvPr id="6" name="Fußzeilenplatzhalter 5"/>
          <p:cNvSpPr>
            <a:spLocks noGrp="1"/>
          </p:cNvSpPr>
          <p:nvPr>
            <p:ph type="ftr" sz="quarter" idx="12"/>
          </p:nvPr>
        </p:nvSpPr>
        <p:spPr/>
        <p:txBody>
          <a:bodyPr/>
          <a:lstStyle/>
          <a:p>
            <a:r>
              <a:rPr lang="de-DE"/>
              <a:t>Short-Term Hydro Scheduling</a:t>
            </a:r>
          </a:p>
        </p:txBody>
      </p:sp>
      <p:sp>
        <p:nvSpPr>
          <p:cNvPr id="12" name="Rechteck 11"/>
          <p:cNvSpPr/>
          <p:nvPr/>
        </p:nvSpPr>
        <p:spPr>
          <a:xfrm>
            <a:off x="522238" y="5643024"/>
            <a:ext cx="7664177" cy="307777"/>
          </a:xfrm>
          <a:prstGeom prst="rect">
            <a:avLst/>
          </a:prstGeom>
        </p:spPr>
        <p:txBody>
          <a:bodyPr wrap="square">
            <a:spAutoFit/>
          </a:bodyPr>
          <a:lstStyle/>
          <a:p>
            <a:pPr marL="180975" lvl="2" indent="0" algn="ctr">
              <a:buNone/>
            </a:pPr>
            <a:r>
              <a:rPr lang="de-AT" sz="1400" dirty="0"/>
              <a:t>Speichergruppe </a:t>
            </a:r>
            <a:r>
              <a:rPr lang="de-AT" sz="1400" dirty="0" err="1"/>
              <a:t>Zemm</a:t>
            </a:r>
            <a:r>
              <a:rPr lang="de-AT" sz="1400" dirty="0"/>
              <a:t>-Ziller (Tirol).</a:t>
            </a:r>
          </a:p>
        </p:txBody>
      </p:sp>
      <p:pic>
        <p:nvPicPr>
          <p:cNvPr id="2" name="Grafik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906" y="1253388"/>
            <a:ext cx="8403570" cy="4138121"/>
          </a:xfrm>
          <a:prstGeom prst="rect">
            <a:avLst/>
          </a:prstGeom>
        </p:spPr>
      </p:pic>
      <p:sp>
        <p:nvSpPr>
          <p:cNvPr id="3" name="Foliennummernplatzhalter 2"/>
          <p:cNvSpPr>
            <a:spLocks noGrp="1"/>
          </p:cNvSpPr>
          <p:nvPr>
            <p:ph type="sldNum" sz="quarter" idx="11"/>
          </p:nvPr>
        </p:nvSpPr>
        <p:spPr/>
        <p:txBody>
          <a:bodyPr/>
          <a:lstStyle/>
          <a:p>
            <a:pPr algn="r"/>
            <a:r>
              <a:rPr lang="de-DE"/>
              <a:t>Seite </a:t>
            </a:r>
            <a:fld id="{DA7C5908-43A2-4734-906C-248E75A07F0B}" type="slidenum">
              <a:rPr lang="de-DE" smtClean="0"/>
              <a:pPr algn="r"/>
              <a:t>2</a:t>
            </a:fld>
            <a:endParaRPr lang="de-DE" dirty="0"/>
          </a:p>
        </p:txBody>
      </p:sp>
    </p:spTree>
    <p:extLst>
      <p:ext uri="{BB962C8B-B14F-4D97-AF65-F5344CB8AC3E}">
        <p14:creationId xmlns:p14="http://schemas.microsoft.com/office/powerpoint/2010/main" val="2366658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de-DE"/>
              <a:t>6.12.2024</a:t>
            </a:r>
          </a:p>
        </p:txBody>
      </p:sp>
      <p:sp>
        <p:nvSpPr>
          <p:cNvPr id="6" name="Fußzeilenplatzhalter 5"/>
          <p:cNvSpPr>
            <a:spLocks noGrp="1"/>
          </p:cNvSpPr>
          <p:nvPr>
            <p:ph type="ftr" sz="quarter" idx="12"/>
          </p:nvPr>
        </p:nvSpPr>
        <p:spPr/>
        <p:txBody>
          <a:bodyPr/>
          <a:lstStyle/>
          <a:p>
            <a:r>
              <a:rPr lang="de-DE"/>
              <a:t>Short-Term Hydro Scheduling</a:t>
            </a:r>
          </a:p>
        </p:txBody>
      </p:sp>
      <p:pic>
        <p:nvPicPr>
          <p:cNvPr id="9" name="Grafik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581" y="745855"/>
            <a:ext cx="6645216" cy="4838807"/>
          </a:xfrm>
          <a:prstGeom prst="rect">
            <a:avLst/>
          </a:prstGeom>
        </p:spPr>
      </p:pic>
      <p:sp>
        <p:nvSpPr>
          <p:cNvPr id="12" name="Rechteck 11"/>
          <p:cNvSpPr/>
          <p:nvPr/>
        </p:nvSpPr>
        <p:spPr>
          <a:xfrm>
            <a:off x="522238" y="5643024"/>
            <a:ext cx="7664177" cy="307777"/>
          </a:xfrm>
          <a:prstGeom prst="rect">
            <a:avLst/>
          </a:prstGeom>
        </p:spPr>
        <p:txBody>
          <a:bodyPr wrap="square">
            <a:spAutoFit/>
          </a:bodyPr>
          <a:lstStyle/>
          <a:p>
            <a:pPr marL="180975" lvl="2" indent="0" algn="ctr">
              <a:buNone/>
            </a:pPr>
            <a:r>
              <a:rPr lang="de-AT" sz="1400" dirty="0"/>
              <a:t>Pumpspeicherkraftwerk </a:t>
            </a:r>
            <a:r>
              <a:rPr lang="de-AT" sz="1400" dirty="0" err="1"/>
              <a:t>Roßhag</a:t>
            </a:r>
            <a:r>
              <a:rPr lang="de-AT" sz="1400" dirty="0"/>
              <a:t> (</a:t>
            </a:r>
            <a:r>
              <a:rPr lang="de-AT" sz="1400" dirty="0" err="1"/>
              <a:t>Zemm</a:t>
            </a:r>
            <a:r>
              <a:rPr lang="de-AT" sz="1400" dirty="0"/>
              <a:t>-Ziller, Tirol).</a:t>
            </a:r>
          </a:p>
        </p:txBody>
      </p:sp>
      <p:sp>
        <p:nvSpPr>
          <p:cNvPr id="2" name="Foliennummernplatzhalter 1"/>
          <p:cNvSpPr>
            <a:spLocks noGrp="1"/>
          </p:cNvSpPr>
          <p:nvPr>
            <p:ph type="sldNum" sz="quarter" idx="11"/>
          </p:nvPr>
        </p:nvSpPr>
        <p:spPr/>
        <p:txBody>
          <a:bodyPr/>
          <a:lstStyle/>
          <a:p>
            <a:pPr algn="r"/>
            <a:r>
              <a:rPr lang="de-DE"/>
              <a:t>Seite </a:t>
            </a:r>
            <a:fld id="{DA7C5908-43A2-4734-906C-248E75A07F0B}" type="slidenum">
              <a:rPr lang="de-DE" smtClean="0"/>
              <a:pPr algn="r"/>
              <a:t>3</a:t>
            </a:fld>
            <a:endParaRPr lang="de-DE" dirty="0"/>
          </a:p>
        </p:txBody>
      </p:sp>
    </p:spTree>
    <p:extLst>
      <p:ext uri="{BB962C8B-B14F-4D97-AF65-F5344CB8AC3E}">
        <p14:creationId xmlns:p14="http://schemas.microsoft.com/office/powerpoint/2010/main" val="2136799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de-DE"/>
              <a:t>6.12.2024</a:t>
            </a:r>
          </a:p>
        </p:txBody>
      </p:sp>
      <p:sp>
        <p:nvSpPr>
          <p:cNvPr id="6" name="Fußzeilenplatzhalter 5"/>
          <p:cNvSpPr>
            <a:spLocks noGrp="1"/>
          </p:cNvSpPr>
          <p:nvPr>
            <p:ph type="ftr" sz="quarter" idx="12"/>
          </p:nvPr>
        </p:nvSpPr>
        <p:spPr/>
        <p:txBody>
          <a:bodyPr/>
          <a:lstStyle/>
          <a:p>
            <a:r>
              <a:rPr lang="de-DE"/>
              <a:t>Short-Term Hydro Scheduling</a:t>
            </a:r>
          </a:p>
        </p:txBody>
      </p:sp>
      <p:pic>
        <p:nvPicPr>
          <p:cNvPr id="2" name="Grafik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598" y="941951"/>
            <a:ext cx="7752277" cy="4501434"/>
          </a:xfrm>
          <a:prstGeom prst="rect">
            <a:avLst/>
          </a:prstGeom>
        </p:spPr>
      </p:pic>
      <p:sp>
        <p:nvSpPr>
          <p:cNvPr id="10" name="Rechteck 9"/>
          <p:cNvSpPr/>
          <p:nvPr/>
        </p:nvSpPr>
        <p:spPr>
          <a:xfrm>
            <a:off x="522238" y="5643024"/>
            <a:ext cx="7664177" cy="307777"/>
          </a:xfrm>
          <a:prstGeom prst="rect">
            <a:avLst/>
          </a:prstGeom>
        </p:spPr>
        <p:txBody>
          <a:bodyPr wrap="square">
            <a:spAutoFit/>
          </a:bodyPr>
          <a:lstStyle/>
          <a:p>
            <a:pPr marL="180975" lvl="2" indent="0" algn="ctr">
              <a:buNone/>
            </a:pPr>
            <a:r>
              <a:rPr lang="de-AT" sz="1400" dirty="0"/>
              <a:t>Krafthaus des Pumpspeicherkraftwerks </a:t>
            </a:r>
            <a:r>
              <a:rPr lang="de-AT" sz="1400" dirty="0" err="1"/>
              <a:t>Häusling</a:t>
            </a:r>
            <a:r>
              <a:rPr lang="de-AT" sz="1400" dirty="0"/>
              <a:t> (</a:t>
            </a:r>
            <a:r>
              <a:rPr lang="de-AT" sz="1400" dirty="0" err="1"/>
              <a:t>Zemm</a:t>
            </a:r>
            <a:r>
              <a:rPr lang="de-AT" sz="1400" dirty="0"/>
              <a:t>-Ziller, Tirol).</a:t>
            </a:r>
          </a:p>
        </p:txBody>
      </p:sp>
      <p:sp>
        <p:nvSpPr>
          <p:cNvPr id="3" name="Foliennummernplatzhalter 2"/>
          <p:cNvSpPr>
            <a:spLocks noGrp="1"/>
          </p:cNvSpPr>
          <p:nvPr>
            <p:ph type="sldNum" sz="quarter" idx="11"/>
          </p:nvPr>
        </p:nvSpPr>
        <p:spPr/>
        <p:txBody>
          <a:bodyPr/>
          <a:lstStyle/>
          <a:p>
            <a:pPr algn="r"/>
            <a:r>
              <a:rPr lang="de-DE"/>
              <a:t>Seite </a:t>
            </a:r>
            <a:fld id="{DA7C5908-43A2-4734-906C-248E75A07F0B}" type="slidenum">
              <a:rPr lang="de-DE" smtClean="0"/>
              <a:pPr algn="r"/>
              <a:t>4</a:t>
            </a:fld>
            <a:endParaRPr lang="de-DE" dirty="0"/>
          </a:p>
        </p:txBody>
      </p:sp>
    </p:spTree>
    <p:extLst>
      <p:ext uri="{BB962C8B-B14F-4D97-AF65-F5344CB8AC3E}">
        <p14:creationId xmlns:p14="http://schemas.microsoft.com/office/powerpoint/2010/main" val="101404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83D1774C-D16C-960D-F242-6E93FA9DFD46}"/>
              </a:ext>
            </a:extLst>
          </p:cNvPr>
          <p:cNvSpPr/>
          <p:nvPr/>
        </p:nvSpPr>
        <p:spPr bwMode="auto">
          <a:xfrm>
            <a:off x="485826" y="2545571"/>
            <a:ext cx="8316738" cy="3645679"/>
          </a:xfrm>
          <a:prstGeom prst="rect">
            <a:avLst/>
          </a:prstGeom>
          <a:solidFill>
            <a:schemeClr val="tx2">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30" name="Rechteck 29">
            <a:extLst>
              <a:ext uri="{FF2B5EF4-FFF2-40B4-BE49-F238E27FC236}">
                <a16:creationId xmlns:a16="http://schemas.microsoft.com/office/drawing/2014/main" id="{FBF4F45B-2FE4-002F-4796-07FBE2417E7B}"/>
              </a:ext>
            </a:extLst>
          </p:cNvPr>
          <p:cNvSpPr/>
          <p:nvPr/>
        </p:nvSpPr>
        <p:spPr bwMode="auto">
          <a:xfrm>
            <a:off x="485826" y="1612594"/>
            <a:ext cx="8316738" cy="739990"/>
          </a:xfrm>
          <a:prstGeom prst="rect">
            <a:avLst/>
          </a:prstGeom>
          <a:solidFill>
            <a:schemeClr val="tx2">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4" name="Datumsplatzhalter 3"/>
          <p:cNvSpPr>
            <a:spLocks noGrp="1"/>
          </p:cNvSpPr>
          <p:nvPr>
            <p:ph type="dt" sz="half" idx="10"/>
          </p:nvPr>
        </p:nvSpPr>
        <p:spPr/>
        <p:txBody>
          <a:bodyPr/>
          <a:lstStyle/>
          <a:p>
            <a:r>
              <a:rPr lang="de-DE"/>
              <a:t>6.12.2024</a:t>
            </a:r>
            <a:endParaRPr lang="de-DE" dirty="0"/>
          </a:p>
        </p:txBody>
      </p:sp>
      <p:sp>
        <p:nvSpPr>
          <p:cNvPr id="6" name="Fußzeilenplatzhalter 5"/>
          <p:cNvSpPr>
            <a:spLocks noGrp="1"/>
          </p:cNvSpPr>
          <p:nvPr>
            <p:ph type="ftr" sz="quarter" idx="12"/>
          </p:nvPr>
        </p:nvSpPr>
        <p:spPr/>
        <p:txBody>
          <a:bodyPr/>
          <a:lstStyle/>
          <a:p>
            <a:r>
              <a:rPr lang="de-DE"/>
              <a:t>Short-Term Hydro Scheduling</a:t>
            </a:r>
          </a:p>
        </p:txBody>
      </p:sp>
      <p:sp>
        <p:nvSpPr>
          <p:cNvPr id="8" name="Rechteck 7"/>
          <p:cNvSpPr/>
          <p:nvPr/>
        </p:nvSpPr>
        <p:spPr bwMode="auto">
          <a:xfrm>
            <a:off x="485826" y="817268"/>
            <a:ext cx="8316738" cy="612416"/>
          </a:xfrm>
          <a:prstGeom prst="rect">
            <a:avLst/>
          </a:prstGeom>
          <a:solidFill>
            <a:schemeClr val="tx2">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9" name="Titel 1"/>
          <p:cNvSpPr txBox="1">
            <a:spLocks/>
          </p:cNvSpPr>
          <p:nvPr/>
        </p:nvSpPr>
        <p:spPr bwMode="auto">
          <a:xfrm>
            <a:off x="485826" y="1000177"/>
            <a:ext cx="8316738" cy="264175"/>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txBody>
          <a:bodyPr vert="horz" wrap="square" lIns="0" tIns="0" rIns="0" bIns="0" numCol="1" anchor="t" anchorCtr="0" compatLnSpc="1">
            <a:prstTxWarp prst="textNoShape">
              <a:avLst/>
            </a:prstTxWarp>
            <a:spAutoFit/>
          </a:bodyPr>
          <a:lstStyle>
            <a:lvl1pPr algn="l" rtl="0" eaLnBrk="1" fontAlgn="base" hangingPunct="1">
              <a:lnSpc>
                <a:spcPts val="2200"/>
              </a:lnSpc>
              <a:spcBef>
                <a:spcPct val="0"/>
              </a:spcBef>
              <a:spcAft>
                <a:spcPct val="0"/>
              </a:spcAft>
              <a:defRPr sz="2200">
                <a:solidFill>
                  <a:schemeClr val="tx1"/>
                </a:solidFill>
                <a:latin typeface="+mj-lt"/>
                <a:ea typeface="+mj-ea"/>
                <a:cs typeface="+mj-cs"/>
              </a:defRPr>
            </a:lvl1pPr>
            <a:lvl2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2pPr>
            <a:lvl3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3pPr>
            <a:lvl4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4pPr>
            <a:lvl5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5pPr>
            <a:lvl6pPr marL="4572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6pPr>
            <a:lvl7pPr marL="9144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7pPr>
            <a:lvl8pPr marL="13716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8pPr>
            <a:lvl9pPr marL="18288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9pPr>
          </a:lstStyle>
          <a:p>
            <a:pPr algn="ctr"/>
            <a:r>
              <a:rPr lang="en-US" sz="1800" b="1" kern="0" dirty="0">
                <a:solidFill>
                  <a:schemeClr val="tx2">
                    <a:lumMod val="50000"/>
                  </a:schemeClr>
                </a:solidFill>
              </a:rPr>
              <a:t>Short-Term Hydro Scheduling problem </a:t>
            </a:r>
            <a:r>
              <a:rPr lang="en-US" sz="1600" b="1" kern="0" dirty="0">
                <a:solidFill>
                  <a:schemeClr val="tx2">
                    <a:lumMod val="50000"/>
                  </a:schemeClr>
                </a:solidFill>
              </a:rPr>
              <a:t>(STHS) </a:t>
            </a:r>
          </a:p>
        </p:txBody>
      </p:sp>
      <p:sp>
        <p:nvSpPr>
          <p:cNvPr id="5" name="Foliennummernplatzhalter 4"/>
          <p:cNvSpPr>
            <a:spLocks noGrp="1"/>
          </p:cNvSpPr>
          <p:nvPr>
            <p:ph type="sldNum" sz="quarter" idx="11"/>
          </p:nvPr>
        </p:nvSpPr>
        <p:spPr/>
        <p:txBody>
          <a:bodyPr/>
          <a:lstStyle/>
          <a:p>
            <a:pPr algn="r"/>
            <a:r>
              <a:rPr lang="de-DE"/>
              <a:t>Seite </a:t>
            </a:r>
            <a:fld id="{DA7C5908-43A2-4734-906C-248E75A07F0B}" type="slidenum">
              <a:rPr lang="de-DE" smtClean="0"/>
              <a:pPr algn="r"/>
              <a:t>5</a:t>
            </a:fld>
            <a:endParaRPr lang="de-DE" dirty="0"/>
          </a:p>
        </p:txBody>
      </p:sp>
      <p:sp>
        <p:nvSpPr>
          <p:cNvPr id="28" name="Textfeld 27">
            <a:extLst>
              <a:ext uri="{FF2B5EF4-FFF2-40B4-BE49-F238E27FC236}">
                <a16:creationId xmlns:a16="http://schemas.microsoft.com/office/drawing/2014/main" id="{548E11E8-C4E3-5FC5-5CE2-D320D2220100}"/>
              </a:ext>
            </a:extLst>
          </p:cNvPr>
          <p:cNvSpPr txBox="1"/>
          <p:nvPr/>
        </p:nvSpPr>
        <p:spPr>
          <a:xfrm>
            <a:off x="713957" y="1778947"/>
            <a:ext cx="7944217" cy="430887"/>
          </a:xfrm>
          <a:prstGeom prst="rect">
            <a:avLst/>
          </a:prstGeom>
          <a:noFill/>
        </p:spPr>
        <p:txBody>
          <a:bodyPr wrap="square">
            <a:spAutoFit/>
          </a:bodyPr>
          <a:lstStyle/>
          <a:p>
            <a:r>
              <a:rPr lang="de-AT" sz="1100" dirty="0"/>
              <a:t>Optimierungsprogramm zur Ermittlung optimaler Leistungsfahrpläne von Wasserkraft-Einheiten (Turbinen und/oder Pumpen einer einzelne Anlage oder eines gesamtem Systems) für einen Zeitraum von 1 Tag bis 1 Woche.</a:t>
            </a:r>
          </a:p>
        </p:txBody>
      </p:sp>
      <p:sp>
        <p:nvSpPr>
          <p:cNvPr id="2" name="Inhaltsplatzhalter 2">
            <a:extLst>
              <a:ext uri="{FF2B5EF4-FFF2-40B4-BE49-F238E27FC236}">
                <a16:creationId xmlns:a16="http://schemas.microsoft.com/office/drawing/2014/main" id="{7DF1750D-EE2F-4442-4163-045304D39831}"/>
              </a:ext>
            </a:extLst>
          </p:cNvPr>
          <p:cNvSpPr txBox="1">
            <a:spLocks/>
          </p:cNvSpPr>
          <p:nvPr/>
        </p:nvSpPr>
        <p:spPr bwMode="auto">
          <a:xfrm>
            <a:off x="805940" y="2769293"/>
            <a:ext cx="7906260" cy="32864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ct val="0"/>
              </a:spcBef>
              <a:spcAft>
                <a:spcPct val="0"/>
              </a:spcAft>
              <a:buClrTx/>
              <a:buFont typeface="Arial" pitchFamily="34" charset="0"/>
              <a:buNone/>
              <a:defRPr sz="1500">
                <a:solidFill>
                  <a:schemeClr val="tx1"/>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a:lstStyle>
          <a:p>
            <a:pPr marL="180975" lvl="2" indent="0" algn="ctr">
              <a:buNone/>
            </a:pPr>
            <a:r>
              <a:rPr lang="de-AT" sz="1400" b="1" kern="0" dirty="0">
                <a:solidFill>
                  <a:schemeClr val="tx2">
                    <a:lumMod val="50000"/>
                  </a:schemeClr>
                </a:solidFill>
              </a:rPr>
              <a:t>Zielfunktion</a:t>
            </a:r>
          </a:p>
          <a:p>
            <a:r>
              <a:rPr lang="de-AT" sz="1100" dirty="0"/>
              <a:t>Zielfunktion</a:t>
            </a:r>
          </a:p>
          <a:p>
            <a:pPr marL="171450" indent="-171450">
              <a:buFont typeface="Arial" panose="020B0604020202020204" pitchFamily="34" charset="0"/>
              <a:buChar char="•"/>
            </a:pPr>
            <a:r>
              <a:rPr lang="de-AT" sz="1100" dirty="0"/>
              <a:t>Beim Vorhandensein eines kompetitiven Strommarktes </a:t>
            </a:r>
          </a:p>
          <a:p>
            <a:pPr marL="350838" lvl="1" indent="-171450">
              <a:buFont typeface="Arial" panose="020B0604020202020204" pitchFamily="34" charset="0"/>
              <a:buChar char="•"/>
            </a:pPr>
            <a:r>
              <a:rPr lang="de-AT" sz="1100" dirty="0"/>
              <a:t>→ Gewinnmaximierung</a:t>
            </a:r>
          </a:p>
          <a:p>
            <a:pPr marL="171450" indent="-171450">
              <a:buFont typeface="Arial" panose="020B0604020202020204" pitchFamily="34" charset="0"/>
              <a:buChar char="•"/>
            </a:pPr>
            <a:r>
              <a:rPr lang="de-AT" sz="1100" dirty="0"/>
              <a:t>Bei Stromsystemen mit zentralen Leistungs-Vorgaben </a:t>
            </a:r>
          </a:p>
          <a:p>
            <a:pPr marL="350838" lvl="1" indent="-171450">
              <a:buFont typeface="Arial" panose="020B0604020202020204" pitchFamily="34" charset="0"/>
              <a:buChar char="•"/>
            </a:pPr>
            <a:r>
              <a:rPr lang="de-AT" sz="1100" dirty="0"/>
              <a:t>→ Minimierung des Wertes der genutzten hydraulischen Energie</a:t>
            </a:r>
            <a:endParaRPr lang="de-AT" sz="1400" b="1" kern="0" dirty="0">
              <a:solidFill>
                <a:schemeClr val="tx2">
                  <a:lumMod val="50000"/>
                </a:schemeClr>
              </a:solidFill>
            </a:endParaRPr>
          </a:p>
          <a:p>
            <a:pPr marL="180975" lvl="2" indent="0" algn="ctr">
              <a:buNone/>
            </a:pPr>
            <a:endParaRPr lang="de-AT" sz="1400" b="1" kern="0" dirty="0">
              <a:solidFill>
                <a:schemeClr val="tx2">
                  <a:lumMod val="50000"/>
                </a:schemeClr>
              </a:solidFill>
            </a:endParaRPr>
          </a:p>
          <a:p>
            <a:pPr marL="180975" lvl="2" indent="0" algn="ctr">
              <a:buNone/>
            </a:pPr>
            <a:r>
              <a:rPr lang="de-AT" sz="1400" b="1" kern="0" dirty="0">
                <a:solidFill>
                  <a:schemeClr val="tx2">
                    <a:lumMod val="50000"/>
                  </a:schemeClr>
                </a:solidFill>
              </a:rPr>
              <a:t>Standard-Nebenbedingungen </a:t>
            </a:r>
          </a:p>
          <a:p>
            <a:pPr marL="180975" lvl="2" indent="0" algn="ctr">
              <a:buNone/>
            </a:pPr>
            <a:endParaRPr lang="de-AT" sz="1000" b="1" kern="0" dirty="0">
              <a:solidFill>
                <a:schemeClr val="tx2">
                  <a:lumMod val="50000"/>
                </a:schemeClr>
              </a:solidFill>
            </a:endParaRPr>
          </a:p>
          <a:p>
            <a:pPr marL="171450" indent="-171450">
              <a:buFont typeface="Arial" panose="020B0604020202020204" pitchFamily="34" charset="0"/>
              <a:buChar char="•"/>
            </a:pPr>
            <a:r>
              <a:rPr lang="de-AT" sz="1100" dirty="0"/>
              <a:t>NB 1: Bilanzgleichung der Speicher </a:t>
            </a:r>
            <a:r>
              <a:rPr lang="de-AT" sz="1000" dirty="0"/>
              <a:t>(</a:t>
            </a:r>
            <a:r>
              <a:rPr lang="en-US" sz="1000" i="1" dirty="0"/>
              <a:t>water balance of reservoirs</a:t>
            </a:r>
            <a:r>
              <a:rPr lang="de-AT" sz="1000" i="1" dirty="0"/>
              <a:t>)</a:t>
            </a:r>
            <a:r>
              <a:rPr lang="de-AT" sz="1000" dirty="0"/>
              <a:t> </a:t>
            </a:r>
          </a:p>
          <a:p>
            <a:pPr marL="171450" indent="-171450">
              <a:buFont typeface="Arial" panose="020B0604020202020204" pitchFamily="34" charset="0"/>
              <a:buChar char="•"/>
            </a:pPr>
            <a:r>
              <a:rPr lang="de-AT" sz="1100" dirty="0"/>
              <a:t>NB 2: Betriebsgrenzen der Speicher </a:t>
            </a:r>
            <a:r>
              <a:rPr lang="de-AT" sz="1000" i="1" dirty="0"/>
              <a:t>(</a:t>
            </a:r>
            <a:r>
              <a:rPr lang="en-US" sz="1000" i="1" dirty="0"/>
              <a:t>storage limits of reservoirs</a:t>
            </a:r>
            <a:r>
              <a:rPr lang="de-AT" sz="1000" i="1" dirty="0"/>
              <a:t>)</a:t>
            </a:r>
          </a:p>
          <a:p>
            <a:pPr marL="171450" indent="-171450">
              <a:buFont typeface="Arial" panose="020B0604020202020204" pitchFamily="34" charset="0"/>
              <a:buChar char="•"/>
            </a:pPr>
            <a:r>
              <a:rPr lang="de-AT" sz="1100" dirty="0"/>
              <a:t>NB 3: Fall- und Förderhöhen und Berücksichtigung der Druckverluste im Triebwasserweg </a:t>
            </a:r>
            <a:r>
              <a:rPr lang="de-AT" sz="1000" i="1" dirty="0"/>
              <a:t>(</a:t>
            </a:r>
            <a:r>
              <a:rPr lang="en-US" sz="1000" i="1" dirty="0"/>
              <a:t>head and flow-related head losses</a:t>
            </a:r>
            <a:r>
              <a:rPr lang="de-AT" sz="1000" i="1" dirty="0"/>
              <a:t>)</a:t>
            </a:r>
          </a:p>
          <a:p>
            <a:pPr marL="171450" indent="-171450">
              <a:buFont typeface="Arial" panose="020B0604020202020204" pitchFamily="34" charset="0"/>
              <a:buChar char="•"/>
            </a:pPr>
            <a:r>
              <a:rPr lang="de-AT" sz="1100" dirty="0"/>
              <a:t>NB 4: Leistungskennlinien der Einheiten (Leitung-Durchfluss-Beziehung) </a:t>
            </a:r>
            <a:r>
              <a:rPr lang="de-AT" sz="1000" i="1" dirty="0"/>
              <a:t>(</a:t>
            </a:r>
            <a:r>
              <a:rPr lang="en-US" sz="1000" i="1" dirty="0"/>
              <a:t>Input/</a:t>
            </a:r>
            <a:r>
              <a:rPr lang="en-US" sz="1000" i="1" dirty="0" err="1"/>
              <a:t>ouput</a:t>
            </a:r>
            <a:r>
              <a:rPr lang="en-US" sz="1000" i="1" dirty="0"/>
              <a:t> curves</a:t>
            </a:r>
            <a:r>
              <a:rPr lang="de-AT" sz="1000" i="1" dirty="0"/>
              <a:t>)</a:t>
            </a:r>
          </a:p>
          <a:p>
            <a:pPr marL="171450" indent="-171450">
              <a:buFont typeface="Arial" panose="020B0604020202020204" pitchFamily="34" charset="0"/>
              <a:buChar char="•"/>
            </a:pPr>
            <a:r>
              <a:rPr lang="de-AT" sz="1100" dirty="0"/>
              <a:t>NB 5: Einschränkungen für Durchflüsse oder Leistungen </a:t>
            </a:r>
            <a:r>
              <a:rPr lang="de-AT" sz="1000" i="1" dirty="0"/>
              <a:t>(</a:t>
            </a:r>
            <a:r>
              <a:rPr lang="en-US" sz="1000" i="1" dirty="0"/>
              <a:t>limits of water discharge or power production</a:t>
            </a:r>
            <a:r>
              <a:rPr lang="de-AT" sz="1000" i="1" dirty="0"/>
              <a:t>)</a:t>
            </a:r>
            <a:endParaRPr lang="de-AT" sz="1100" dirty="0"/>
          </a:p>
          <a:p>
            <a:pPr marL="171450" indent="-171450">
              <a:buFont typeface="Arial" panose="020B0604020202020204" pitchFamily="34" charset="0"/>
              <a:buChar char="•"/>
            </a:pPr>
            <a:r>
              <a:rPr lang="de-AT" sz="1100" dirty="0"/>
              <a:t>NB 8: Verbindung zu mittel- bzw. langfristigen Optimierungsprogrammen (→ nächste VO-Einheit)</a:t>
            </a:r>
          </a:p>
          <a:p>
            <a:pPr marL="628650" lvl="1" indent="-171450">
              <a:buFont typeface="Arial" panose="020B0604020202020204" pitchFamily="34" charset="0"/>
              <a:buChar char="•"/>
            </a:pPr>
            <a:r>
              <a:rPr lang="de-AT" sz="1100" dirty="0"/>
              <a:t>Ziel-Inhalt für Speicher oder </a:t>
            </a:r>
            <a:r>
              <a:rPr lang="de-AT" sz="1000" i="1" dirty="0"/>
              <a:t>(</a:t>
            </a:r>
            <a:r>
              <a:rPr lang="de-AT" sz="1000" i="1" dirty="0" err="1"/>
              <a:t>reservoir</a:t>
            </a:r>
            <a:r>
              <a:rPr lang="de-AT" sz="1000" i="1" dirty="0"/>
              <a:t> </a:t>
            </a:r>
            <a:r>
              <a:rPr lang="en-US" sz="1000" i="1" dirty="0"/>
              <a:t>target volumes</a:t>
            </a:r>
            <a:r>
              <a:rPr lang="de-AT" sz="1000" i="1" dirty="0"/>
              <a:t>)</a:t>
            </a:r>
          </a:p>
          <a:p>
            <a:pPr marL="628650" lvl="1" indent="-171450">
              <a:buFont typeface="Arial" panose="020B0604020202020204" pitchFamily="34" charset="0"/>
              <a:buChar char="•"/>
            </a:pPr>
            <a:r>
              <a:rPr lang="de-AT" sz="1100" dirty="0"/>
              <a:t>Wasserwerte der End-Inhalte der Speicher </a:t>
            </a:r>
            <a:r>
              <a:rPr lang="en-US" sz="1000" i="1" dirty="0"/>
              <a:t>(reservoir water values</a:t>
            </a:r>
            <a:r>
              <a:rPr lang="de-AT" sz="1000" i="1" dirty="0"/>
              <a:t>)</a:t>
            </a:r>
          </a:p>
        </p:txBody>
      </p:sp>
      <p:pic>
        <p:nvPicPr>
          <p:cNvPr id="10" name="Grafik 9">
            <a:extLst>
              <a:ext uri="{FF2B5EF4-FFF2-40B4-BE49-F238E27FC236}">
                <a16:creationId xmlns:a16="http://schemas.microsoft.com/office/drawing/2014/main" id="{0C5AF25C-B7A7-2E52-475F-4252ADA3815A}"/>
              </a:ext>
            </a:extLst>
          </p:cNvPr>
          <p:cNvPicPr>
            <a:picLocks noChangeAspect="1"/>
          </p:cNvPicPr>
          <p:nvPr/>
        </p:nvPicPr>
        <p:blipFill>
          <a:blip r:embed="rId2"/>
          <a:stretch>
            <a:fillRect/>
          </a:stretch>
        </p:blipFill>
        <p:spPr>
          <a:xfrm>
            <a:off x="7147592" y="2654127"/>
            <a:ext cx="1520752" cy="2052158"/>
          </a:xfrm>
          <a:prstGeom prst="rect">
            <a:avLst/>
          </a:prstGeom>
        </p:spPr>
      </p:pic>
    </p:spTree>
    <p:extLst>
      <p:ext uri="{BB962C8B-B14F-4D97-AF65-F5344CB8AC3E}">
        <p14:creationId xmlns:p14="http://schemas.microsoft.com/office/powerpoint/2010/main" val="3693788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hteck 15"/>
          <p:cNvSpPr/>
          <p:nvPr/>
        </p:nvSpPr>
        <p:spPr bwMode="auto">
          <a:xfrm>
            <a:off x="431798" y="1079410"/>
            <a:ext cx="8316738" cy="614374"/>
          </a:xfrm>
          <a:prstGeom prst="rect">
            <a:avLst/>
          </a:prstGeom>
          <a:solidFill>
            <a:schemeClr val="bg2">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7" name="Rechteck 6"/>
          <p:cNvSpPr/>
          <p:nvPr/>
        </p:nvSpPr>
        <p:spPr bwMode="auto">
          <a:xfrm>
            <a:off x="431799" y="1829373"/>
            <a:ext cx="4104341" cy="3936706"/>
          </a:xfrm>
          <a:prstGeom prst="rect">
            <a:avLst/>
          </a:prstGeom>
          <a:solidFill>
            <a:schemeClr val="bg2">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2" name="Titel 1"/>
          <p:cNvSpPr>
            <a:spLocks noGrp="1"/>
          </p:cNvSpPr>
          <p:nvPr>
            <p:ph type="title"/>
          </p:nvPr>
        </p:nvSpPr>
        <p:spPr>
          <a:xfrm>
            <a:off x="431799" y="1262319"/>
            <a:ext cx="8316738" cy="264175"/>
          </a:xfrm>
        </p:spPr>
        <p:txBody>
          <a:bodyPr/>
          <a:lstStyle/>
          <a:p>
            <a:pPr algn="ctr"/>
            <a:r>
              <a:rPr lang="de-AT" sz="1800" b="1" dirty="0">
                <a:solidFill>
                  <a:schemeClr val="bg2"/>
                </a:solidFill>
              </a:rPr>
              <a:t>NB 4: Leistungs-Kennlinien </a:t>
            </a:r>
            <a:r>
              <a:rPr lang="de-AT" sz="1600" i="1" dirty="0">
                <a:solidFill>
                  <a:schemeClr val="bg2"/>
                </a:solidFill>
              </a:rPr>
              <a:t>(</a:t>
            </a:r>
            <a:r>
              <a:rPr lang="en-US" sz="1600" i="1" dirty="0">
                <a:solidFill>
                  <a:schemeClr val="bg2"/>
                </a:solidFill>
              </a:rPr>
              <a:t>Input/Output Curves</a:t>
            </a:r>
            <a:r>
              <a:rPr lang="de-AT" sz="1600" i="1" dirty="0">
                <a:solidFill>
                  <a:schemeClr val="bg2"/>
                </a:solidFill>
              </a:rPr>
              <a:t>)</a:t>
            </a:r>
          </a:p>
        </p:txBody>
      </p:sp>
      <p:sp>
        <p:nvSpPr>
          <p:cNvPr id="3" name="Inhaltsplatzhalter 2"/>
          <p:cNvSpPr>
            <a:spLocks noGrp="1"/>
          </p:cNvSpPr>
          <p:nvPr>
            <p:ph idx="1"/>
          </p:nvPr>
        </p:nvSpPr>
        <p:spPr>
          <a:xfrm>
            <a:off x="341361" y="1991199"/>
            <a:ext cx="4024136" cy="3774880"/>
          </a:xfrm>
        </p:spPr>
        <p:txBody>
          <a:bodyPr/>
          <a:lstStyle/>
          <a:p>
            <a:pPr marL="1588" lvl="1" indent="0" algn="ctr">
              <a:buNone/>
            </a:pPr>
            <a:endParaRPr lang="de-AT" sz="200" b="1" dirty="0">
              <a:solidFill>
                <a:schemeClr val="bg2"/>
              </a:solidFill>
            </a:endParaRPr>
          </a:p>
          <a:p>
            <a:pPr marL="1588" lvl="1" indent="0" algn="ctr">
              <a:buNone/>
            </a:pPr>
            <a:r>
              <a:rPr lang="de-AT" b="1" dirty="0">
                <a:solidFill>
                  <a:schemeClr val="bg2"/>
                </a:solidFill>
              </a:rPr>
              <a:t>Turbinenbetrieb</a:t>
            </a:r>
          </a:p>
          <a:p>
            <a:pPr marL="1588" lvl="1" indent="0" algn="just">
              <a:buNone/>
            </a:pPr>
            <a:endParaRPr lang="de-AT" sz="1200" dirty="0"/>
          </a:p>
          <a:p>
            <a:pPr lvl="2" algn="just"/>
            <a:r>
              <a:rPr lang="de-AT" sz="1100" dirty="0">
                <a:solidFill>
                  <a:schemeClr val="tx1"/>
                </a:solidFill>
              </a:rPr>
              <a:t>Elektrische Leistung abhängig von der </a:t>
            </a:r>
            <a:r>
              <a:rPr lang="de-AT" sz="1100" dirty="0">
                <a:solidFill>
                  <a:schemeClr val="bg2"/>
                </a:solidFill>
              </a:rPr>
              <a:t>Fallhöhe</a:t>
            </a:r>
            <a:r>
              <a:rPr lang="de-AT" sz="1100" dirty="0">
                <a:solidFill>
                  <a:schemeClr val="tx1"/>
                </a:solidFill>
              </a:rPr>
              <a:t> (und somit vom </a:t>
            </a:r>
            <a:r>
              <a:rPr lang="de-AT" sz="1100" dirty="0"/>
              <a:t>Füllstand der Speicher) </a:t>
            </a:r>
          </a:p>
          <a:p>
            <a:pPr lvl="2" algn="just"/>
            <a:r>
              <a:rPr lang="de-AT" sz="1100" dirty="0">
                <a:solidFill>
                  <a:schemeClr val="tx1"/>
                </a:solidFill>
              </a:rPr>
              <a:t>Leistung </a:t>
            </a:r>
            <a:r>
              <a:rPr lang="de-AT" sz="1100" i="1" dirty="0">
                <a:solidFill>
                  <a:schemeClr val="bg2"/>
                </a:solidFill>
              </a:rPr>
              <a:t>regelbar</a:t>
            </a:r>
            <a:r>
              <a:rPr lang="de-AT" sz="1100" dirty="0">
                <a:solidFill>
                  <a:schemeClr val="tx1"/>
                </a:solidFill>
              </a:rPr>
              <a:t> (Änderung des </a:t>
            </a:r>
            <a:r>
              <a:rPr lang="de-AT" sz="1100" dirty="0">
                <a:solidFill>
                  <a:schemeClr val="bg2"/>
                </a:solidFill>
              </a:rPr>
              <a:t>Turbinendurchflusses</a:t>
            </a:r>
            <a:r>
              <a:rPr lang="de-AT" sz="1100" dirty="0">
                <a:solidFill>
                  <a:schemeClr val="tx1"/>
                </a:solidFill>
              </a:rPr>
              <a:t>)</a:t>
            </a:r>
            <a:endParaRPr lang="de-AT" sz="1100" dirty="0"/>
          </a:p>
          <a:p>
            <a:pPr lvl="2" algn="just"/>
            <a:r>
              <a:rPr lang="de-AT" sz="1100" dirty="0">
                <a:solidFill>
                  <a:schemeClr val="tx1"/>
                </a:solidFill>
              </a:rPr>
              <a:t>Leistung </a:t>
            </a:r>
            <a:r>
              <a:rPr lang="de-AT" sz="1100" i="1" dirty="0">
                <a:solidFill>
                  <a:schemeClr val="bg2"/>
                </a:solidFill>
              </a:rPr>
              <a:t>verringert</a:t>
            </a:r>
            <a:r>
              <a:rPr lang="de-AT" sz="1100" dirty="0"/>
              <a:t> sich durch </a:t>
            </a:r>
            <a:r>
              <a:rPr lang="de-AT" sz="1100" dirty="0">
                <a:solidFill>
                  <a:schemeClr val="bg2"/>
                </a:solidFill>
              </a:rPr>
              <a:t>Verluste</a:t>
            </a:r>
            <a:r>
              <a:rPr lang="de-AT" sz="1100" dirty="0"/>
              <a:t> bei der Energieumwandlung (hydraulische  → elektrische Energie)</a:t>
            </a:r>
            <a:endParaRPr lang="de-AT" sz="1400" dirty="0"/>
          </a:p>
          <a:p>
            <a:pPr marL="180975" lvl="2" indent="0" algn="just">
              <a:buNone/>
            </a:pPr>
            <a:endParaRPr lang="de-AT" sz="200" dirty="0"/>
          </a:p>
          <a:p>
            <a:pPr marL="1588" lvl="1" indent="0" algn="just">
              <a:buNone/>
            </a:pPr>
            <a:endParaRPr lang="de-AT" sz="200" dirty="0"/>
          </a:p>
          <a:p>
            <a:pPr marL="1588" lvl="1" indent="0">
              <a:buNone/>
            </a:pPr>
            <a:endParaRPr lang="de-AT" dirty="0"/>
          </a:p>
          <a:p>
            <a:pPr marL="1588" lvl="1" indent="0">
              <a:buNone/>
            </a:pPr>
            <a:endParaRPr lang="de-AT" dirty="0"/>
          </a:p>
          <a:p>
            <a:pPr lvl="1"/>
            <a:endParaRPr lang="de-AT" dirty="0"/>
          </a:p>
          <a:p>
            <a:pPr lvl="1"/>
            <a:endParaRPr lang="de-AT" dirty="0"/>
          </a:p>
          <a:p>
            <a:pPr lvl="1"/>
            <a:endParaRPr lang="de-AT" dirty="0"/>
          </a:p>
          <a:p>
            <a:pPr lvl="1"/>
            <a:endParaRPr lang="de-AT" dirty="0"/>
          </a:p>
          <a:p>
            <a:pPr lvl="1"/>
            <a:endParaRPr lang="de-AT" dirty="0"/>
          </a:p>
          <a:p>
            <a:pPr lvl="1"/>
            <a:endParaRPr lang="de-AT" dirty="0"/>
          </a:p>
          <a:p>
            <a:pPr lvl="1"/>
            <a:endParaRPr lang="de-AT" dirty="0"/>
          </a:p>
        </p:txBody>
      </p:sp>
      <p:sp>
        <p:nvSpPr>
          <p:cNvPr id="4" name="Datumsplatzhalter 3"/>
          <p:cNvSpPr>
            <a:spLocks noGrp="1"/>
          </p:cNvSpPr>
          <p:nvPr>
            <p:ph type="dt" sz="half" idx="10"/>
          </p:nvPr>
        </p:nvSpPr>
        <p:spPr/>
        <p:txBody>
          <a:bodyPr/>
          <a:lstStyle/>
          <a:p>
            <a:r>
              <a:rPr lang="de-DE"/>
              <a:t>6.12.2024</a:t>
            </a:r>
          </a:p>
        </p:txBody>
      </p:sp>
      <p:sp>
        <p:nvSpPr>
          <p:cNvPr id="6" name="Fußzeilenplatzhalter 5"/>
          <p:cNvSpPr>
            <a:spLocks noGrp="1"/>
          </p:cNvSpPr>
          <p:nvPr>
            <p:ph type="ftr" sz="quarter" idx="12"/>
          </p:nvPr>
        </p:nvSpPr>
        <p:spPr/>
        <p:txBody>
          <a:bodyPr/>
          <a:lstStyle/>
          <a:p>
            <a:r>
              <a:rPr lang="de-DE"/>
              <a:t>Short-Term Hydro Scheduling</a:t>
            </a:r>
          </a:p>
        </p:txBody>
      </p:sp>
      <p:sp>
        <p:nvSpPr>
          <p:cNvPr id="8" name="Rechteck 7"/>
          <p:cNvSpPr/>
          <p:nvPr/>
        </p:nvSpPr>
        <p:spPr bwMode="auto">
          <a:xfrm>
            <a:off x="4644195" y="1829373"/>
            <a:ext cx="4104341" cy="3936706"/>
          </a:xfrm>
          <a:prstGeom prst="rect">
            <a:avLst/>
          </a:prstGeom>
          <a:solidFill>
            <a:schemeClr val="bg2">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10" name="Inhaltsplatzhalter 2"/>
          <p:cNvSpPr txBox="1">
            <a:spLocks/>
          </p:cNvSpPr>
          <p:nvPr/>
        </p:nvSpPr>
        <p:spPr bwMode="auto">
          <a:xfrm>
            <a:off x="4536140" y="1962624"/>
            <a:ext cx="4068005" cy="17266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ct val="0"/>
              </a:spcBef>
              <a:spcAft>
                <a:spcPct val="0"/>
              </a:spcAft>
              <a:buClrTx/>
              <a:buFont typeface="Arial" pitchFamily="34" charset="0"/>
              <a:buNone/>
              <a:defRPr sz="1500">
                <a:solidFill>
                  <a:schemeClr val="tx1"/>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a:lstStyle>
          <a:p>
            <a:pPr marL="1588" lvl="1" indent="0" algn="ctr">
              <a:buFontTx/>
              <a:buNone/>
            </a:pPr>
            <a:endParaRPr lang="de-AT" sz="200" b="1" kern="0" dirty="0">
              <a:solidFill>
                <a:schemeClr val="bg2"/>
              </a:solidFill>
            </a:endParaRPr>
          </a:p>
          <a:p>
            <a:pPr marL="1588" lvl="1" indent="0" algn="ctr">
              <a:buFontTx/>
              <a:buNone/>
            </a:pPr>
            <a:r>
              <a:rPr lang="de-AT" b="1" kern="0" dirty="0">
                <a:solidFill>
                  <a:schemeClr val="bg2"/>
                </a:solidFill>
              </a:rPr>
              <a:t>Pumpbetrieb</a:t>
            </a:r>
          </a:p>
          <a:p>
            <a:pPr marL="1588" lvl="1" indent="0" algn="just">
              <a:buFontTx/>
              <a:buNone/>
            </a:pPr>
            <a:endParaRPr lang="de-AT" sz="800" kern="0" dirty="0"/>
          </a:p>
          <a:p>
            <a:pPr lvl="2" algn="just"/>
            <a:r>
              <a:rPr lang="de-AT" sz="1100" kern="0" dirty="0">
                <a:solidFill>
                  <a:schemeClr val="tx1"/>
                </a:solidFill>
              </a:rPr>
              <a:t>Elektrische Leistung abhängig von der </a:t>
            </a:r>
            <a:r>
              <a:rPr lang="de-AT" sz="1100" kern="0" dirty="0">
                <a:solidFill>
                  <a:schemeClr val="bg2"/>
                </a:solidFill>
              </a:rPr>
              <a:t>Förderhöhe</a:t>
            </a:r>
            <a:r>
              <a:rPr lang="de-AT" sz="1100" kern="0" dirty="0">
                <a:solidFill>
                  <a:schemeClr val="tx1"/>
                </a:solidFill>
              </a:rPr>
              <a:t> (und somit vom </a:t>
            </a:r>
            <a:r>
              <a:rPr lang="de-AT" sz="1100" kern="0" dirty="0"/>
              <a:t>Füllstand  der Speicher) </a:t>
            </a:r>
          </a:p>
          <a:p>
            <a:pPr lvl="2" algn="just"/>
            <a:r>
              <a:rPr lang="de-AT" sz="1100" kern="0" dirty="0">
                <a:solidFill>
                  <a:schemeClr val="tx1"/>
                </a:solidFill>
              </a:rPr>
              <a:t>Leistung </a:t>
            </a:r>
            <a:r>
              <a:rPr lang="de-AT" sz="1100" i="1" kern="0" dirty="0">
                <a:solidFill>
                  <a:schemeClr val="bg2"/>
                </a:solidFill>
              </a:rPr>
              <a:t>nicht regelbar</a:t>
            </a:r>
            <a:r>
              <a:rPr lang="de-AT" sz="1100" kern="0" dirty="0">
                <a:solidFill>
                  <a:schemeClr val="tx1"/>
                </a:solidFill>
              </a:rPr>
              <a:t> (</a:t>
            </a:r>
            <a:r>
              <a:rPr lang="de-AT" sz="1100" kern="0" dirty="0">
                <a:solidFill>
                  <a:schemeClr val="bg2"/>
                </a:solidFill>
              </a:rPr>
              <a:t>Pumpenförderstrom</a:t>
            </a:r>
            <a:r>
              <a:rPr lang="de-AT" sz="1100" kern="0" dirty="0">
                <a:solidFill>
                  <a:schemeClr val="tx1"/>
                </a:solidFill>
              </a:rPr>
              <a:t> steht in festem Zusammenhang mit Förderhöhe: „Pumpenkennlinie“)</a:t>
            </a:r>
          </a:p>
          <a:p>
            <a:pPr lvl="2" algn="just"/>
            <a:r>
              <a:rPr lang="de-AT" sz="1100" kern="0" dirty="0">
                <a:solidFill>
                  <a:schemeClr val="tx1"/>
                </a:solidFill>
              </a:rPr>
              <a:t>Leistung </a:t>
            </a:r>
            <a:r>
              <a:rPr lang="de-AT" sz="1100" i="1" kern="0" dirty="0">
                <a:solidFill>
                  <a:schemeClr val="bg2"/>
                </a:solidFill>
              </a:rPr>
              <a:t>erhöht</a:t>
            </a:r>
            <a:r>
              <a:rPr lang="de-AT" sz="1100" kern="0" dirty="0"/>
              <a:t> sich durch </a:t>
            </a:r>
            <a:r>
              <a:rPr lang="de-AT" sz="1100" kern="0" dirty="0">
                <a:solidFill>
                  <a:schemeClr val="bg2"/>
                </a:solidFill>
              </a:rPr>
              <a:t>Verluste</a:t>
            </a:r>
            <a:r>
              <a:rPr lang="de-AT" sz="1100" kern="0" dirty="0"/>
              <a:t> bei der Energieumwandlung </a:t>
            </a:r>
            <a:r>
              <a:rPr lang="de-AT" sz="1100" dirty="0"/>
              <a:t>(elektrische → hydraulische Energie)</a:t>
            </a:r>
            <a:endParaRPr lang="de-AT" sz="1400" dirty="0"/>
          </a:p>
          <a:p>
            <a:pPr marL="180975" lvl="2" indent="0" algn="just">
              <a:buNone/>
            </a:pPr>
            <a:endParaRPr lang="de-AT" sz="1100" kern="0" dirty="0"/>
          </a:p>
        </p:txBody>
      </p:sp>
      <p:sp>
        <p:nvSpPr>
          <p:cNvPr id="9" name="Rechteck 8"/>
          <p:cNvSpPr/>
          <p:nvPr/>
        </p:nvSpPr>
        <p:spPr bwMode="auto">
          <a:xfrm>
            <a:off x="649224" y="3699330"/>
            <a:ext cx="3688841" cy="564239"/>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AT" sz="1500" b="0" i="0" u="none" strike="noStrike" cap="none" normalizeH="0" baseline="0" dirty="0">
                <a:ln>
                  <a:noFill/>
                </a:ln>
                <a:solidFill>
                  <a:schemeClr val="tx1"/>
                </a:solidFill>
                <a:effectLst/>
                <a:latin typeface="Arial" charset="0"/>
                <a:ea typeface="MS PGothic" pitchFamily="34" charset="-128"/>
              </a:rPr>
              <a:t>00</a:t>
            </a:r>
          </a:p>
        </p:txBody>
      </p:sp>
      <p:pic>
        <p:nvPicPr>
          <p:cNvPr id="12" name="Grafik 11"/>
          <p:cNvPicPr>
            <a:picLocks noChangeAspect="1"/>
          </p:cNvPicPr>
          <p:nvPr/>
        </p:nvPicPr>
        <p:blipFill>
          <a:blip r:embed="rId2"/>
          <a:stretch>
            <a:fillRect/>
          </a:stretch>
        </p:blipFill>
        <p:spPr>
          <a:xfrm>
            <a:off x="728988" y="3764189"/>
            <a:ext cx="3523684" cy="434520"/>
          </a:xfrm>
          <a:prstGeom prst="rect">
            <a:avLst/>
          </a:prstGeom>
        </p:spPr>
      </p:pic>
      <p:sp>
        <p:nvSpPr>
          <p:cNvPr id="13" name="Rechteck 12"/>
          <p:cNvSpPr/>
          <p:nvPr/>
        </p:nvSpPr>
        <p:spPr bwMode="auto">
          <a:xfrm>
            <a:off x="646409" y="4415969"/>
            <a:ext cx="3688841" cy="112758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a:ln>
                <a:noFill/>
              </a:ln>
              <a:solidFill>
                <a:schemeClr val="tx1"/>
              </a:solidFill>
              <a:effectLst/>
              <a:latin typeface="Arial" charset="0"/>
              <a:ea typeface="MS PGothic" pitchFamily="34" charset="-128"/>
            </a:endParaRPr>
          </a:p>
        </p:txBody>
      </p:sp>
      <p:pic>
        <p:nvPicPr>
          <p:cNvPr id="14" name="Grafik 13"/>
          <p:cNvPicPr>
            <a:picLocks noChangeAspect="1"/>
          </p:cNvPicPr>
          <p:nvPr/>
        </p:nvPicPr>
        <p:blipFill>
          <a:blip r:embed="rId3"/>
          <a:stretch>
            <a:fillRect/>
          </a:stretch>
        </p:blipFill>
        <p:spPr>
          <a:xfrm>
            <a:off x="719463" y="4519211"/>
            <a:ext cx="3528482" cy="909818"/>
          </a:xfrm>
          <a:prstGeom prst="rect">
            <a:avLst/>
          </a:prstGeom>
        </p:spPr>
      </p:pic>
      <p:sp>
        <p:nvSpPr>
          <p:cNvPr id="15" name="Rechteck 14"/>
          <p:cNvSpPr/>
          <p:nvPr/>
        </p:nvSpPr>
        <p:spPr bwMode="auto">
          <a:xfrm>
            <a:off x="4833002" y="3694813"/>
            <a:ext cx="3688841" cy="564239"/>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a:ln>
                <a:noFill/>
              </a:ln>
              <a:solidFill>
                <a:schemeClr val="tx1"/>
              </a:solidFill>
              <a:effectLst/>
              <a:latin typeface="Arial" charset="0"/>
              <a:ea typeface="MS PGothic" pitchFamily="34" charset="-128"/>
            </a:endParaRPr>
          </a:p>
        </p:txBody>
      </p:sp>
      <p:sp>
        <p:nvSpPr>
          <p:cNvPr id="18" name="Rechteck 17"/>
          <p:cNvSpPr/>
          <p:nvPr/>
        </p:nvSpPr>
        <p:spPr bwMode="auto">
          <a:xfrm>
            <a:off x="4851944" y="4404166"/>
            <a:ext cx="3688841" cy="112758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a:ln>
                <a:noFill/>
              </a:ln>
              <a:solidFill>
                <a:schemeClr val="tx1"/>
              </a:solidFill>
              <a:effectLst/>
              <a:latin typeface="Arial" charset="0"/>
              <a:ea typeface="MS PGothic" pitchFamily="34" charset="-128"/>
            </a:endParaRPr>
          </a:p>
        </p:txBody>
      </p:sp>
      <p:pic>
        <p:nvPicPr>
          <p:cNvPr id="11" name="Grafik 10"/>
          <p:cNvPicPr>
            <a:picLocks noChangeAspect="1"/>
          </p:cNvPicPr>
          <p:nvPr/>
        </p:nvPicPr>
        <p:blipFill>
          <a:blip r:embed="rId4"/>
          <a:stretch>
            <a:fillRect/>
          </a:stretch>
        </p:blipFill>
        <p:spPr>
          <a:xfrm>
            <a:off x="5302523" y="3764189"/>
            <a:ext cx="2733891" cy="448054"/>
          </a:xfrm>
          <a:prstGeom prst="rect">
            <a:avLst/>
          </a:prstGeom>
        </p:spPr>
      </p:pic>
      <p:pic>
        <p:nvPicPr>
          <p:cNvPr id="17" name="Grafik 16"/>
          <p:cNvPicPr>
            <a:picLocks noChangeAspect="1"/>
          </p:cNvPicPr>
          <p:nvPr/>
        </p:nvPicPr>
        <p:blipFill>
          <a:blip r:embed="rId5"/>
          <a:stretch>
            <a:fillRect/>
          </a:stretch>
        </p:blipFill>
        <p:spPr>
          <a:xfrm>
            <a:off x="4866586" y="4604791"/>
            <a:ext cx="3605764" cy="824238"/>
          </a:xfrm>
          <a:prstGeom prst="rect">
            <a:avLst/>
          </a:prstGeom>
        </p:spPr>
      </p:pic>
      <p:sp>
        <p:nvSpPr>
          <p:cNvPr id="5" name="Foliennummernplatzhalter 4"/>
          <p:cNvSpPr>
            <a:spLocks noGrp="1"/>
          </p:cNvSpPr>
          <p:nvPr>
            <p:ph type="sldNum" sz="quarter" idx="11"/>
          </p:nvPr>
        </p:nvSpPr>
        <p:spPr/>
        <p:txBody>
          <a:bodyPr/>
          <a:lstStyle/>
          <a:p>
            <a:pPr algn="r"/>
            <a:r>
              <a:rPr lang="de-DE"/>
              <a:t>Seite </a:t>
            </a:r>
            <a:fld id="{DA7C5908-43A2-4734-906C-248E75A07F0B}" type="slidenum">
              <a:rPr lang="de-DE" smtClean="0"/>
              <a:pPr algn="r"/>
              <a:t>6</a:t>
            </a:fld>
            <a:endParaRPr lang="de-DE" dirty="0"/>
          </a:p>
        </p:txBody>
      </p:sp>
    </p:spTree>
    <p:extLst>
      <p:ext uri="{BB962C8B-B14F-4D97-AF65-F5344CB8AC3E}">
        <p14:creationId xmlns:p14="http://schemas.microsoft.com/office/powerpoint/2010/main" val="3410901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hteck 14"/>
          <p:cNvSpPr/>
          <p:nvPr/>
        </p:nvSpPr>
        <p:spPr bwMode="auto">
          <a:xfrm>
            <a:off x="405130" y="775961"/>
            <a:ext cx="8206648" cy="633740"/>
          </a:xfrm>
          <a:prstGeom prst="rect">
            <a:avLst/>
          </a:prstGeom>
          <a:solidFill>
            <a:schemeClr val="bg2">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14" name="Rechteck 13"/>
          <p:cNvSpPr/>
          <p:nvPr/>
        </p:nvSpPr>
        <p:spPr bwMode="auto">
          <a:xfrm>
            <a:off x="405130" y="1585677"/>
            <a:ext cx="4800432" cy="4913120"/>
          </a:xfrm>
          <a:prstGeom prst="rect">
            <a:avLst/>
          </a:prstGeom>
          <a:solidFill>
            <a:schemeClr val="bg2">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4" name="Datumsplatzhalter 3"/>
          <p:cNvSpPr>
            <a:spLocks noGrp="1"/>
          </p:cNvSpPr>
          <p:nvPr>
            <p:ph type="dt" sz="half" idx="10"/>
          </p:nvPr>
        </p:nvSpPr>
        <p:spPr/>
        <p:txBody>
          <a:bodyPr/>
          <a:lstStyle/>
          <a:p>
            <a:r>
              <a:rPr lang="de-DE"/>
              <a:t>6.12.2024</a:t>
            </a:r>
          </a:p>
        </p:txBody>
      </p:sp>
      <p:sp>
        <p:nvSpPr>
          <p:cNvPr id="6" name="Fußzeilenplatzhalter 5"/>
          <p:cNvSpPr>
            <a:spLocks noGrp="1"/>
          </p:cNvSpPr>
          <p:nvPr>
            <p:ph type="ftr" sz="quarter" idx="12"/>
          </p:nvPr>
        </p:nvSpPr>
        <p:spPr/>
        <p:txBody>
          <a:bodyPr/>
          <a:lstStyle/>
          <a:p>
            <a:r>
              <a:rPr lang="de-DE"/>
              <a:t>Short-Term Hydro Scheduling</a:t>
            </a:r>
          </a:p>
        </p:txBody>
      </p:sp>
      <p:sp>
        <p:nvSpPr>
          <p:cNvPr id="13" name="Inhaltsplatzhalter 2"/>
          <p:cNvSpPr txBox="1">
            <a:spLocks/>
          </p:cNvSpPr>
          <p:nvPr/>
        </p:nvSpPr>
        <p:spPr bwMode="auto">
          <a:xfrm>
            <a:off x="99936" y="1607971"/>
            <a:ext cx="5052504" cy="2496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ct val="0"/>
              </a:spcBef>
              <a:spcAft>
                <a:spcPct val="0"/>
              </a:spcAft>
              <a:buClrTx/>
              <a:buFont typeface="Arial" pitchFamily="34" charset="0"/>
              <a:buNone/>
              <a:defRPr sz="1500">
                <a:solidFill>
                  <a:schemeClr val="tx1"/>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a:lstStyle>
          <a:p>
            <a:pPr marL="180975" lvl="2" indent="0">
              <a:buFontTx/>
              <a:buNone/>
            </a:pPr>
            <a:endParaRPr lang="de-AT" sz="500" kern="0" dirty="0">
              <a:solidFill>
                <a:schemeClr val="tx1"/>
              </a:solidFill>
            </a:endParaRPr>
          </a:p>
          <a:p>
            <a:pPr marL="360363" lvl="3" indent="0" algn="ctr">
              <a:buFontTx/>
              <a:buNone/>
            </a:pPr>
            <a:r>
              <a:rPr lang="de-AT" sz="1400" b="1" kern="0" dirty="0">
                <a:solidFill>
                  <a:schemeClr val="bg2"/>
                </a:solidFill>
              </a:rPr>
              <a:t>A. Turbinen und Pumpen</a:t>
            </a:r>
            <a:r>
              <a:rPr lang="de-AT" sz="1400" b="1" kern="0" dirty="0">
                <a:solidFill>
                  <a:schemeClr val="tx2">
                    <a:lumMod val="75000"/>
                  </a:schemeClr>
                </a:solidFill>
              </a:rPr>
              <a:t> </a:t>
            </a:r>
          </a:p>
          <a:p>
            <a:pPr marL="536575" lvl="4" indent="0">
              <a:buFontTx/>
              <a:buNone/>
            </a:pPr>
            <a:endParaRPr lang="de-AT" sz="1000" kern="0" dirty="0">
              <a:solidFill>
                <a:schemeClr val="tx1"/>
              </a:solidFill>
            </a:endParaRPr>
          </a:p>
          <a:p>
            <a:pPr lvl="4"/>
            <a:r>
              <a:rPr lang="de-AT" sz="1100" kern="0" dirty="0">
                <a:solidFill>
                  <a:schemeClr val="bg2"/>
                </a:solidFill>
              </a:rPr>
              <a:t>Komplexe Zusammensetzung </a:t>
            </a:r>
            <a:r>
              <a:rPr lang="de-AT" sz="1100" kern="0" dirty="0">
                <a:solidFill>
                  <a:schemeClr val="tx1"/>
                </a:solidFill>
              </a:rPr>
              <a:t>aus Druckverlusten (Reibung, Stoßverluste, Mischverluste), volumetrischen Verlusten (Leckverluste) und Bremsverlusten (Radreibungs- und Ventilationsverluste).  </a:t>
            </a:r>
          </a:p>
          <a:p>
            <a:pPr marL="536575" lvl="4" indent="0">
              <a:buNone/>
            </a:pPr>
            <a:r>
              <a:rPr lang="de-AT" sz="200" kern="0" dirty="0">
                <a:solidFill>
                  <a:schemeClr val="tx1"/>
                </a:solidFill>
              </a:rPr>
              <a:t> </a:t>
            </a:r>
          </a:p>
          <a:p>
            <a:pPr lvl="4"/>
            <a:r>
              <a:rPr lang="de-AT" sz="1100" dirty="0">
                <a:solidFill>
                  <a:schemeClr val="bg2"/>
                </a:solidFill>
              </a:rPr>
              <a:t>Systematische Unterschiede </a:t>
            </a:r>
            <a:r>
              <a:rPr lang="de-AT" sz="1100" dirty="0">
                <a:solidFill>
                  <a:schemeClr val="tx1"/>
                </a:solidFill>
              </a:rPr>
              <a:t>bei verschiedenen </a:t>
            </a:r>
            <a:r>
              <a:rPr lang="de-AT" sz="1100" dirty="0">
                <a:solidFill>
                  <a:schemeClr val="bg2"/>
                </a:solidFill>
              </a:rPr>
              <a:t>Maschinentypen</a:t>
            </a:r>
            <a:r>
              <a:rPr lang="de-AT" sz="1100" dirty="0"/>
              <a:t> (Francis-Turbine, </a:t>
            </a:r>
            <a:r>
              <a:rPr lang="de-AT" sz="1100" dirty="0" err="1"/>
              <a:t>Pelton</a:t>
            </a:r>
            <a:r>
              <a:rPr lang="de-AT" sz="1100" dirty="0"/>
              <a:t>-Turbine, Pumpturbine, Radialpumpe, ...)</a:t>
            </a:r>
          </a:p>
          <a:p>
            <a:pPr marL="536575" lvl="4" indent="0">
              <a:buNone/>
            </a:pPr>
            <a:endParaRPr lang="de-AT" sz="200" dirty="0"/>
          </a:p>
          <a:p>
            <a:pPr lvl="4"/>
            <a:r>
              <a:rPr lang="de-AT" sz="1100" dirty="0"/>
              <a:t>Wirkungsgradcharakteristik selbst </a:t>
            </a:r>
            <a:r>
              <a:rPr lang="de-AT" sz="1100" dirty="0">
                <a:solidFill>
                  <a:schemeClr val="bg2"/>
                </a:solidFill>
              </a:rPr>
              <a:t>beim selben Typ </a:t>
            </a:r>
            <a:r>
              <a:rPr lang="de-AT" sz="1100" dirty="0"/>
              <a:t>grundsätzlich </a:t>
            </a:r>
            <a:r>
              <a:rPr lang="de-AT" sz="1100" i="1" dirty="0">
                <a:solidFill>
                  <a:schemeClr val="bg2"/>
                </a:solidFill>
              </a:rPr>
              <a:t>nicht</a:t>
            </a:r>
            <a:r>
              <a:rPr lang="de-AT" sz="1100" dirty="0">
                <a:solidFill>
                  <a:schemeClr val="bg2"/>
                </a:solidFill>
              </a:rPr>
              <a:t> gleich </a:t>
            </a:r>
            <a:r>
              <a:rPr lang="de-AT" sz="1100" dirty="0"/>
              <a:t>(individuell zu bemessende Geometrie)</a:t>
            </a:r>
          </a:p>
          <a:p>
            <a:pPr marL="536575" lvl="4" indent="0">
              <a:buNone/>
            </a:pPr>
            <a:endParaRPr lang="de-AT" sz="200" kern="0" dirty="0">
              <a:solidFill>
                <a:schemeClr val="tx1"/>
              </a:solidFill>
            </a:endParaRPr>
          </a:p>
          <a:p>
            <a:pPr lvl="4"/>
            <a:r>
              <a:rPr lang="de-AT" sz="1100" kern="0" dirty="0">
                <a:solidFill>
                  <a:schemeClr val="tx1"/>
                </a:solidFill>
              </a:rPr>
              <a:t>Abhängig vom </a:t>
            </a:r>
            <a:r>
              <a:rPr lang="de-AT" sz="1100" kern="0" dirty="0">
                <a:solidFill>
                  <a:schemeClr val="bg2"/>
                </a:solidFill>
              </a:rPr>
              <a:t>Durchfluss</a:t>
            </a:r>
            <a:r>
              <a:rPr lang="de-AT" sz="1100" kern="0" dirty="0">
                <a:solidFill>
                  <a:schemeClr val="tx1"/>
                </a:solidFill>
              </a:rPr>
              <a:t> und </a:t>
            </a:r>
            <a:r>
              <a:rPr lang="de-AT" sz="1100" kern="0" dirty="0">
                <a:solidFill>
                  <a:schemeClr val="bg2"/>
                </a:solidFill>
              </a:rPr>
              <a:t>Fall- bzw. Förderhöhe</a:t>
            </a:r>
            <a:r>
              <a:rPr lang="de-AT" sz="1100" kern="0" dirty="0">
                <a:solidFill>
                  <a:schemeClr val="tx1"/>
                </a:solidFill>
              </a:rPr>
              <a:t>.</a:t>
            </a:r>
          </a:p>
          <a:p>
            <a:pPr lvl="4"/>
            <a:endParaRPr lang="de-AT" sz="1400" kern="0" dirty="0">
              <a:solidFill>
                <a:schemeClr val="tx1"/>
              </a:solidFill>
            </a:endParaRPr>
          </a:p>
          <a:p>
            <a:pPr lvl="4"/>
            <a:endParaRPr lang="de-AT" sz="1050" kern="0" dirty="0"/>
          </a:p>
        </p:txBody>
      </p:sp>
      <p:sp>
        <p:nvSpPr>
          <p:cNvPr id="17" name="Titel 1"/>
          <p:cNvSpPr txBox="1">
            <a:spLocks/>
          </p:cNvSpPr>
          <p:nvPr/>
        </p:nvSpPr>
        <p:spPr bwMode="auto">
          <a:xfrm>
            <a:off x="405132" y="960743"/>
            <a:ext cx="8174089" cy="264175"/>
          </a:xfrm>
          <a:prstGeom prst="rect">
            <a:avLst/>
          </a:prstGeom>
          <a:noFill/>
          <a:ln>
            <a:noFill/>
          </a:ln>
        </p:spPr>
        <p:txBody>
          <a:bodyPr vert="horz" wrap="square" lIns="0" tIns="0" rIns="0" bIns="0" numCol="1" anchor="t" anchorCtr="0" compatLnSpc="1">
            <a:prstTxWarp prst="textNoShape">
              <a:avLst/>
            </a:prstTxWarp>
            <a:spAutoFit/>
          </a:bodyPr>
          <a:lstStyle>
            <a:lvl1pPr algn="l" rtl="0" eaLnBrk="1" fontAlgn="base" hangingPunct="1">
              <a:lnSpc>
                <a:spcPts val="2200"/>
              </a:lnSpc>
              <a:spcBef>
                <a:spcPct val="0"/>
              </a:spcBef>
              <a:spcAft>
                <a:spcPct val="0"/>
              </a:spcAft>
              <a:defRPr sz="2200">
                <a:solidFill>
                  <a:schemeClr val="tx1"/>
                </a:solidFill>
                <a:latin typeface="+mj-lt"/>
                <a:ea typeface="+mj-ea"/>
                <a:cs typeface="+mj-cs"/>
              </a:defRPr>
            </a:lvl1pPr>
            <a:lvl2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2pPr>
            <a:lvl3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3pPr>
            <a:lvl4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4pPr>
            <a:lvl5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5pPr>
            <a:lvl6pPr marL="4572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6pPr>
            <a:lvl7pPr marL="9144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7pPr>
            <a:lvl8pPr marL="13716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8pPr>
            <a:lvl9pPr marL="18288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9pPr>
          </a:lstStyle>
          <a:p>
            <a:pPr algn="ctr"/>
            <a:r>
              <a:rPr lang="de-AT" sz="1800" b="1" dirty="0">
                <a:solidFill>
                  <a:schemeClr val="bg2"/>
                </a:solidFill>
              </a:rPr>
              <a:t>NB 4: Leistungs-Kennlinien - </a:t>
            </a:r>
            <a:r>
              <a:rPr lang="de-AT" sz="1800" b="1" kern="0" dirty="0">
                <a:solidFill>
                  <a:schemeClr val="bg2"/>
                </a:solidFill>
              </a:rPr>
              <a:t>Wirkungsgrad </a:t>
            </a:r>
            <a:r>
              <a:rPr lang="el-GR" sz="1800" b="1" kern="0" dirty="0">
                <a:solidFill>
                  <a:schemeClr val="bg2"/>
                </a:solidFill>
                <a:latin typeface="Arial" panose="020B0604020202020204" pitchFamily="34" charset="0"/>
                <a:cs typeface="Arial" panose="020B0604020202020204" pitchFamily="34" charset="0"/>
              </a:rPr>
              <a:t>η</a:t>
            </a:r>
            <a:r>
              <a:rPr lang="de-AT" sz="1800" b="1" kern="0" dirty="0">
                <a:solidFill>
                  <a:schemeClr val="bg2"/>
                </a:solidFill>
                <a:latin typeface="Arial" panose="020B0604020202020204" pitchFamily="34" charset="0"/>
                <a:cs typeface="Arial" panose="020B0604020202020204" pitchFamily="34" charset="0"/>
              </a:rPr>
              <a:t> </a:t>
            </a:r>
            <a:r>
              <a:rPr lang="de-AT" sz="1600" i="1" kern="0" dirty="0">
                <a:solidFill>
                  <a:schemeClr val="bg2"/>
                </a:solidFill>
                <a:latin typeface="Arial" panose="020B0604020202020204" pitchFamily="34" charset="0"/>
                <a:cs typeface="Arial" panose="020B0604020202020204" pitchFamily="34" charset="0"/>
              </a:rPr>
              <a:t>(</a:t>
            </a:r>
            <a:r>
              <a:rPr lang="en-US" sz="1600" i="1" kern="0" dirty="0">
                <a:solidFill>
                  <a:schemeClr val="bg2"/>
                </a:solidFill>
                <a:latin typeface="Arial" panose="020B0604020202020204" pitchFamily="34" charset="0"/>
                <a:cs typeface="Arial" panose="020B0604020202020204" pitchFamily="34" charset="0"/>
              </a:rPr>
              <a:t>efficiency</a:t>
            </a:r>
            <a:r>
              <a:rPr lang="de-AT" sz="1600" i="1" kern="0" dirty="0">
                <a:solidFill>
                  <a:schemeClr val="bg2"/>
                </a:solidFill>
                <a:latin typeface="Arial" panose="020B0604020202020204" pitchFamily="34" charset="0"/>
                <a:cs typeface="Arial" panose="020B0604020202020204" pitchFamily="34" charset="0"/>
              </a:rPr>
              <a:t>)</a:t>
            </a:r>
            <a:endParaRPr lang="de-AT" sz="1600" i="1" kern="0" dirty="0">
              <a:solidFill>
                <a:schemeClr val="bg2"/>
              </a:solidFill>
            </a:endParaRPr>
          </a:p>
        </p:txBody>
      </p:sp>
      <p:sp>
        <p:nvSpPr>
          <p:cNvPr id="7" name="Rechteck 6"/>
          <p:cNvSpPr/>
          <p:nvPr/>
        </p:nvSpPr>
        <p:spPr bwMode="auto">
          <a:xfrm>
            <a:off x="602559" y="3795734"/>
            <a:ext cx="4389640" cy="259696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pic>
        <p:nvPicPr>
          <p:cNvPr id="8" name="Grafik 7"/>
          <p:cNvPicPr>
            <a:picLocks noChangeAspect="1"/>
          </p:cNvPicPr>
          <p:nvPr/>
        </p:nvPicPr>
        <p:blipFill>
          <a:blip r:embed="rId2"/>
          <a:stretch>
            <a:fillRect/>
          </a:stretch>
        </p:blipFill>
        <p:spPr>
          <a:xfrm>
            <a:off x="625264" y="3891352"/>
            <a:ext cx="4273025" cy="2256834"/>
          </a:xfrm>
          <a:prstGeom prst="rect">
            <a:avLst/>
          </a:prstGeom>
        </p:spPr>
      </p:pic>
      <p:sp>
        <p:nvSpPr>
          <p:cNvPr id="19" name="Inhaltsplatzhalter 2"/>
          <p:cNvSpPr txBox="1">
            <a:spLocks/>
          </p:cNvSpPr>
          <p:nvPr/>
        </p:nvSpPr>
        <p:spPr bwMode="auto">
          <a:xfrm>
            <a:off x="654965" y="6202732"/>
            <a:ext cx="4243323" cy="1249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ct val="0"/>
              </a:spcBef>
              <a:spcAft>
                <a:spcPct val="0"/>
              </a:spcAft>
              <a:buClrTx/>
              <a:buFont typeface="Arial" pitchFamily="34" charset="0"/>
              <a:buNone/>
              <a:defRPr sz="1500">
                <a:solidFill>
                  <a:schemeClr val="tx1"/>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a:lstStyle>
          <a:p>
            <a:pPr marL="1588" lvl="1" indent="0" algn="ctr">
              <a:buNone/>
            </a:pPr>
            <a:r>
              <a:rPr lang="de-AT" sz="800" b="1" kern="0" dirty="0">
                <a:solidFill>
                  <a:schemeClr val="bg2"/>
                </a:solidFill>
              </a:rPr>
              <a:t>Wirkungsgrade einer beispielhaften Francis-Turbine (sog. Muscheldiagramm)</a:t>
            </a:r>
            <a:endParaRPr lang="de-AT" kern="0" dirty="0"/>
          </a:p>
        </p:txBody>
      </p:sp>
      <p:sp>
        <p:nvSpPr>
          <p:cNvPr id="2" name="Foliennummernplatzhalter 1"/>
          <p:cNvSpPr>
            <a:spLocks noGrp="1"/>
          </p:cNvSpPr>
          <p:nvPr>
            <p:ph type="sldNum" sz="quarter" idx="11"/>
          </p:nvPr>
        </p:nvSpPr>
        <p:spPr/>
        <p:txBody>
          <a:bodyPr/>
          <a:lstStyle/>
          <a:p>
            <a:pPr algn="r"/>
            <a:r>
              <a:rPr lang="de-DE"/>
              <a:t>Seite </a:t>
            </a:r>
            <a:fld id="{DA7C5908-43A2-4734-906C-248E75A07F0B}" type="slidenum">
              <a:rPr lang="de-DE" smtClean="0"/>
              <a:pPr algn="r"/>
              <a:t>7</a:t>
            </a:fld>
            <a:endParaRPr lang="de-DE" dirty="0"/>
          </a:p>
        </p:txBody>
      </p:sp>
      <p:sp>
        <p:nvSpPr>
          <p:cNvPr id="10" name="Rechteck 9">
            <a:extLst>
              <a:ext uri="{FF2B5EF4-FFF2-40B4-BE49-F238E27FC236}">
                <a16:creationId xmlns:a16="http://schemas.microsoft.com/office/drawing/2014/main" id="{F8A099EB-D367-F627-FD64-AE5D5898CD14}"/>
              </a:ext>
            </a:extLst>
          </p:cNvPr>
          <p:cNvSpPr/>
          <p:nvPr/>
        </p:nvSpPr>
        <p:spPr bwMode="auto">
          <a:xfrm>
            <a:off x="5347877" y="1602125"/>
            <a:ext cx="3263901" cy="4896672"/>
          </a:xfrm>
          <a:prstGeom prst="rect">
            <a:avLst/>
          </a:prstGeom>
          <a:solidFill>
            <a:schemeClr val="bg2">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11" name="Rechteck 10">
            <a:extLst>
              <a:ext uri="{FF2B5EF4-FFF2-40B4-BE49-F238E27FC236}">
                <a16:creationId xmlns:a16="http://schemas.microsoft.com/office/drawing/2014/main" id="{DF355ABA-43E5-F46E-2ADF-897FE2FC0423}"/>
              </a:ext>
            </a:extLst>
          </p:cNvPr>
          <p:cNvSpPr/>
          <p:nvPr/>
        </p:nvSpPr>
        <p:spPr bwMode="auto">
          <a:xfrm>
            <a:off x="5470284" y="3795733"/>
            <a:ext cx="2999179" cy="1806889"/>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20" name="Rechteck 19">
            <a:extLst>
              <a:ext uri="{FF2B5EF4-FFF2-40B4-BE49-F238E27FC236}">
                <a16:creationId xmlns:a16="http://schemas.microsoft.com/office/drawing/2014/main" id="{BB7B1ACA-BE63-2019-7074-10E9D498CC91}"/>
              </a:ext>
            </a:extLst>
          </p:cNvPr>
          <p:cNvSpPr/>
          <p:nvPr/>
        </p:nvSpPr>
        <p:spPr bwMode="auto">
          <a:xfrm>
            <a:off x="5470284" y="3993882"/>
            <a:ext cx="2999179" cy="235677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21" name="Inhaltsplatzhalter 2">
            <a:extLst>
              <a:ext uri="{FF2B5EF4-FFF2-40B4-BE49-F238E27FC236}">
                <a16:creationId xmlns:a16="http://schemas.microsoft.com/office/drawing/2014/main" id="{FE3B7494-7DF5-45DC-6341-973EB1E60A7A}"/>
              </a:ext>
            </a:extLst>
          </p:cNvPr>
          <p:cNvSpPr>
            <a:spLocks noGrp="1"/>
          </p:cNvSpPr>
          <p:nvPr>
            <p:ph idx="1"/>
          </p:nvPr>
        </p:nvSpPr>
        <p:spPr>
          <a:xfrm>
            <a:off x="4935162" y="1658988"/>
            <a:ext cx="3606279" cy="1221296"/>
          </a:xfrm>
        </p:spPr>
        <p:txBody>
          <a:bodyPr/>
          <a:lstStyle/>
          <a:p>
            <a:pPr marL="180975" lvl="2" indent="0">
              <a:buNone/>
            </a:pPr>
            <a:endParaRPr lang="de-AT" sz="500" dirty="0">
              <a:solidFill>
                <a:schemeClr val="tx1"/>
              </a:solidFill>
            </a:endParaRPr>
          </a:p>
          <a:p>
            <a:pPr marL="360363" lvl="3" indent="0" algn="ctr">
              <a:buNone/>
            </a:pPr>
            <a:r>
              <a:rPr lang="de-AT" sz="1400" b="1" dirty="0">
                <a:solidFill>
                  <a:schemeClr val="bg2"/>
                </a:solidFill>
              </a:rPr>
              <a:t>B. Welle und Generator</a:t>
            </a:r>
            <a:endParaRPr lang="de-AT" sz="1400" b="1" dirty="0">
              <a:solidFill>
                <a:schemeClr val="tx2">
                  <a:lumMod val="75000"/>
                </a:schemeClr>
              </a:solidFill>
            </a:endParaRPr>
          </a:p>
          <a:p>
            <a:pPr marL="536575" lvl="4" indent="0">
              <a:buNone/>
            </a:pPr>
            <a:endParaRPr lang="de-AT" sz="800" dirty="0">
              <a:solidFill>
                <a:schemeClr val="tx1"/>
              </a:solidFill>
            </a:endParaRPr>
          </a:p>
          <a:p>
            <a:pPr lvl="4"/>
            <a:r>
              <a:rPr lang="de-AT" sz="1100" dirty="0">
                <a:solidFill>
                  <a:schemeClr val="tx1"/>
                </a:solidFill>
              </a:rPr>
              <a:t>Verluste umfassen u.a. </a:t>
            </a:r>
            <a:r>
              <a:rPr lang="de-AT" sz="1100" dirty="0">
                <a:solidFill>
                  <a:schemeClr val="bg2"/>
                </a:solidFill>
              </a:rPr>
              <a:t>mechanische Verluste </a:t>
            </a:r>
            <a:r>
              <a:rPr lang="de-AT" sz="1100" dirty="0">
                <a:solidFill>
                  <a:schemeClr val="tx1"/>
                </a:solidFill>
              </a:rPr>
              <a:t>(Lagerreibung, Ventilationsverluste), </a:t>
            </a:r>
            <a:r>
              <a:rPr lang="de-AT" sz="1100" dirty="0">
                <a:solidFill>
                  <a:schemeClr val="bg2"/>
                </a:solidFill>
              </a:rPr>
              <a:t>Eisenverluste</a:t>
            </a:r>
            <a:r>
              <a:rPr lang="de-AT" sz="1100" dirty="0">
                <a:solidFill>
                  <a:schemeClr val="tx1"/>
                </a:solidFill>
              </a:rPr>
              <a:t> und </a:t>
            </a:r>
            <a:r>
              <a:rPr lang="de-AT" sz="1100" dirty="0">
                <a:solidFill>
                  <a:schemeClr val="bg2"/>
                </a:solidFill>
              </a:rPr>
              <a:t>Stromwärmeverluste</a:t>
            </a:r>
            <a:r>
              <a:rPr lang="de-AT" sz="1100" dirty="0">
                <a:solidFill>
                  <a:schemeClr val="tx1"/>
                </a:solidFill>
              </a:rPr>
              <a:t>.</a:t>
            </a:r>
          </a:p>
          <a:p>
            <a:pPr marL="536575" lvl="4" indent="0">
              <a:buNone/>
            </a:pPr>
            <a:endParaRPr lang="de-AT" sz="200" dirty="0">
              <a:solidFill>
                <a:schemeClr val="tx1"/>
              </a:solidFill>
            </a:endParaRPr>
          </a:p>
          <a:p>
            <a:pPr lvl="4"/>
            <a:r>
              <a:rPr lang="de-AT" sz="1100" dirty="0">
                <a:solidFill>
                  <a:schemeClr val="tx1"/>
                </a:solidFill>
              </a:rPr>
              <a:t>Abhängig von der elektrischen </a:t>
            </a:r>
            <a:r>
              <a:rPr lang="de-AT" sz="1100" dirty="0">
                <a:solidFill>
                  <a:schemeClr val="bg2"/>
                </a:solidFill>
              </a:rPr>
              <a:t>Leistung</a:t>
            </a:r>
            <a:r>
              <a:rPr lang="de-AT" sz="1100" dirty="0">
                <a:solidFill>
                  <a:schemeClr val="tx1"/>
                </a:solidFill>
              </a:rPr>
              <a:t>. </a:t>
            </a:r>
            <a:endParaRPr lang="de-AT" sz="200" dirty="0">
              <a:solidFill>
                <a:schemeClr val="tx1"/>
              </a:solidFill>
            </a:endParaRPr>
          </a:p>
        </p:txBody>
      </p:sp>
      <p:pic>
        <p:nvPicPr>
          <p:cNvPr id="22" name="Grafik 21">
            <a:extLst>
              <a:ext uri="{FF2B5EF4-FFF2-40B4-BE49-F238E27FC236}">
                <a16:creationId xmlns:a16="http://schemas.microsoft.com/office/drawing/2014/main" id="{C732B169-F869-3721-E506-E05FB44117D8}"/>
              </a:ext>
            </a:extLst>
          </p:cNvPr>
          <p:cNvPicPr>
            <a:picLocks noChangeAspect="1"/>
          </p:cNvPicPr>
          <p:nvPr/>
        </p:nvPicPr>
        <p:blipFill>
          <a:blip r:embed="rId3"/>
          <a:stretch>
            <a:fillRect/>
          </a:stretch>
        </p:blipFill>
        <p:spPr>
          <a:xfrm>
            <a:off x="5470284" y="3923562"/>
            <a:ext cx="2917395" cy="2164122"/>
          </a:xfrm>
          <a:prstGeom prst="rect">
            <a:avLst/>
          </a:prstGeom>
        </p:spPr>
      </p:pic>
      <p:sp>
        <p:nvSpPr>
          <p:cNvPr id="23" name="Inhaltsplatzhalter 2">
            <a:extLst>
              <a:ext uri="{FF2B5EF4-FFF2-40B4-BE49-F238E27FC236}">
                <a16:creationId xmlns:a16="http://schemas.microsoft.com/office/drawing/2014/main" id="{52CFEE10-D6DE-406B-2578-99583D614A26}"/>
              </a:ext>
            </a:extLst>
          </p:cNvPr>
          <p:cNvSpPr txBox="1">
            <a:spLocks/>
          </p:cNvSpPr>
          <p:nvPr/>
        </p:nvSpPr>
        <p:spPr bwMode="auto">
          <a:xfrm>
            <a:off x="5503290" y="6155185"/>
            <a:ext cx="3002162" cy="135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ct val="0"/>
              </a:spcBef>
              <a:spcAft>
                <a:spcPct val="0"/>
              </a:spcAft>
              <a:buClrTx/>
              <a:buFont typeface="Arial" pitchFamily="34" charset="0"/>
              <a:buNone/>
              <a:defRPr sz="1500">
                <a:solidFill>
                  <a:schemeClr val="tx1"/>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a:lstStyle>
          <a:p>
            <a:pPr marL="1588" lvl="1" indent="0" algn="ctr">
              <a:buNone/>
            </a:pPr>
            <a:r>
              <a:rPr lang="de-AT" sz="800" b="1" kern="0" dirty="0">
                <a:solidFill>
                  <a:schemeClr val="bg2"/>
                </a:solidFill>
              </a:rPr>
              <a:t>Wirkungsgrad eines beispielhaften Generators samt Welle</a:t>
            </a:r>
            <a:endParaRPr lang="de-AT" kern="0" dirty="0"/>
          </a:p>
        </p:txBody>
      </p:sp>
    </p:spTree>
    <p:extLst>
      <p:ext uri="{BB962C8B-B14F-4D97-AF65-F5344CB8AC3E}">
        <p14:creationId xmlns:p14="http://schemas.microsoft.com/office/powerpoint/2010/main" val="1277336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hteck 11"/>
          <p:cNvSpPr/>
          <p:nvPr/>
        </p:nvSpPr>
        <p:spPr bwMode="auto">
          <a:xfrm>
            <a:off x="485826" y="1585167"/>
            <a:ext cx="8316738" cy="4805253"/>
          </a:xfrm>
          <a:prstGeom prst="rect">
            <a:avLst/>
          </a:prstGeom>
          <a:solidFill>
            <a:schemeClr val="tx2">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AT" sz="1500" b="0" i="0" u="none" strike="noStrike" cap="none" normalizeH="0" baseline="0" dirty="0">
                <a:ln>
                  <a:noFill/>
                </a:ln>
                <a:solidFill>
                  <a:schemeClr val="tx1"/>
                </a:solidFill>
                <a:effectLst/>
                <a:latin typeface="Arial" charset="0"/>
                <a:ea typeface="MS PGothic" pitchFamily="34" charset="-128"/>
              </a:rPr>
              <a:t>z</a:t>
            </a:r>
          </a:p>
        </p:txBody>
      </p:sp>
      <p:sp>
        <p:nvSpPr>
          <p:cNvPr id="10" name="Inhaltsplatzhalter 2"/>
          <p:cNvSpPr txBox="1">
            <a:spLocks/>
          </p:cNvSpPr>
          <p:nvPr/>
        </p:nvSpPr>
        <p:spPr bwMode="auto">
          <a:xfrm>
            <a:off x="529056" y="1676885"/>
            <a:ext cx="8230277" cy="3574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ct val="0"/>
              </a:spcBef>
              <a:spcAft>
                <a:spcPct val="0"/>
              </a:spcAft>
              <a:buClrTx/>
              <a:buFont typeface="Arial" pitchFamily="34" charset="0"/>
              <a:buNone/>
              <a:defRPr sz="1500">
                <a:solidFill>
                  <a:schemeClr val="tx1"/>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a:lstStyle>
          <a:p>
            <a:pPr marL="1588" lvl="1" indent="0">
              <a:buFontTx/>
              <a:buNone/>
            </a:pPr>
            <a:endParaRPr lang="de-AT" sz="200" b="1" kern="0" dirty="0">
              <a:solidFill>
                <a:schemeClr val="tx1"/>
              </a:solidFill>
            </a:endParaRPr>
          </a:p>
          <a:p>
            <a:pPr marL="180975" lvl="2" indent="0" algn="ctr">
              <a:buNone/>
            </a:pPr>
            <a:r>
              <a:rPr lang="de-AT" sz="1400" b="1" kern="0" dirty="0">
                <a:solidFill>
                  <a:schemeClr val="tx2">
                    <a:lumMod val="50000"/>
                  </a:schemeClr>
                </a:solidFill>
              </a:rPr>
              <a:t>Modellierung bei konstanter Fall- bzw. Förderhöhe</a:t>
            </a:r>
          </a:p>
          <a:p>
            <a:pPr marL="180975" lvl="2" indent="0" algn="ctr">
              <a:buNone/>
            </a:pPr>
            <a:endParaRPr lang="de-AT" sz="800" b="1" kern="0" dirty="0">
              <a:solidFill>
                <a:schemeClr val="tx2">
                  <a:lumMod val="50000"/>
                </a:schemeClr>
              </a:solidFill>
            </a:endParaRPr>
          </a:p>
          <a:p>
            <a:pPr marL="180975" lvl="2" indent="0">
              <a:buNone/>
            </a:pPr>
            <a:r>
              <a:rPr lang="de-AT" sz="1100" kern="0" dirty="0">
                <a:solidFill>
                  <a:schemeClr val="tx1"/>
                </a:solidFill>
              </a:rPr>
              <a:t>Beim STHS-Problem ist es für große Speicher auf Grund des kurzen Planungszeitraums grundsätzlich „zulässig“ die Wert-Änderungen von Fall- und Förderhöhe zu vernachlässigen und von konstanten Werten auszugehen. Da die Fall- und Förderhöhe direkten Einfluss auf den Wirkungsgrad und damit die Leistungskennlinie hat, vereinfacht dies die Modellierung signifikant:</a:t>
            </a:r>
          </a:p>
          <a:p>
            <a:pPr lvl="2"/>
            <a:endParaRPr lang="de-AT" sz="200" b="1" dirty="0">
              <a:solidFill>
                <a:schemeClr val="tx1"/>
              </a:solidFill>
            </a:endParaRPr>
          </a:p>
          <a:p>
            <a:pPr lvl="2"/>
            <a:r>
              <a:rPr lang="de-AT" sz="1100" b="1" dirty="0">
                <a:solidFill>
                  <a:schemeClr val="tx2">
                    <a:lumMod val="50000"/>
                  </a:schemeClr>
                </a:solidFill>
              </a:rPr>
              <a:t>Pumpenbetrieb: </a:t>
            </a:r>
            <a:r>
              <a:rPr lang="de-AT" sz="1100" dirty="0">
                <a:solidFill>
                  <a:schemeClr val="tx1"/>
                </a:solidFill>
              </a:rPr>
              <a:t>Wirkungsgrad</a:t>
            </a:r>
            <a:r>
              <a:rPr lang="de-AT" sz="1100" b="1" dirty="0">
                <a:solidFill>
                  <a:schemeClr val="tx1"/>
                </a:solidFill>
              </a:rPr>
              <a:t> </a:t>
            </a:r>
            <a:r>
              <a:rPr lang="de-AT" sz="1100" dirty="0">
                <a:solidFill>
                  <a:schemeClr val="tx1"/>
                </a:solidFill>
              </a:rPr>
              <a:t>ist</a:t>
            </a:r>
            <a:r>
              <a:rPr lang="de-AT" sz="1100" b="1" dirty="0">
                <a:solidFill>
                  <a:schemeClr val="tx1"/>
                </a:solidFill>
              </a:rPr>
              <a:t> </a:t>
            </a:r>
            <a:r>
              <a:rPr lang="de-AT" sz="1100" dirty="0">
                <a:solidFill>
                  <a:schemeClr val="tx1"/>
                </a:solidFill>
              </a:rPr>
              <a:t>ein</a:t>
            </a:r>
            <a:r>
              <a:rPr lang="de-AT" sz="1100" b="1" dirty="0">
                <a:solidFill>
                  <a:schemeClr val="tx1"/>
                </a:solidFill>
              </a:rPr>
              <a:t> </a:t>
            </a:r>
            <a:r>
              <a:rPr lang="de-AT" sz="1100" dirty="0">
                <a:solidFill>
                  <a:schemeClr val="tx2">
                    <a:lumMod val="50000"/>
                  </a:schemeClr>
                </a:solidFill>
              </a:rPr>
              <a:t>Skalar</a:t>
            </a:r>
            <a:r>
              <a:rPr lang="de-AT" sz="1100" dirty="0">
                <a:solidFill>
                  <a:schemeClr val="tx1"/>
                </a:solidFill>
              </a:rPr>
              <a:t>, da Leistung einer Pumpe nicht regelbar ist</a:t>
            </a:r>
          </a:p>
          <a:p>
            <a:pPr marL="180975" lvl="2" indent="0">
              <a:buNone/>
            </a:pPr>
            <a:endParaRPr lang="de-AT" sz="200" dirty="0">
              <a:solidFill>
                <a:schemeClr val="tx1"/>
              </a:solidFill>
            </a:endParaRPr>
          </a:p>
          <a:p>
            <a:pPr lvl="2"/>
            <a:r>
              <a:rPr lang="de-AT" sz="1100" b="1" dirty="0">
                <a:solidFill>
                  <a:schemeClr val="tx2">
                    <a:lumMod val="50000"/>
                  </a:schemeClr>
                </a:solidFill>
              </a:rPr>
              <a:t>Turbinenbetrieb: </a:t>
            </a:r>
            <a:r>
              <a:rPr lang="de-AT" sz="1100" dirty="0">
                <a:solidFill>
                  <a:schemeClr val="tx1"/>
                </a:solidFill>
              </a:rPr>
              <a:t>Wirkungsgrad ist eine </a:t>
            </a:r>
            <a:r>
              <a:rPr lang="de-AT" sz="1100" i="1" dirty="0">
                <a:solidFill>
                  <a:schemeClr val="tx2">
                    <a:lumMod val="50000"/>
                  </a:schemeClr>
                </a:solidFill>
              </a:rPr>
              <a:t>nicht-lineare</a:t>
            </a:r>
            <a:r>
              <a:rPr lang="de-AT" sz="1100" dirty="0">
                <a:solidFill>
                  <a:schemeClr val="tx2">
                    <a:lumMod val="50000"/>
                  </a:schemeClr>
                </a:solidFill>
              </a:rPr>
              <a:t> Funktion des Turbinen-Durchflusses</a:t>
            </a:r>
            <a:r>
              <a:rPr lang="de-AT" sz="1100" dirty="0">
                <a:solidFill>
                  <a:schemeClr val="tx1"/>
                </a:solidFill>
              </a:rPr>
              <a:t>. Dieser Zusammenhang wird meist approximativ als Polynom oder rationales Polynom beschrieben. Hier ein Beispiel nach Raabe:</a:t>
            </a:r>
          </a:p>
          <a:p>
            <a:pPr marL="357188" lvl="3" indent="0">
              <a:buNone/>
            </a:pPr>
            <a:endParaRPr lang="de-AT" sz="1600" dirty="0"/>
          </a:p>
          <a:p>
            <a:pPr marL="357188" lvl="3" indent="0">
              <a:buNone/>
            </a:pPr>
            <a:endParaRPr lang="de-AT" sz="1600" dirty="0"/>
          </a:p>
          <a:p>
            <a:pPr lvl="2"/>
            <a:endParaRPr lang="de-AT" sz="1200" kern="0" dirty="0">
              <a:solidFill>
                <a:schemeClr val="tx2">
                  <a:lumMod val="50000"/>
                </a:schemeClr>
              </a:solidFill>
            </a:endParaRPr>
          </a:p>
          <a:p>
            <a:pPr lvl="2"/>
            <a:endParaRPr lang="de-AT" sz="1200" kern="0" dirty="0">
              <a:solidFill>
                <a:schemeClr val="tx2">
                  <a:lumMod val="50000"/>
                </a:schemeClr>
              </a:solidFill>
            </a:endParaRPr>
          </a:p>
          <a:p>
            <a:pPr lvl="2"/>
            <a:endParaRPr lang="de-AT" sz="1200" kern="0" dirty="0">
              <a:solidFill>
                <a:schemeClr val="tx2">
                  <a:lumMod val="50000"/>
                </a:schemeClr>
              </a:solidFill>
            </a:endParaRPr>
          </a:p>
          <a:p>
            <a:pPr marL="180975" lvl="2" indent="0">
              <a:buNone/>
            </a:pPr>
            <a:endParaRPr lang="de-AT" sz="1400" kern="0" dirty="0">
              <a:solidFill>
                <a:schemeClr val="tx2">
                  <a:lumMod val="50000"/>
                </a:schemeClr>
              </a:solidFill>
            </a:endParaRPr>
          </a:p>
          <a:p>
            <a:pPr marL="180975" lvl="2" indent="0">
              <a:buNone/>
            </a:pPr>
            <a:endParaRPr lang="de-AT" sz="1400" kern="0" dirty="0">
              <a:solidFill>
                <a:schemeClr val="tx2">
                  <a:lumMod val="50000"/>
                </a:schemeClr>
              </a:solidFill>
            </a:endParaRPr>
          </a:p>
          <a:p>
            <a:pPr marL="180975" lvl="2" indent="0">
              <a:buNone/>
            </a:pPr>
            <a:r>
              <a:rPr lang="de-AT" sz="1100" kern="0" dirty="0">
                <a:solidFill>
                  <a:schemeClr val="tx1"/>
                </a:solidFill>
              </a:rPr>
              <a:t>    </a:t>
            </a:r>
          </a:p>
          <a:p>
            <a:pPr marL="180975" lvl="2" indent="0">
              <a:buNone/>
            </a:pPr>
            <a:r>
              <a:rPr lang="de-AT" sz="1100" kern="0" dirty="0">
                <a:solidFill>
                  <a:schemeClr val="tx1"/>
                </a:solidFill>
              </a:rPr>
              <a:t> Repräsentative Parameter für Francis- und Pelton-Turbinen sind dabei:</a:t>
            </a:r>
          </a:p>
        </p:txBody>
      </p:sp>
      <p:sp>
        <p:nvSpPr>
          <p:cNvPr id="11" name="Rechteck 10">
            <a:extLst>
              <a:ext uri="{FF2B5EF4-FFF2-40B4-BE49-F238E27FC236}">
                <a16:creationId xmlns:a16="http://schemas.microsoft.com/office/drawing/2014/main" id="{10960306-A863-2385-48D0-3319BD5A2C14}"/>
              </a:ext>
            </a:extLst>
          </p:cNvPr>
          <p:cNvSpPr/>
          <p:nvPr/>
        </p:nvSpPr>
        <p:spPr bwMode="auto">
          <a:xfrm>
            <a:off x="1903742" y="3371350"/>
            <a:ext cx="5715286" cy="1577722"/>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4" name="Datumsplatzhalter 3"/>
          <p:cNvSpPr>
            <a:spLocks noGrp="1"/>
          </p:cNvSpPr>
          <p:nvPr>
            <p:ph type="dt" sz="half" idx="10"/>
          </p:nvPr>
        </p:nvSpPr>
        <p:spPr/>
        <p:txBody>
          <a:bodyPr/>
          <a:lstStyle/>
          <a:p>
            <a:r>
              <a:rPr lang="de-DE"/>
              <a:t>6.12.2024</a:t>
            </a:r>
            <a:endParaRPr lang="de-DE" dirty="0"/>
          </a:p>
        </p:txBody>
      </p:sp>
      <p:sp>
        <p:nvSpPr>
          <p:cNvPr id="6" name="Fußzeilenplatzhalter 5"/>
          <p:cNvSpPr>
            <a:spLocks noGrp="1"/>
          </p:cNvSpPr>
          <p:nvPr>
            <p:ph type="ftr" sz="quarter" idx="12"/>
          </p:nvPr>
        </p:nvSpPr>
        <p:spPr/>
        <p:txBody>
          <a:bodyPr/>
          <a:lstStyle/>
          <a:p>
            <a:r>
              <a:rPr lang="de-DE"/>
              <a:t>Short-Term Hydro Scheduling</a:t>
            </a:r>
          </a:p>
        </p:txBody>
      </p:sp>
      <p:sp>
        <p:nvSpPr>
          <p:cNvPr id="8" name="Rechteck 7"/>
          <p:cNvSpPr/>
          <p:nvPr/>
        </p:nvSpPr>
        <p:spPr bwMode="auto">
          <a:xfrm>
            <a:off x="485826" y="817268"/>
            <a:ext cx="8316738" cy="612416"/>
          </a:xfrm>
          <a:prstGeom prst="rect">
            <a:avLst/>
          </a:prstGeom>
          <a:solidFill>
            <a:schemeClr val="tx2">
              <a:lumMod val="50000"/>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9" name="Titel 1"/>
          <p:cNvSpPr txBox="1">
            <a:spLocks/>
          </p:cNvSpPr>
          <p:nvPr/>
        </p:nvSpPr>
        <p:spPr bwMode="auto">
          <a:xfrm>
            <a:off x="485826" y="1000177"/>
            <a:ext cx="8316738" cy="264175"/>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txBody>
          <a:bodyPr vert="horz" wrap="square" lIns="0" tIns="0" rIns="0" bIns="0" numCol="1" anchor="t" anchorCtr="0" compatLnSpc="1">
            <a:prstTxWarp prst="textNoShape">
              <a:avLst/>
            </a:prstTxWarp>
            <a:spAutoFit/>
          </a:bodyPr>
          <a:lstStyle>
            <a:lvl1pPr algn="l" rtl="0" eaLnBrk="1" fontAlgn="base" hangingPunct="1">
              <a:lnSpc>
                <a:spcPts val="2200"/>
              </a:lnSpc>
              <a:spcBef>
                <a:spcPct val="0"/>
              </a:spcBef>
              <a:spcAft>
                <a:spcPct val="0"/>
              </a:spcAft>
              <a:defRPr sz="2200">
                <a:solidFill>
                  <a:schemeClr val="tx1"/>
                </a:solidFill>
                <a:latin typeface="+mj-lt"/>
                <a:ea typeface="+mj-ea"/>
                <a:cs typeface="+mj-cs"/>
              </a:defRPr>
            </a:lvl1pPr>
            <a:lvl2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2pPr>
            <a:lvl3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3pPr>
            <a:lvl4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4pPr>
            <a:lvl5pPr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5pPr>
            <a:lvl6pPr marL="4572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6pPr>
            <a:lvl7pPr marL="9144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7pPr>
            <a:lvl8pPr marL="13716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8pPr>
            <a:lvl9pPr marL="1828800" algn="l" rtl="0" eaLnBrk="1" fontAlgn="base" hangingPunct="1">
              <a:lnSpc>
                <a:spcPts val="2200"/>
              </a:lnSpc>
              <a:spcBef>
                <a:spcPct val="0"/>
              </a:spcBef>
              <a:spcAft>
                <a:spcPct val="0"/>
              </a:spcAft>
              <a:defRPr sz="2200">
                <a:solidFill>
                  <a:schemeClr val="tx1"/>
                </a:solidFill>
                <a:latin typeface="Arial" charset="0"/>
                <a:ea typeface="MS PGothic" pitchFamily="34" charset="-128"/>
              </a:defRPr>
            </a:lvl9pPr>
          </a:lstStyle>
          <a:p>
            <a:pPr algn="ctr"/>
            <a:r>
              <a:rPr lang="de-AT" sz="1800" b="1" dirty="0">
                <a:solidFill>
                  <a:schemeClr val="tx2">
                    <a:lumMod val="50000"/>
                  </a:schemeClr>
                </a:solidFill>
              </a:rPr>
              <a:t>NB 4: Leistungs-Kennlinien - </a:t>
            </a:r>
            <a:r>
              <a:rPr lang="de-AT" sz="1800" b="1" kern="0" dirty="0">
                <a:solidFill>
                  <a:schemeClr val="tx2">
                    <a:lumMod val="50000"/>
                  </a:schemeClr>
                </a:solidFill>
              </a:rPr>
              <a:t>Modellierungsaspekte </a:t>
            </a:r>
          </a:p>
        </p:txBody>
      </p:sp>
      <p:graphicFrame>
        <p:nvGraphicFramePr>
          <p:cNvPr id="15" name="Tabelle 14"/>
          <p:cNvGraphicFramePr>
            <a:graphicFrameLocks noGrp="1"/>
          </p:cNvGraphicFramePr>
          <p:nvPr>
            <p:extLst>
              <p:ext uri="{D42A27DB-BD31-4B8C-83A1-F6EECF244321}">
                <p14:modId xmlns:p14="http://schemas.microsoft.com/office/powerpoint/2010/main" val="2285720340"/>
              </p:ext>
            </p:extLst>
          </p:nvPr>
        </p:nvGraphicFramePr>
        <p:xfrm>
          <a:off x="2376531" y="5322819"/>
          <a:ext cx="4814045" cy="731520"/>
        </p:xfrm>
        <a:graphic>
          <a:graphicData uri="http://schemas.openxmlformats.org/drawingml/2006/table">
            <a:tbl>
              <a:tblPr firstRow="1" bandRow="1">
                <a:tableStyleId>{C083E6E3-FA7D-4D7B-A595-EF9225AFEA82}</a:tableStyleId>
              </a:tblPr>
              <a:tblGrid>
                <a:gridCol w="962809">
                  <a:extLst>
                    <a:ext uri="{9D8B030D-6E8A-4147-A177-3AD203B41FA5}">
                      <a16:colId xmlns:a16="http://schemas.microsoft.com/office/drawing/2014/main" val="181681890"/>
                    </a:ext>
                  </a:extLst>
                </a:gridCol>
                <a:gridCol w="962809">
                  <a:extLst>
                    <a:ext uri="{9D8B030D-6E8A-4147-A177-3AD203B41FA5}">
                      <a16:colId xmlns:a16="http://schemas.microsoft.com/office/drawing/2014/main" val="2511045829"/>
                    </a:ext>
                  </a:extLst>
                </a:gridCol>
                <a:gridCol w="962809">
                  <a:extLst>
                    <a:ext uri="{9D8B030D-6E8A-4147-A177-3AD203B41FA5}">
                      <a16:colId xmlns:a16="http://schemas.microsoft.com/office/drawing/2014/main" val="3383914774"/>
                    </a:ext>
                  </a:extLst>
                </a:gridCol>
                <a:gridCol w="962809">
                  <a:extLst>
                    <a:ext uri="{9D8B030D-6E8A-4147-A177-3AD203B41FA5}">
                      <a16:colId xmlns:a16="http://schemas.microsoft.com/office/drawing/2014/main" val="3810947137"/>
                    </a:ext>
                  </a:extLst>
                </a:gridCol>
                <a:gridCol w="962809">
                  <a:extLst>
                    <a:ext uri="{9D8B030D-6E8A-4147-A177-3AD203B41FA5}">
                      <a16:colId xmlns:a16="http://schemas.microsoft.com/office/drawing/2014/main" val="2663628643"/>
                    </a:ext>
                  </a:extLst>
                </a:gridCol>
              </a:tblGrid>
              <a:tr h="213828">
                <a:tc>
                  <a:txBody>
                    <a:bodyPr/>
                    <a:lstStyle/>
                    <a:p>
                      <a:endParaRPr lang="de-AT" sz="1000" dirty="0"/>
                    </a:p>
                  </a:txBody>
                  <a:tcPr/>
                </a:tc>
                <a:tc>
                  <a:txBody>
                    <a:bodyPr/>
                    <a:lstStyle/>
                    <a:p>
                      <a:pPr algn="ctr"/>
                      <a:r>
                        <a:rPr lang="de-AT" sz="1000" b="0" i="0" dirty="0" err="1"/>
                        <a:t>Q</a:t>
                      </a:r>
                      <a:r>
                        <a:rPr lang="de-AT" sz="1000" b="0" i="0" baseline="-25000" dirty="0" err="1"/>
                        <a:t>Leerlauf</a:t>
                      </a:r>
                      <a:r>
                        <a:rPr lang="de-AT" sz="1000" b="0" i="0" dirty="0"/>
                        <a:t>/</a:t>
                      </a:r>
                      <a:r>
                        <a:rPr lang="de-AT" sz="1000" b="0" i="0" dirty="0" err="1"/>
                        <a:t>Q</a:t>
                      </a:r>
                      <a:r>
                        <a:rPr lang="de-AT" sz="1000" b="0" i="0" baseline="-25000" dirty="0" err="1"/>
                        <a:t>Max</a:t>
                      </a:r>
                      <a:endParaRPr lang="de-AT" sz="1000" b="0" i="0" baseline="-25000" dirty="0"/>
                    </a:p>
                  </a:txBody>
                  <a:tcPr/>
                </a:tc>
                <a:tc>
                  <a:txBody>
                    <a:bodyPr/>
                    <a:lstStyle/>
                    <a:p>
                      <a:pPr algn="ctr"/>
                      <a:r>
                        <a:rPr lang="de-AT" sz="1000" b="0" i="0" dirty="0"/>
                        <a:t>c</a:t>
                      </a:r>
                      <a:r>
                        <a:rPr lang="de-AT" sz="1000" b="0" i="0" baseline="-25000" dirty="0"/>
                        <a:t>0</a:t>
                      </a:r>
                    </a:p>
                  </a:txBody>
                  <a:tcPr/>
                </a:tc>
                <a:tc>
                  <a:txBody>
                    <a:bodyPr/>
                    <a:lstStyle/>
                    <a:p>
                      <a:pPr algn="ctr"/>
                      <a:r>
                        <a:rPr lang="de-AT" sz="1000" b="0" i="0" dirty="0"/>
                        <a:t>c</a:t>
                      </a:r>
                      <a:r>
                        <a:rPr lang="de-AT" sz="1000" b="0" i="0" baseline="-25000" dirty="0"/>
                        <a:t>1</a:t>
                      </a:r>
                    </a:p>
                  </a:txBody>
                  <a:tcPr/>
                </a:tc>
                <a:tc>
                  <a:txBody>
                    <a:bodyPr/>
                    <a:lstStyle/>
                    <a:p>
                      <a:pPr algn="ctr"/>
                      <a:r>
                        <a:rPr lang="de-AT" sz="1000" b="0" i="0" dirty="0"/>
                        <a:t>c</a:t>
                      </a:r>
                      <a:r>
                        <a:rPr lang="de-AT" sz="1000" b="0" i="0" baseline="-25000" dirty="0"/>
                        <a:t>2</a:t>
                      </a:r>
                    </a:p>
                  </a:txBody>
                  <a:tcPr/>
                </a:tc>
                <a:extLst>
                  <a:ext uri="{0D108BD9-81ED-4DB2-BD59-A6C34878D82A}">
                    <a16:rowId xmlns:a16="http://schemas.microsoft.com/office/drawing/2014/main" val="1880839142"/>
                  </a:ext>
                </a:extLst>
              </a:tr>
              <a:tr h="213828">
                <a:tc>
                  <a:txBody>
                    <a:bodyPr/>
                    <a:lstStyle/>
                    <a:p>
                      <a:r>
                        <a:rPr lang="de-AT" sz="1000" dirty="0" err="1"/>
                        <a:t>Pelton</a:t>
                      </a:r>
                      <a:endParaRPr lang="de-AT" sz="1000" dirty="0"/>
                    </a:p>
                  </a:txBody>
                  <a:tcPr/>
                </a:tc>
                <a:tc>
                  <a:txBody>
                    <a:bodyPr/>
                    <a:lstStyle/>
                    <a:p>
                      <a:pPr algn="ctr"/>
                      <a:r>
                        <a:rPr lang="de-AT" sz="1000" dirty="0"/>
                        <a:t>0,07</a:t>
                      </a:r>
                    </a:p>
                  </a:txBody>
                  <a:tcPr/>
                </a:tc>
                <a:tc>
                  <a:txBody>
                    <a:bodyPr/>
                    <a:lstStyle/>
                    <a:p>
                      <a:pPr algn="ctr"/>
                      <a:r>
                        <a:rPr lang="de-AT" sz="1000" dirty="0"/>
                        <a:t>0,03</a:t>
                      </a:r>
                    </a:p>
                  </a:txBody>
                  <a:tcPr/>
                </a:tc>
                <a:tc>
                  <a:txBody>
                    <a:bodyPr/>
                    <a:lstStyle/>
                    <a:p>
                      <a:pPr algn="ctr"/>
                      <a:r>
                        <a:rPr lang="de-AT" sz="1000" dirty="0"/>
                        <a:t>0,99</a:t>
                      </a:r>
                    </a:p>
                  </a:txBody>
                  <a:tcPr/>
                </a:tc>
                <a:tc>
                  <a:txBody>
                    <a:bodyPr/>
                    <a:lstStyle/>
                    <a:p>
                      <a:pPr algn="ctr"/>
                      <a:r>
                        <a:rPr lang="de-AT" sz="1000" dirty="0"/>
                        <a:t>0,1</a:t>
                      </a:r>
                    </a:p>
                  </a:txBody>
                  <a:tcPr/>
                </a:tc>
                <a:extLst>
                  <a:ext uri="{0D108BD9-81ED-4DB2-BD59-A6C34878D82A}">
                    <a16:rowId xmlns:a16="http://schemas.microsoft.com/office/drawing/2014/main" val="1427549296"/>
                  </a:ext>
                </a:extLst>
              </a:tr>
              <a:tr h="213828">
                <a:tc>
                  <a:txBody>
                    <a:bodyPr/>
                    <a:lstStyle/>
                    <a:p>
                      <a:r>
                        <a:rPr lang="de-AT" sz="1000" dirty="0"/>
                        <a:t>Francis</a:t>
                      </a:r>
                    </a:p>
                  </a:txBody>
                  <a:tcPr/>
                </a:tc>
                <a:tc>
                  <a:txBody>
                    <a:bodyPr/>
                    <a:lstStyle/>
                    <a:p>
                      <a:pPr algn="ctr"/>
                      <a:r>
                        <a:rPr lang="de-AT" sz="1000" dirty="0"/>
                        <a:t>0,095</a:t>
                      </a:r>
                    </a:p>
                  </a:txBody>
                  <a:tcPr/>
                </a:tc>
                <a:tc>
                  <a:txBody>
                    <a:bodyPr/>
                    <a:lstStyle/>
                    <a:p>
                      <a:pPr algn="ctr"/>
                      <a:r>
                        <a:rPr lang="de-AT" sz="1000" dirty="0"/>
                        <a:t>0,18</a:t>
                      </a:r>
                    </a:p>
                  </a:txBody>
                  <a:tcPr/>
                </a:tc>
                <a:tc>
                  <a:txBody>
                    <a:bodyPr/>
                    <a:lstStyle/>
                    <a:p>
                      <a:pPr algn="ctr"/>
                      <a:r>
                        <a:rPr lang="de-AT" sz="1000" dirty="0"/>
                        <a:t>0,63</a:t>
                      </a:r>
                    </a:p>
                  </a:txBody>
                  <a:tcPr/>
                </a:tc>
                <a:tc>
                  <a:txBody>
                    <a:bodyPr/>
                    <a:lstStyle/>
                    <a:p>
                      <a:pPr algn="ctr"/>
                      <a:r>
                        <a:rPr lang="de-AT" sz="1000" dirty="0"/>
                        <a:t>0,31</a:t>
                      </a:r>
                    </a:p>
                  </a:txBody>
                  <a:tcPr/>
                </a:tc>
                <a:extLst>
                  <a:ext uri="{0D108BD9-81ED-4DB2-BD59-A6C34878D82A}">
                    <a16:rowId xmlns:a16="http://schemas.microsoft.com/office/drawing/2014/main" val="1232406980"/>
                  </a:ext>
                </a:extLst>
              </a:tr>
            </a:tbl>
          </a:graphicData>
        </a:graphic>
      </p:graphicFrame>
      <p:sp>
        <p:nvSpPr>
          <p:cNvPr id="16" name="Rechteck 15"/>
          <p:cNvSpPr/>
          <p:nvPr/>
        </p:nvSpPr>
        <p:spPr>
          <a:xfrm>
            <a:off x="2283833" y="6081663"/>
            <a:ext cx="5497955" cy="215444"/>
          </a:xfrm>
          <a:prstGeom prst="rect">
            <a:avLst/>
          </a:prstGeom>
        </p:spPr>
        <p:txBody>
          <a:bodyPr wrap="square">
            <a:spAutoFit/>
          </a:bodyPr>
          <a:lstStyle/>
          <a:p>
            <a:r>
              <a:rPr lang="de-DE" sz="800" i="1" kern="0" dirty="0"/>
              <a:t>Volker </a:t>
            </a:r>
            <a:r>
              <a:rPr lang="de-DE" sz="800" i="1" kern="0" dirty="0" err="1"/>
              <a:t>Quaschning</a:t>
            </a:r>
            <a:r>
              <a:rPr lang="de-DE" sz="800" i="1" kern="0" dirty="0"/>
              <a:t>: </a:t>
            </a:r>
            <a:r>
              <a:rPr lang="de-AT" sz="800" i="1" kern="0" dirty="0"/>
              <a:t>Regenerative Energiesysteme: Technologie - Berechnung – Simulation, 2015, S. 342</a:t>
            </a:r>
            <a:endParaRPr lang="de-AT" i="1" kern="0" dirty="0"/>
          </a:p>
        </p:txBody>
      </p:sp>
      <p:pic>
        <p:nvPicPr>
          <p:cNvPr id="2" name="Grafik 1"/>
          <p:cNvPicPr>
            <a:picLocks noChangeAspect="1"/>
          </p:cNvPicPr>
          <p:nvPr/>
        </p:nvPicPr>
        <p:blipFill>
          <a:blip r:embed="rId2"/>
          <a:stretch>
            <a:fillRect/>
          </a:stretch>
        </p:blipFill>
        <p:spPr>
          <a:xfrm>
            <a:off x="2099509" y="3371350"/>
            <a:ext cx="5368091" cy="781607"/>
          </a:xfrm>
          <a:prstGeom prst="rect">
            <a:avLst/>
          </a:prstGeom>
        </p:spPr>
      </p:pic>
      <p:pic>
        <p:nvPicPr>
          <p:cNvPr id="7" name="Grafik 6"/>
          <p:cNvPicPr>
            <a:picLocks noChangeAspect="1"/>
          </p:cNvPicPr>
          <p:nvPr/>
        </p:nvPicPr>
        <p:blipFill>
          <a:blip r:embed="rId3"/>
          <a:stretch>
            <a:fillRect/>
          </a:stretch>
        </p:blipFill>
        <p:spPr>
          <a:xfrm>
            <a:off x="2326850" y="4195759"/>
            <a:ext cx="4913408" cy="744355"/>
          </a:xfrm>
          <a:prstGeom prst="rect">
            <a:avLst/>
          </a:prstGeom>
        </p:spPr>
      </p:pic>
      <p:sp>
        <p:nvSpPr>
          <p:cNvPr id="5" name="Foliennummernplatzhalter 4"/>
          <p:cNvSpPr>
            <a:spLocks noGrp="1"/>
          </p:cNvSpPr>
          <p:nvPr>
            <p:ph type="sldNum" sz="quarter" idx="11"/>
          </p:nvPr>
        </p:nvSpPr>
        <p:spPr/>
        <p:txBody>
          <a:bodyPr/>
          <a:lstStyle/>
          <a:p>
            <a:pPr algn="r"/>
            <a:r>
              <a:rPr lang="de-DE"/>
              <a:t>Seite </a:t>
            </a:r>
            <a:fld id="{DA7C5908-43A2-4734-906C-248E75A07F0B}" type="slidenum">
              <a:rPr lang="de-DE" smtClean="0"/>
              <a:pPr algn="r"/>
              <a:t>8</a:t>
            </a:fld>
            <a:endParaRPr lang="de-DE" dirty="0"/>
          </a:p>
        </p:txBody>
      </p:sp>
    </p:spTree>
    <p:extLst>
      <p:ext uri="{BB962C8B-B14F-4D97-AF65-F5344CB8AC3E}">
        <p14:creationId xmlns:p14="http://schemas.microsoft.com/office/powerpoint/2010/main" val="197946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hteck 15"/>
          <p:cNvSpPr/>
          <p:nvPr/>
        </p:nvSpPr>
        <p:spPr bwMode="auto">
          <a:xfrm>
            <a:off x="431798" y="891151"/>
            <a:ext cx="8316738" cy="614374"/>
          </a:xfrm>
          <a:prstGeom prst="rect">
            <a:avLst/>
          </a:prstGeom>
          <a:solidFill>
            <a:schemeClr val="bg2">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7" name="Rechteck 6"/>
          <p:cNvSpPr/>
          <p:nvPr/>
        </p:nvSpPr>
        <p:spPr bwMode="auto">
          <a:xfrm>
            <a:off x="431799" y="1641113"/>
            <a:ext cx="4104341" cy="4687969"/>
          </a:xfrm>
          <a:prstGeom prst="rect">
            <a:avLst/>
          </a:prstGeom>
          <a:solidFill>
            <a:schemeClr val="bg2">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2" name="Titel 1"/>
          <p:cNvSpPr>
            <a:spLocks noGrp="1"/>
          </p:cNvSpPr>
          <p:nvPr>
            <p:ph type="title"/>
          </p:nvPr>
        </p:nvSpPr>
        <p:spPr>
          <a:xfrm>
            <a:off x="431799" y="1074060"/>
            <a:ext cx="8316738" cy="264175"/>
          </a:xfrm>
        </p:spPr>
        <p:txBody>
          <a:bodyPr/>
          <a:lstStyle/>
          <a:p>
            <a:pPr algn="ctr"/>
            <a:r>
              <a:rPr lang="de-AT" sz="1800" b="1" dirty="0">
                <a:solidFill>
                  <a:schemeClr val="bg2"/>
                </a:solidFill>
              </a:rPr>
              <a:t>NB 5: Einschränkungen Durchfluss und Förderstrom Q</a:t>
            </a:r>
          </a:p>
        </p:txBody>
      </p:sp>
      <p:sp>
        <p:nvSpPr>
          <p:cNvPr id="3" name="Inhaltsplatzhalter 2"/>
          <p:cNvSpPr>
            <a:spLocks noGrp="1"/>
          </p:cNvSpPr>
          <p:nvPr>
            <p:ph idx="1"/>
          </p:nvPr>
        </p:nvSpPr>
        <p:spPr>
          <a:xfrm>
            <a:off x="367613" y="1774365"/>
            <a:ext cx="4024136" cy="4079578"/>
          </a:xfrm>
        </p:spPr>
        <p:txBody>
          <a:bodyPr/>
          <a:lstStyle/>
          <a:p>
            <a:pPr marL="1588" lvl="1" indent="0" algn="ctr">
              <a:buNone/>
            </a:pPr>
            <a:endParaRPr lang="de-AT" sz="200" b="1" dirty="0">
              <a:solidFill>
                <a:schemeClr val="bg2"/>
              </a:solidFill>
            </a:endParaRPr>
          </a:p>
          <a:p>
            <a:pPr marL="1588" lvl="1" indent="0" algn="ctr">
              <a:buNone/>
            </a:pPr>
            <a:r>
              <a:rPr lang="de-AT" b="1" dirty="0">
                <a:solidFill>
                  <a:schemeClr val="bg2"/>
                </a:solidFill>
              </a:rPr>
              <a:t>Turbinendurchfluss</a:t>
            </a:r>
          </a:p>
          <a:p>
            <a:pPr marL="1588" lvl="1" indent="0" algn="just">
              <a:buNone/>
            </a:pPr>
            <a:endParaRPr lang="de-AT" sz="1000" dirty="0"/>
          </a:p>
          <a:p>
            <a:pPr lvl="2" algn="just"/>
            <a:r>
              <a:rPr lang="de-AT" sz="1100" dirty="0">
                <a:solidFill>
                  <a:schemeClr val="tx1"/>
                </a:solidFill>
              </a:rPr>
              <a:t>Einschränkungen durch </a:t>
            </a:r>
            <a:r>
              <a:rPr lang="de-AT" sz="1100" dirty="0">
                <a:solidFill>
                  <a:schemeClr val="bg2"/>
                </a:solidFill>
              </a:rPr>
              <a:t>technische Restriktionen </a:t>
            </a:r>
            <a:r>
              <a:rPr lang="de-AT" sz="1100" dirty="0">
                <a:solidFill>
                  <a:schemeClr val="tx1"/>
                </a:solidFill>
              </a:rPr>
              <a:t>(max. Öffnung) sowie </a:t>
            </a:r>
            <a:r>
              <a:rPr lang="de-AT" sz="1100" dirty="0">
                <a:solidFill>
                  <a:schemeClr val="bg2"/>
                </a:solidFill>
              </a:rPr>
              <a:t>unzulässige Betriebspunkte</a:t>
            </a:r>
            <a:r>
              <a:rPr lang="de-AT" sz="1100" dirty="0">
                <a:solidFill>
                  <a:schemeClr val="tx1"/>
                </a:solidFill>
              </a:rPr>
              <a:t> (Vermeidung von Schwingungen, Kavitationsschäden, etc.) in </a:t>
            </a:r>
            <a:r>
              <a:rPr lang="de-AT" sz="1100" dirty="0">
                <a:solidFill>
                  <a:schemeClr val="bg2"/>
                </a:solidFill>
              </a:rPr>
              <a:t>Abhängigkeit von der Fallhöhe</a:t>
            </a:r>
            <a:r>
              <a:rPr lang="de-AT" sz="1100" dirty="0">
                <a:solidFill>
                  <a:schemeClr val="tx1"/>
                </a:solidFill>
              </a:rPr>
              <a:t>.</a:t>
            </a:r>
          </a:p>
          <a:p>
            <a:pPr marL="180975" lvl="2" indent="0" algn="just">
              <a:buNone/>
            </a:pPr>
            <a:endParaRPr lang="de-AT" sz="200" dirty="0"/>
          </a:p>
          <a:p>
            <a:pPr lvl="2" algn="just"/>
            <a:r>
              <a:rPr lang="de-AT" sz="1100" dirty="0">
                <a:solidFill>
                  <a:schemeClr val="tx1"/>
                </a:solidFill>
              </a:rPr>
              <a:t>Systematische Unterschiede bei verschiedenen Maschinentypen </a:t>
            </a:r>
            <a:r>
              <a:rPr lang="de-AT" sz="1100" dirty="0"/>
              <a:t>(Francis, </a:t>
            </a:r>
            <a:r>
              <a:rPr lang="de-AT" sz="1100" dirty="0" err="1"/>
              <a:t>Pelton</a:t>
            </a:r>
            <a:r>
              <a:rPr lang="de-AT" sz="1100" dirty="0"/>
              <a:t>, Pumpturbine), aber auch </a:t>
            </a:r>
            <a:r>
              <a:rPr lang="de-AT" sz="1100" dirty="0">
                <a:solidFill>
                  <a:schemeClr val="bg2"/>
                </a:solidFill>
              </a:rPr>
              <a:t>stark individuell </a:t>
            </a:r>
            <a:r>
              <a:rPr lang="de-AT" sz="1100" dirty="0"/>
              <a:t>je Maschine.</a:t>
            </a:r>
          </a:p>
          <a:p>
            <a:pPr marL="1588" lvl="1" indent="0">
              <a:buNone/>
            </a:pPr>
            <a:endParaRPr lang="de-AT" dirty="0"/>
          </a:p>
          <a:p>
            <a:pPr marL="1588" lvl="1" indent="0">
              <a:buNone/>
            </a:pPr>
            <a:endParaRPr lang="de-AT" dirty="0"/>
          </a:p>
          <a:p>
            <a:pPr lvl="1"/>
            <a:endParaRPr lang="de-AT" dirty="0"/>
          </a:p>
          <a:p>
            <a:pPr lvl="1"/>
            <a:endParaRPr lang="de-AT" dirty="0"/>
          </a:p>
          <a:p>
            <a:pPr lvl="1"/>
            <a:endParaRPr lang="de-AT" dirty="0"/>
          </a:p>
          <a:p>
            <a:pPr lvl="1"/>
            <a:endParaRPr lang="de-AT" dirty="0"/>
          </a:p>
          <a:p>
            <a:pPr lvl="1"/>
            <a:endParaRPr lang="de-AT" dirty="0"/>
          </a:p>
          <a:p>
            <a:pPr lvl="1"/>
            <a:endParaRPr lang="de-AT" dirty="0"/>
          </a:p>
          <a:p>
            <a:pPr lvl="1"/>
            <a:endParaRPr lang="de-AT" dirty="0"/>
          </a:p>
        </p:txBody>
      </p:sp>
      <p:sp>
        <p:nvSpPr>
          <p:cNvPr id="4" name="Datumsplatzhalter 3"/>
          <p:cNvSpPr>
            <a:spLocks noGrp="1"/>
          </p:cNvSpPr>
          <p:nvPr>
            <p:ph type="dt" sz="half" idx="10"/>
          </p:nvPr>
        </p:nvSpPr>
        <p:spPr/>
        <p:txBody>
          <a:bodyPr/>
          <a:lstStyle/>
          <a:p>
            <a:r>
              <a:rPr lang="de-DE"/>
              <a:t>6.12.2024</a:t>
            </a:r>
          </a:p>
        </p:txBody>
      </p:sp>
      <p:sp>
        <p:nvSpPr>
          <p:cNvPr id="6" name="Fußzeilenplatzhalter 5"/>
          <p:cNvSpPr>
            <a:spLocks noGrp="1"/>
          </p:cNvSpPr>
          <p:nvPr>
            <p:ph type="ftr" sz="quarter" idx="12"/>
          </p:nvPr>
        </p:nvSpPr>
        <p:spPr/>
        <p:txBody>
          <a:bodyPr/>
          <a:lstStyle/>
          <a:p>
            <a:r>
              <a:rPr lang="de-DE"/>
              <a:t>Short-Term Hydro Scheduling</a:t>
            </a:r>
          </a:p>
        </p:txBody>
      </p:sp>
      <p:sp>
        <p:nvSpPr>
          <p:cNvPr id="8" name="Rechteck 7"/>
          <p:cNvSpPr/>
          <p:nvPr/>
        </p:nvSpPr>
        <p:spPr bwMode="auto">
          <a:xfrm>
            <a:off x="4644195" y="1641114"/>
            <a:ext cx="4104341" cy="4687968"/>
          </a:xfrm>
          <a:prstGeom prst="rect">
            <a:avLst/>
          </a:prstGeom>
          <a:solidFill>
            <a:schemeClr val="bg2">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10" name="Inhaltsplatzhalter 2"/>
          <p:cNvSpPr txBox="1">
            <a:spLocks/>
          </p:cNvSpPr>
          <p:nvPr/>
        </p:nvSpPr>
        <p:spPr bwMode="auto">
          <a:xfrm>
            <a:off x="4536140" y="1774365"/>
            <a:ext cx="4068005" cy="14219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ct val="0"/>
              </a:spcBef>
              <a:spcAft>
                <a:spcPct val="0"/>
              </a:spcAft>
              <a:buClrTx/>
              <a:buFont typeface="Arial" pitchFamily="34" charset="0"/>
              <a:buNone/>
              <a:defRPr sz="1500">
                <a:solidFill>
                  <a:schemeClr val="tx1"/>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a:lstStyle>
          <a:p>
            <a:pPr marL="1588" lvl="1" indent="0" algn="ctr">
              <a:buFontTx/>
              <a:buNone/>
            </a:pPr>
            <a:endParaRPr lang="de-AT" sz="200" b="1" kern="0" dirty="0">
              <a:solidFill>
                <a:schemeClr val="bg2"/>
              </a:solidFill>
            </a:endParaRPr>
          </a:p>
          <a:p>
            <a:pPr marL="1588" lvl="1" indent="0" algn="ctr">
              <a:buFontTx/>
              <a:buNone/>
            </a:pPr>
            <a:r>
              <a:rPr lang="de-AT" b="1" kern="0" dirty="0">
                <a:solidFill>
                  <a:schemeClr val="bg2"/>
                </a:solidFill>
              </a:rPr>
              <a:t>Pumpenförderstrom</a:t>
            </a:r>
          </a:p>
          <a:p>
            <a:pPr marL="1588" lvl="1" indent="0" algn="just">
              <a:buFontTx/>
              <a:buNone/>
            </a:pPr>
            <a:endParaRPr lang="de-AT" sz="1000" kern="0" dirty="0"/>
          </a:p>
          <a:p>
            <a:pPr lvl="2" algn="just"/>
            <a:r>
              <a:rPr lang="de-AT" sz="1100" kern="0" dirty="0">
                <a:solidFill>
                  <a:schemeClr val="tx1"/>
                </a:solidFill>
              </a:rPr>
              <a:t>Der Pumpenförderstrom ist grundsätzlich eine </a:t>
            </a:r>
            <a:r>
              <a:rPr lang="de-AT" sz="1100" kern="0" dirty="0">
                <a:solidFill>
                  <a:schemeClr val="bg2"/>
                </a:solidFill>
              </a:rPr>
              <a:t>monoton fallende Funktion der Förderhöhe</a:t>
            </a:r>
            <a:r>
              <a:rPr lang="de-AT" sz="1100" kern="0" dirty="0">
                <a:solidFill>
                  <a:schemeClr val="tx1"/>
                </a:solidFill>
              </a:rPr>
              <a:t> (Pumpenkennlinie).</a:t>
            </a:r>
          </a:p>
          <a:p>
            <a:pPr marL="180975" lvl="2" indent="0" algn="just">
              <a:buNone/>
            </a:pPr>
            <a:endParaRPr lang="de-AT" sz="200" kern="0" dirty="0"/>
          </a:p>
          <a:p>
            <a:pPr lvl="2" algn="just"/>
            <a:r>
              <a:rPr lang="de-AT" sz="1100" kern="0" dirty="0">
                <a:solidFill>
                  <a:schemeClr val="tx1"/>
                </a:solidFill>
              </a:rPr>
              <a:t>Die Steilheit der Pumpenkennlinie hängt dabei von der individuellen Charakteristik der Pumpe ab (ins. von der spezifischen Drehzahl)</a:t>
            </a:r>
            <a:endParaRPr lang="de-AT" sz="1100" kern="0" dirty="0"/>
          </a:p>
        </p:txBody>
      </p:sp>
      <p:sp>
        <p:nvSpPr>
          <p:cNvPr id="17" name="Rechteck 16"/>
          <p:cNvSpPr/>
          <p:nvPr/>
        </p:nvSpPr>
        <p:spPr bwMode="auto">
          <a:xfrm>
            <a:off x="984379" y="3721454"/>
            <a:ext cx="2999179" cy="250313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sp>
        <p:nvSpPr>
          <p:cNvPr id="19" name="Rechteck 18"/>
          <p:cNvSpPr/>
          <p:nvPr/>
        </p:nvSpPr>
        <p:spPr bwMode="auto">
          <a:xfrm>
            <a:off x="5187236" y="3683371"/>
            <a:ext cx="2999179" cy="254121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500" b="0" i="0" u="none" strike="noStrike" cap="none" normalizeH="0" baseline="0" dirty="0" err="1">
              <a:ln>
                <a:noFill/>
              </a:ln>
              <a:solidFill>
                <a:schemeClr val="tx1"/>
              </a:solidFill>
              <a:effectLst/>
              <a:latin typeface="Arial" charset="0"/>
              <a:ea typeface="MS PGothic" pitchFamily="34" charset="-128"/>
            </a:endParaRPr>
          </a:p>
        </p:txBody>
      </p:sp>
      <p:pic>
        <p:nvPicPr>
          <p:cNvPr id="20" name="Grafik 19"/>
          <p:cNvPicPr>
            <a:picLocks noChangeAspect="1"/>
          </p:cNvPicPr>
          <p:nvPr/>
        </p:nvPicPr>
        <p:blipFill>
          <a:blip r:embed="rId2"/>
          <a:stretch>
            <a:fillRect/>
          </a:stretch>
        </p:blipFill>
        <p:spPr>
          <a:xfrm>
            <a:off x="5224500" y="3790434"/>
            <a:ext cx="2895686" cy="2163546"/>
          </a:xfrm>
          <a:prstGeom prst="rect">
            <a:avLst/>
          </a:prstGeom>
        </p:spPr>
      </p:pic>
      <p:pic>
        <p:nvPicPr>
          <p:cNvPr id="21" name="Grafik 20"/>
          <p:cNvPicPr>
            <a:picLocks noChangeAspect="1"/>
          </p:cNvPicPr>
          <p:nvPr/>
        </p:nvPicPr>
        <p:blipFill>
          <a:blip r:embed="rId3"/>
          <a:stretch>
            <a:fillRect/>
          </a:stretch>
        </p:blipFill>
        <p:spPr>
          <a:xfrm>
            <a:off x="1033150" y="3784421"/>
            <a:ext cx="2901635" cy="2169559"/>
          </a:xfrm>
          <a:prstGeom prst="rect">
            <a:avLst/>
          </a:prstGeom>
        </p:spPr>
      </p:pic>
      <p:sp>
        <p:nvSpPr>
          <p:cNvPr id="15" name="Inhaltsplatzhalter 2"/>
          <p:cNvSpPr txBox="1">
            <a:spLocks/>
          </p:cNvSpPr>
          <p:nvPr/>
        </p:nvSpPr>
        <p:spPr bwMode="auto">
          <a:xfrm>
            <a:off x="5224500" y="6007252"/>
            <a:ext cx="2961915" cy="135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ct val="0"/>
              </a:spcBef>
              <a:spcAft>
                <a:spcPct val="0"/>
              </a:spcAft>
              <a:buClrTx/>
              <a:buFont typeface="Arial" pitchFamily="34" charset="0"/>
              <a:buNone/>
              <a:defRPr sz="1500">
                <a:solidFill>
                  <a:schemeClr val="tx1"/>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a:lstStyle>
          <a:p>
            <a:pPr marL="1588" lvl="1" indent="0" algn="ctr">
              <a:buNone/>
            </a:pPr>
            <a:r>
              <a:rPr lang="de-AT" sz="800" b="1" kern="0" dirty="0">
                <a:solidFill>
                  <a:schemeClr val="bg2"/>
                </a:solidFill>
              </a:rPr>
              <a:t>Beispielhafte Pumpenkennlinie</a:t>
            </a:r>
            <a:endParaRPr lang="de-AT" kern="0" dirty="0"/>
          </a:p>
        </p:txBody>
      </p:sp>
      <p:sp>
        <p:nvSpPr>
          <p:cNvPr id="18" name="Inhaltsplatzhalter 2"/>
          <p:cNvSpPr txBox="1">
            <a:spLocks/>
          </p:cNvSpPr>
          <p:nvPr/>
        </p:nvSpPr>
        <p:spPr bwMode="auto">
          <a:xfrm>
            <a:off x="981396" y="6026830"/>
            <a:ext cx="3002162" cy="1249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marL="0" indent="0" algn="l" rtl="0" eaLnBrk="1" fontAlgn="base" hangingPunct="1">
              <a:lnSpc>
                <a:spcPct val="110000"/>
              </a:lnSpc>
              <a:spcBef>
                <a:spcPct val="0"/>
              </a:spcBef>
              <a:spcAft>
                <a:spcPct val="0"/>
              </a:spcAft>
              <a:buClrTx/>
              <a:buFont typeface="Arial" pitchFamily="34" charset="0"/>
              <a:buNone/>
              <a:defRPr sz="1500">
                <a:solidFill>
                  <a:schemeClr val="tx1"/>
                </a:solidFill>
                <a:latin typeface="+mn-lt"/>
                <a:ea typeface="+mn-ea"/>
                <a:cs typeface="+mn-cs"/>
              </a:defRPr>
            </a:lvl1pPr>
            <a:lvl2pPr marL="179388" indent="-177800" algn="l" rtl="0" eaLnBrk="1" fontAlgn="base" hangingPunct="1">
              <a:lnSpc>
                <a:spcPct val="110000"/>
              </a:lnSpc>
              <a:spcBef>
                <a:spcPct val="0"/>
              </a:spcBef>
              <a:spcAft>
                <a:spcPct val="0"/>
              </a:spcAft>
              <a:buClrTx/>
              <a:buChar char="•"/>
              <a:defRPr sz="1500">
                <a:solidFill>
                  <a:srgbClr val="000000"/>
                </a:solidFill>
                <a:latin typeface="+mn-lt"/>
                <a:ea typeface="+mn-ea"/>
              </a:defRPr>
            </a:lvl2pPr>
            <a:lvl3pPr marL="3587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3pPr>
            <a:lvl4pPr marL="534988" indent="-174625" algn="l" rtl="0" eaLnBrk="1" fontAlgn="base" hangingPunct="1">
              <a:lnSpc>
                <a:spcPct val="110000"/>
              </a:lnSpc>
              <a:spcBef>
                <a:spcPct val="0"/>
              </a:spcBef>
              <a:spcAft>
                <a:spcPct val="0"/>
              </a:spcAft>
              <a:buClrTx/>
              <a:buChar char="•"/>
              <a:defRPr sz="1500">
                <a:solidFill>
                  <a:srgbClr val="000000"/>
                </a:solidFill>
                <a:latin typeface="+mn-lt"/>
                <a:ea typeface="+mn-ea"/>
              </a:defRPr>
            </a:lvl4pPr>
            <a:lvl5pPr marL="714375" indent="-177800" algn="l" rtl="0" eaLnBrk="1" fontAlgn="base" hangingPunct="1">
              <a:lnSpc>
                <a:spcPct val="110000"/>
              </a:lnSpc>
              <a:spcBef>
                <a:spcPct val="0"/>
              </a:spcBef>
              <a:spcAft>
                <a:spcPct val="0"/>
              </a:spcAft>
              <a:buClrTx/>
              <a:buChar char="•"/>
              <a:defRPr sz="1500">
                <a:solidFill>
                  <a:srgbClr val="000000"/>
                </a:solidFill>
                <a:latin typeface="+mn-lt"/>
                <a:ea typeface="+mn-ea"/>
              </a:defRPr>
            </a:lvl5pPr>
            <a:lvl6pPr marL="1171575" indent="-177800" algn="l" rtl="0" eaLnBrk="1" fontAlgn="base" hangingPunct="1">
              <a:lnSpc>
                <a:spcPct val="110000"/>
              </a:lnSpc>
              <a:spcBef>
                <a:spcPct val="0"/>
              </a:spcBef>
              <a:spcAft>
                <a:spcPct val="0"/>
              </a:spcAft>
              <a:buChar char="•"/>
              <a:defRPr sz="1600">
                <a:solidFill>
                  <a:schemeClr val="tx1"/>
                </a:solidFill>
                <a:latin typeface="+mn-lt"/>
                <a:ea typeface="+mn-ea"/>
              </a:defRPr>
            </a:lvl6pPr>
            <a:lvl7pPr marL="1628775" indent="-177800" algn="l" rtl="0" eaLnBrk="1" fontAlgn="base" hangingPunct="1">
              <a:lnSpc>
                <a:spcPct val="110000"/>
              </a:lnSpc>
              <a:spcBef>
                <a:spcPct val="0"/>
              </a:spcBef>
              <a:spcAft>
                <a:spcPct val="0"/>
              </a:spcAft>
              <a:buChar char="•"/>
              <a:defRPr sz="1600">
                <a:solidFill>
                  <a:schemeClr val="tx1"/>
                </a:solidFill>
                <a:latin typeface="+mn-lt"/>
                <a:ea typeface="+mn-ea"/>
              </a:defRPr>
            </a:lvl7pPr>
            <a:lvl8pPr marL="2085975" indent="-177800" algn="l" rtl="0" eaLnBrk="1" fontAlgn="base" hangingPunct="1">
              <a:lnSpc>
                <a:spcPct val="110000"/>
              </a:lnSpc>
              <a:spcBef>
                <a:spcPct val="0"/>
              </a:spcBef>
              <a:spcAft>
                <a:spcPct val="0"/>
              </a:spcAft>
              <a:buChar char="•"/>
              <a:defRPr sz="1600">
                <a:solidFill>
                  <a:schemeClr val="tx1"/>
                </a:solidFill>
                <a:latin typeface="+mn-lt"/>
                <a:ea typeface="+mn-ea"/>
              </a:defRPr>
            </a:lvl8pPr>
            <a:lvl9pPr marL="2543175" indent="-177800" algn="l" rtl="0" eaLnBrk="1" fontAlgn="base" hangingPunct="1">
              <a:lnSpc>
                <a:spcPct val="110000"/>
              </a:lnSpc>
              <a:spcBef>
                <a:spcPct val="0"/>
              </a:spcBef>
              <a:spcAft>
                <a:spcPct val="0"/>
              </a:spcAft>
              <a:buChar char="•"/>
              <a:defRPr sz="1600">
                <a:solidFill>
                  <a:schemeClr val="tx1"/>
                </a:solidFill>
                <a:latin typeface="+mn-lt"/>
                <a:ea typeface="+mn-ea"/>
              </a:defRPr>
            </a:lvl9pPr>
          </a:lstStyle>
          <a:p>
            <a:pPr marL="1588" lvl="1" indent="0" algn="ctr">
              <a:buNone/>
            </a:pPr>
            <a:r>
              <a:rPr lang="de-AT" sz="800" b="1" kern="0" dirty="0">
                <a:solidFill>
                  <a:schemeClr val="bg2"/>
                </a:solidFill>
              </a:rPr>
              <a:t>Beispielhafter Durchflussbereich einer Francis-Turbine</a:t>
            </a:r>
            <a:endParaRPr lang="de-AT" kern="0" dirty="0"/>
          </a:p>
        </p:txBody>
      </p:sp>
      <p:sp>
        <p:nvSpPr>
          <p:cNvPr id="5" name="Foliennummernplatzhalter 4"/>
          <p:cNvSpPr>
            <a:spLocks noGrp="1"/>
          </p:cNvSpPr>
          <p:nvPr>
            <p:ph type="sldNum" sz="quarter" idx="11"/>
          </p:nvPr>
        </p:nvSpPr>
        <p:spPr/>
        <p:txBody>
          <a:bodyPr/>
          <a:lstStyle/>
          <a:p>
            <a:pPr algn="r"/>
            <a:r>
              <a:rPr lang="de-DE"/>
              <a:t>Seite </a:t>
            </a:r>
            <a:fld id="{DA7C5908-43A2-4734-906C-248E75A07F0B}" type="slidenum">
              <a:rPr lang="de-DE" smtClean="0"/>
              <a:pPr algn="r"/>
              <a:t>9</a:t>
            </a:fld>
            <a:endParaRPr lang="de-DE" dirty="0"/>
          </a:p>
        </p:txBody>
      </p:sp>
    </p:spTree>
    <p:extLst>
      <p:ext uri="{BB962C8B-B14F-4D97-AF65-F5344CB8AC3E}">
        <p14:creationId xmlns:p14="http://schemas.microsoft.com/office/powerpoint/2010/main" val="19911775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YK1NHJkhd0WUXLMf1L4ha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2bW8mZ6CnUyTnewP49HWOg"/>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xmUnPF2.gkibkq6cgUku7g"/>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TZIc.X0fH0SRNrpi.lJLEw"/>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xz68BizIyEe44a_gi8PRqA"/>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t4DvGkV220m8FdOmObMXoQ"/>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12IDyG9df06SBQDVpvG.NA"/>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nxCeLc_sDkOjbQdVI_h_O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XeTb4t4ZHUaO_09rjBycHg"/>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sF8uaCt6ZE6FtgoWz8pHTw"/>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2jOqYVWiA0y2j4nLjV7tDQ"/>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KmzUy6oJWkapjURF5P2lkg"/>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_Hv2gudkl0m_NAuL5u5fJA"/>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bgX.Eby570uGkuiOyqGz1A"/>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lPTEzlHXGk673SU9fnPxGQ"/>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FZHo6Xk62EuwH35BTh4SY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WoyC3GCibEe1QS6ScHCZXg"/>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z.FwcyX.Z0uCMG5L0o4vdg"/>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0ZCmC2msak2uOrxMdhdOqA"/>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LaKr_KORAUeyZxUB0E437w"/>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F18Y3TUrBU.hTorFiv.jtg"/>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qXkb33lQekqtu9.8rdM4qQ"/>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zrdQLQh4U6PKgKfRArrMw"/>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FZHo6Xk62EuwH35BTh4SY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FwcyX.Z0uCMG5L0o4vd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WoyC3GCibEe1QS6ScHCZX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lPTEzlHXGk673SU9fnPxG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o6WIpOb100ycHLUQJP8pt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FZHo6Xk62EuwH35BTh4SY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z.FwcyX.Z0uCMG5L0o4vd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5KucvLjT6EelJnaC.HzwQ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LQGVND6l1kCiNQbmOawYw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_LTsOxKSxEOKPX1k8x0y7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aO5OR8HrpU.KkZHqyf.Is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lPTEzlHXGk673SU9fnPxG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SWqOAE3VYUGH731e.lYdC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FZHo6Xk62EuwH35BTh4SY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z.FwcyX.Z0uCMG5L0o4vd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5KucvLjT6EelJnaC.HzwQ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LFqS1PJ01keIQmf7..IRo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LQGVND6l1kCiNQbmOawYw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_LTsOxKSxEOKPX1k8x0y7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aO5OR8HrpU.KkZHqyf.Is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55XG3O5JQEixivAZ1kEPN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5KucvLjT6EelJnaC.HzwQ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LFqS1PJ01keIQmf7..IRo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LQGVND6l1kCiNQbmOawYw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_LTsOxKSxEOKPX1k8x0y7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aO5OR8HrpU.KkZHqyf.Is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zhgthRMqzU.9K5dVbIXSA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5KucvLjT6EelJnaC.HzwQ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Rq.NjdGUp0SeYakMWQKP.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LFqS1PJ01keIQmf7..IRo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LQGVND6l1kCiNQbmOawYw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_LTsOxKSxEOKPX1k8x0y7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aO5OR8HrpU.KkZHqyf.Is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5KucvLjT6EelJnaC.HzwQ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LFqS1PJ01keIQmf7..IRo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LQGVND6l1kCiNQbmOawYw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_LTsOxKSxEOKPX1k8x0y7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LRY6z0V2EejpNwUVMMp0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aO5OR8HrpU.KkZHqyf.Is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zhgthRMqzU.9K5dVbIXSA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lbBHvc5GOEKOxk8MZ4C96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5KucvLjT6EelJnaC.HzwQ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f1u3.sjXjEiAKoSFCzq6s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LQGVND6l1kCiNQbmOawYw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_LTsOxKSxEOKPX1k8x0y7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aO5OR8HrpU.KkZHqyf.Is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g9Qxs2Mp9EqunXv9LaBU0g"/>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fBXD7Ue.mk6fS3hWuIYe0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Sd8UNOZ_cUyZ1xo.a9dyM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klYW1H4f.EinCevQRKmeN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cu8wwuRtFEKFr2DL41ysl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5KucvLjT6EelJnaC.HzwQ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LQGVND6l1kCiNQbmOawYw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_LTsOxKSxEOKPX1k8x0y7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aO5OR8HrpU.KkZHqyf.Is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A5DnRyo6vEeHms9Cda5H_g"/>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fBXD7Ue.mk6fS3hWuIYe0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oTJ7S.EnKUygq0Fr0WnGFQ"/>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lbBHvc5GOEKOxk8MZ4C96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lbBHvc5GOEKOxk8MZ4C96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gcKIFlVT0uF.aRsTU4CSg"/>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MUqulFca_0aUlawycZtFiw"/>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nSCU2bpar0yGOGYF8uA3WA"/>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30J71EVWLUe8Ar2f70OBT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uQAYZ7DzJk6oN9l_inuUdA"/>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GMOP2kAghEmcxbPn8foUi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74RGlMqKw0m4sTKQmijlv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Q5mlWQm.I0SBwByB24kcL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oDio3gO_8EuiFK2TA3n1S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2Rd3GPrXkeMCS0K5HJT2w"/>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NAfPo4y6D0uVZVhbX2HTdw"/>
</p:tagLst>
</file>

<file path=ppt/theme/theme1.xml><?xml version="1.0" encoding="utf-8"?>
<a:theme xmlns:a="http://schemas.openxmlformats.org/drawingml/2006/main" name="VERBUND">
  <a:themeElements>
    <a:clrScheme name="Verbund">
      <a:dk1>
        <a:srgbClr val="000000"/>
      </a:dk1>
      <a:lt1>
        <a:srgbClr val="FFFFFF"/>
      </a:lt1>
      <a:dk2>
        <a:srgbClr val="00A4C7"/>
      </a:dk2>
      <a:lt2>
        <a:srgbClr val="00488E"/>
      </a:lt2>
      <a:accent1>
        <a:srgbClr val="4D4D4D"/>
      </a:accent1>
      <a:accent2>
        <a:srgbClr val="999999"/>
      </a:accent2>
      <a:accent3>
        <a:srgbClr val="CCCCCC"/>
      </a:accent3>
      <a:accent4>
        <a:srgbClr val="4D4D4D"/>
      </a:accent4>
      <a:accent5>
        <a:srgbClr val="999999"/>
      </a:accent5>
      <a:accent6>
        <a:srgbClr val="CCCCCC"/>
      </a:accent6>
      <a:hlink>
        <a:srgbClr val="CCCCCC"/>
      </a:hlink>
      <a:folHlink>
        <a:srgbClr val="00A4C7"/>
      </a:folHlink>
    </a:clrScheme>
    <a:fontScheme name="Verbund">
      <a:majorFont>
        <a:latin typeface="Arial"/>
        <a:ea typeface="MS PGothic"/>
        <a:cs typeface=""/>
      </a:majorFont>
      <a:minorFont>
        <a:latin typeface="Arial"/>
        <a:ea typeface="MS PGothic"/>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solidFill>
            <a:schemeClr val="tx1"/>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sz="1500" b="0" i="0" u="none" strike="noStrike" cap="none" normalizeH="0" baseline="0" dirty="0" err="1" smtClean="0">
            <a:ln>
              <a:noFill/>
            </a:ln>
            <a:solidFill>
              <a:schemeClr val="tx1"/>
            </a:solidFill>
            <a:effectLst/>
            <a:latin typeface="Arial" charset="0"/>
            <a:ea typeface="MS PGothic" pitchFamily="34" charset="-128"/>
          </a:defRPr>
        </a:defPPr>
      </a:lstStyle>
    </a:spDef>
    <a:lnDef>
      <a:spPr bwMode="auto">
        <a:xfrm>
          <a:off x="0" y="0"/>
          <a:ext cx="1" cy="1"/>
        </a:xfrm>
        <a:custGeom>
          <a:avLst/>
          <a:gdLst/>
          <a:ahLst/>
          <a:cxnLst/>
          <a:rect l="0" t="0" r="0" b="0"/>
          <a:pathLst/>
        </a:custGeom>
        <a:solidFill>
          <a:srgbClr val="4AADBB"/>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de-AT" sz="1600" b="0" i="0" u="none" strike="noStrike" cap="none" normalizeH="0" baseline="0" smtClean="0">
            <a:ln>
              <a:noFill/>
            </a:ln>
            <a:solidFill>
              <a:schemeClr val="tx1"/>
            </a:solidFill>
            <a:effectLst/>
            <a:latin typeface="Arial" charset="0"/>
            <a:ea typeface="MS PGothic" pitchFamily="34" charset="-128"/>
          </a:defRPr>
        </a:defPPr>
      </a:lstStyle>
    </a:lnDef>
    <a:txDef>
      <a:spPr>
        <a:noFill/>
      </a:spPr>
      <a:bodyPr wrap="none" lIns="0" tIns="0" rIns="0" bIns="0" rtlCol="0">
        <a:spAutoFit/>
      </a:bodyPr>
      <a:lstStyle>
        <a:defPPr>
          <a:lnSpc>
            <a:spcPct val="110000"/>
          </a:lnSpc>
          <a:defRPr sz="1500" dirty="0" err="1" smtClean="0"/>
        </a:defPPr>
      </a:lstStyle>
    </a:tx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1682</Words>
  <Application>Microsoft Office PowerPoint</Application>
  <PresentationFormat>Bildschirmpräsentation (4:3)</PresentationFormat>
  <Paragraphs>325</Paragraphs>
  <Slides>17</Slides>
  <Notes>0</Notes>
  <HiddenSlides>0</HiddenSlides>
  <MMClips>0</MMClips>
  <ScaleCrop>false</ScaleCrop>
  <HeadingPairs>
    <vt:vector size="8" baseType="variant">
      <vt:variant>
        <vt:lpstr>Verwendete Schriftarten</vt:lpstr>
      </vt:variant>
      <vt:variant>
        <vt:i4>4</vt:i4>
      </vt:variant>
      <vt:variant>
        <vt:lpstr>Design</vt:lpstr>
      </vt:variant>
      <vt:variant>
        <vt:i4>1</vt:i4>
      </vt:variant>
      <vt:variant>
        <vt:lpstr>Eingebettete OLE-Server</vt:lpstr>
      </vt:variant>
      <vt:variant>
        <vt:i4>2</vt:i4>
      </vt:variant>
      <vt:variant>
        <vt:lpstr>Folientitel</vt:lpstr>
      </vt:variant>
      <vt:variant>
        <vt:i4>17</vt:i4>
      </vt:variant>
    </vt:vector>
  </HeadingPairs>
  <TitlesOfParts>
    <vt:vector size="24" baseType="lpstr">
      <vt:lpstr>Arial</vt:lpstr>
      <vt:lpstr>Calibri</vt:lpstr>
      <vt:lpstr>Cambria Math</vt:lpstr>
      <vt:lpstr>Georgia</vt:lpstr>
      <vt:lpstr>VERBUND</vt:lpstr>
      <vt:lpstr>think-cell Folie</vt:lpstr>
      <vt:lpstr>think-cell Slide</vt:lpstr>
      <vt:lpstr>Short-term hydro scheduling problem</vt:lpstr>
      <vt:lpstr>PowerPoint-Präsentation</vt:lpstr>
      <vt:lpstr>PowerPoint-Präsentation</vt:lpstr>
      <vt:lpstr>PowerPoint-Präsentation</vt:lpstr>
      <vt:lpstr>PowerPoint-Präsentation</vt:lpstr>
      <vt:lpstr>NB 4: Leistungs-Kennlinien (Input/Output Curves)</vt:lpstr>
      <vt:lpstr>PowerPoint-Präsentation</vt:lpstr>
      <vt:lpstr>PowerPoint-Präsentation</vt:lpstr>
      <vt:lpstr>NB 5: Einschränkungen Durchfluss und Förderstrom Q</vt:lpstr>
      <vt:lpstr>PowerPoint-Präsentation</vt:lpstr>
      <vt:lpstr>PowerPoint-Präsentation</vt:lpstr>
      <vt:lpstr>PowerPoint-Präsentation</vt:lpstr>
      <vt:lpstr>PowerPoint-Präsentation</vt:lpstr>
      <vt:lpstr>PowerPoint-Präsentation</vt:lpstr>
      <vt:lpstr>Aufgabenstellung</vt:lpstr>
      <vt:lpstr>PowerPoint-Präsentation</vt:lpstr>
      <vt:lpstr>PowerPoint-Präsentation</vt:lpstr>
    </vt:vector>
  </TitlesOfParts>
  <Company>VERBUND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Technische Modellierung</dc:title>
  <dc:creator>Rab Nikolaus</dc:creator>
  <cp:lastModifiedBy>Rab Nikolaus</cp:lastModifiedBy>
  <cp:revision>227</cp:revision>
  <cp:lastPrinted>2018-11-20T18:02:08Z</cp:lastPrinted>
  <dcterms:created xsi:type="dcterms:W3CDTF">2017-12-12T14:15:48Z</dcterms:created>
  <dcterms:modified xsi:type="dcterms:W3CDTF">2024-12-05T06:25:17Z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d966005-d7ca-48e9-93b3-1b2e218dc777_Enabled">
    <vt:lpwstr>true</vt:lpwstr>
  </property>
  <property fmtid="{D5CDD505-2E9C-101B-9397-08002B2CF9AE}" pid="3" name="MSIP_Label_8d966005-d7ca-48e9-93b3-1b2e218dc777_SetDate">
    <vt:lpwstr>2024-12-05T06:03:16Z</vt:lpwstr>
  </property>
  <property fmtid="{D5CDD505-2E9C-101B-9397-08002B2CF9AE}" pid="4" name="MSIP_Label_8d966005-d7ca-48e9-93b3-1b2e218dc777_Method">
    <vt:lpwstr>Standard</vt:lpwstr>
  </property>
  <property fmtid="{D5CDD505-2E9C-101B-9397-08002B2CF9AE}" pid="5" name="MSIP_Label_8d966005-d7ca-48e9-93b3-1b2e218dc777_Name">
    <vt:lpwstr>PoC_Files_Testgroup</vt:lpwstr>
  </property>
  <property fmtid="{D5CDD505-2E9C-101B-9397-08002B2CF9AE}" pid="6" name="MSIP_Label_8d966005-d7ca-48e9-93b3-1b2e218dc777_SiteId">
    <vt:lpwstr>5f051d9d-1c64-4baf-b3e7-7e79225f69f3</vt:lpwstr>
  </property>
  <property fmtid="{D5CDD505-2E9C-101B-9397-08002B2CF9AE}" pid="7" name="MSIP_Label_8d966005-d7ca-48e9-93b3-1b2e218dc777_ActionId">
    <vt:lpwstr>076c5a47-97c0-43c0-93cd-e9954fa9b5d8</vt:lpwstr>
  </property>
  <property fmtid="{D5CDD505-2E9C-101B-9397-08002B2CF9AE}" pid="8" name="MSIP_Label_8d966005-d7ca-48e9-93b3-1b2e218dc777_ContentBits">
    <vt:lpwstr>2</vt:lpwstr>
  </property>
  <property fmtid="{D5CDD505-2E9C-101B-9397-08002B2CF9AE}" pid="9" name="ClassificationContentMarkingFooterLocations">
    <vt:lpwstr>VERBUND:4</vt:lpwstr>
  </property>
  <property fmtid="{D5CDD505-2E9C-101B-9397-08002B2CF9AE}" pid="10" name="ClassificationContentMarkingFooterText">
    <vt:lpwstr>Nur für den internen Gebrauch - Internal</vt:lpwstr>
  </property>
</Properties>
</file>