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notesMasterIdLst>
    <p:notesMasterId r:id="rId19"/>
  </p:notesMasterIdLst>
  <p:sldIdLst>
    <p:sldId id="298" r:id="rId2"/>
    <p:sldId id="284" r:id="rId3"/>
    <p:sldId id="260" r:id="rId4"/>
    <p:sldId id="283" r:id="rId5"/>
    <p:sldId id="295" r:id="rId6"/>
    <p:sldId id="279" r:id="rId7"/>
    <p:sldId id="269" r:id="rId8"/>
    <p:sldId id="297" r:id="rId9"/>
    <p:sldId id="293" r:id="rId10"/>
    <p:sldId id="268" r:id="rId11"/>
    <p:sldId id="290" r:id="rId12"/>
    <p:sldId id="292" r:id="rId13"/>
    <p:sldId id="287" r:id="rId14"/>
    <p:sldId id="299" r:id="rId15"/>
    <p:sldId id="270" r:id="rId16"/>
    <p:sldId id="271" r:id="rId17"/>
    <p:sldId id="273" r:id="rId18"/>
  </p:sldIdLst>
  <p:sldSz cx="9144000" cy="6858000" type="screen4x3"/>
  <p:notesSz cx="6858000" cy="9144000"/>
  <p:custDataLst>
    <p:tags r:id="rId20"/>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orient="horz" pos="1027">
          <p15:clr>
            <a:srgbClr val="A4A3A4"/>
          </p15:clr>
        </p15:guide>
        <p15:guide id="3" orient="horz" pos="1060">
          <p15:clr>
            <a:srgbClr val="A4A3A4"/>
          </p15:clr>
        </p15:guide>
        <p15:guide id="4" orient="horz" pos="1309">
          <p15:clr>
            <a:srgbClr val="A4A3A4"/>
          </p15:clr>
        </p15:guide>
        <p15:guide id="5" orient="horz" pos="3724">
          <p15:clr>
            <a:srgbClr val="A4A3A4"/>
          </p15:clr>
        </p15:guide>
        <p15:guide id="6" orient="horz" pos="4042">
          <p15:clr>
            <a:srgbClr val="A4A3A4"/>
          </p15:clr>
        </p15:guide>
        <p15:guide id="7" orient="horz" pos="2650">
          <p15:clr>
            <a:srgbClr val="A4A3A4"/>
          </p15:clr>
        </p15:guide>
        <p15:guide id="8" orient="horz" pos="361">
          <p15:clr>
            <a:srgbClr val="A4A3A4"/>
          </p15:clr>
        </p15:guide>
        <p15:guide id="9" orient="horz" pos="2599">
          <p15:clr>
            <a:srgbClr val="A4A3A4"/>
          </p15:clr>
        </p15:guide>
        <p15:guide id="10" orient="horz" pos="3245">
          <p15:clr>
            <a:srgbClr val="A4A3A4"/>
          </p15:clr>
        </p15:guide>
        <p15:guide id="11" orient="horz">
          <p15:clr>
            <a:srgbClr val="A4A3A4"/>
          </p15:clr>
        </p15:guide>
        <p15:guide id="12" pos="271">
          <p15:clr>
            <a:srgbClr val="A4A3A4"/>
          </p15:clr>
        </p15:guide>
        <p15:guide id="13" pos="1161">
          <p15:clr>
            <a:srgbClr val="A4A3A4"/>
          </p15:clr>
        </p15:guide>
        <p15:guide id="14" pos="1933">
          <p15:clr>
            <a:srgbClr val="A4A3A4"/>
          </p15:clr>
        </p15:guide>
        <p15:guide id="15" pos="2049">
          <p15:clr>
            <a:srgbClr val="A4A3A4"/>
          </p15:clr>
        </p15:guide>
        <p15:guide id="16" pos="2820">
          <p15:clr>
            <a:srgbClr val="A4A3A4"/>
          </p15:clr>
        </p15:guide>
        <p15:guide id="17" pos="2940">
          <p15:clr>
            <a:srgbClr val="A4A3A4"/>
          </p15:clr>
        </p15:guide>
        <p15:guide id="18" pos="3711">
          <p15:clr>
            <a:srgbClr val="A4A3A4"/>
          </p15:clr>
        </p15:guide>
        <p15:guide id="19" pos="3828">
          <p15:clr>
            <a:srgbClr val="A4A3A4"/>
          </p15:clr>
        </p15:guide>
        <p15:guide id="20" pos="4600">
          <p15:clr>
            <a:srgbClr val="A4A3A4"/>
          </p15:clr>
        </p15:guide>
        <p15:guide id="21" pos="4716">
          <p15:clr>
            <a:srgbClr val="A4A3A4"/>
          </p15:clr>
        </p15:guide>
        <p15:guide id="22" pos="5488">
          <p15:clr>
            <a:srgbClr val="A4A3A4"/>
          </p15:clr>
        </p15:guide>
        <p15:guide id="23" pos="104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zenauer Winnie" initials="MW"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72" autoAdjust="0"/>
    <p:restoredTop sz="94598" autoAdjust="0"/>
  </p:normalViewPr>
  <p:slideViewPr>
    <p:cSldViewPr snapToGrid="0" snapToObjects="1" showGuides="1">
      <p:cViewPr varScale="1">
        <p:scale>
          <a:sx n="81" d="100"/>
          <a:sy n="81" d="100"/>
        </p:scale>
        <p:origin x="1718" y="62"/>
      </p:cViewPr>
      <p:guideLst>
        <p:guide orient="horz" pos="618"/>
        <p:guide orient="horz" pos="1027"/>
        <p:guide orient="horz" pos="1060"/>
        <p:guide orient="horz" pos="1309"/>
        <p:guide orient="horz" pos="3724"/>
        <p:guide orient="horz" pos="4042"/>
        <p:guide orient="horz" pos="2650"/>
        <p:guide orient="horz" pos="361"/>
        <p:guide orient="horz" pos="2599"/>
        <p:guide orient="horz" pos="3245"/>
        <p:guide orient="horz"/>
        <p:guide pos="271"/>
        <p:guide pos="1161"/>
        <p:guide pos="1933"/>
        <p:guide pos="2049"/>
        <p:guide pos="2820"/>
        <p:guide pos="2940"/>
        <p:guide pos="3711"/>
        <p:guide pos="3828"/>
        <p:guide pos="4600"/>
        <p:guide pos="4716"/>
        <p:guide pos="5488"/>
        <p:guide pos="104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C72149-50DC-414A-BE09-8FB8452C732B}" type="datetimeFigureOut">
              <a:rPr lang="de-AT" smtClean="0"/>
              <a:t>15.12.2023</a:t>
            </a:fld>
            <a:endParaRPr lang="de-AT"/>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FEE96D-53AE-482B-8B3A-8882549DA2CE}" type="slidenum">
              <a:rPr lang="de-AT" smtClean="0"/>
              <a:t>‹Nr.›</a:t>
            </a:fld>
            <a:endParaRPr lang="de-AT"/>
          </a:p>
        </p:txBody>
      </p:sp>
    </p:spTree>
    <p:extLst>
      <p:ext uri="{BB962C8B-B14F-4D97-AF65-F5344CB8AC3E}">
        <p14:creationId xmlns:p14="http://schemas.microsoft.com/office/powerpoint/2010/main" val="187027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3.xml"/><Relationship Id="rId7" Type="http://schemas.openxmlformats.org/officeDocument/2006/relationships/oleObject" Target="../embeddings/oleObject3.bin"/><Relationship Id="rId12" Type="http://schemas.openxmlformats.org/officeDocument/2006/relationships/oleObject" Target="../embeddings/oleObject4.bin"/><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11" Type="http://schemas.openxmlformats.org/officeDocument/2006/relationships/image" Target="../media/image4.jpeg"/><Relationship Id="rId5" Type="http://schemas.openxmlformats.org/officeDocument/2006/relationships/tags" Target="../tags/tag15.xml"/><Relationship Id="rId10" Type="http://schemas.openxmlformats.org/officeDocument/2006/relationships/image" Target="../media/image2.emf"/><Relationship Id="rId4" Type="http://schemas.openxmlformats.org/officeDocument/2006/relationships/tags" Target="../tags/tag14.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slideMaster" Target="../slideMasters/slideMaster1.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tags" Target="../tags/tag74.xml"/><Relationship Id="rId2" Type="http://schemas.openxmlformats.org/officeDocument/2006/relationships/tags" Target="../tags/tag64.xml"/><Relationship Id="rId16" Type="http://schemas.openxmlformats.org/officeDocument/2006/relationships/oleObject" Target="../embeddings/oleObject19.bin"/><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5" Type="http://schemas.openxmlformats.org/officeDocument/2006/relationships/image" Target="../media/image1.emf"/><Relationship Id="rId10" Type="http://schemas.openxmlformats.org/officeDocument/2006/relationships/tags" Target="../tags/tag72.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oleObject" Target="../embeddings/oleObject18.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2.xml"/><Relationship Id="rId13" Type="http://schemas.openxmlformats.org/officeDocument/2006/relationships/image" Target="../media/image1.emf"/><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oleObject" Target="../embeddings/oleObject20.bin"/><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slideMaster" Target="../slideMasters/slideMaster1.xml"/><Relationship Id="rId5" Type="http://schemas.openxmlformats.org/officeDocument/2006/relationships/tags" Target="../tags/tag79.xml"/><Relationship Id="rId10" Type="http://schemas.openxmlformats.org/officeDocument/2006/relationships/tags" Target="../tags/tag84.xml"/><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oleObject" Target="../embeddings/oleObject21.bin"/></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85.xml"/><Relationship Id="rId5" Type="http://schemas.openxmlformats.org/officeDocument/2006/relationships/oleObject" Target="../embeddings/oleObject23.bin"/><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86.xml"/><Relationship Id="rId5" Type="http://schemas.openxmlformats.org/officeDocument/2006/relationships/oleObject" Target="../embeddings/oleObject25.bin"/><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87.xml"/><Relationship Id="rId5" Type="http://schemas.openxmlformats.org/officeDocument/2006/relationships/oleObject" Target="../embeddings/oleObject27.bin"/><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88.xml"/><Relationship Id="rId5" Type="http://schemas.openxmlformats.org/officeDocument/2006/relationships/oleObject" Target="../embeddings/oleObject29.bin"/><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18" Type="http://schemas.openxmlformats.org/officeDocument/2006/relationships/image" Target="../media/image1.emf"/><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oleObject" Target="../embeddings/oleObject30.bin"/><Relationship Id="rId2" Type="http://schemas.openxmlformats.org/officeDocument/2006/relationships/tags" Target="../tags/tag90.xml"/><Relationship Id="rId16" Type="http://schemas.openxmlformats.org/officeDocument/2006/relationships/slideMaster" Target="../slideMasters/slideMaster1.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5" Type="http://schemas.openxmlformats.org/officeDocument/2006/relationships/tags" Target="../tags/tag93.xml"/><Relationship Id="rId15" Type="http://schemas.openxmlformats.org/officeDocument/2006/relationships/tags" Target="../tags/tag103.xml"/><Relationship Id="rId10" Type="http://schemas.openxmlformats.org/officeDocument/2006/relationships/tags" Target="../tags/tag98.xml"/><Relationship Id="rId19" Type="http://schemas.openxmlformats.org/officeDocument/2006/relationships/oleObject" Target="../embeddings/oleObject31.bin"/><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tags" Target="../tags/tag115.xml"/><Relationship Id="rId17" Type="http://schemas.openxmlformats.org/officeDocument/2006/relationships/oleObject" Target="../embeddings/oleObject33.bin"/><Relationship Id="rId2" Type="http://schemas.openxmlformats.org/officeDocument/2006/relationships/tags" Target="../tags/tag105.xml"/><Relationship Id="rId16" Type="http://schemas.openxmlformats.org/officeDocument/2006/relationships/image" Target="../media/image1.emf"/><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oleObject" Target="../embeddings/oleObject32.bin"/><Relationship Id="rId10" Type="http://schemas.openxmlformats.org/officeDocument/2006/relationships/tags" Target="../tags/tag113.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19.xml"/><Relationship Id="rId7" Type="http://schemas.openxmlformats.org/officeDocument/2006/relationships/oleObject" Target="../embeddings/oleObject34.bin"/><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slideMaster" Target="../slideMasters/slideMaster1.xml"/><Relationship Id="rId11" Type="http://schemas.openxmlformats.org/officeDocument/2006/relationships/oleObject" Target="../embeddings/oleObject35.bin"/><Relationship Id="rId5" Type="http://schemas.openxmlformats.org/officeDocument/2006/relationships/tags" Target="../tags/tag121.xml"/><Relationship Id="rId10" Type="http://schemas.openxmlformats.org/officeDocument/2006/relationships/image" Target="../media/image5.jpeg"/><Relationship Id="rId4" Type="http://schemas.openxmlformats.org/officeDocument/2006/relationships/tags" Target="../tags/tag120.xml"/><Relationship Id="rId9"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oleObject" Target="../embeddings/oleObject6.bin"/><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2.emf"/><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3.jpeg"/><Relationship Id="rId5" Type="http://schemas.openxmlformats.org/officeDocument/2006/relationships/tags" Target="../tags/tag20.xml"/><Relationship Id="rId10" Type="http://schemas.openxmlformats.org/officeDocument/2006/relationships/image" Target="../media/image1.emf"/><Relationship Id="rId4" Type="http://schemas.openxmlformats.org/officeDocument/2006/relationships/tags" Target="../tags/tag19.xml"/><Relationship Id="rId9" Type="http://schemas.openxmlformats.org/officeDocument/2006/relationships/oleObject" Target="../embeddings/oleObject5.bin"/></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4.xml"/><Relationship Id="rId7" Type="http://schemas.openxmlformats.org/officeDocument/2006/relationships/tags" Target="../tags/tag128.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oleObject" Target="../embeddings/oleObject37.bin"/><Relationship Id="rId5" Type="http://schemas.openxmlformats.org/officeDocument/2006/relationships/tags" Target="../tags/tag126.xml"/><Relationship Id="rId10" Type="http://schemas.openxmlformats.org/officeDocument/2006/relationships/image" Target="../media/image1.emf"/><Relationship Id="rId4" Type="http://schemas.openxmlformats.org/officeDocument/2006/relationships/tags" Target="../tags/tag125.xml"/><Relationship Id="rId9" Type="http://schemas.openxmlformats.org/officeDocument/2006/relationships/oleObject" Target="../embeddings/oleObject36.bin"/></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7.bin"/><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0.xml"/><Relationship Id="rId7" Type="http://schemas.openxmlformats.org/officeDocument/2006/relationships/oleObject" Target="../embeddings/oleObject8.bin"/><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Master" Target="../slideMasters/slideMaster1.xml"/><Relationship Id="rId11" Type="http://schemas.openxmlformats.org/officeDocument/2006/relationships/oleObject" Target="../embeddings/oleObject9.bin"/><Relationship Id="rId5" Type="http://schemas.openxmlformats.org/officeDocument/2006/relationships/tags" Target="../tags/tag32.xml"/><Relationship Id="rId10" Type="http://schemas.openxmlformats.org/officeDocument/2006/relationships/image" Target="../media/image5.jpeg"/><Relationship Id="rId4" Type="http://schemas.openxmlformats.org/officeDocument/2006/relationships/tags" Target="../tags/tag31.xml"/><Relationship Id="rId9"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oleObject" Target="../embeddings/oleObject11.bin"/><Relationship Id="rId5" Type="http://schemas.openxmlformats.org/officeDocument/2006/relationships/tags" Target="../tags/tag37.xml"/><Relationship Id="rId10" Type="http://schemas.openxmlformats.org/officeDocument/2006/relationships/image" Target="../media/image1.emf"/><Relationship Id="rId4" Type="http://schemas.openxmlformats.org/officeDocument/2006/relationships/tags" Target="../tags/tag36.xml"/><Relationship Id="rId9"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2.xml"/><Relationship Id="rId7" Type="http://schemas.openxmlformats.org/officeDocument/2006/relationships/tags" Target="../tags/tag46.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oleObject" Target="../embeddings/oleObject13.bin"/><Relationship Id="rId5" Type="http://schemas.openxmlformats.org/officeDocument/2006/relationships/tags" Target="../tags/tag44.xml"/><Relationship Id="rId10" Type="http://schemas.openxmlformats.org/officeDocument/2006/relationships/image" Target="../media/image1.emf"/><Relationship Id="rId4" Type="http://schemas.openxmlformats.org/officeDocument/2006/relationships/tags" Target="../tags/tag43.xml"/><Relationship Id="rId9" Type="http://schemas.openxmlformats.org/officeDocument/2006/relationships/oleObject" Target="../embeddings/oleObject12.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4.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oleObject" Target="../embeddings/oleObject15.bin"/><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1.emf"/><Relationship Id="rId5" Type="http://schemas.openxmlformats.org/officeDocument/2006/relationships/tags" Target="../tags/tag51.xml"/><Relationship Id="rId10" Type="http://schemas.openxmlformats.org/officeDocument/2006/relationships/oleObject" Target="../embeddings/oleObject14.bin"/><Relationship Id="rId4" Type="http://schemas.openxmlformats.org/officeDocument/2006/relationships/tags" Target="../tags/tag50.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oleObject" Target="../embeddings/oleObject17.bin"/><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1.emf"/><Relationship Id="rId5" Type="http://schemas.openxmlformats.org/officeDocument/2006/relationships/tags" Target="../tags/tag59.xml"/><Relationship Id="rId10" Type="http://schemas.openxmlformats.org/officeDocument/2006/relationships/oleObject" Target="../embeddings/oleObject16.bin"/><Relationship Id="rId4" Type="http://schemas.openxmlformats.org/officeDocument/2006/relationships/tags" Target="../tags/tag58.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_ohne Text">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27319640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pic>
        <p:nvPicPr>
          <p:cNvPr id="5122" name="Picture 2" descr="See2_Titel"/>
          <p:cNvPicPr>
            <a:picLocks noChangeArrowheads="1"/>
          </p:cNvPicPr>
          <p:nvPr>
            <p:custDataLst>
              <p:tags r:id="rId2"/>
            </p:custDataLst>
          </p:nvPr>
        </p:nvPicPr>
        <p:blipFill rotWithShape="1">
          <a:blip r:embed="rId9"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7"/>
          <p:cNvSpPr txBox="1">
            <a:spLocks noChangeArrowheads="1"/>
          </p:cNvSpPr>
          <p:nvPr>
            <p:custDataLst>
              <p:tags r:id="rId3"/>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dirty="0">
                <a:solidFill>
                  <a:srgbClr val="808080"/>
                </a:solidFill>
              </a:rPr>
              <a:t>© VERBUND AG, www.verbund.com</a:t>
            </a:r>
          </a:p>
        </p:txBody>
      </p:sp>
      <p:pic>
        <p:nvPicPr>
          <p:cNvPr id="9" name="Picture 2" descr="Verbund_Logo_RGB_AI"/>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See2_Cove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37" b="392"/>
          <a:stretch/>
        </p:blipFill>
        <p:spPr bwMode="auto">
          <a:xfrm>
            <a:off x="431798" y="1681163"/>
            <a:ext cx="7037389" cy="359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kt 6" hidden="1"/>
          <p:cNvGraphicFramePr>
            <a:graphicFrameLocks noChangeAspect="1"/>
          </p:cNvGraphicFramePr>
          <p:nvPr userDrawn="1">
            <p:custDataLst>
              <p:tags r:id="rId5"/>
            </p:custDataLst>
            <p:extLst>
              <p:ext uri="{D42A27DB-BD31-4B8C-83A1-F6EECF244321}">
                <p14:modId xmlns:p14="http://schemas.microsoft.com/office/powerpoint/2010/main" val="27319640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0" name="Text Box 7"/>
          <p:cNvSpPr txBox="1">
            <a:spLocks noChangeArrowheads="1"/>
          </p:cNvSpPr>
          <p:nvPr userDrawn="1"/>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dirty="0">
                <a:solidFill>
                  <a:srgbClr val="808080"/>
                </a:solidFill>
              </a:rPr>
              <a:t>© VERBUND AG, www.verbund.com</a:t>
            </a:r>
          </a:p>
        </p:txBody>
      </p:sp>
      <p:pic>
        <p:nvPicPr>
          <p:cNvPr id="11" name="Picture 2" descr="Verbund_Logo_RGB_AI"/>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See2_Cover"/>
          <p:cNvPicPr>
            <a:picLocks noChangeAspect="1" noChangeArrowheads="1"/>
          </p:cNvPicPr>
          <p:nvPr userDrawn="1"/>
        </p:nvPicPr>
        <p:blipFill rotWithShape="1">
          <a:blip r:embed="rId11" cstate="print">
            <a:extLst>
              <a:ext uri="{28A0092B-C50C-407E-A947-70E740481C1C}">
                <a14:useLocalDpi xmlns:a14="http://schemas.microsoft.com/office/drawing/2010/main" val="0"/>
              </a:ext>
            </a:extLst>
          </a:blip>
          <a:srcRect r="737" b="392"/>
          <a:stretch/>
        </p:blipFill>
        <p:spPr bwMode="auto">
          <a:xfrm>
            <a:off x="431798" y="1681163"/>
            <a:ext cx="7037389" cy="359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506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 2 Bild mit Bildunterschrif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41696060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4" imgW="270" imgH="270" progId="TCLayout.ActiveDocument.1">
                  <p:embed/>
                </p:oleObj>
              </mc:Choice>
              <mc:Fallback>
                <p:oleObj name="think-cell Foli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17" name="Inhaltsplatzhalter 10"/>
          <p:cNvSpPr>
            <a:spLocks noGrp="1"/>
          </p:cNvSpPr>
          <p:nvPr>
            <p:ph sz="quarter" idx="20" hasCustomPrompt="1"/>
            <p:custDataLst>
              <p:tags r:id="rId2"/>
            </p:custDataLst>
          </p:nvPr>
        </p:nvSpPr>
        <p:spPr>
          <a:xfrm>
            <a:off x="4667250" y="1681162"/>
            <a:ext cx="4044949" cy="1762126"/>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 name="Titel 1"/>
          <p:cNvSpPr>
            <a:spLocks noGrp="1"/>
          </p:cNvSpPr>
          <p:nvPr>
            <p:ph type="title" hasCustomPrompt="1"/>
            <p:custDataLst>
              <p:tags r:id="rId3"/>
            </p:custDataLst>
          </p:nvPr>
        </p:nvSpPr>
        <p:spPr/>
        <p:txBody>
          <a:bodyPr/>
          <a:lstStyle/>
          <a:p>
            <a:r>
              <a:rPr lang="de-DE" dirty="0"/>
              <a:t>Text mit zwei erklärenden Bildern und Bildunterschrift</a:t>
            </a:r>
            <a:endParaRPr lang="de-AT" dirty="0"/>
          </a:p>
        </p:txBody>
      </p:sp>
      <p:sp>
        <p:nvSpPr>
          <p:cNvPr id="3" name="Inhaltsplatzhalter 2"/>
          <p:cNvSpPr>
            <a:spLocks noGrp="1"/>
          </p:cNvSpPr>
          <p:nvPr>
            <p:ph idx="1" hasCustomPrompt="1"/>
            <p:custDataLst>
              <p:tags r:id="rId4"/>
            </p:custDataLst>
          </p:nvPr>
        </p:nvSpPr>
        <p:spPr>
          <a:xfrm>
            <a:off x="431801" y="1627188"/>
            <a:ext cx="4046538" cy="1523494"/>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4" name="Datumsplatzhalter 3"/>
          <p:cNvSpPr>
            <a:spLocks noGrp="1"/>
          </p:cNvSpPr>
          <p:nvPr>
            <p:ph type="dt" sz="half" idx="10"/>
            <p:custDataLst>
              <p:tags r:id="rId5"/>
            </p:custDataLst>
          </p:nvPr>
        </p:nvSpPr>
        <p:spPr/>
        <p:txBody>
          <a:bodyPr/>
          <a:lstStyle>
            <a:lvl1pPr>
              <a:defRPr/>
            </a:lvl1pPr>
          </a:lstStyle>
          <a:p>
            <a:r>
              <a:rPr lang="de-DE"/>
              <a:t>15.12.2023</a:t>
            </a:r>
          </a:p>
        </p:txBody>
      </p:sp>
      <p:sp>
        <p:nvSpPr>
          <p:cNvPr id="5" name="Foliennummernplatzhalter 4"/>
          <p:cNvSpPr>
            <a:spLocks noGrp="1"/>
          </p:cNvSpPr>
          <p:nvPr>
            <p:ph type="sldNum" sz="quarter" idx="11"/>
            <p:custDataLst>
              <p:tags r:id="rId6"/>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7"/>
            </p:custDataLst>
          </p:nvPr>
        </p:nvSpPr>
        <p:spPr/>
        <p:txBody>
          <a:bodyPr/>
          <a:lstStyle>
            <a:lvl1pPr>
              <a:defRPr/>
            </a:lvl1pPr>
          </a:lstStyle>
          <a:p>
            <a:r>
              <a:rPr lang="de-DE"/>
              <a:t>Short-Term Hydro Scheduling</a:t>
            </a:r>
          </a:p>
        </p:txBody>
      </p:sp>
      <p:sp>
        <p:nvSpPr>
          <p:cNvPr id="10" name="Textplatzhalter 9"/>
          <p:cNvSpPr>
            <a:spLocks noGrp="1"/>
          </p:cNvSpPr>
          <p:nvPr>
            <p:ph type="body" sz="quarter" idx="14" hasCustomPrompt="1"/>
            <p:custDataLst>
              <p:tags r:id="rId8"/>
            </p:custDataLst>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custDataLst>
              <p:tags r:id="rId9"/>
            </p:custDataLst>
          </p:nvPr>
        </p:nvSpPr>
        <p:spPr>
          <a:xfrm>
            <a:off x="4664075" y="3533073"/>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3" name="Inhaltsplatzhalter 2"/>
          <p:cNvSpPr>
            <a:spLocks noGrp="1"/>
          </p:cNvSpPr>
          <p:nvPr>
            <p:ph idx="17" hasCustomPrompt="1"/>
            <p:custDataLst>
              <p:tags r:id="rId10"/>
            </p:custDataLst>
          </p:nvPr>
        </p:nvSpPr>
        <p:spPr>
          <a:xfrm>
            <a:off x="431801" y="4146269"/>
            <a:ext cx="4046538" cy="1523494"/>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16" name="Textplatzhalter 13"/>
          <p:cNvSpPr>
            <a:spLocks noGrp="1"/>
          </p:cNvSpPr>
          <p:nvPr>
            <p:ph type="body" sz="quarter" idx="19" hasCustomPrompt="1"/>
            <p:custDataLst>
              <p:tags r:id="rId11"/>
            </p:custDataLst>
          </p:nvPr>
        </p:nvSpPr>
        <p:spPr>
          <a:xfrm>
            <a:off x="4664075" y="6052154"/>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8" name="Inhaltsplatzhalter 10"/>
          <p:cNvSpPr>
            <a:spLocks noGrp="1"/>
          </p:cNvSpPr>
          <p:nvPr>
            <p:ph sz="quarter" idx="21" hasCustomPrompt="1"/>
          </p:nvPr>
        </p:nvSpPr>
        <p:spPr>
          <a:xfrm>
            <a:off x="4667250" y="4206875"/>
            <a:ext cx="4044949" cy="1762126"/>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5" name="Objekt 14" hidden="1"/>
          <p:cNvGraphicFramePr>
            <a:graphicFrameLocks noChangeAspect="1"/>
          </p:cNvGraphicFramePr>
          <p:nvPr userDrawn="1">
            <p:custDataLst>
              <p:tags r:id="rId12"/>
            </p:custDataLst>
            <p:extLst>
              <p:ext uri="{D42A27DB-BD31-4B8C-83A1-F6EECF244321}">
                <p14:modId xmlns:p14="http://schemas.microsoft.com/office/powerpoint/2010/main" val="41696060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040336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2 Bild ohne Bildunterschrif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34682541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2" imgW="270" imgH="270" progId="TCLayout.ActiveDocument.1">
                  <p:embed/>
                </p:oleObj>
              </mc:Choice>
              <mc:Fallback>
                <p:oleObj name="think-cell Folie" r:id="rId12" imgW="270" imgH="27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p:txBody>
          <a:bodyPr/>
          <a:lstStyle/>
          <a:p>
            <a:r>
              <a:rPr lang="de-DE" dirty="0"/>
              <a:t>Text mit zwei erklärenden Bildern</a:t>
            </a:r>
            <a:endParaRPr lang="de-AT" dirty="0"/>
          </a:p>
        </p:txBody>
      </p:sp>
      <p:sp>
        <p:nvSpPr>
          <p:cNvPr id="3" name="Inhaltsplatzhalter 2"/>
          <p:cNvSpPr>
            <a:spLocks noGrp="1"/>
          </p:cNvSpPr>
          <p:nvPr>
            <p:ph idx="1" hasCustomPrompt="1"/>
          </p:nvPr>
        </p:nvSpPr>
        <p:spPr>
          <a:xfrm>
            <a:off x="431801" y="1627188"/>
            <a:ext cx="4046538" cy="1523494"/>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4" name="Datumsplatzhalter 3"/>
          <p:cNvSpPr>
            <a:spLocks noGrp="1"/>
          </p:cNvSpPr>
          <p:nvPr>
            <p:ph type="dt" sz="half" idx="10"/>
            <p:custDataLst>
              <p:tags r:id="rId3"/>
            </p:custDataLst>
          </p:nvPr>
        </p:nvSpPr>
        <p:spPr/>
        <p:txBody>
          <a:bodyPr/>
          <a:lstStyle>
            <a:lvl1pPr>
              <a:defRPr/>
            </a:lvl1pPr>
          </a:lstStyle>
          <a:p>
            <a:r>
              <a:rPr lang="de-DE"/>
              <a:t>15.12.2023</a:t>
            </a:r>
          </a:p>
        </p:txBody>
      </p:sp>
      <p:sp>
        <p:nvSpPr>
          <p:cNvPr id="5" name="Foliennummernplatzhalter 4"/>
          <p:cNvSpPr>
            <a:spLocks noGrp="1"/>
          </p:cNvSpPr>
          <p:nvPr>
            <p:ph type="sldNum" sz="quarter" idx="11"/>
            <p:custDataLst>
              <p:tags r:id="rId4"/>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5"/>
            </p:custDataLst>
          </p:nvPr>
        </p:nvSpPr>
        <p:spPr/>
        <p:txBody>
          <a:bodyPr/>
          <a:lstStyle>
            <a:lvl1pPr>
              <a:defRPr/>
            </a:lvl1pPr>
          </a:lstStyle>
          <a:p>
            <a:r>
              <a:rPr lang="de-DE"/>
              <a:t>Short-Term Hydro Scheduling</a:t>
            </a:r>
          </a:p>
        </p:txBody>
      </p:sp>
      <p:sp>
        <p:nvSpPr>
          <p:cNvPr id="10" name="Textplatzhalter 9"/>
          <p:cNvSpPr>
            <a:spLocks noGrp="1"/>
          </p:cNvSpPr>
          <p:nvPr>
            <p:ph type="body" sz="quarter" idx="14" hasCustomPrompt="1"/>
            <p:custDataLst>
              <p:tags r:id="rId6"/>
            </p:custDataLst>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3" name="Inhaltsplatzhalter 2"/>
          <p:cNvSpPr>
            <a:spLocks noGrp="1"/>
          </p:cNvSpPr>
          <p:nvPr>
            <p:ph idx="17" hasCustomPrompt="1"/>
            <p:custDataLst>
              <p:tags r:id="rId7"/>
            </p:custDataLst>
          </p:nvPr>
        </p:nvSpPr>
        <p:spPr>
          <a:xfrm>
            <a:off x="431801" y="4154689"/>
            <a:ext cx="4046538" cy="1523494"/>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14" name="Inhaltsplatzhalter 10"/>
          <p:cNvSpPr>
            <a:spLocks noGrp="1"/>
          </p:cNvSpPr>
          <p:nvPr>
            <p:ph sz="quarter" idx="20" hasCustomPrompt="1"/>
            <p:custDataLst>
              <p:tags r:id="rId8"/>
            </p:custDataLst>
          </p:nvPr>
        </p:nvSpPr>
        <p:spPr>
          <a:xfrm>
            <a:off x="4667250" y="1681162"/>
            <a:ext cx="4044949" cy="220435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16" name="Inhaltsplatzhalter 10"/>
          <p:cNvSpPr>
            <a:spLocks noGrp="1"/>
          </p:cNvSpPr>
          <p:nvPr>
            <p:ph sz="quarter" idx="21" hasCustomPrompt="1"/>
            <p:custDataLst>
              <p:tags r:id="rId9"/>
            </p:custDataLst>
          </p:nvPr>
        </p:nvSpPr>
        <p:spPr>
          <a:xfrm>
            <a:off x="4667250" y="4206875"/>
            <a:ext cx="4044949" cy="220435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2" name="Objekt 11" hidden="1"/>
          <p:cNvGraphicFramePr>
            <a:graphicFrameLocks noChangeAspect="1"/>
          </p:cNvGraphicFramePr>
          <p:nvPr userDrawn="1">
            <p:custDataLst>
              <p:tags r:id="rId10"/>
            </p:custDataLst>
            <p:extLst>
              <p:ext uri="{D42A27DB-BD31-4B8C-83A1-F6EECF244321}">
                <p14:modId xmlns:p14="http://schemas.microsoft.com/office/powerpoint/2010/main" val="34682541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17679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Bild mit Bildunterschrift und Zwischenüberschriften">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20952113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31800" y="981075"/>
            <a:ext cx="6861175" cy="564257"/>
          </a:xfrm>
        </p:spPr>
        <p:txBody>
          <a:bodyPr/>
          <a:lstStyle>
            <a:lvl1pPr>
              <a:defRPr/>
            </a:lvl1pPr>
          </a:lstStyle>
          <a:p>
            <a:r>
              <a:rPr lang="de-DE" dirty="0"/>
              <a:t>Zwei Bilder mit erklärendem Text </a:t>
            </a:r>
            <a:r>
              <a:rPr lang="de-AT" dirty="0"/>
              <a:t>und mit Zwischenüberschriften</a:t>
            </a:r>
          </a:p>
        </p:txBody>
      </p:sp>
      <p:sp>
        <p:nvSpPr>
          <p:cNvPr id="3" name="Inhaltsplatzhalter 2"/>
          <p:cNvSpPr>
            <a:spLocks noGrp="1"/>
          </p:cNvSpPr>
          <p:nvPr>
            <p:ph idx="1" hasCustomPrompt="1"/>
          </p:nvPr>
        </p:nvSpPr>
        <p:spPr>
          <a:xfrm>
            <a:off x="431801" y="1627188"/>
            <a:ext cx="4046538" cy="253916"/>
          </a:xfrm>
        </p:spPr>
        <p:txBody>
          <a:bodyPr/>
          <a:lstStyle>
            <a:lvl1pPr>
              <a:defRPr b="1"/>
            </a:lvl1pPr>
          </a:lstStyle>
          <a:p>
            <a:pPr lvl="0"/>
            <a:r>
              <a:rPr lang="de-AT" dirty="0"/>
              <a:t>Zwischenüberschrift, Arial </a:t>
            </a:r>
            <a:r>
              <a:rPr lang="de-AT" dirty="0" err="1"/>
              <a:t>Bold</a:t>
            </a:r>
            <a:r>
              <a:rPr lang="de-AT" dirty="0"/>
              <a:t> 15 </a:t>
            </a:r>
            <a:r>
              <a:rPr lang="de-AT" dirty="0" err="1"/>
              <a:t>pt</a:t>
            </a:r>
            <a:endParaRPr lang="de-AT" dirty="0"/>
          </a:p>
        </p:txBody>
      </p:sp>
      <p:sp>
        <p:nvSpPr>
          <p:cNvPr id="4" name="Datumsplatzhalter 3"/>
          <p:cNvSpPr>
            <a:spLocks noGrp="1"/>
          </p:cNvSpPr>
          <p:nvPr>
            <p:ph type="dt" sz="half" idx="10"/>
          </p:nvPr>
        </p:nvSpPr>
        <p:spPr/>
        <p:txBody>
          <a:bodyPr/>
          <a:lstStyle>
            <a:lvl1pPr>
              <a:defRPr/>
            </a:lvl1pPr>
          </a:lstStyle>
          <a:p>
            <a:r>
              <a:rPr lang="de-DE"/>
              <a:t>15.12.2023</a:t>
            </a:r>
          </a:p>
        </p:txBody>
      </p:sp>
      <p:sp>
        <p:nvSpPr>
          <p:cNvPr id="5" name="Foliennummernplatzhalter 4"/>
          <p:cNvSpPr>
            <a:spLocks noGrp="1"/>
          </p:cNvSpPr>
          <p:nvPr>
            <p:ph type="sldNum" sz="quarter" idx="11"/>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nvPr>
        </p:nvSpPr>
        <p:spPr/>
        <p:txBody>
          <a:bodyPr/>
          <a:lstStyle>
            <a:lvl1pPr>
              <a:defRPr/>
            </a:lvl1pPr>
          </a:lstStyle>
          <a:p>
            <a:r>
              <a:rPr lang="de-DE"/>
              <a:t>Short-Term Hydro Scheduling</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29278" y="5258309"/>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3" name="Inhaltsplatzhalter 2"/>
          <p:cNvSpPr>
            <a:spLocks noGrp="1"/>
          </p:cNvSpPr>
          <p:nvPr>
            <p:ph idx="17" hasCustomPrompt="1"/>
          </p:nvPr>
        </p:nvSpPr>
        <p:spPr>
          <a:xfrm>
            <a:off x="4665662" y="1627188"/>
            <a:ext cx="4046538" cy="253916"/>
          </a:xfrm>
        </p:spPr>
        <p:txBody>
          <a:bodyPr/>
          <a:lstStyle>
            <a:lvl1pPr>
              <a:defRPr b="1"/>
            </a:lvl1pPr>
          </a:lstStyle>
          <a:p>
            <a:pPr lvl="0"/>
            <a:r>
              <a:rPr lang="de-AT" dirty="0"/>
              <a:t>Zwischenüberschrift, Arial </a:t>
            </a:r>
            <a:r>
              <a:rPr lang="de-AT" dirty="0" err="1"/>
              <a:t>Bold</a:t>
            </a:r>
            <a:r>
              <a:rPr lang="de-AT" dirty="0"/>
              <a:t> 15 </a:t>
            </a:r>
            <a:r>
              <a:rPr lang="de-AT" dirty="0" err="1"/>
              <a:t>pt</a:t>
            </a:r>
            <a:endParaRPr lang="de-AT" dirty="0"/>
          </a:p>
        </p:txBody>
      </p:sp>
      <p:sp>
        <p:nvSpPr>
          <p:cNvPr id="16" name="Textplatzhalter 13"/>
          <p:cNvSpPr>
            <a:spLocks noGrp="1"/>
          </p:cNvSpPr>
          <p:nvPr>
            <p:ph type="body" sz="quarter" idx="19" hasCustomPrompt="1"/>
          </p:nvPr>
        </p:nvSpPr>
        <p:spPr>
          <a:xfrm>
            <a:off x="4664075" y="5258309"/>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7" name="Inhaltsplatzhalter 10"/>
          <p:cNvSpPr>
            <a:spLocks noGrp="1"/>
          </p:cNvSpPr>
          <p:nvPr>
            <p:ph sz="quarter" idx="20" hasCustomPrompt="1"/>
          </p:nvPr>
        </p:nvSpPr>
        <p:spPr>
          <a:xfrm>
            <a:off x="429277" y="2079625"/>
            <a:ext cx="4044949"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18" name="Inhaltsplatzhalter 10"/>
          <p:cNvSpPr>
            <a:spLocks noGrp="1"/>
          </p:cNvSpPr>
          <p:nvPr>
            <p:ph sz="quarter" idx="21" hasCustomPrompt="1"/>
          </p:nvPr>
        </p:nvSpPr>
        <p:spPr>
          <a:xfrm>
            <a:off x="4667250" y="2079625"/>
            <a:ext cx="4044949"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5" name="Objekt 14" hidden="1"/>
          <p:cNvGraphicFramePr>
            <a:graphicFrameLocks noChangeAspect="1"/>
          </p:cNvGraphicFramePr>
          <p:nvPr userDrawn="1">
            <p:extLst>
              <p:ext uri="{D42A27DB-BD31-4B8C-83A1-F6EECF244321}">
                <p14:modId xmlns:p14="http://schemas.microsoft.com/office/powerpoint/2010/main" val="1947804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361765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Bild mit Bildunterschrift ohne Zwischenüberschriften">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12928257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31800" y="981075"/>
            <a:ext cx="6861175" cy="564257"/>
          </a:xfrm>
        </p:spPr>
        <p:txBody>
          <a:bodyPr/>
          <a:lstStyle>
            <a:lvl1pPr>
              <a:defRPr baseline="0"/>
            </a:lvl1pPr>
          </a:lstStyle>
          <a:p>
            <a:r>
              <a:rPr lang="de-DE" dirty="0"/>
              <a:t>Zwei Bilder mit erklärendem Text </a:t>
            </a:r>
            <a:r>
              <a:rPr lang="de-AT" dirty="0"/>
              <a:t>ohne Zwischenüberschriften</a:t>
            </a:r>
          </a:p>
        </p:txBody>
      </p:sp>
      <p:sp>
        <p:nvSpPr>
          <p:cNvPr id="4" name="Datumsplatzhalter 3"/>
          <p:cNvSpPr>
            <a:spLocks noGrp="1"/>
          </p:cNvSpPr>
          <p:nvPr>
            <p:ph type="dt" sz="half" idx="10"/>
          </p:nvPr>
        </p:nvSpPr>
        <p:spPr/>
        <p:txBody>
          <a:bodyPr/>
          <a:lstStyle>
            <a:lvl1pPr>
              <a:defRPr/>
            </a:lvl1pPr>
          </a:lstStyle>
          <a:p>
            <a:r>
              <a:rPr lang="de-DE"/>
              <a:t>15.12.2023</a:t>
            </a:r>
          </a:p>
        </p:txBody>
      </p:sp>
      <p:sp>
        <p:nvSpPr>
          <p:cNvPr id="5" name="Foliennummernplatzhalter 4"/>
          <p:cNvSpPr>
            <a:spLocks noGrp="1"/>
          </p:cNvSpPr>
          <p:nvPr>
            <p:ph type="sldNum" sz="quarter" idx="11"/>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nvPr>
        </p:nvSpPr>
        <p:spPr/>
        <p:txBody>
          <a:bodyPr/>
          <a:lstStyle>
            <a:lvl1pPr>
              <a:defRPr/>
            </a:lvl1pPr>
          </a:lstStyle>
          <a:p>
            <a:r>
              <a:rPr lang="de-DE"/>
              <a:t>Short-Term Hydro Scheduling</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29278" y="4859847"/>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6" name="Textplatzhalter 13"/>
          <p:cNvSpPr>
            <a:spLocks noGrp="1"/>
          </p:cNvSpPr>
          <p:nvPr>
            <p:ph type="body" sz="quarter" idx="19" hasCustomPrompt="1"/>
          </p:nvPr>
        </p:nvSpPr>
        <p:spPr>
          <a:xfrm>
            <a:off x="4664075" y="4859847"/>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3" name="Inhaltsplatzhalter 10"/>
          <p:cNvSpPr>
            <a:spLocks noGrp="1"/>
          </p:cNvSpPr>
          <p:nvPr>
            <p:ph sz="quarter" idx="20" hasCustomPrompt="1"/>
          </p:nvPr>
        </p:nvSpPr>
        <p:spPr>
          <a:xfrm>
            <a:off x="429277" y="1682750"/>
            <a:ext cx="4044949"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17" name="Inhaltsplatzhalter 10"/>
          <p:cNvSpPr>
            <a:spLocks noGrp="1"/>
          </p:cNvSpPr>
          <p:nvPr>
            <p:ph sz="quarter" idx="21" hasCustomPrompt="1"/>
          </p:nvPr>
        </p:nvSpPr>
        <p:spPr>
          <a:xfrm>
            <a:off x="4667250" y="1682750"/>
            <a:ext cx="4044949"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2" name="Objekt 11" hidden="1"/>
          <p:cNvGraphicFramePr>
            <a:graphicFrameLocks noChangeAspect="1"/>
          </p:cNvGraphicFramePr>
          <p:nvPr userDrawn="1">
            <p:extLst>
              <p:ext uri="{D42A27DB-BD31-4B8C-83A1-F6EECF244321}">
                <p14:modId xmlns:p14="http://schemas.microsoft.com/office/powerpoint/2010/main" val="2644549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129336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Bild mit Bildunterschrift und Zwischenüberschriften">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2097817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31800" y="981075"/>
            <a:ext cx="6861175" cy="564257"/>
          </a:xfrm>
        </p:spPr>
        <p:txBody>
          <a:bodyPr/>
          <a:lstStyle>
            <a:lvl1pPr>
              <a:defRPr/>
            </a:lvl1pPr>
          </a:lstStyle>
          <a:p>
            <a:r>
              <a:rPr lang="de-DE" dirty="0"/>
              <a:t>Drei Bilder mit erklärendem Text </a:t>
            </a:r>
            <a:r>
              <a:rPr lang="de-AT" dirty="0"/>
              <a:t>und mit Zwischenüberschriften</a:t>
            </a:r>
          </a:p>
        </p:txBody>
      </p:sp>
      <p:sp>
        <p:nvSpPr>
          <p:cNvPr id="3" name="Inhaltsplatzhalter 2"/>
          <p:cNvSpPr>
            <a:spLocks noGrp="1"/>
          </p:cNvSpPr>
          <p:nvPr>
            <p:ph idx="1" hasCustomPrompt="1"/>
          </p:nvPr>
        </p:nvSpPr>
        <p:spPr>
          <a:xfrm>
            <a:off x="431801" y="1627188"/>
            <a:ext cx="2627870" cy="270843"/>
          </a:xfrm>
        </p:spPr>
        <p:txBody>
          <a:bodyPr/>
          <a:lstStyle>
            <a:lvl1pPr>
              <a:defRPr b="1"/>
            </a:lvl1pPr>
          </a:lstStyle>
          <a:p>
            <a:pPr lvl="0"/>
            <a:r>
              <a:rPr lang="de-AT" dirty="0"/>
              <a:t>Zwischenüberschrift</a:t>
            </a:r>
          </a:p>
        </p:txBody>
      </p:sp>
      <p:sp>
        <p:nvSpPr>
          <p:cNvPr id="4" name="Datumsplatzhalter 3"/>
          <p:cNvSpPr>
            <a:spLocks noGrp="1"/>
          </p:cNvSpPr>
          <p:nvPr>
            <p:ph type="dt" sz="half" idx="10"/>
          </p:nvPr>
        </p:nvSpPr>
        <p:spPr/>
        <p:txBody>
          <a:bodyPr/>
          <a:lstStyle>
            <a:lvl1pPr>
              <a:defRPr/>
            </a:lvl1pPr>
          </a:lstStyle>
          <a:p>
            <a:r>
              <a:rPr lang="de-DE"/>
              <a:t>15.12.2023</a:t>
            </a:r>
          </a:p>
        </p:txBody>
      </p:sp>
      <p:sp>
        <p:nvSpPr>
          <p:cNvPr id="5" name="Foliennummernplatzhalter 4"/>
          <p:cNvSpPr>
            <a:spLocks noGrp="1"/>
          </p:cNvSpPr>
          <p:nvPr>
            <p:ph type="sldNum" sz="quarter" idx="11"/>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nvPr>
        </p:nvSpPr>
        <p:spPr/>
        <p:txBody>
          <a:bodyPr/>
          <a:lstStyle>
            <a:lvl1pPr>
              <a:defRPr/>
            </a:lvl1pPr>
          </a:lstStyle>
          <a:p>
            <a:r>
              <a:rPr lang="de-DE"/>
              <a:t>Short-Term Hydro Scheduling</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29278" y="5258309"/>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3" name="Inhaltsplatzhalter 2"/>
          <p:cNvSpPr>
            <a:spLocks noGrp="1"/>
          </p:cNvSpPr>
          <p:nvPr>
            <p:ph idx="17" hasCustomPrompt="1"/>
          </p:nvPr>
        </p:nvSpPr>
        <p:spPr>
          <a:xfrm>
            <a:off x="3252788" y="1627188"/>
            <a:ext cx="2627870" cy="249812"/>
          </a:xfrm>
        </p:spPr>
        <p:txBody>
          <a:bodyPr/>
          <a:lstStyle>
            <a:lvl1pPr>
              <a:defRPr b="1"/>
            </a:lvl1pPr>
          </a:lstStyle>
          <a:p>
            <a:pPr lvl="0"/>
            <a:r>
              <a:rPr lang="de-AT" dirty="0"/>
              <a:t>Zwischenüberschrift</a:t>
            </a:r>
          </a:p>
        </p:txBody>
      </p:sp>
      <p:sp>
        <p:nvSpPr>
          <p:cNvPr id="16" name="Textplatzhalter 13"/>
          <p:cNvSpPr>
            <a:spLocks noGrp="1"/>
          </p:cNvSpPr>
          <p:nvPr>
            <p:ph type="body" sz="quarter" idx="19" hasCustomPrompt="1"/>
          </p:nvPr>
        </p:nvSpPr>
        <p:spPr>
          <a:xfrm>
            <a:off x="3252788" y="5258309"/>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7" name="Inhaltsplatzhalter 2"/>
          <p:cNvSpPr>
            <a:spLocks noGrp="1"/>
          </p:cNvSpPr>
          <p:nvPr>
            <p:ph idx="20" hasCustomPrompt="1"/>
          </p:nvPr>
        </p:nvSpPr>
        <p:spPr>
          <a:xfrm>
            <a:off x="6076950" y="1627188"/>
            <a:ext cx="2627870" cy="249812"/>
          </a:xfrm>
        </p:spPr>
        <p:txBody>
          <a:bodyPr/>
          <a:lstStyle>
            <a:lvl1pPr>
              <a:defRPr b="1"/>
            </a:lvl1pPr>
          </a:lstStyle>
          <a:p>
            <a:pPr lvl="0"/>
            <a:r>
              <a:rPr lang="de-AT" dirty="0"/>
              <a:t>Zwischenüberschrift</a:t>
            </a:r>
          </a:p>
        </p:txBody>
      </p:sp>
      <p:sp>
        <p:nvSpPr>
          <p:cNvPr id="19" name="Textplatzhalter 13"/>
          <p:cNvSpPr>
            <a:spLocks noGrp="1"/>
          </p:cNvSpPr>
          <p:nvPr>
            <p:ph type="body" sz="quarter" idx="22" hasCustomPrompt="1"/>
          </p:nvPr>
        </p:nvSpPr>
        <p:spPr>
          <a:xfrm>
            <a:off x="6076950" y="5258309"/>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20" name="Inhaltsplatzhalter 10"/>
          <p:cNvSpPr>
            <a:spLocks noGrp="1"/>
          </p:cNvSpPr>
          <p:nvPr>
            <p:ph sz="quarter" idx="23" hasCustomPrompt="1"/>
          </p:nvPr>
        </p:nvSpPr>
        <p:spPr>
          <a:xfrm>
            <a:off x="429277" y="2079625"/>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1" name="Inhaltsplatzhalter 10"/>
          <p:cNvSpPr>
            <a:spLocks noGrp="1"/>
          </p:cNvSpPr>
          <p:nvPr>
            <p:ph sz="quarter" idx="24" hasCustomPrompt="1"/>
          </p:nvPr>
        </p:nvSpPr>
        <p:spPr>
          <a:xfrm>
            <a:off x="3252788" y="2079625"/>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2" name="Inhaltsplatzhalter 10"/>
          <p:cNvSpPr>
            <a:spLocks noGrp="1"/>
          </p:cNvSpPr>
          <p:nvPr>
            <p:ph sz="quarter" idx="25" hasCustomPrompt="1"/>
          </p:nvPr>
        </p:nvSpPr>
        <p:spPr>
          <a:xfrm>
            <a:off x="6076950" y="2079625"/>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8" name="Objekt 17" hidden="1"/>
          <p:cNvGraphicFramePr>
            <a:graphicFrameLocks noChangeAspect="1"/>
          </p:cNvGraphicFramePr>
          <p:nvPr userDrawn="1">
            <p:extLst>
              <p:ext uri="{D42A27DB-BD31-4B8C-83A1-F6EECF244321}">
                <p14:modId xmlns:p14="http://schemas.microsoft.com/office/powerpoint/2010/main" val="26343773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20439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 mit Bildunterschrift ohne Zwischenüberschriften">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3303594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31800" y="981075"/>
            <a:ext cx="6861175" cy="564257"/>
          </a:xfrm>
        </p:spPr>
        <p:txBody>
          <a:bodyPr/>
          <a:lstStyle>
            <a:lvl1pPr>
              <a:defRPr/>
            </a:lvl1pPr>
          </a:lstStyle>
          <a:p>
            <a:r>
              <a:rPr lang="de-DE" dirty="0"/>
              <a:t>Drei Bilder mit erklärendem Text </a:t>
            </a:r>
            <a:r>
              <a:rPr lang="de-AT" dirty="0"/>
              <a:t>ohne Zwischenüberschriften</a:t>
            </a:r>
          </a:p>
        </p:txBody>
      </p:sp>
      <p:sp>
        <p:nvSpPr>
          <p:cNvPr id="4" name="Datumsplatzhalter 3"/>
          <p:cNvSpPr>
            <a:spLocks noGrp="1"/>
          </p:cNvSpPr>
          <p:nvPr>
            <p:ph type="dt" sz="half" idx="10"/>
          </p:nvPr>
        </p:nvSpPr>
        <p:spPr/>
        <p:txBody>
          <a:bodyPr/>
          <a:lstStyle>
            <a:lvl1pPr>
              <a:defRPr/>
            </a:lvl1pPr>
          </a:lstStyle>
          <a:p>
            <a:r>
              <a:rPr lang="de-DE"/>
              <a:t>15.12.2023</a:t>
            </a:r>
          </a:p>
        </p:txBody>
      </p:sp>
      <p:sp>
        <p:nvSpPr>
          <p:cNvPr id="5" name="Foliennummernplatzhalter 4"/>
          <p:cNvSpPr>
            <a:spLocks noGrp="1"/>
          </p:cNvSpPr>
          <p:nvPr>
            <p:ph type="sldNum" sz="quarter" idx="11"/>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nvPr>
        </p:nvSpPr>
        <p:spPr/>
        <p:txBody>
          <a:bodyPr/>
          <a:lstStyle>
            <a:lvl1pPr>
              <a:defRPr/>
            </a:lvl1pPr>
          </a:lstStyle>
          <a:p>
            <a:r>
              <a:rPr lang="de-DE"/>
              <a:t>Short-Term Hydro Scheduling</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29278" y="4859847"/>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6" name="Textplatzhalter 13"/>
          <p:cNvSpPr>
            <a:spLocks noGrp="1"/>
          </p:cNvSpPr>
          <p:nvPr>
            <p:ph type="body" sz="quarter" idx="19" hasCustomPrompt="1"/>
          </p:nvPr>
        </p:nvSpPr>
        <p:spPr>
          <a:xfrm>
            <a:off x="3252788" y="4859847"/>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9" name="Textplatzhalter 13"/>
          <p:cNvSpPr>
            <a:spLocks noGrp="1"/>
          </p:cNvSpPr>
          <p:nvPr>
            <p:ph type="body" sz="quarter" idx="22" hasCustomPrompt="1"/>
          </p:nvPr>
        </p:nvSpPr>
        <p:spPr>
          <a:xfrm>
            <a:off x="6076950" y="4859847"/>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7" name="Inhaltsplatzhalter 10"/>
          <p:cNvSpPr>
            <a:spLocks noGrp="1"/>
          </p:cNvSpPr>
          <p:nvPr>
            <p:ph sz="quarter" idx="23" hasCustomPrompt="1"/>
          </p:nvPr>
        </p:nvSpPr>
        <p:spPr>
          <a:xfrm>
            <a:off x="429277" y="1682750"/>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0" name="Inhaltsplatzhalter 10"/>
          <p:cNvSpPr>
            <a:spLocks noGrp="1"/>
          </p:cNvSpPr>
          <p:nvPr>
            <p:ph sz="quarter" idx="24" hasCustomPrompt="1"/>
          </p:nvPr>
        </p:nvSpPr>
        <p:spPr>
          <a:xfrm>
            <a:off x="3252788" y="1682750"/>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1" name="Inhaltsplatzhalter 10"/>
          <p:cNvSpPr>
            <a:spLocks noGrp="1"/>
          </p:cNvSpPr>
          <p:nvPr>
            <p:ph sz="quarter" idx="25" hasCustomPrompt="1"/>
          </p:nvPr>
        </p:nvSpPr>
        <p:spPr>
          <a:xfrm>
            <a:off x="6076950" y="1682750"/>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5" name="Objekt 14" hidden="1"/>
          <p:cNvGraphicFramePr>
            <a:graphicFrameLocks noChangeAspect="1"/>
          </p:cNvGraphicFramePr>
          <p:nvPr userDrawn="1">
            <p:extLst>
              <p:ext uri="{D42A27DB-BD31-4B8C-83A1-F6EECF244321}">
                <p14:modId xmlns:p14="http://schemas.microsoft.com/office/powerpoint/2010/main" val="38280738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787519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clusio">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1800" y="981075"/>
            <a:ext cx="6861175" cy="282129"/>
          </a:xfrm>
        </p:spPr>
        <p:txBody>
          <a:bodyPr/>
          <a:lstStyle>
            <a:lvl1pPr>
              <a:lnSpc>
                <a:spcPts val="2200"/>
              </a:lnSpc>
              <a:defRPr/>
            </a:lvl1pPr>
          </a:lstStyle>
          <a:p>
            <a:r>
              <a:rPr lang="de-DE" dirty="0"/>
              <a:t>Conclusio</a:t>
            </a:r>
            <a:endParaRPr lang="de-AT" dirty="0"/>
          </a:p>
        </p:txBody>
      </p:sp>
      <p:sp>
        <p:nvSpPr>
          <p:cNvPr id="3" name="Datumsplatzhalter 2"/>
          <p:cNvSpPr>
            <a:spLocks noGrp="1"/>
          </p:cNvSpPr>
          <p:nvPr>
            <p:ph type="dt" sz="half" idx="10"/>
          </p:nvPr>
        </p:nvSpPr>
        <p:spPr/>
        <p:txBody>
          <a:bodyPr/>
          <a:lstStyle/>
          <a:p>
            <a:r>
              <a:rPr lang="de-DE"/>
              <a:t>15.12.2023</a:t>
            </a:r>
            <a:endParaRPr lang="de-AT"/>
          </a:p>
        </p:txBody>
      </p:sp>
      <p:sp>
        <p:nvSpPr>
          <p:cNvPr id="4" name="Foliennummernplatzhalter 3"/>
          <p:cNvSpPr>
            <a:spLocks noGrp="1"/>
          </p:cNvSpPr>
          <p:nvPr>
            <p:ph type="sldNum" sz="quarter" idx="11"/>
          </p:nvPr>
        </p:nvSpPr>
        <p:spPr/>
        <p:txBody>
          <a:bodyPr/>
          <a:lstStyle/>
          <a:p>
            <a:pPr algn="r"/>
            <a:r>
              <a:rPr lang="de-AT"/>
              <a:t>Seite </a:t>
            </a:r>
            <a:fld id="{56C9A048-A28E-493E-A30E-F5A55EC874C9}" type="slidenum">
              <a:rPr lang="de-AT" smtClean="0"/>
              <a:pPr algn="r"/>
              <a:t>‹Nr.›</a:t>
            </a:fld>
            <a:endParaRPr lang="de-AT" dirty="0"/>
          </a:p>
        </p:txBody>
      </p:sp>
      <p:sp>
        <p:nvSpPr>
          <p:cNvPr id="5" name="Fußzeilenplatzhalter 4"/>
          <p:cNvSpPr>
            <a:spLocks noGrp="1"/>
          </p:cNvSpPr>
          <p:nvPr>
            <p:ph type="ftr" sz="quarter" idx="12"/>
          </p:nvPr>
        </p:nvSpPr>
        <p:spPr/>
        <p:txBody>
          <a:bodyPr/>
          <a:lstStyle/>
          <a:p>
            <a:r>
              <a:rPr lang="de-AT"/>
              <a:t>Short-Term Hydro Scheduling</a:t>
            </a:r>
          </a:p>
        </p:txBody>
      </p:sp>
      <p:sp>
        <p:nvSpPr>
          <p:cNvPr id="7" name="Textplatzhalter 6"/>
          <p:cNvSpPr>
            <a:spLocks noGrp="1"/>
          </p:cNvSpPr>
          <p:nvPr>
            <p:ph type="body" sz="quarter" idx="13" hasCustomPrompt="1"/>
          </p:nvPr>
        </p:nvSpPr>
        <p:spPr>
          <a:xfrm>
            <a:off x="431800" y="1627188"/>
            <a:ext cx="5457825" cy="1523494"/>
          </a:xfrm>
        </p:spPr>
        <p:txBody>
          <a:bodyPr/>
          <a:lstStyle>
            <a:lvl1pPr>
              <a:defRPr baseline="0"/>
            </a:lvl1pPr>
          </a:lstStyle>
          <a:p>
            <a:pPr lvl="0"/>
            <a:r>
              <a:rPr lang="de-AT" dirty="0"/>
              <a:t>Das Conclusio wird immer eingerückt und linksbündig an</a:t>
            </a:r>
          </a:p>
          <a:p>
            <a:pPr lvl="0"/>
            <a:r>
              <a:rPr lang="de-AT" dirty="0"/>
              <a:t>der zweiten Spalte positioniert. Ein Mindestabstand von drei</a:t>
            </a:r>
          </a:p>
          <a:p>
            <a:pPr lvl="0"/>
            <a:r>
              <a:rPr lang="de-AT" dirty="0"/>
              <a:t>Zeilen, nach oben und unten zum Fließtext, sollte eingehalten werden. Die </a:t>
            </a:r>
            <a:r>
              <a:rPr lang="de-AT" dirty="0" err="1"/>
              <a:t>Headlinegröße</a:t>
            </a:r>
            <a:r>
              <a:rPr lang="de-AT" dirty="0"/>
              <a:t> beträgt 22 </a:t>
            </a:r>
            <a:r>
              <a:rPr lang="de-AT" dirty="0" err="1"/>
              <a:t>pt</a:t>
            </a:r>
            <a:r>
              <a:rPr lang="de-AT" dirty="0"/>
              <a:t>, 24 ZAB. Zusätzlich wird ein vertikaler Balken von 3pt Strichstärke </a:t>
            </a:r>
            <a:br>
              <a:rPr lang="de-AT" dirty="0"/>
            </a:br>
            <a:r>
              <a:rPr lang="de-AT" dirty="0"/>
              <a:t>zur Auszeichnung verwendet.</a:t>
            </a:r>
          </a:p>
        </p:txBody>
      </p:sp>
      <p:sp>
        <p:nvSpPr>
          <p:cNvPr id="9" name="Textplatzhalter 8"/>
          <p:cNvSpPr>
            <a:spLocks noGrp="1"/>
          </p:cNvSpPr>
          <p:nvPr>
            <p:ph type="body" sz="quarter" idx="14" hasCustomPrompt="1"/>
          </p:nvPr>
        </p:nvSpPr>
        <p:spPr>
          <a:xfrm>
            <a:off x="1654176" y="4097620"/>
            <a:ext cx="5638800" cy="923330"/>
          </a:xfrm>
          <a:prstGeom prst="leftRightArrow">
            <a:avLst>
              <a:gd name="adj1" fmla="val 100000"/>
              <a:gd name="adj2" fmla="val 0"/>
            </a:avLst>
          </a:prstGeom>
        </p:spPr>
        <p:txBody>
          <a:bodyPr lIns="187200"/>
          <a:lstStyle>
            <a:lvl1pPr>
              <a:lnSpc>
                <a:spcPts val="2400"/>
              </a:lnSpc>
              <a:defRPr sz="2200"/>
            </a:lvl1pPr>
            <a:lvl2pPr>
              <a:lnSpc>
                <a:spcPts val="2400"/>
              </a:lnSpc>
              <a:defRPr sz="2200"/>
            </a:lvl2pPr>
            <a:lvl3pPr>
              <a:lnSpc>
                <a:spcPts val="2400"/>
              </a:lnSpc>
              <a:defRPr sz="2200"/>
            </a:lvl3pPr>
            <a:lvl4pPr>
              <a:lnSpc>
                <a:spcPts val="2400"/>
              </a:lnSpc>
              <a:defRPr sz="2200"/>
            </a:lvl4pPr>
            <a:lvl5pPr>
              <a:lnSpc>
                <a:spcPts val="2400"/>
              </a:lnSpc>
              <a:defRPr sz="2200"/>
            </a:lvl5pPr>
          </a:lstStyle>
          <a:p>
            <a:pPr lvl="0"/>
            <a:r>
              <a:rPr lang="de-AT" dirty="0"/>
              <a:t>Konkretisierung und Umsetzung auch</a:t>
            </a:r>
          </a:p>
          <a:p>
            <a:pPr lvl="0"/>
            <a:r>
              <a:rPr lang="de-AT" dirty="0"/>
              <a:t>im Rahmen der Weiterentwicklung der</a:t>
            </a:r>
          </a:p>
          <a:p>
            <a:pPr lvl="0"/>
            <a:r>
              <a:rPr lang="de-AT" dirty="0"/>
              <a:t>VERBUND -Strategie 2011</a:t>
            </a:r>
            <a:endParaRPr lang="de-DE" dirty="0"/>
          </a:p>
        </p:txBody>
      </p:sp>
    </p:spTree>
    <p:extLst>
      <p:ext uri="{BB962C8B-B14F-4D97-AF65-F5344CB8AC3E}">
        <p14:creationId xmlns:p14="http://schemas.microsoft.com/office/powerpoint/2010/main" val="265795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_6 Personen">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38396317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7" imgW="270" imgH="270" progId="TCLayout.ActiveDocument.1">
                  <p:embed/>
                </p:oleObj>
              </mc:Choice>
              <mc:Fallback>
                <p:oleObj name="think-cell Folie" r:id="rId17" imgW="270" imgH="270"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23" name="Inhaltsplatzhalter 10"/>
          <p:cNvSpPr>
            <a:spLocks noGrp="1"/>
          </p:cNvSpPr>
          <p:nvPr>
            <p:ph sz="quarter" idx="26" hasCustomPrompt="1"/>
            <p:custDataLst>
              <p:tags r:id="rId2"/>
            </p:custDataLst>
          </p:nvPr>
        </p:nvSpPr>
        <p:spPr>
          <a:xfrm>
            <a:off x="429277" y="1681163"/>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 name="Titel 1"/>
          <p:cNvSpPr>
            <a:spLocks noGrp="1"/>
          </p:cNvSpPr>
          <p:nvPr>
            <p:ph type="title" hasCustomPrompt="1"/>
            <p:custDataLst>
              <p:tags r:id="rId3"/>
            </p:custDataLst>
          </p:nvPr>
        </p:nvSpPr>
        <p:spPr/>
        <p:txBody>
          <a:bodyPr/>
          <a:lstStyle>
            <a:lvl1pPr>
              <a:defRPr/>
            </a:lvl1pPr>
          </a:lstStyle>
          <a:p>
            <a:r>
              <a:rPr lang="de-DE" dirty="0"/>
              <a:t>Team</a:t>
            </a:r>
            <a:endParaRPr lang="de-AT" dirty="0"/>
          </a:p>
        </p:txBody>
      </p:sp>
      <p:sp>
        <p:nvSpPr>
          <p:cNvPr id="3" name="Datumsplatzhalter 2"/>
          <p:cNvSpPr>
            <a:spLocks noGrp="1"/>
          </p:cNvSpPr>
          <p:nvPr>
            <p:ph type="dt" sz="half" idx="10"/>
            <p:custDataLst>
              <p:tags r:id="rId4"/>
            </p:custDataLst>
          </p:nvPr>
        </p:nvSpPr>
        <p:spPr/>
        <p:txBody>
          <a:bodyPr/>
          <a:lstStyle/>
          <a:p>
            <a:r>
              <a:rPr lang="de-DE"/>
              <a:t>15.12.2023</a:t>
            </a:r>
            <a:endParaRPr lang="de-AT"/>
          </a:p>
        </p:txBody>
      </p:sp>
      <p:sp>
        <p:nvSpPr>
          <p:cNvPr id="4" name="Foliennummernplatzhalter 3"/>
          <p:cNvSpPr>
            <a:spLocks noGrp="1"/>
          </p:cNvSpPr>
          <p:nvPr>
            <p:ph type="sldNum" sz="quarter" idx="11"/>
            <p:custDataLst>
              <p:tags r:id="rId5"/>
            </p:custDataLst>
          </p:nvPr>
        </p:nvSpPr>
        <p:spPr/>
        <p:txBody>
          <a:bodyPr/>
          <a:lstStyle/>
          <a:p>
            <a:pPr algn="r"/>
            <a:r>
              <a:rPr lang="de-AT"/>
              <a:t>Seite </a:t>
            </a:r>
            <a:fld id="{56C9A048-A28E-493E-A30E-F5A55EC874C9}" type="slidenum">
              <a:rPr lang="de-AT" smtClean="0"/>
              <a:pPr algn="r"/>
              <a:t>‹Nr.›</a:t>
            </a:fld>
            <a:endParaRPr lang="de-AT" dirty="0"/>
          </a:p>
        </p:txBody>
      </p:sp>
      <p:sp>
        <p:nvSpPr>
          <p:cNvPr id="5" name="Fußzeilenplatzhalter 4"/>
          <p:cNvSpPr>
            <a:spLocks noGrp="1"/>
          </p:cNvSpPr>
          <p:nvPr>
            <p:ph type="ftr" sz="quarter" idx="12"/>
            <p:custDataLst>
              <p:tags r:id="rId6"/>
            </p:custDataLst>
          </p:nvPr>
        </p:nvSpPr>
        <p:spPr/>
        <p:txBody>
          <a:bodyPr/>
          <a:lstStyle/>
          <a:p>
            <a:r>
              <a:rPr lang="de-AT"/>
              <a:t>Short-Term Hydro Scheduling</a:t>
            </a:r>
          </a:p>
        </p:txBody>
      </p:sp>
      <p:sp>
        <p:nvSpPr>
          <p:cNvPr id="7" name="Textplatzhalter 6"/>
          <p:cNvSpPr>
            <a:spLocks noGrp="1"/>
          </p:cNvSpPr>
          <p:nvPr>
            <p:ph type="body" sz="quarter" idx="13" hasCustomPrompt="1"/>
            <p:custDataLst>
              <p:tags r:id="rId7"/>
            </p:custDataLst>
          </p:nvPr>
        </p:nvSpPr>
        <p:spPr>
          <a:xfrm>
            <a:off x="431800" y="3213942"/>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12" name="Textplatzhalter 6"/>
          <p:cNvSpPr>
            <a:spLocks noGrp="1"/>
          </p:cNvSpPr>
          <p:nvPr>
            <p:ph type="body" sz="quarter" idx="15" hasCustomPrompt="1"/>
            <p:custDataLst>
              <p:tags r:id="rId8"/>
            </p:custDataLst>
          </p:nvPr>
        </p:nvSpPr>
        <p:spPr>
          <a:xfrm>
            <a:off x="3252788" y="3213942"/>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14" name="Textplatzhalter 6"/>
          <p:cNvSpPr>
            <a:spLocks noGrp="1"/>
          </p:cNvSpPr>
          <p:nvPr>
            <p:ph type="body" sz="quarter" idx="17" hasCustomPrompt="1"/>
            <p:custDataLst>
              <p:tags r:id="rId9"/>
            </p:custDataLst>
          </p:nvPr>
        </p:nvSpPr>
        <p:spPr>
          <a:xfrm>
            <a:off x="6078538" y="3213942"/>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16" name="Textplatzhalter 6"/>
          <p:cNvSpPr>
            <a:spLocks noGrp="1"/>
          </p:cNvSpPr>
          <p:nvPr>
            <p:ph type="body" sz="quarter" idx="19" hasCustomPrompt="1"/>
            <p:custDataLst>
              <p:tags r:id="rId10"/>
            </p:custDataLst>
          </p:nvPr>
        </p:nvSpPr>
        <p:spPr>
          <a:xfrm>
            <a:off x="431800" y="5508907"/>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18" name="Textplatzhalter 6"/>
          <p:cNvSpPr>
            <a:spLocks noGrp="1"/>
          </p:cNvSpPr>
          <p:nvPr>
            <p:ph type="body" sz="quarter" idx="21" hasCustomPrompt="1"/>
            <p:custDataLst>
              <p:tags r:id="rId11"/>
            </p:custDataLst>
          </p:nvPr>
        </p:nvSpPr>
        <p:spPr>
          <a:xfrm>
            <a:off x="3252788" y="5508907"/>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20" name="Textplatzhalter 6"/>
          <p:cNvSpPr>
            <a:spLocks noGrp="1"/>
          </p:cNvSpPr>
          <p:nvPr>
            <p:ph type="body" sz="quarter" idx="23" hasCustomPrompt="1"/>
            <p:custDataLst>
              <p:tags r:id="rId12"/>
            </p:custDataLst>
          </p:nvPr>
        </p:nvSpPr>
        <p:spPr>
          <a:xfrm>
            <a:off x="6078538" y="5508907"/>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26" name="Inhaltsplatzhalter 10"/>
          <p:cNvSpPr>
            <a:spLocks noGrp="1"/>
          </p:cNvSpPr>
          <p:nvPr>
            <p:ph sz="quarter" idx="27" hasCustomPrompt="1"/>
            <p:custDataLst>
              <p:tags r:id="rId13"/>
            </p:custDataLst>
          </p:nvPr>
        </p:nvSpPr>
        <p:spPr>
          <a:xfrm>
            <a:off x="3252788" y="1681163"/>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7" name="Inhaltsplatzhalter 10"/>
          <p:cNvSpPr>
            <a:spLocks noGrp="1"/>
          </p:cNvSpPr>
          <p:nvPr>
            <p:ph sz="quarter" idx="28" hasCustomPrompt="1"/>
            <p:custDataLst>
              <p:tags r:id="rId14"/>
            </p:custDataLst>
          </p:nvPr>
        </p:nvSpPr>
        <p:spPr>
          <a:xfrm>
            <a:off x="6078538" y="1681163"/>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8" name="Inhaltsplatzhalter 10"/>
          <p:cNvSpPr>
            <a:spLocks noGrp="1"/>
          </p:cNvSpPr>
          <p:nvPr>
            <p:ph sz="quarter" idx="29" hasCustomPrompt="1"/>
          </p:nvPr>
        </p:nvSpPr>
        <p:spPr>
          <a:xfrm>
            <a:off x="429277" y="3976128"/>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9" name="Inhaltsplatzhalter 10"/>
          <p:cNvSpPr>
            <a:spLocks noGrp="1"/>
          </p:cNvSpPr>
          <p:nvPr>
            <p:ph sz="quarter" idx="30" hasCustomPrompt="1"/>
          </p:nvPr>
        </p:nvSpPr>
        <p:spPr>
          <a:xfrm>
            <a:off x="3252788" y="3976128"/>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30" name="Inhaltsplatzhalter 10"/>
          <p:cNvSpPr>
            <a:spLocks noGrp="1"/>
          </p:cNvSpPr>
          <p:nvPr>
            <p:ph sz="quarter" idx="31" hasCustomPrompt="1"/>
          </p:nvPr>
        </p:nvSpPr>
        <p:spPr>
          <a:xfrm>
            <a:off x="6078538" y="3976128"/>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9" name="Objekt 18" hidden="1"/>
          <p:cNvGraphicFramePr>
            <a:graphicFrameLocks noChangeAspect="1"/>
          </p:cNvGraphicFramePr>
          <p:nvPr userDrawn="1">
            <p:custDataLst>
              <p:tags r:id="rId15"/>
            </p:custDataLst>
            <p:extLst>
              <p:ext uri="{D42A27DB-BD31-4B8C-83A1-F6EECF244321}">
                <p14:modId xmlns:p14="http://schemas.microsoft.com/office/powerpoint/2010/main" val="38396317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9" imgW="270" imgH="270" progId="TCLayout.ActiveDocument.1">
                  <p:embed/>
                </p:oleObj>
              </mc:Choice>
              <mc:Fallback>
                <p:oleObj name="think-cell Slide" r:id="rId19" imgW="270" imgH="270"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931756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_3 Personen">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105067047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5" imgW="270" imgH="270" progId="TCLayout.ActiveDocument.1">
                  <p:embed/>
                </p:oleObj>
              </mc:Choice>
              <mc:Fallback>
                <p:oleObj name="think-cell Foli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19" name="Inhaltsplatzhalter 10"/>
          <p:cNvSpPr>
            <a:spLocks noGrp="1"/>
          </p:cNvSpPr>
          <p:nvPr>
            <p:ph sz="quarter" idx="29" hasCustomPrompt="1"/>
            <p:custDataLst>
              <p:tags r:id="rId2"/>
            </p:custDataLst>
          </p:nvPr>
        </p:nvSpPr>
        <p:spPr>
          <a:xfrm>
            <a:off x="429277" y="3352799"/>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0" name="Inhaltsplatzhalter 10"/>
          <p:cNvSpPr>
            <a:spLocks noGrp="1"/>
          </p:cNvSpPr>
          <p:nvPr>
            <p:ph sz="quarter" idx="30" hasCustomPrompt="1"/>
            <p:custDataLst>
              <p:tags r:id="rId3"/>
            </p:custDataLst>
          </p:nvPr>
        </p:nvSpPr>
        <p:spPr>
          <a:xfrm>
            <a:off x="3252788" y="3352799"/>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1" name="Inhaltsplatzhalter 10"/>
          <p:cNvSpPr>
            <a:spLocks noGrp="1"/>
          </p:cNvSpPr>
          <p:nvPr>
            <p:ph sz="quarter" idx="31" hasCustomPrompt="1"/>
            <p:custDataLst>
              <p:tags r:id="rId4"/>
            </p:custDataLst>
          </p:nvPr>
        </p:nvSpPr>
        <p:spPr>
          <a:xfrm>
            <a:off x="6078538" y="3352799"/>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 name="Titel 1"/>
          <p:cNvSpPr>
            <a:spLocks noGrp="1"/>
          </p:cNvSpPr>
          <p:nvPr>
            <p:ph type="title" hasCustomPrompt="1"/>
            <p:custDataLst>
              <p:tags r:id="rId5"/>
            </p:custDataLst>
          </p:nvPr>
        </p:nvSpPr>
        <p:spPr/>
        <p:txBody>
          <a:bodyPr/>
          <a:lstStyle>
            <a:lvl1pPr>
              <a:defRPr/>
            </a:lvl1pPr>
          </a:lstStyle>
          <a:p>
            <a:r>
              <a:rPr lang="de-DE" dirty="0"/>
              <a:t>Team</a:t>
            </a:r>
            <a:endParaRPr lang="de-AT" dirty="0"/>
          </a:p>
        </p:txBody>
      </p:sp>
      <p:sp>
        <p:nvSpPr>
          <p:cNvPr id="3" name="Datumsplatzhalter 2"/>
          <p:cNvSpPr>
            <a:spLocks noGrp="1"/>
          </p:cNvSpPr>
          <p:nvPr>
            <p:ph type="dt" sz="half" idx="10"/>
            <p:custDataLst>
              <p:tags r:id="rId6"/>
            </p:custDataLst>
          </p:nvPr>
        </p:nvSpPr>
        <p:spPr/>
        <p:txBody>
          <a:bodyPr/>
          <a:lstStyle/>
          <a:p>
            <a:r>
              <a:rPr lang="de-DE"/>
              <a:t>15.12.2023</a:t>
            </a:r>
            <a:endParaRPr lang="de-AT"/>
          </a:p>
        </p:txBody>
      </p:sp>
      <p:sp>
        <p:nvSpPr>
          <p:cNvPr id="4" name="Foliennummernplatzhalter 3"/>
          <p:cNvSpPr>
            <a:spLocks noGrp="1"/>
          </p:cNvSpPr>
          <p:nvPr>
            <p:ph type="sldNum" sz="quarter" idx="11"/>
            <p:custDataLst>
              <p:tags r:id="rId7"/>
            </p:custDataLst>
          </p:nvPr>
        </p:nvSpPr>
        <p:spPr/>
        <p:txBody>
          <a:bodyPr/>
          <a:lstStyle/>
          <a:p>
            <a:pPr algn="r"/>
            <a:r>
              <a:rPr lang="de-AT"/>
              <a:t>Seite </a:t>
            </a:r>
            <a:fld id="{56C9A048-A28E-493E-A30E-F5A55EC874C9}" type="slidenum">
              <a:rPr lang="de-AT" smtClean="0"/>
              <a:pPr algn="r"/>
              <a:t>‹Nr.›</a:t>
            </a:fld>
            <a:endParaRPr lang="de-AT" dirty="0"/>
          </a:p>
        </p:txBody>
      </p:sp>
      <p:sp>
        <p:nvSpPr>
          <p:cNvPr id="5" name="Fußzeilenplatzhalter 4"/>
          <p:cNvSpPr>
            <a:spLocks noGrp="1"/>
          </p:cNvSpPr>
          <p:nvPr>
            <p:ph type="ftr" sz="quarter" idx="12"/>
            <p:custDataLst>
              <p:tags r:id="rId8"/>
            </p:custDataLst>
          </p:nvPr>
        </p:nvSpPr>
        <p:spPr/>
        <p:txBody>
          <a:bodyPr/>
          <a:lstStyle/>
          <a:p>
            <a:r>
              <a:rPr lang="de-AT"/>
              <a:t>Short-Term Hydro Scheduling</a:t>
            </a:r>
          </a:p>
        </p:txBody>
      </p:sp>
      <p:sp>
        <p:nvSpPr>
          <p:cNvPr id="7" name="Textplatzhalter 6"/>
          <p:cNvSpPr>
            <a:spLocks noGrp="1"/>
          </p:cNvSpPr>
          <p:nvPr>
            <p:ph type="body" sz="quarter" idx="13" hasCustomPrompt="1"/>
            <p:custDataLst>
              <p:tags r:id="rId9"/>
            </p:custDataLst>
          </p:nvPr>
        </p:nvSpPr>
        <p:spPr>
          <a:xfrm>
            <a:off x="431800" y="1627188"/>
            <a:ext cx="5457825" cy="1015663"/>
          </a:xfrm>
        </p:spPr>
        <p:txBody>
          <a:bodyPr/>
          <a:lstStyle>
            <a:lvl1pPr>
              <a:defRPr/>
            </a:lvl1pPr>
          </a:lstStyle>
          <a:p>
            <a:pPr lvl="0"/>
            <a:r>
              <a:rPr lang="de-AT" dirty="0"/>
              <a:t>Arial Regular 15 </a:t>
            </a:r>
            <a:r>
              <a:rPr lang="de-AT" dirty="0" err="1"/>
              <a:t>pt</a:t>
            </a:r>
            <a:r>
              <a:rPr lang="de-AT" dirty="0"/>
              <a:t>. Jemand musste Josef K. verleumdet</a:t>
            </a:r>
          </a:p>
          <a:p>
            <a:pPr lvl="0"/>
            <a:r>
              <a:rPr lang="de-AT" dirty="0"/>
              <a:t>haben, denn ohne dass er etwas Böses getan hätte, wurde</a:t>
            </a:r>
          </a:p>
          <a:p>
            <a:pPr lvl="0"/>
            <a:r>
              <a:rPr lang="de-AT" dirty="0"/>
              <a:t>er eines Morgens verhaftet. »Wie ein Hund! « sagte er, es</a:t>
            </a:r>
          </a:p>
          <a:p>
            <a:pPr lvl="0"/>
            <a:r>
              <a:rPr lang="de-AT" dirty="0"/>
              <a:t>war, als sollte die Scham ihn überleben.</a:t>
            </a:r>
          </a:p>
        </p:txBody>
      </p:sp>
      <p:sp>
        <p:nvSpPr>
          <p:cNvPr id="10" name="Textplatzhalter 9"/>
          <p:cNvSpPr>
            <a:spLocks noGrp="1"/>
          </p:cNvSpPr>
          <p:nvPr>
            <p:ph type="body" sz="quarter" idx="14" hasCustomPrompt="1"/>
            <p:custDataLst>
              <p:tags r:id="rId10"/>
            </p:custDataLst>
          </p:nvPr>
        </p:nvSpPr>
        <p:spPr>
          <a:xfrm>
            <a:off x="431800" y="4886510"/>
            <a:ext cx="2633663" cy="553998"/>
          </a:xfrm>
        </p:spPr>
        <p:txBody>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de-AT" dirty="0"/>
              <a:t>Vorname Nachname</a:t>
            </a:r>
          </a:p>
          <a:p>
            <a:pPr lvl="0"/>
            <a:r>
              <a:rPr lang="de-AT" dirty="0"/>
              <a:t>T +43(0)503 13-XXX XX</a:t>
            </a:r>
          </a:p>
          <a:p>
            <a:pPr lvl="0"/>
            <a:r>
              <a:rPr lang="de-AT" dirty="0"/>
              <a:t>Vorname.Nachname@verbund.com</a:t>
            </a:r>
          </a:p>
        </p:txBody>
      </p:sp>
      <p:sp>
        <p:nvSpPr>
          <p:cNvPr id="14" name="Textplatzhalter 9"/>
          <p:cNvSpPr>
            <a:spLocks noGrp="1"/>
          </p:cNvSpPr>
          <p:nvPr>
            <p:ph type="body" sz="quarter" idx="16" hasCustomPrompt="1"/>
            <p:custDataLst>
              <p:tags r:id="rId11"/>
            </p:custDataLst>
          </p:nvPr>
        </p:nvSpPr>
        <p:spPr>
          <a:xfrm>
            <a:off x="3255963" y="4886510"/>
            <a:ext cx="2633663" cy="553998"/>
          </a:xfrm>
        </p:spPr>
        <p:txBody>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de-AT" dirty="0"/>
              <a:t>Vorname Nachname</a:t>
            </a:r>
          </a:p>
          <a:p>
            <a:pPr lvl="0"/>
            <a:r>
              <a:rPr lang="de-AT" dirty="0"/>
              <a:t>T +43(0)503 13-XXX XX</a:t>
            </a:r>
          </a:p>
          <a:p>
            <a:pPr lvl="0"/>
            <a:r>
              <a:rPr lang="de-AT" dirty="0"/>
              <a:t>Vorname.Nachname@verbund.com</a:t>
            </a:r>
          </a:p>
        </p:txBody>
      </p:sp>
      <p:sp>
        <p:nvSpPr>
          <p:cNvPr id="16" name="Textplatzhalter 9"/>
          <p:cNvSpPr>
            <a:spLocks noGrp="1"/>
          </p:cNvSpPr>
          <p:nvPr>
            <p:ph type="body" sz="quarter" idx="18" hasCustomPrompt="1"/>
            <p:custDataLst>
              <p:tags r:id="rId12"/>
            </p:custDataLst>
          </p:nvPr>
        </p:nvSpPr>
        <p:spPr>
          <a:xfrm>
            <a:off x="6078538" y="4886510"/>
            <a:ext cx="2633663" cy="553998"/>
          </a:xfrm>
        </p:spPr>
        <p:txBody>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de-AT" dirty="0"/>
              <a:t>Vorname Nachname</a:t>
            </a:r>
          </a:p>
          <a:p>
            <a:pPr lvl="0"/>
            <a:r>
              <a:rPr lang="de-AT" dirty="0"/>
              <a:t>T +43(0)503 13-XXX XX</a:t>
            </a:r>
          </a:p>
          <a:p>
            <a:pPr lvl="0"/>
            <a:r>
              <a:rPr lang="de-AT" dirty="0"/>
              <a:t>Vorname.Nachname@verbund.com</a:t>
            </a:r>
          </a:p>
        </p:txBody>
      </p:sp>
      <p:graphicFrame>
        <p:nvGraphicFramePr>
          <p:cNvPr id="15" name="Objekt 14" hidden="1"/>
          <p:cNvGraphicFramePr>
            <a:graphicFrameLocks noChangeAspect="1"/>
          </p:cNvGraphicFramePr>
          <p:nvPr userDrawn="1">
            <p:custDataLst>
              <p:tags r:id="rId13"/>
            </p:custDataLst>
            <p:extLst>
              <p:ext uri="{D42A27DB-BD31-4B8C-83A1-F6EECF244321}">
                <p14:modId xmlns:p14="http://schemas.microsoft.com/office/powerpoint/2010/main" val="105067047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7" imgW="270" imgH="270" progId="TCLayout.ActiveDocument.1">
                  <p:embed/>
                </p:oleObj>
              </mc:Choice>
              <mc:Fallback>
                <p:oleObj name="think-cell Slide" r:id="rId17"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945407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Schlussseite">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6655175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5123" name="Rectangle 3"/>
          <p:cNvSpPr>
            <a:spLocks noGrp="1" noChangeArrowheads="1"/>
          </p:cNvSpPr>
          <p:nvPr>
            <p:ph type="ctrTitle" hasCustomPrompt="1"/>
            <p:custDataLst>
              <p:tags r:id="rId2"/>
            </p:custDataLst>
          </p:nvPr>
        </p:nvSpPr>
        <p:spPr>
          <a:xfrm>
            <a:off x="432000" y="1681163"/>
            <a:ext cx="6861175" cy="923330"/>
          </a:xfrm>
        </p:spPr>
        <p:txBody>
          <a:bodyPr/>
          <a:lstStyle>
            <a:lvl1pPr>
              <a:lnSpc>
                <a:spcPts val="3600"/>
              </a:lnSpc>
              <a:defRPr sz="3200" baseline="0">
                <a:latin typeface="Georgia" pitchFamily="18" charset="0"/>
              </a:defRPr>
            </a:lvl1pPr>
          </a:lstStyle>
          <a:p>
            <a:pPr lvl="0"/>
            <a:r>
              <a:rPr lang="de-AT" noProof="0" dirty="0"/>
              <a:t>Vielen Dank</a:t>
            </a:r>
            <a:br>
              <a:rPr lang="de-AT" noProof="0" dirty="0"/>
            </a:br>
            <a:r>
              <a:rPr lang="de-AT" noProof="0" dirty="0"/>
              <a:t>für Ihre Aufmerksamkeit</a:t>
            </a:r>
          </a:p>
        </p:txBody>
      </p:sp>
      <p:sp>
        <p:nvSpPr>
          <p:cNvPr id="8" name="Text Box 7"/>
          <p:cNvSpPr txBox="1">
            <a:spLocks noChangeArrowheads="1"/>
          </p:cNvSpPr>
          <p:nvPr>
            <p:custDataLst>
              <p:tags r:id="rId3"/>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9" name="Picture 2" descr="Verbund_Logo_RGB_AI"/>
          <p:cNvPicPr>
            <a:picLocks noChangeAspect="1" noChangeArrowheads="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
        <p:nvSpPr>
          <p:cNvPr id="3" name="Datumsplatzhalter 2"/>
          <p:cNvSpPr>
            <a:spLocks noGrp="1"/>
          </p:cNvSpPr>
          <p:nvPr>
            <p:ph type="dt" sz="half" idx="14"/>
          </p:nvPr>
        </p:nvSpPr>
        <p:spPr/>
        <p:txBody>
          <a:bodyPr/>
          <a:lstStyle/>
          <a:p>
            <a:r>
              <a:rPr lang="de-DE"/>
              <a:t>15.12.2023</a:t>
            </a:r>
            <a:endParaRPr lang="de-AT"/>
          </a:p>
        </p:txBody>
      </p:sp>
      <p:sp>
        <p:nvSpPr>
          <p:cNvPr id="4" name="Fußzeilenplatzhalter 3"/>
          <p:cNvSpPr>
            <a:spLocks noGrp="1"/>
          </p:cNvSpPr>
          <p:nvPr>
            <p:ph type="ftr" sz="quarter" idx="15"/>
          </p:nvPr>
        </p:nvSpPr>
        <p:spPr/>
        <p:txBody>
          <a:bodyPr/>
          <a:lstStyle/>
          <a:p>
            <a:r>
              <a:rPr lang="de-AT"/>
              <a:t>Short-Term Hydro Scheduling</a:t>
            </a:r>
          </a:p>
        </p:txBody>
      </p:sp>
      <p:sp>
        <p:nvSpPr>
          <p:cNvPr id="5" name="Foliennummernplatzhalter 4"/>
          <p:cNvSpPr>
            <a:spLocks noGrp="1"/>
          </p:cNvSpPr>
          <p:nvPr>
            <p:ph type="sldNum" sz="quarter" idx="16"/>
          </p:nvPr>
        </p:nvSpPr>
        <p:spPr/>
        <p:txBody>
          <a:bodyPr/>
          <a:lstStyle/>
          <a:p>
            <a:r>
              <a:rPr lang="de-AT"/>
              <a:t>Seite </a:t>
            </a:r>
            <a:fld id="{56C9A048-A28E-493E-A30E-F5A55EC874C9}" type="slidenum">
              <a:rPr lang="de-AT" smtClean="0"/>
              <a:pPr/>
              <a:t>‹Nr.›</a:t>
            </a:fld>
            <a:endParaRPr lang="de-AT" dirty="0"/>
          </a:p>
        </p:txBody>
      </p:sp>
      <p:pic>
        <p:nvPicPr>
          <p:cNvPr id="12" name="Picture 7" descr="Kapiteltrenner 1"/>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Objekt 9" hidden="1"/>
          <p:cNvGraphicFramePr>
            <a:graphicFrameLocks noChangeAspect="1"/>
          </p:cNvGraphicFramePr>
          <p:nvPr userDrawn="1">
            <p:custDataLst>
              <p:tags r:id="rId5"/>
            </p:custDataLst>
            <p:extLst>
              <p:ext uri="{D42A27DB-BD31-4B8C-83A1-F6EECF244321}">
                <p14:modId xmlns:p14="http://schemas.microsoft.com/office/powerpoint/2010/main" val="6655175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1" name="Text Box 7"/>
          <p:cNvSpPr txBox="1">
            <a:spLocks noChangeArrowheads="1"/>
          </p:cNvSpPr>
          <p:nvPr userDrawn="1"/>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13" name="Picture 2" descr="Verbund_Logo_RGB_AI"/>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Kapiteltrenner 1"/>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865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26287769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9" imgW="270" imgH="270" progId="TCLayout.ActiveDocument.1">
                  <p:embed/>
                </p:oleObj>
              </mc:Choice>
              <mc:Fallback>
                <p:oleObj name="think-cell Foli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pic>
        <p:nvPicPr>
          <p:cNvPr id="5122" name="Picture 2" descr="See2_Titel"/>
          <p:cNvPicPr>
            <a:picLocks noChangeArrowheads="1"/>
          </p:cNvPicPr>
          <p:nvPr>
            <p:custDataLst>
              <p:tags r:id="rId2"/>
            </p:custDataLst>
          </p:nvPr>
        </p:nvPicPr>
        <p:blipFill rotWithShape="1">
          <a:blip r:embed="rId11"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extLst>
            <a:ext uri="{909E8E84-426E-40DD-AFC4-6F175D3DCCD1}">
              <a14:hiddenFill xmlns:a14="http://schemas.microsoft.com/office/drawing/2010/main">
                <a:solidFill>
                  <a:srgbClr val="FFFFFF"/>
                </a:solidFill>
              </a14:hiddenFill>
            </a:ext>
          </a:extLst>
        </p:spPr>
      </p:pic>
      <p:sp>
        <p:nvSpPr>
          <p:cNvPr id="5123" name="Rectangle 3"/>
          <p:cNvSpPr>
            <a:spLocks noGrp="1" noChangeArrowheads="1"/>
          </p:cNvSpPr>
          <p:nvPr>
            <p:ph type="ctrTitle" hasCustomPrompt="1"/>
            <p:custDataLst>
              <p:tags r:id="rId3"/>
            </p:custDataLst>
          </p:nvPr>
        </p:nvSpPr>
        <p:spPr>
          <a:xfrm>
            <a:off x="432000" y="1681163"/>
            <a:ext cx="6861175" cy="457200"/>
          </a:xfrm>
        </p:spPr>
        <p:txBody>
          <a:bodyPr/>
          <a:lstStyle>
            <a:lvl1pPr>
              <a:lnSpc>
                <a:spcPts val="3600"/>
              </a:lnSpc>
              <a:defRPr sz="3200">
                <a:latin typeface="Georgia" pitchFamily="18" charset="0"/>
              </a:defRPr>
            </a:lvl1pPr>
          </a:lstStyle>
          <a:p>
            <a:pPr lvl="0"/>
            <a:r>
              <a:rPr lang="de-AT" noProof="0" dirty="0"/>
              <a:t>Titel, max. 40 Zeichen, einzeilig</a:t>
            </a:r>
          </a:p>
        </p:txBody>
      </p:sp>
      <p:sp>
        <p:nvSpPr>
          <p:cNvPr id="5124" name="Rectangle 4"/>
          <p:cNvSpPr>
            <a:spLocks noGrp="1" noChangeArrowheads="1"/>
          </p:cNvSpPr>
          <p:nvPr>
            <p:ph type="subTitle" idx="1" hasCustomPrompt="1"/>
            <p:custDataLst>
              <p:tags r:id="rId4"/>
            </p:custDataLst>
          </p:nvPr>
        </p:nvSpPr>
        <p:spPr>
          <a:xfrm>
            <a:off x="432000" y="2175435"/>
            <a:ext cx="6861175" cy="923330"/>
          </a:xfrm>
        </p:spPr>
        <p:txBody>
          <a:bodyPr/>
          <a:lstStyle>
            <a:lvl1pPr>
              <a:lnSpc>
                <a:spcPts val="3600"/>
              </a:lnSpc>
              <a:defRPr sz="3200">
                <a:solidFill>
                  <a:schemeClr val="tx2"/>
                </a:solidFill>
                <a:latin typeface="Georgia" pitchFamily="18" charset="0"/>
              </a:defRPr>
            </a:lvl1pPr>
          </a:lstStyle>
          <a:p>
            <a:pPr lvl="0"/>
            <a:r>
              <a:rPr lang="de-AT" noProof="0" dirty="0"/>
              <a:t>Das ist der Untertitel. Dieser kann auch zweizeilig sein.</a:t>
            </a:r>
          </a:p>
        </p:txBody>
      </p:sp>
      <p:sp>
        <p:nvSpPr>
          <p:cNvPr id="8" name="Text Box 7"/>
          <p:cNvSpPr txBox="1">
            <a:spLocks noChangeArrowheads="1"/>
          </p:cNvSpPr>
          <p:nvPr>
            <p:custDataLst>
              <p:tags r:id="rId5"/>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9" name="Picture 2" descr="Verbund_Logo_RGB_AI"/>
          <p:cNvPicPr>
            <a:picLocks noChangeAspect="1" noChangeArrowheads="1"/>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
        <p:nvSpPr>
          <p:cNvPr id="4" name="Textplatzhalter 3"/>
          <p:cNvSpPr>
            <a:spLocks noGrp="1"/>
          </p:cNvSpPr>
          <p:nvPr>
            <p:ph type="body" sz="quarter" idx="10" hasCustomPrompt="1"/>
          </p:nvPr>
        </p:nvSpPr>
        <p:spPr>
          <a:xfrm>
            <a:off x="425450" y="4219575"/>
            <a:ext cx="4052888" cy="253916"/>
          </a:xfrm>
        </p:spPr>
        <p:txBody>
          <a:bodyPr/>
          <a:lstStyle>
            <a:lvl1pPr>
              <a:defRPr>
                <a:solidFill>
                  <a:schemeClr val="tx1"/>
                </a:solidFill>
              </a:defRPr>
            </a:lvl1pPr>
          </a:lstStyle>
          <a:p>
            <a:pPr lvl="0"/>
            <a:r>
              <a:rPr lang="de-DE" dirty="0"/>
              <a:t>Verfasser, Ort TT.MM.JJJJ</a:t>
            </a:r>
            <a:endParaRPr lang="de-AT" dirty="0"/>
          </a:p>
        </p:txBody>
      </p:sp>
      <p:sp>
        <p:nvSpPr>
          <p:cNvPr id="5" name="Fußzeilenplatzhalter 4"/>
          <p:cNvSpPr>
            <a:spLocks noGrp="1"/>
          </p:cNvSpPr>
          <p:nvPr>
            <p:ph type="ftr" sz="quarter" idx="12"/>
          </p:nvPr>
        </p:nvSpPr>
        <p:spPr>
          <a:xfrm>
            <a:off x="3252788" y="6566738"/>
            <a:ext cx="551433" cy="128240"/>
          </a:xfrm>
        </p:spPr>
        <p:txBody>
          <a:bodyPr/>
          <a:lstStyle>
            <a:lvl1pPr>
              <a:defRPr/>
            </a:lvl1pPr>
          </a:lstStyle>
          <a:p>
            <a:pPr eaLnBrk="0" fontAlgn="base" hangingPunct="0">
              <a:spcBef>
                <a:spcPct val="0"/>
              </a:spcBef>
              <a:spcAft>
                <a:spcPct val="0"/>
              </a:spcAft>
            </a:pPr>
            <a:r>
              <a:rPr lang="de-AT"/>
              <a:t>Short-Term Hydro Scheduling</a:t>
            </a:r>
            <a:endParaRPr lang="de-AT" dirty="0"/>
          </a:p>
        </p:txBody>
      </p:sp>
      <p:graphicFrame>
        <p:nvGraphicFramePr>
          <p:cNvPr id="10" name="Objekt 9" hidden="1"/>
          <p:cNvGraphicFramePr>
            <a:graphicFrameLocks noChangeAspect="1"/>
          </p:cNvGraphicFramePr>
          <p:nvPr userDrawn="1">
            <p:custDataLst>
              <p:tags r:id="rId7"/>
            </p:custDataLst>
            <p:extLst>
              <p:ext uri="{D42A27DB-BD31-4B8C-83A1-F6EECF244321}">
                <p14:modId xmlns:p14="http://schemas.microsoft.com/office/powerpoint/2010/main" val="26287769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11" name="Text Box 7"/>
          <p:cNvSpPr txBox="1">
            <a:spLocks noChangeArrowheads="1"/>
          </p:cNvSpPr>
          <p:nvPr userDrawn="1"/>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12" name="Picture 2" descr="Verbund_Logo_RGB_AI"/>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5028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Kontakt">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35264112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9" imgW="270" imgH="270" progId="TCLayout.ActiveDocument.1">
                  <p:embed/>
                </p:oleObj>
              </mc:Choice>
              <mc:Fallback>
                <p:oleObj name="think-cell Foli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p:txBody>
          <a:bodyPr/>
          <a:lstStyle>
            <a:lvl1pPr>
              <a:defRPr/>
            </a:lvl1pPr>
          </a:lstStyle>
          <a:p>
            <a:r>
              <a:rPr lang="de-DE" dirty="0"/>
              <a:t>Kontakt</a:t>
            </a:r>
            <a:endParaRPr lang="de-AT" dirty="0"/>
          </a:p>
        </p:txBody>
      </p:sp>
      <p:sp>
        <p:nvSpPr>
          <p:cNvPr id="3" name="Datumsplatzhalter 2"/>
          <p:cNvSpPr>
            <a:spLocks noGrp="1"/>
          </p:cNvSpPr>
          <p:nvPr>
            <p:ph type="dt" sz="half" idx="10"/>
            <p:custDataLst>
              <p:tags r:id="rId3"/>
            </p:custDataLst>
          </p:nvPr>
        </p:nvSpPr>
        <p:spPr/>
        <p:txBody>
          <a:bodyPr/>
          <a:lstStyle/>
          <a:p>
            <a:r>
              <a:rPr lang="de-DE"/>
              <a:t>15.12.2023</a:t>
            </a:r>
            <a:endParaRPr lang="de-AT"/>
          </a:p>
        </p:txBody>
      </p:sp>
      <p:sp>
        <p:nvSpPr>
          <p:cNvPr id="4" name="Foliennummernplatzhalter 3"/>
          <p:cNvSpPr>
            <a:spLocks noGrp="1"/>
          </p:cNvSpPr>
          <p:nvPr>
            <p:ph type="sldNum" sz="quarter" idx="11"/>
            <p:custDataLst>
              <p:tags r:id="rId4"/>
            </p:custDataLst>
          </p:nvPr>
        </p:nvSpPr>
        <p:spPr/>
        <p:txBody>
          <a:bodyPr/>
          <a:lstStyle/>
          <a:p>
            <a:pPr algn="r"/>
            <a:r>
              <a:rPr lang="de-AT"/>
              <a:t>Seite </a:t>
            </a:r>
            <a:fld id="{56C9A048-A28E-493E-A30E-F5A55EC874C9}" type="slidenum">
              <a:rPr lang="de-AT" smtClean="0"/>
              <a:pPr algn="r"/>
              <a:t>‹Nr.›</a:t>
            </a:fld>
            <a:endParaRPr lang="de-AT" dirty="0"/>
          </a:p>
        </p:txBody>
      </p:sp>
      <p:sp>
        <p:nvSpPr>
          <p:cNvPr id="5" name="Fußzeilenplatzhalter 4"/>
          <p:cNvSpPr>
            <a:spLocks noGrp="1"/>
          </p:cNvSpPr>
          <p:nvPr>
            <p:ph type="ftr" sz="quarter" idx="12"/>
            <p:custDataLst>
              <p:tags r:id="rId5"/>
            </p:custDataLst>
          </p:nvPr>
        </p:nvSpPr>
        <p:spPr/>
        <p:txBody>
          <a:bodyPr/>
          <a:lstStyle/>
          <a:p>
            <a:r>
              <a:rPr lang="de-AT"/>
              <a:t>Short-Term Hydro Scheduling</a:t>
            </a:r>
          </a:p>
        </p:txBody>
      </p:sp>
      <p:sp>
        <p:nvSpPr>
          <p:cNvPr id="7" name="Textplatzhalter 6"/>
          <p:cNvSpPr>
            <a:spLocks noGrp="1"/>
          </p:cNvSpPr>
          <p:nvPr>
            <p:ph type="body" sz="quarter" idx="13" hasCustomPrompt="1"/>
            <p:custDataLst>
              <p:tags r:id="rId6"/>
            </p:custDataLst>
          </p:nvPr>
        </p:nvSpPr>
        <p:spPr>
          <a:xfrm>
            <a:off x="431800" y="4841302"/>
            <a:ext cx="5457825" cy="1107996"/>
          </a:xfrm>
        </p:spPr>
        <p:txBody>
          <a:bodyPr anchor="b"/>
          <a:lstStyle>
            <a:lvl1pPr>
              <a:lnSpc>
                <a:spcPct val="100000"/>
              </a:lnSpc>
              <a:defRPr sz="1200"/>
            </a:lvl1pPr>
          </a:lstStyle>
          <a:p>
            <a:pPr lvl="0"/>
            <a:r>
              <a:rPr lang="de-AT" dirty="0"/>
              <a:t>VERBUND AG</a:t>
            </a:r>
          </a:p>
          <a:p>
            <a:pPr lvl="0"/>
            <a:r>
              <a:rPr lang="de-AT" dirty="0"/>
              <a:t>Am Hof 6a, A-1010 Wien</a:t>
            </a:r>
          </a:p>
          <a:p>
            <a:pPr lvl="0"/>
            <a:r>
              <a:rPr lang="de-AT" dirty="0"/>
              <a:t>T: +43(0)50313-0</a:t>
            </a:r>
          </a:p>
          <a:p>
            <a:pPr lvl="0"/>
            <a:r>
              <a:rPr lang="de-AT" dirty="0"/>
              <a:t>Fax: +43(0)50313-54191</a:t>
            </a:r>
          </a:p>
          <a:p>
            <a:pPr lvl="0"/>
            <a:r>
              <a:rPr lang="de-AT" dirty="0"/>
              <a:t>Email: info@verbund.com</a:t>
            </a:r>
          </a:p>
          <a:p>
            <a:pPr lvl="0"/>
            <a:r>
              <a:rPr lang="de-AT" dirty="0"/>
              <a:t>Website: www.verbund.com</a:t>
            </a:r>
          </a:p>
        </p:txBody>
      </p:sp>
      <p:graphicFrame>
        <p:nvGraphicFramePr>
          <p:cNvPr id="9" name="Objekt 8" hidden="1"/>
          <p:cNvGraphicFramePr>
            <a:graphicFrameLocks noChangeAspect="1"/>
          </p:cNvGraphicFramePr>
          <p:nvPr userDrawn="1">
            <p:custDataLst>
              <p:tags r:id="rId7"/>
            </p:custDataLst>
            <p:extLst>
              <p:ext uri="{D42A27DB-BD31-4B8C-83A1-F6EECF244321}">
                <p14:modId xmlns:p14="http://schemas.microsoft.com/office/powerpoint/2010/main" val="35264112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486808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10694107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a:xfrm>
            <a:off x="431800" y="981075"/>
            <a:ext cx="6861175" cy="279400"/>
          </a:xfrm>
        </p:spPr>
        <p:txBody>
          <a:bodyPr/>
          <a:lstStyle>
            <a:lvl1pPr>
              <a:defRPr/>
            </a:lvl1pPr>
          </a:lstStyle>
          <a:p>
            <a:r>
              <a:rPr lang="de-AT" noProof="0" dirty="0"/>
              <a:t>Agenda</a:t>
            </a:r>
          </a:p>
        </p:txBody>
      </p:sp>
      <p:sp>
        <p:nvSpPr>
          <p:cNvPr id="4" name="Datumsplatzhalter 3"/>
          <p:cNvSpPr>
            <a:spLocks noGrp="1"/>
          </p:cNvSpPr>
          <p:nvPr>
            <p:ph type="dt" sz="half" idx="10"/>
            <p:custDataLst>
              <p:tags r:id="rId3"/>
            </p:custDataLst>
          </p:nvPr>
        </p:nvSpPr>
        <p:spPr/>
        <p:txBody>
          <a:bodyPr/>
          <a:lstStyle>
            <a:lvl1pPr>
              <a:defRPr/>
            </a:lvl1pPr>
          </a:lstStyle>
          <a:p>
            <a:r>
              <a:rPr lang="de-DE"/>
              <a:t>15.12.2023</a:t>
            </a:r>
            <a:endParaRPr lang="de-AT"/>
          </a:p>
        </p:txBody>
      </p:sp>
      <p:sp>
        <p:nvSpPr>
          <p:cNvPr id="5" name="Foliennummernplatzhalter 4"/>
          <p:cNvSpPr>
            <a:spLocks noGrp="1"/>
          </p:cNvSpPr>
          <p:nvPr>
            <p:ph type="sldNum" sz="quarter" idx="11"/>
            <p:custDataLst>
              <p:tags r:id="rId4"/>
            </p:custDataLst>
          </p:nvPr>
        </p:nvSpPr>
        <p:spPr/>
        <p:txBody>
          <a:bodyPr/>
          <a:lstStyle>
            <a:lvl1pPr>
              <a:defRPr/>
            </a:lvl1pPr>
          </a:lstStyle>
          <a:p>
            <a:pPr algn="r"/>
            <a:r>
              <a:rPr lang="de-AT"/>
              <a:t>Seite </a:t>
            </a:r>
            <a:fld id="{DA7C5908-43A2-4734-906C-248E75A07F0B}" type="slidenum">
              <a:rPr lang="de-AT" smtClean="0"/>
              <a:pPr algn="r"/>
              <a:t>‹Nr.›</a:t>
            </a:fld>
            <a:endParaRPr lang="de-AT" dirty="0"/>
          </a:p>
        </p:txBody>
      </p:sp>
      <p:sp>
        <p:nvSpPr>
          <p:cNvPr id="6" name="Fußzeilenplatzhalter 5"/>
          <p:cNvSpPr>
            <a:spLocks noGrp="1"/>
          </p:cNvSpPr>
          <p:nvPr>
            <p:ph type="ftr" sz="quarter" idx="12"/>
            <p:custDataLst>
              <p:tags r:id="rId5"/>
            </p:custDataLst>
          </p:nvPr>
        </p:nvSpPr>
        <p:spPr/>
        <p:txBody>
          <a:bodyPr/>
          <a:lstStyle>
            <a:lvl1pPr>
              <a:defRPr/>
            </a:lvl1pPr>
          </a:lstStyle>
          <a:p>
            <a:r>
              <a:rPr lang="de-AT"/>
              <a:t>Short-Term Hydro Scheduling</a:t>
            </a:r>
          </a:p>
        </p:txBody>
      </p:sp>
      <p:sp>
        <p:nvSpPr>
          <p:cNvPr id="12" name="Textplatzhalter 11"/>
          <p:cNvSpPr>
            <a:spLocks noGrp="1"/>
          </p:cNvSpPr>
          <p:nvPr>
            <p:ph type="body" sz="quarter" idx="14" hasCustomPrompt="1"/>
          </p:nvPr>
        </p:nvSpPr>
        <p:spPr>
          <a:xfrm>
            <a:off x="431800" y="1627188"/>
            <a:ext cx="6872287" cy="1015663"/>
          </a:xfrm>
        </p:spPr>
        <p:txBody>
          <a:bodyPr/>
          <a:lstStyle>
            <a:lvl1pPr marL="182563" indent="-182563">
              <a:buFont typeface="Arial" pitchFamily="34" charset="0"/>
              <a:buChar char="•"/>
              <a:defRPr/>
            </a:lvl1pPr>
          </a:lstStyle>
          <a:p>
            <a:pPr lvl="0"/>
            <a:r>
              <a:rPr lang="de-DE" dirty="0" err="1"/>
              <a:t>Agendapunkt</a:t>
            </a:r>
            <a:r>
              <a:rPr lang="de-DE" dirty="0"/>
              <a:t> 1</a:t>
            </a:r>
          </a:p>
          <a:p>
            <a:pPr lvl="0"/>
            <a:r>
              <a:rPr lang="de-DE" dirty="0" err="1"/>
              <a:t>Agendapunkt</a:t>
            </a:r>
            <a:r>
              <a:rPr lang="de-DE" dirty="0"/>
              <a:t> 2</a:t>
            </a:r>
          </a:p>
          <a:p>
            <a:pPr lvl="0"/>
            <a:r>
              <a:rPr lang="de-DE" dirty="0" err="1"/>
              <a:t>Agendapunkt</a:t>
            </a:r>
            <a:r>
              <a:rPr lang="de-DE" dirty="0"/>
              <a:t> 3</a:t>
            </a:r>
          </a:p>
          <a:p>
            <a:pPr lvl="0"/>
            <a:r>
              <a:rPr lang="de-DE" dirty="0" err="1"/>
              <a:t>Agendapunkt</a:t>
            </a:r>
            <a:r>
              <a:rPr lang="de-DE" dirty="0"/>
              <a:t> 4</a:t>
            </a:r>
            <a:endParaRPr lang="en-GB" dirty="0"/>
          </a:p>
        </p:txBody>
      </p:sp>
    </p:spTree>
    <p:extLst>
      <p:ext uri="{BB962C8B-B14F-4D97-AF65-F5344CB8AC3E}">
        <p14:creationId xmlns:p14="http://schemas.microsoft.com/office/powerpoint/2010/main" val="364407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Kapiteltrenner">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5837996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5123" name="Rectangle 3"/>
          <p:cNvSpPr>
            <a:spLocks noGrp="1" noChangeArrowheads="1"/>
          </p:cNvSpPr>
          <p:nvPr>
            <p:ph type="ctrTitle" hasCustomPrompt="1"/>
            <p:custDataLst>
              <p:tags r:id="rId2"/>
            </p:custDataLst>
          </p:nvPr>
        </p:nvSpPr>
        <p:spPr>
          <a:xfrm>
            <a:off x="432000" y="1681163"/>
            <a:ext cx="6861175" cy="923330"/>
          </a:xfrm>
        </p:spPr>
        <p:txBody>
          <a:bodyPr/>
          <a:lstStyle>
            <a:lvl1pPr>
              <a:lnSpc>
                <a:spcPts val="3600"/>
              </a:lnSpc>
              <a:defRPr sz="3200" baseline="0">
                <a:latin typeface="Georgia" pitchFamily="18" charset="0"/>
              </a:defRPr>
            </a:lvl1pPr>
          </a:lstStyle>
          <a:p>
            <a:pPr lvl="0"/>
            <a:r>
              <a:rPr lang="de-AT" noProof="0" dirty="0" err="1"/>
              <a:t>Kapiteltrenner</a:t>
            </a:r>
            <a:r>
              <a:rPr lang="de-AT" noProof="0" dirty="0"/>
              <a:t>. Er besteht nur aus einem </a:t>
            </a:r>
            <a:r>
              <a:rPr lang="de-AT" noProof="0" dirty="0" err="1"/>
              <a:t>einfärbigen</a:t>
            </a:r>
            <a:r>
              <a:rPr lang="de-AT" noProof="0" dirty="0"/>
              <a:t> Kapiteltitel.</a:t>
            </a:r>
          </a:p>
        </p:txBody>
      </p:sp>
      <p:sp>
        <p:nvSpPr>
          <p:cNvPr id="8" name="Text Box 7"/>
          <p:cNvSpPr txBox="1">
            <a:spLocks noChangeArrowheads="1"/>
          </p:cNvSpPr>
          <p:nvPr>
            <p:custDataLst>
              <p:tags r:id="rId3"/>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9" name="Picture 2" descr="Verbund_Logo_RGB_AI"/>
          <p:cNvPicPr>
            <a:picLocks noChangeAspect="1" noChangeArrowheads="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
        <p:nvSpPr>
          <p:cNvPr id="3" name="Datumsplatzhalter 2"/>
          <p:cNvSpPr>
            <a:spLocks noGrp="1"/>
          </p:cNvSpPr>
          <p:nvPr>
            <p:ph type="dt" sz="half" idx="14"/>
          </p:nvPr>
        </p:nvSpPr>
        <p:spPr/>
        <p:txBody>
          <a:bodyPr/>
          <a:lstStyle/>
          <a:p>
            <a:r>
              <a:rPr lang="de-DE"/>
              <a:t>15.12.2023</a:t>
            </a:r>
            <a:endParaRPr lang="de-AT"/>
          </a:p>
        </p:txBody>
      </p:sp>
      <p:sp>
        <p:nvSpPr>
          <p:cNvPr id="4" name="Fußzeilenplatzhalter 3"/>
          <p:cNvSpPr>
            <a:spLocks noGrp="1"/>
          </p:cNvSpPr>
          <p:nvPr>
            <p:ph type="ftr" sz="quarter" idx="15"/>
          </p:nvPr>
        </p:nvSpPr>
        <p:spPr/>
        <p:txBody>
          <a:bodyPr/>
          <a:lstStyle/>
          <a:p>
            <a:r>
              <a:rPr lang="de-AT"/>
              <a:t>Short-Term Hydro Scheduling</a:t>
            </a:r>
          </a:p>
        </p:txBody>
      </p:sp>
      <p:sp>
        <p:nvSpPr>
          <p:cNvPr id="5" name="Foliennummernplatzhalter 4"/>
          <p:cNvSpPr>
            <a:spLocks noGrp="1"/>
          </p:cNvSpPr>
          <p:nvPr>
            <p:ph type="sldNum" sz="quarter" idx="16"/>
          </p:nvPr>
        </p:nvSpPr>
        <p:spPr/>
        <p:txBody>
          <a:bodyPr/>
          <a:lstStyle/>
          <a:p>
            <a:pPr algn="r"/>
            <a:r>
              <a:rPr lang="de-AT"/>
              <a:t>Seite </a:t>
            </a:r>
            <a:fld id="{56C9A048-A28E-493E-A30E-F5A55EC874C9}" type="slidenum">
              <a:rPr lang="de-AT" smtClean="0"/>
              <a:pPr algn="r"/>
              <a:t>‹Nr.›</a:t>
            </a:fld>
            <a:endParaRPr lang="de-AT" dirty="0"/>
          </a:p>
        </p:txBody>
      </p:sp>
      <p:pic>
        <p:nvPicPr>
          <p:cNvPr id="12" name="Picture 7" descr="Kapiteltrenner 1"/>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Objekt 9" hidden="1"/>
          <p:cNvGraphicFramePr>
            <a:graphicFrameLocks noChangeAspect="1"/>
          </p:cNvGraphicFramePr>
          <p:nvPr userDrawn="1">
            <p:custDataLst>
              <p:tags r:id="rId5"/>
            </p:custDataLst>
            <p:extLst>
              <p:ext uri="{D42A27DB-BD31-4B8C-83A1-F6EECF244321}">
                <p14:modId xmlns:p14="http://schemas.microsoft.com/office/powerpoint/2010/main" val="5837996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1" name="Text Box 7"/>
          <p:cNvSpPr txBox="1">
            <a:spLocks noChangeArrowheads="1"/>
          </p:cNvSpPr>
          <p:nvPr userDrawn="1"/>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13" name="Picture 2" descr="Verbund_Logo_RGB_AI"/>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Kapiteltrenner 1"/>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442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und Inhalt mit Fußnote">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32151594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9" imgW="270" imgH="270" progId="TCLayout.ActiveDocument.1">
                  <p:embed/>
                </p:oleObj>
              </mc:Choice>
              <mc:Fallback>
                <p:oleObj name="think-cell Foli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a:xfrm>
            <a:off x="431800" y="981075"/>
            <a:ext cx="6861175" cy="564257"/>
          </a:xfrm>
        </p:spPr>
        <p:txBody>
          <a:bodyPr/>
          <a:lstStyle/>
          <a:p>
            <a:r>
              <a:rPr lang="de-AT" dirty="0"/>
              <a:t>Das ist eine 2-zeilige Headline des Folienmasters.</a:t>
            </a:r>
            <a:br>
              <a:rPr lang="de-AT" dirty="0"/>
            </a:br>
            <a:r>
              <a:rPr lang="de-AT" dirty="0"/>
              <a:t>Arial </a:t>
            </a:r>
            <a:r>
              <a:rPr lang="de-AT" dirty="0" err="1"/>
              <a:t>regular</a:t>
            </a:r>
            <a:r>
              <a:rPr lang="de-AT" dirty="0"/>
              <a:t>, 22/22 Pt</a:t>
            </a:r>
          </a:p>
        </p:txBody>
      </p:sp>
      <p:sp>
        <p:nvSpPr>
          <p:cNvPr id="3" name="Inhaltsplatzhalter 2"/>
          <p:cNvSpPr>
            <a:spLocks noGrp="1"/>
          </p:cNvSpPr>
          <p:nvPr>
            <p:ph idx="1" hasCustomPrompt="1"/>
            <p:custDataLst>
              <p:tags r:id="rId3"/>
            </p:custDataLst>
          </p:nvPr>
        </p:nvSpPr>
        <p:spPr>
          <a:xfrm>
            <a:off x="431800" y="1627188"/>
            <a:ext cx="6862763" cy="507831"/>
          </a:xfrm>
        </p:spPr>
        <p:txBody>
          <a:bodyPr/>
          <a:lstStyle>
            <a:lvl1pPr>
              <a:defRPr>
                <a:solidFill>
                  <a:schemeClr val="tx1"/>
                </a:solidFill>
              </a:defRPr>
            </a:lvl1pPr>
            <a:lvl2pPr>
              <a:defRPr/>
            </a:lvl2pPr>
          </a:lstStyle>
          <a:p>
            <a:pPr lvl="0"/>
            <a:r>
              <a:rPr lang="de-DE" dirty="0"/>
              <a:t>Das ist Hierarchie 1 ohne Bullet Point, Arial, 15 </a:t>
            </a:r>
            <a:r>
              <a:rPr lang="de-DE" dirty="0" err="1"/>
              <a:t>pt</a:t>
            </a:r>
            <a:r>
              <a:rPr lang="de-DE" dirty="0"/>
              <a:t> / ZA 1,1</a:t>
            </a:r>
          </a:p>
          <a:p>
            <a:pPr lvl="1"/>
            <a:r>
              <a:rPr lang="de-DE" dirty="0"/>
              <a:t>Das ist ein Bullet Point schwarz, Hierarchie 2, 15 </a:t>
            </a:r>
            <a:r>
              <a:rPr lang="de-DE" dirty="0" err="1"/>
              <a:t>pt</a:t>
            </a:r>
            <a:r>
              <a:rPr lang="de-DE" dirty="0"/>
              <a:t> / ZA 1,1</a:t>
            </a:r>
            <a:endParaRPr lang="de-AT" dirty="0"/>
          </a:p>
        </p:txBody>
      </p:sp>
      <p:sp>
        <p:nvSpPr>
          <p:cNvPr id="4" name="Datumsplatzhalter 3"/>
          <p:cNvSpPr>
            <a:spLocks noGrp="1"/>
          </p:cNvSpPr>
          <p:nvPr>
            <p:ph type="dt" sz="half" idx="10"/>
            <p:custDataLst>
              <p:tags r:id="rId4"/>
            </p:custDataLst>
          </p:nvPr>
        </p:nvSpPr>
        <p:spPr/>
        <p:txBody>
          <a:bodyPr/>
          <a:lstStyle>
            <a:lvl1pPr>
              <a:defRPr/>
            </a:lvl1pPr>
          </a:lstStyle>
          <a:p>
            <a:r>
              <a:rPr lang="de-DE"/>
              <a:t>15.12.2023</a:t>
            </a:r>
          </a:p>
        </p:txBody>
      </p:sp>
      <p:sp>
        <p:nvSpPr>
          <p:cNvPr id="5" name="Foliennummernplatzhalter 4"/>
          <p:cNvSpPr>
            <a:spLocks noGrp="1"/>
          </p:cNvSpPr>
          <p:nvPr>
            <p:ph type="sldNum" sz="quarter" idx="11"/>
            <p:custDataLst>
              <p:tags r:id="rId5"/>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6"/>
            </p:custDataLst>
          </p:nvPr>
        </p:nvSpPr>
        <p:spPr/>
        <p:txBody>
          <a:bodyPr/>
          <a:lstStyle>
            <a:lvl1pPr>
              <a:defRPr/>
            </a:lvl1pPr>
          </a:lstStyle>
          <a:p>
            <a:r>
              <a:rPr lang="de-DE"/>
              <a:t>Short-Term Hydro Scheduling</a:t>
            </a:r>
          </a:p>
        </p:txBody>
      </p:sp>
      <p:sp>
        <p:nvSpPr>
          <p:cNvPr id="10" name="Textplatzhalter 9"/>
          <p:cNvSpPr>
            <a:spLocks noGrp="1"/>
          </p:cNvSpPr>
          <p:nvPr>
            <p:ph type="body" sz="quarter" idx="14" hasCustomPrompt="1"/>
          </p:nvPr>
        </p:nvSpPr>
        <p:spPr>
          <a:xfrm>
            <a:off x="431800" y="6241950"/>
            <a:ext cx="6861175"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graphicFrame>
        <p:nvGraphicFramePr>
          <p:cNvPr id="9" name="Objekt 8" hidden="1"/>
          <p:cNvGraphicFramePr>
            <a:graphicFrameLocks noChangeAspect="1"/>
          </p:cNvGraphicFramePr>
          <p:nvPr userDrawn="1">
            <p:custDataLst>
              <p:tags r:id="rId7"/>
            </p:custDataLst>
            <p:extLst>
              <p:ext uri="{D42A27DB-BD31-4B8C-83A1-F6EECF244321}">
                <p14:modId xmlns:p14="http://schemas.microsoft.com/office/powerpoint/2010/main" val="32151594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87613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_ohne Fußnote">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34728712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9" imgW="270" imgH="270" progId="TCLayout.ActiveDocument.1">
                  <p:embed/>
                </p:oleObj>
              </mc:Choice>
              <mc:Fallback>
                <p:oleObj name="think-cell Foli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a:xfrm>
            <a:off x="431800" y="981075"/>
            <a:ext cx="6861175" cy="564257"/>
          </a:xfrm>
        </p:spPr>
        <p:txBody>
          <a:bodyPr/>
          <a:lstStyle/>
          <a:p>
            <a:r>
              <a:rPr lang="de-AT" dirty="0"/>
              <a:t>Das ist eine 2-zeilige Headline des Folienmasters.</a:t>
            </a:r>
            <a:br>
              <a:rPr lang="de-AT" dirty="0"/>
            </a:br>
            <a:r>
              <a:rPr lang="de-AT" dirty="0"/>
              <a:t>Arial </a:t>
            </a:r>
            <a:r>
              <a:rPr lang="de-AT" dirty="0" err="1"/>
              <a:t>regular</a:t>
            </a:r>
            <a:r>
              <a:rPr lang="de-AT" dirty="0"/>
              <a:t>, 22/22 Pt</a:t>
            </a:r>
          </a:p>
        </p:txBody>
      </p:sp>
      <p:sp>
        <p:nvSpPr>
          <p:cNvPr id="3" name="Inhaltsplatzhalter 2"/>
          <p:cNvSpPr>
            <a:spLocks noGrp="1"/>
          </p:cNvSpPr>
          <p:nvPr>
            <p:ph idx="1" hasCustomPrompt="1"/>
            <p:custDataLst>
              <p:tags r:id="rId3"/>
            </p:custDataLst>
          </p:nvPr>
        </p:nvSpPr>
        <p:spPr>
          <a:xfrm>
            <a:off x="431800" y="1627188"/>
            <a:ext cx="6862763" cy="507831"/>
          </a:xfrm>
        </p:spPr>
        <p:txBody>
          <a:bodyPr/>
          <a:lstStyle>
            <a:lvl1pPr>
              <a:defRPr>
                <a:solidFill>
                  <a:schemeClr val="tx1"/>
                </a:solidFill>
              </a:defRPr>
            </a:lvl1pPr>
            <a:lvl2pPr>
              <a:defRPr/>
            </a:lvl2pPr>
          </a:lstStyle>
          <a:p>
            <a:pPr lvl="0"/>
            <a:r>
              <a:rPr lang="de-DE" dirty="0"/>
              <a:t>Das ist Hierarchie 1 ohne Bullet Point, Arial, 15 </a:t>
            </a:r>
            <a:r>
              <a:rPr lang="de-DE" dirty="0" err="1"/>
              <a:t>pt</a:t>
            </a:r>
            <a:r>
              <a:rPr lang="de-DE" dirty="0"/>
              <a:t> / ZA 1,1</a:t>
            </a:r>
          </a:p>
          <a:p>
            <a:pPr lvl="1"/>
            <a:r>
              <a:rPr lang="de-DE" dirty="0"/>
              <a:t>Das ist ein Bullet Point schwarz, Hierarchie 2, 15 </a:t>
            </a:r>
            <a:r>
              <a:rPr lang="de-DE" dirty="0" err="1"/>
              <a:t>pt</a:t>
            </a:r>
            <a:r>
              <a:rPr lang="de-DE" dirty="0"/>
              <a:t> / ZA 1,1</a:t>
            </a:r>
            <a:endParaRPr lang="de-AT" dirty="0"/>
          </a:p>
        </p:txBody>
      </p:sp>
      <p:sp>
        <p:nvSpPr>
          <p:cNvPr id="4" name="Datumsplatzhalter 3"/>
          <p:cNvSpPr>
            <a:spLocks noGrp="1"/>
          </p:cNvSpPr>
          <p:nvPr>
            <p:ph type="dt" sz="half" idx="10"/>
            <p:custDataLst>
              <p:tags r:id="rId4"/>
            </p:custDataLst>
          </p:nvPr>
        </p:nvSpPr>
        <p:spPr/>
        <p:txBody>
          <a:bodyPr/>
          <a:lstStyle>
            <a:lvl1pPr>
              <a:defRPr/>
            </a:lvl1pPr>
          </a:lstStyle>
          <a:p>
            <a:r>
              <a:rPr lang="de-DE"/>
              <a:t>15.12.2023</a:t>
            </a:r>
          </a:p>
        </p:txBody>
      </p:sp>
      <p:sp>
        <p:nvSpPr>
          <p:cNvPr id="5" name="Foliennummernplatzhalter 4"/>
          <p:cNvSpPr>
            <a:spLocks noGrp="1"/>
          </p:cNvSpPr>
          <p:nvPr>
            <p:ph type="sldNum" sz="quarter" idx="11"/>
            <p:custDataLst>
              <p:tags r:id="rId5"/>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6"/>
            </p:custDataLst>
          </p:nvPr>
        </p:nvSpPr>
        <p:spPr/>
        <p:txBody>
          <a:bodyPr/>
          <a:lstStyle>
            <a:lvl1pPr>
              <a:defRPr/>
            </a:lvl1pPr>
          </a:lstStyle>
          <a:p>
            <a:r>
              <a:rPr lang="de-DE"/>
              <a:t>Short-Term Hydro Scheduling</a:t>
            </a:r>
          </a:p>
        </p:txBody>
      </p:sp>
      <p:graphicFrame>
        <p:nvGraphicFramePr>
          <p:cNvPr id="9" name="Objekt 8" hidden="1"/>
          <p:cNvGraphicFramePr>
            <a:graphicFrameLocks noChangeAspect="1"/>
          </p:cNvGraphicFramePr>
          <p:nvPr userDrawn="1">
            <p:custDataLst>
              <p:tags r:id="rId7"/>
            </p:custDataLst>
            <p:extLst>
              <p:ext uri="{D42A27DB-BD31-4B8C-83A1-F6EECF244321}">
                <p14:modId xmlns:p14="http://schemas.microsoft.com/office/powerpoint/2010/main" val="238059133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900605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Datumsplatzhalter 2"/>
          <p:cNvSpPr>
            <a:spLocks noGrp="1"/>
          </p:cNvSpPr>
          <p:nvPr>
            <p:ph type="dt" sz="half" idx="10"/>
          </p:nvPr>
        </p:nvSpPr>
        <p:spPr/>
        <p:txBody>
          <a:bodyPr/>
          <a:lstStyle/>
          <a:p>
            <a:pPr eaLnBrk="0" fontAlgn="base" hangingPunct="0">
              <a:spcBef>
                <a:spcPct val="0"/>
              </a:spcBef>
              <a:spcAft>
                <a:spcPct val="0"/>
              </a:spcAft>
            </a:pPr>
            <a:r>
              <a:rPr lang="de-DE"/>
              <a:t>15.12.2023</a:t>
            </a:r>
            <a:endParaRPr lang="de-AT"/>
          </a:p>
        </p:txBody>
      </p:sp>
      <p:sp>
        <p:nvSpPr>
          <p:cNvPr id="4" name="Foliennummernplatzhalter 3"/>
          <p:cNvSpPr>
            <a:spLocks noGrp="1"/>
          </p:cNvSpPr>
          <p:nvPr>
            <p:ph type="sldNum" sz="quarter" idx="11"/>
          </p:nvPr>
        </p:nvSpPr>
        <p:spPr/>
        <p:txBody>
          <a:bodyPr/>
          <a:lstStyle/>
          <a:p>
            <a:pPr algn="r" eaLnBrk="0" fontAlgn="base" hangingPunct="0">
              <a:spcBef>
                <a:spcPct val="0"/>
              </a:spcBef>
              <a:spcAft>
                <a:spcPct val="0"/>
              </a:spcAft>
            </a:pPr>
            <a:r>
              <a:rPr lang="de-AT"/>
              <a:t>Seite </a:t>
            </a:r>
            <a:fld id="{56C9A048-A28E-493E-A30E-F5A55EC874C9}" type="slidenum">
              <a:rPr lang="de-AT" smtClean="0"/>
              <a:pPr algn="r" eaLnBrk="0" fontAlgn="base" hangingPunct="0">
                <a:spcBef>
                  <a:spcPct val="0"/>
                </a:spcBef>
                <a:spcAft>
                  <a:spcPct val="0"/>
                </a:spcAft>
              </a:pPr>
              <a:t>‹Nr.›</a:t>
            </a:fld>
            <a:endParaRPr lang="de-AT" dirty="0"/>
          </a:p>
        </p:txBody>
      </p:sp>
      <p:sp>
        <p:nvSpPr>
          <p:cNvPr id="5" name="Fußzeilenplatzhalter 4"/>
          <p:cNvSpPr>
            <a:spLocks noGrp="1"/>
          </p:cNvSpPr>
          <p:nvPr>
            <p:ph type="ftr" sz="quarter" idx="12"/>
          </p:nvPr>
        </p:nvSpPr>
        <p:spPr/>
        <p:txBody>
          <a:bodyPr/>
          <a:lstStyle/>
          <a:p>
            <a:pPr eaLnBrk="0" fontAlgn="base" hangingPunct="0">
              <a:spcBef>
                <a:spcPct val="0"/>
              </a:spcBef>
              <a:spcAft>
                <a:spcPct val="0"/>
              </a:spcAft>
            </a:pPr>
            <a:r>
              <a:rPr lang="de-AT"/>
              <a:t>Short-Term Hydro Scheduling</a:t>
            </a:r>
            <a:endParaRPr lang="de-AT" dirty="0"/>
          </a:p>
        </p:txBody>
      </p:sp>
    </p:spTree>
    <p:extLst>
      <p:ext uri="{BB962C8B-B14F-4D97-AF65-F5344CB8AC3E}">
        <p14:creationId xmlns:p14="http://schemas.microsoft.com/office/powerpoint/2010/main" val="2403867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ild mit Bildunterschrif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42459887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0" imgW="270" imgH="270" progId="TCLayout.ActiveDocument.1">
                  <p:embed/>
                </p:oleObj>
              </mc:Choice>
              <mc:Fallback>
                <p:oleObj name="think-cell Folie" r:id="rId10"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11" name="Inhaltsplatzhalter 10"/>
          <p:cNvSpPr>
            <a:spLocks noGrp="1"/>
          </p:cNvSpPr>
          <p:nvPr>
            <p:ph sz="quarter" idx="15" hasCustomPrompt="1"/>
            <p:custDataLst>
              <p:tags r:id="rId2"/>
            </p:custDataLst>
          </p:nvPr>
        </p:nvSpPr>
        <p:spPr>
          <a:xfrm>
            <a:off x="431800" y="1681162"/>
            <a:ext cx="8280399" cy="4230687"/>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 name="Titel 1"/>
          <p:cNvSpPr>
            <a:spLocks noGrp="1"/>
          </p:cNvSpPr>
          <p:nvPr>
            <p:ph type="title" hasCustomPrompt="1"/>
            <p:custDataLst>
              <p:tags r:id="rId3"/>
            </p:custDataLst>
          </p:nvPr>
        </p:nvSpPr>
        <p:spPr/>
        <p:txBody>
          <a:bodyPr/>
          <a:lstStyle>
            <a:lvl1pPr>
              <a:defRPr/>
            </a:lvl1pPr>
          </a:lstStyle>
          <a:p>
            <a:r>
              <a:rPr lang="de-DE" dirty="0"/>
              <a:t>Bildfolie</a:t>
            </a:r>
            <a:endParaRPr lang="de-AT" dirty="0"/>
          </a:p>
        </p:txBody>
      </p:sp>
      <p:sp>
        <p:nvSpPr>
          <p:cNvPr id="3" name="Inhaltsplatzhalter 2"/>
          <p:cNvSpPr>
            <a:spLocks noGrp="1"/>
          </p:cNvSpPr>
          <p:nvPr>
            <p:ph idx="1" hasCustomPrompt="1"/>
            <p:custDataLst>
              <p:tags r:id="rId4"/>
            </p:custDataLst>
          </p:nvPr>
        </p:nvSpPr>
        <p:spPr>
          <a:xfrm>
            <a:off x="431800" y="6054334"/>
            <a:ext cx="6862763" cy="359073"/>
          </a:xfrm>
        </p:spPr>
        <p:txBody>
          <a:bodyPr/>
          <a:lstStyle>
            <a:lvl1pPr>
              <a:lnSpc>
                <a:spcPts val="1400"/>
              </a:lnSpc>
              <a:defRPr sz="1200"/>
            </a:lvl1pPr>
            <a:lvl2pPr>
              <a:lnSpc>
                <a:spcPts val="1400"/>
              </a:lnSpc>
              <a:defRPr sz="1400"/>
            </a:lvl2pPr>
            <a:lvl3pPr>
              <a:lnSpc>
                <a:spcPts val="1400"/>
              </a:lnSpc>
              <a:defRPr sz="1400"/>
            </a:lvl3pPr>
            <a:lvl4pPr>
              <a:lnSpc>
                <a:spcPts val="1400"/>
              </a:lnSpc>
              <a:defRPr sz="1400"/>
            </a:lvl4pPr>
            <a:lvl5pPr>
              <a:lnSpc>
                <a:spcPts val="1400"/>
              </a:lnSpc>
              <a:defRPr sz="1400"/>
            </a:lvl5pPr>
          </a:lstStyle>
          <a:p>
            <a:pPr lvl="0"/>
            <a:r>
              <a:rPr lang="de-DE" dirty="0"/>
              <a:t>Das ist eine Erklärung zum Bild, Arial 12 </a:t>
            </a:r>
            <a:r>
              <a:rPr lang="de-DE" dirty="0" err="1"/>
              <a:t>pt</a:t>
            </a:r>
            <a:r>
              <a:rPr lang="de-DE" dirty="0"/>
              <a:t>,</a:t>
            </a:r>
          </a:p>
          <a:p>
            <a:pPr lvl="0"/>
            <a:r>
              <a:rPr lang="de-DE" dirty="0" err="1"/>
              <a:t>Zab</a:t>
            </a:r>
            <a:r>
              <a:rPr lang="de-DE" dirty="0"/>
              <a:t> 14 </a:t>
            </a:r>
            <a:r>
              <a:rPr lang="de-DE" dirty="0" err="1"/>
              <a:t>pt</a:t>
            </a:r>
            <a:endParaRPr lang="de-AT" dirty="0"/>
          </a:p>
        </p:txBody>
      </p:sp>
      <p:sp>
        <p:nvSpPr>
          <p:cNvPr id="4" name="Datumsplatzhalter 3"/>
          <p:cNvSpPr>
            <a:spLocks noGrp="1"/>
          </p:cNvSpPr>
          <p:nvPr>
            <p:ph type="dt" sz="half" idx="10"/>
            <p:custDataLst>
              <p:tags r:id="rId5"/>
            </p:custDataLst>
          </p:nvPr>
        </p:nvSpPr>
        <p:spPr/>
        <p:txBody>
          <a:bodyPr/>
          <a:lstStyle>
            <a:lvl1pPr>
              <a:defRPr/>
            </a:lvl1pPr>
          </a:lstStyle>
          <a:p>
            <a:r>
              <a:rPr lang="de-DE"/>
              <a:t>15.12.2023</a:t>
            </a:r>
          </a:p>
        </p:txBody>
      </p:sp>
      <p:sp>
        <p:nvSpPr>
          <p:cNvPr id="5" name="Foliennummernplatzhalter 4"/>
          <p:cNvSpPr>
            <a:spLocks noGrp="1"/>
          </p:cNvSpPr>
          <p:nvPr>
            <p:ph type="sldNum" sz="quarter" idx="11"/>
            <p:custDataLst>
              <p:tags r:id="rId6"/>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7"/>
            </p:custDataLst>
          </p:nvPr>
        </p:nvSpPr>
        <p:spPr/>
        <p:txBody>
          <a:bodyPr/>
          <a:lstStyle>
            <a:lvl1pPr>
              <a:defRPr/>
            </a:lvl1pPr>
          </a:lstStyle>
          <a:p>
            <a:r>
              <a:rPr lang="de-DE"/>
              <a:t>Short-Term Hydro Scheduling</a:t>
            </a:r>
          </a:p>
        </p:txBody>
      </p:sp>
      <p:graphicFrame>
        <p:nvGraphicFramePr>
          <p:cNvPr id="9" name="Objekt 8" hidden="1"/>
          <p:cNvGraphicFramePr>
            <a:graphicFrameLocks noChangeAspect="1"/>
          </p:cNvGraphicFramePr>
          <p:nvPr userDrawn="1">
            <p:custDataLst>
              <p:tags r:id="rId8"/>
            </p:custDataLst>
            <p:extLst>
              <p:ext uri="{D42A27DB-BD31-4B8C-83A1-F6EECF244321}">
                <p14:modId xmlns:p14="http://schemas.microsoft.com/office/powerpoint/2010/main" val="42459887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49188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 Bild mit Bildunterschrif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13809071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0" imgW="270" imgH="270" progId="TCLayout.ActiveDocument.1">
                  <p:embed/>
                </p:oleObj>
              </mc:Choice>
              <mc:Fallback>
                <p:oleObj name="think-cell Folie" r:id="rId10"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p:txBody>
          <a:bodyPr/>
          <a:lstStyle>
            <a:lvl1pPr>
              <a:defRPr/>
            </a:lvl1pPr>
          </a:lstStyle>
          <a:p>
            <a:r>
              <a:rPr lang="de-DE" dirty="0"/>
              <a:t>Text mit erklärenden Bild und Bildunterschrift</a:t>
            </a:r>
            <a:endParaRPr lang="de-AT" dirty="0"/>
          </a:p>
        </p:txBody>
      </p:sp>
      <p:sp>
        <p:nvSpPr>
          <p:cNvPr id="3" name="Inhaltsplatzhalter 2"/>
          <p:cNvSpPr>
            <a:spLocks noGrp="1"/>
          </p:cNvSpPr>
          <p:nvPr>
            <p:ph idx="1" hasCustomPrompt="1"/>
            <p:custDataLst>
              <p:tags r:id="rId3"/>
            </p:custDataLst>
          </p:nvPr>
        </p:nvSpPr>
        <p:spPr>
          <a:xfrm>
            <a:off x="431801" y="1627188"/>
            <a:ext cx="4046538" cy="2793072"/>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4" name="Datumsplatzhalter 3"/>
          <p:cNvSpPr>
            <a:spLocks noGrp="1"/>
          </p:cNvSpPr>
          <p:nvPr>
            <p:ph type="dt" sz="half" idx="10"/>
            <p:custDataLst>
              <p:tags r:id="rId4"/>
            </p:custDataLst>
          </p:nvPr>
        </p:nvSpPr>
        <p:spPr/>
        <p:txBody>
          <a:bodyPr/>
          <a:lstStyle>
            <a:lvl1pPr>
              <a:defRPr/>
            </a:lvl1pPr>
          </a:lstStyle>
          <a:p>
            <a:r>
              <a:rPr lang="de-DE"/>
              <a:t>15.12.2023</a:t>
            </a:r>
          </a:p>
        </p:txBody>
      </p:sp>
      <p:sp>
        <p:nvSpPr>
          <p:cNvPr id="5" name="Foliennummernplatzhalter 4"/>
          <p:cNvSpPr>
            <a:spLocks noGrp="1"/>
          </p:cNvSpPr>
          <p:nvPr>
            <p:ph type="sldNum" sz="quarter" idx="11"/>
            <p:custDataLst>
              <p:tags r:id="rId5"/>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6"/>
            </p:custDataLst>
          </p:nvPr>
        </p:nvSpPr>
        <p:spPr/>
        <p:txBody>
          <a:bodyPr/>
          <a:lstStyle>
            <a:lvl1pPr>
              <a:defRPr/>
            </a:lvl1pPr>
          </a:lstStyle>
          <a:p>
            <a:r>
              <a:rPr lang="de-DE"/>
              <a:t>Short-Term Hydro Scheduling</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664075" y="6052154"/>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3" name="Inhaltsplatzhalter 10"/>
          <p:cNvSpPr>
            <a:spLocks noGrp="1"/>
          </p:cNvSpPr>
          <p:nvPr>
            <p:ph sz="quarter" idx="15" hasCustomPrompt="1"/>
            <p:custDataLst>
              <p:tags r:id="rId7"/>
            </p:custDataLst>
          </p:nvPr>
        </p:nvSpPr>
        <p:spPr>
          <a:xfrm>
            <a:off x="4667250" y="1681162"/>
            <a:ext cx="4044949" cy="4230687"/>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1" name="Objekt 10" hidden="1"/>
          <p:cNvGraphicFramePr>
            <a:graphicFrameLocks noChangeAspect="1"/>
          </p:cNvGraphicFramePr>
          <p:nvPr userDrawn="1">
            <p:custDataLst>
              <p:tags r:id="rId8"/>
            </p:custDataLst>
            <p:extLst>
              <p:ext uri="{D42A27DB-BD31-4B8C-83A1-F6EECF244321}">
                <p14:modId xmlns:p14="http://schemas.microsoft.com/office/powerpoint/2010/main" val="13809071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7236175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heme" Target="../theme/theme1.xml"/><Relationship Id="rId34" Type="http://schemas.openxmlformats.org/officeDocument/2006/relationships/oleObject" Target="../embeddings/oleObject2.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33"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tags" Target="../tags/tag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tags" Target="../tags/tag1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22"/>
            </p:custDataLst>
            <p:extLst>
              <p:ext uri="{D42A27DB-BD31-4B8C-83A1-F6EECF244321}">
                <p14:modId xmlns:p14="http://schemas.microsoft.com/office/powerpoint/2010/main" val="27384701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1" imgW="270" imgH="270" progId="TCLayout.ActiveDocument.1">
                  <p:embed/>
                </p:oleObj>
              </mc:Choice>
              <mc:Fallback>
                <p:oleObj name="think-cell Folie" r:id="rId31" imgW="270" imgH="270" progId="TCLayout.ActiveDocument.1">
                  <p:embed/>
                  <p:pic>
                    <p:nvPicPr>
                      <p:cNvPr id="0" name=""/>
                      <p:cNvPicPr/>
                      <p:nvPr/>
                    </p:nvPicPr>
                    <p:blipFill>
                      <a:blip r:embed="rId32"/>
                      <a:stretch>
                        <a:fillRect/>
                      </a:stretch>
                    </p:blipFill>
                    <p:spPr>
                      <a:xfrm>
                        <a:off x="1588" y="1588"/>
                        <a:ext cx="1587" cy="1587"/>
                      </a:xfrm>
                      <a:prstGeom prst="rect">
                        <a:avLst/>
                      </a:prstGeom>
                    </p:spPr>
                  </p:pic>
                </p:oleObj>
              </mc:Fallback>
            </mc:AlternateContent>
          </a:graphicData>
        </a:graphic>
      </p:graphicFrame>
      <p:pic>
        <p:nvPicPr>
          <p:cNvPr id="4098" name="Picture 2" descr="Verbund_Logo_RGB_AI"/>
          <p:cNvPicPr>
            <a:picLocks noChangeAspect="1" noChangeArrowheads="1"/>
          </p:cNvPicPr>
          <p:nvPr>
            <p:custDataLst>
              <p:tags r:id="rId23"/>
            </p:custDataLst>
          </p:nvPr>
        </p:nvPicPr>
        <p:blipFill>
          <a:blip r:embed="rId33">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p:cNvSpPr>
            <a:spLocks noGrp="1" noChangeArrowheads="1"/>
          </p:cNvSpPr>
          <p:nvPr>
            <p:ph type="title"/>
            <p:custDataLst>
              <p:tags r:id="rId24"/>
            </p:custDataLst>
          </p:nvPr>
        </p:nvSpPr>
        <p:spPr bwMode="auto">
          <a:xfrm>
            <a:off x="431800" y="981075"/>
            <a:ext cx="6861175" cy="27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AT" noProof="0" dirty="0"/>
              <a:t>Mastertitelformat bearbeiten</a:t>
            </a:r>
          </a:p>
        </p:txBody>
      </p:sp>
      <p:sp>
        <p:nvSpPr>
          <p:cNvPr id="4100" name="Rectangle 4"/>
          <p:cNvSpPr>
            <a:spLocks noGrp="1" noChangeArrowheads="1"/>
          </p:cNvSpPr>
          <p:nvPr>
            <p:ph type="body" idx="1"/>
            <p:custDataLst>
              <p:tags r:id="rId25"/>
            </p:custDataLst>
          </p:nvPr>
        </p:nvSpPr>
        <p:spPr bwMode="auto">
          <a:xfrm>
            <a:off x="431800" y="1627188"/>
            <a:ext cx="6862763" cy="1269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AT" noProof="0" dirty="0"/>
              <a:t>Mastertextformat bearbeiten</a:t>
            </a:r>
          </a:p>
          <a:p>
            <a:pPr lvl="1"/>
            <a:r>
              <a:rPr lang="de-AT" noProof="0" dirty="0"/>
              <a:t>Zweite Ebene</a:t>
            </a:r>
          </a:p>
          <a:p>
            <a:pPr lvl="2"/>
            <a:r>
              <a:rPr lang="de-AT" noProof="0" dirty="0"/>
              <a:t>Dritte Ebene</a:t>
            </a:r>
          </a:p>
          <a:p>
            <a:pPr lvl="3"/>
            <a:r>
              <a:rPr lang="de-AT" noProof="0" dirty="0"/>
              <a:t>Vierte Ebene</a:t>
            </a:r>
          </a:p>
          <a:p>
            <a:pPr lvl="4"/>
            <a:r>
              <a:rPr lang="de-AT" noProof="0" dirty="0"/>
              <a:t>Fünfte Ebene</a:t>
            </a:r>
          </a:p>
        </p:txBody>
      </p:sp>
      <p:sp>
        <p:nvSpPr>
          <p:cNvPr id="4101" name="Rectangle 5"/>
          <p:cNvSpPr>
            <a:spLocks noGrp="1" noChangeArrowheads="1"/>
          </p:cNvSpPr>
          <p:nvPr>
            <p:ph type="dt" sz="half" idx="2"/>
            <p:custDataLst>
              <p:tags r:id="rId26"/>
            </p:custDataLst>
          </p:nvPr>
        </p:nvSpPr>
        <p:spPr bwMode="auto">
          <a:xfrm>
            <a:off x="7467600" y="6566738"/>
            <a:ext cx="62837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0" tIns="0" rIns="0" bIns="0" numCol="1" anchor="t" anchorCtr="0" compatLnSpc="1">
            <a:prstTxWarp prst="textNoShape">
              <a:avLst/>
            </a:prstTxWarp>
            <a:spAutoFit/>
          </a:bodyPr>
          <a:lstStyle>
            <a:lvl1pPr algn="l">
              <a:lnSpc>
                <a:spcPts val="1000"/>
              </a:lnSpc>
              <a:defRPr sz="900">
                <a:solidFill>
                  <a:srgbClr val="808080"/>
                </a:solidFill>
              </a:defRPr>
            </a:lvl1pPr>
          </a:lstStyle>
          <a:p>
            <a:pPr eaLnBrk="0" fontAlgn="base" hangingPunct="0">
              <a:spcBef>
                <a:spcPct val="0"/>
              </a:spcBef>
              <a:spcAft>
                <a:spcPct val="0"/>
              </a:spcAft>
            </a:pPr>
            <a:r>
              <a:rPr lang="de-DE"/>
              <a:t>15.12.2023</a:t>
            </a:r>
            <a:endParaRPr lang="de-AT"/>
          </a:p>
        </p:txBody>
      </p:sp>
      <p:sp>
        <p:nvSpPr>
          <p:cNvPr id="4102" name="Rectangle 6"/>
          <p:cNvSpPr>
            <a:spLocks noGrp="1" noChangeArrowheads="1"/>
          </p:cNvSpPr>
          <p:nvPr>
            <p:ph type="sldNum" sz="quarter" idx="4"/>
            <p:custDataLst>
              <p:tags r:id="rId27"/>
            </p:custDataLst>
          </p:nvPr>
        </p:nvSpPr>
        <p:spPr bwMode="auto">
          <a:xfrm>
            <a:off x="8186415" y="6566738"/>
            <a:ext cx="525785"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0" tIns="0" rIns="0" bIns="0" numCol="1" anchor="t" anchorCtr="0" compatLnSpc="1">
            <a:prstTxWarp prst="textNoShape">
              <a:avLst/>
            </a:prstTxWarp>
            <a:spAutoFit/>
          </a:bodyPr>
          <a:lstStyle>
            <a:lvl1pPr algn="l">
              <a:lnSpc>
                <a:spcPts val="1000"/>
              </a:lnSpc>
              <a:defRPr sz="900">
                <a:solidFill>
                  <a:srgbClr val="808080"/>
                </a:solidFill>
              </a:defRPr>
            </a:lvl1pPr>
          </a:lstStyle>
          <a:p>
            <a:pPr algn="r" eaLnBrk="0" fontAlgn="base" hangingPunct="0">
              <a:spcBef>
                <a:spcPct val="0"/>
              </a:spcBef>
              <a:spcAft>
                <a:spcPct val="0"/>
              </a:spcAft>
            </a:pPr>
            <a:r>
              <a:rPr lang="de-AT"/>
              <a:t>Seite </a:t>
            </a:r>
            <a:fld id="{56C9A048-A28E-493E-A30E-F5A55EC874C9}" type="slidenum">
              <a:rPr lang="de-AT" smtClean="0"/>
              <a:pPr algn="r" eaLnBrk="0" fontAlgn="base" hangingPunct="0">
                <a:spcBef>
                  <a:spcPct val="0"/>
                </a:spcBef>
                <a:spcAft>
                  <a:spcPct val="0"/>
                </a:spcAft>
              </a:pPr>
              <a:t>‹Nr.›</a:t>
            </a:fld>
            <a:endParaRPr lang="de-AT" dirty="0"/>
          </a:p>
        </p:txBody>
      </p:sp>
      <p:sp>
        <p:nvSpPr>
          <p:cNvPr id="4103" name="Text Box 7"/>
          <p:cNvSpPr txBox="1">
            <a:spLocks noChangeArrowheads="1"/>
          </p:cNvSpPr>
          <p:nvPr>
            <p:custDataLst>
              <p:tags r:id="rId28"/>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dirty="0">
                <a:solidFill>
                  <a:srgbClr val="808080"/>
                </a:solidFill>
              </a:rPr>
              <a:t>© VERBUND AG, www.verbund.com</a:t>
            </a:r>
          </a:p>
        </p:txBody>
      </p:sp>
      <p:sp>
        <p:nvSpPr>
          <p:cNvPr id="4104" name="Rectangle 8"/>
          <p:cNvSpPr>
            <a:spLocks noGrp="1" noChangeArrowheads="1"/>
          </p:cNvSpPr>
          <p:nvPr>
            <p:ph type="ftr" sz="quarter" idx="3"/>
            <p:custDataLst>
              <p:tags r:id="rId29"/>
            </p:custDataLst>
          </p:nvPr>
        </p:nvSpPr>
        <p:spPr bwMode="auto">
          <a:xfrm>
            <a:off x="3252788" y="6566738"/>
            <a:ext cx="1391407" cy="128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algn="l">
              <a:lnSpc>
                <a:spcPts val="1000"/>
              </a:lnSpc>
              <a:defRPr sz="900">
                <a:solidFill>
                  <a:srgbClr val="808080"/>
                </a:solidFill>
              </a:defRPr>
            </a:lvl1pPr>
          </a:lstStyle>
          <a:p>
            <a:pPr eaLnBrk="0" fontAlgn="base" hangingPunct="0">
              <a:spcBef>
                <a:spcPct val="0"/>
              </a:spcBef>
              <a:spcAft>
                <a:spcPct val="0"/>
              </a:spcAft>
            </a:pPr>
            <a:r>
              <a:rPr lang="de-AT"/>
              <a:t>Short-Term Hydro Scheduling</a:t>
            </a:r>
            <a:endParaRPr lang="de-AT" dirty="0"/>
          </a:p>
        </p:txBody>
      </p:sp>
      <p:graphicFrame>
        <p:nvGraphicFramePr>
          <p:cNvPr id="10" name="Objekt 9" hidden="1"/>
          <p:cNvGraphicFramePr>
            <a:graphicFrameLocks noChangeAspect="1"/>
          </p:cNvGraphicFramePr>
          <p:nvPr userDrawn="1">
            <p:custDataLst>
              <p:tags r:id="rId30"/>
            </p:custDataLst>
            <p:extLst>
              <p:ext uri="{D42A27DB-BD31-4B8C-83A1-F6EECF244321}">
                <p14:modId xmlns:p14="http://schemas.microsoft.com/office/powerpoint/2010/main" val="27384701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4" imgW="270" imgH="270" progId="TCLayout.ActiveDocument.1">
                  <p:embed/>
                </p:oleObj>
              </mc:Choice>
              <mc:Fallback>
                <p:oleObj name="think-cell Slide" r:id="rId34" imgW="270" imgH="270" progId="TCLayout.ActiveDocument.1">
                  <p:embed/>
                  <p:pic>
                    <p:nvPicPr>
                      <p:cNvPr id="0" name=""/>
                      <p:cNvPicPr/>
                      <p:nvPr/>
                    </p:nvPicPr>
                    <p:blipFill>
                      <a:blip r:embed="rId32"/>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04122735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17" r:id="rId6"/>
    <p:sldLayoutId id="2147483718"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Lst>
  <p:hf hdr="0"/>
  <p:txStyles>
    <p:title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p:titleStyle>
    <p:bodyStyle>
      <a:lvl1pPr marL="0" indent="0" algn="l" rtl="0" eaLnBrk="1" fontAlgn="base" hangingPunct="1">
        <a:lnSpc>
          <a:spcPct val="110000"/>
        </a:lnSpc>
        <a:spcBef>
          <a:spcPct val="0"/>
        </a:spcBef>
        <a:spcAft>
          <a:spcPct val="0"/>
        </a:spcAft>
        <a:buClrTx/>
        <a:buFont typeface="Arial" pitchFamily="34" charset="0"/>
        <a:buNone/>
        <a:defRPr sz="1500">
          <a:solidFill>
            <a:srgbClr val="000000"/>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0.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a:t>Short-term </a:t>
            </a:r>
            <a:r>
              <a:rPr lang="de-AT" dirty="0" err="1"/>
              <a:t>hydro</a:t>
            </a:r>
            <a:r>
              <a:rPr lang="de-AT" dirty="0"/>
              <a:t> </a:t>
            </a:r>
            <a:r>
              <a:rPr lang="de-AT" dirty="0" err="1"/>
              <a:t>scheduling</a:t>
            </a:r>
            <a:r>
              <a:rPr lang="de-AT" dirty="0"/>
              <a:t> </a:t>
            </a:r>
            <a:r>
              <a:rPr lang="de-AT" dirty="0" err="1"/>
              <a:t>problem</a:t>
            </a:r>
            <a:endParaRPr lang="de-AT" dirty="0"/>
          </a:p>
        </p:txBody>
      </p:sp>
      <p:sp>
        <p:nvSpPr>
          <p:cNvPr id="4" name="Fußzeilenplatzhalter 3"/>
          <p:cNvSpPr>
            <a:spLocks noGrp="1"/>
          </p:cNvSpPr>
          <p:nvPr>
            <p:ph type="ftr" sz="quarter" idx="12"/>
          </p:nvPr>
        </p:nvSpPr>
        <p:spPr/>
        <p:txBody>
          <a:bodyPr/>
          <a:lstStyle/>
          <a:p>
            <a:pPr eaLnBrk="0" fontAlgn="base" hangingPunct="0">
              <a:spcBef>
                <a:spcPct val="0"/>
              </a:spcBef>
              <a:spcAft>
                <a:spcPct val="0"/>
              </a:spcAft>
            </a:pPr>
            <a:r>
              <a:rPr lang="de-AT"/>
              <a:t>Short-Term Hydro Scheduling</a:t>
            </a:r>
            <a:endParaRPr lang="de-AT" dirty="0"/>
          </a:p>
        </p:txBody>
      </p:sp>
      <p:sp>
        <p:nvSpPr>
          <p:cNvPr id="5" name="Textplatzhalter 4"/>
          <p:cNvSpPr>
            <a:spLocks noGrp="1"/>
          </p:cNvSpPr>
          <p:nvPr>
            <p:ph type="body" sz="quarter" idx="10"/>
          </p:nvPr>
        </p:nvSpPr>
        <p:spPr>
          <a:xfrm>
            <a:off x="425450" y="4219575"/>
            <a:ext cx="4052888" cy="234231"/>
          </a:xfrm>
        </p:spPr>
        <p:txBody>
          <a:bodyPr/>
          <a:lstStyle/>
          <a:p>
            <a:r>
              <a:rPr lang="de-AT" dirty="0"/>
              <a:t>Dr. Nikolaus Rab, 15. Dezember 2023</a:t>
            </a:r>
          </a:p>
        </p:txBody>
      </p:sp>
    </p:spTree>
    <p:extLst>
      <p:ext uri="{BB962C8B-B14F-4D97-AF65-F5344CB8AC3E}">
        <p14:creationId xmlns:p14="http://schemas.microsoft.com/office/powerpoint/2010/main" val="3001477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091E8A09-DFBC-D078-E3D0-71ABF6CFFAA9}"/>
              </a:ext>
            </a:extLst>
          </p:cNvPr>
          <p:cNvSpPr/>
          <p:nvPr/>
        </p:nvSpPr>
        <p:spPr bwMode="auto">
          <a:xfrm>
            <a:off x="431799" y="4106892"/>
            <a:ext cx="8370765" cy="2219280"/>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5" name="Rechteck 14"/>
          <p:cNvSpPr/>
          <p:nvPr/>
        </p:nvSpPr>
        <p:spPr bwMode="auto">
          <a:xfrm>
            <a:off x="452437" y="1665874"/>
            <a:ext cx="8350128" cy="2331968"/>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32" name="Rechteck 31"/>
          <p:cNvSpPr/>
          <p:nvPr/>
        </p:nvSpPr>
        <p:spPr bwMode="auto">
          <a:xfrm>
            <a:off x="3417342" y="1757293"/>
            <a:ext cx="5151898" cy="214326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3" name="Inhaltsplatzhalter 2"/>
          <p:cNvSpPr>
            <a:spLocks noGrp="1"/>
          </p:cNvSpPr>
          <p:nvPr>
            <p:ph idx="1"/>
          </p:nvPr>
        </p:nvSpPr>
        <p:spPr>
          <a:xfrm>
            <a:off x="578336" y="1843295"/>
            <a:ext cx="2617301" cy="5312545"/>
          </a:xfrm>
        </p:spPr>
        <p:txBody>
          <a:bodyPr/>
          <a:lstStyle/>
          <a:p>
            <a:pPr marL="1588" lvl="1" indent="0">
              <a:buNone/>
            </a:pPr>
            <a:r>
              <a:rPr lang="de-AT" sz="1100" b="1" dirty="0">
                <a:solidFill>
                  <a:srgbClr val="002060"/>
                </a:solidFill>
              </a:rPr>
              <a:t>Brutto-Höhe </a:t>
            </a:r>
            <a:r>
              <a:rPr lang="de-AT" sz="1100" b="1" dirty="0" err="1">
                <a:solidFill>
                  <a:srgbClr val="002060"/>
                </a:solidFill>
              </a:rPr>
              <a:t>H</a:t>
            </a:r>
            <a:r>
              <a:rPr lang="de-AT" sz="1100" b="1" baseline="-25000" dirty="0" err="1">
                <a:solidFill>
                  <a:srgbClr val="002060"/>
                </a:solidFill>
              </a:rPr>
              <a:t>brutto</a:t>
            </a:r>
            <a:r>
              <a:rPr lang="de-AT" sz="1100" b="1" baseline="-25000" dirty="0">
                <a:solidFill>
                  <a:srgbClr val="002060"/>
                </a:solidFill>
              </a:rPr>
              <a:t>  </a:t>
            </a:r>
            <a:r>
              <a:rPr lang="de-AT" sz="1100" i="1" dirty="0">
                <a:solidFill>
                  <a:srgbClr val="002060"/>
                </a:solidFill>
              </a:rPr>
              <a:t>(</a:t>
            </a:r>
            <a:r>
              <a:rPr lang="de-AT" sz="1100" i="1" dirty="0" err="1">
                <a:solidFill>
                  <a:srgbClr val="002060"/>
                </a:solidFill>
              </a:rPr>
              <a:t>gross</a:t>
            </a:r>
            <a:r>
              <a:rPr lang="de-AT" sz="1100" i="1" dirty="0">
                <a:solidFill>
                  <a:srgbClr val="002060"/>
                </a:solidFill>
              </a:rPr>
              <a:t> </a:t>
            </a:r>
            <a:r>
              <a:rPr lang="de-AT" sz="1100" i="1" dirty="0" err="1">
                <a:solidFill>
                  <a:srgbClr val="002060"/>
                </a:solidFill>
              </a:rPr>
              <a:t>head</a:t>
            </a:r>
            <a:r>
              <a:rPr lang="de-AT" sz="1100" i="1" dirty="0">
                <a:solidFill>
                  <a:srgbClr val="002060"/>
                </a:solidFill>
              </a:rPr>
              <a:t>)</a:t>
            </a:r>
          </a:p>
          <a:p>
            <a:pPr lvl="1"/>
            <a:endParaRPr lang="de-AT" sz="800" dirty="0">
              <a:solidFill>
                <a:srgbClr val="002060"/>
              </a:solidFill>
            </a:endParaRPr>
          </a:p>
          <a:p>
            <a:pPr lvl="1"/>
            <a:r>
              <a:rPr lang="de-AT" sz="1100" dirty="0">
                <a:solidFill>
                  <a:srgbClr val="002060"/>
                </a:solidFill>
              </a:rPr>
              <a:t>Differenz</a:t>
            </a:r>
            <a:r>
              <a:rPr lang="de-AT" sz="1100" dirty="0">
                <a:solidFill>
                  <a:schemeClr val="tx1"/>
                </a:solidFill>
              </a:rPr>
              <a:t> zwischen den </a:t>
            </a:r>
            <a:r>
              <a:rPr lang="de-AT" sz="1100" dirty="0">
                <a:solidFill>
                  <a:schemeClr val="bg2"/>
                </a:solidFill>
              </a:rPr>
              <a:t>Wasserständen des Oberliegers </a:t>
            </a:r>
            <a:r>
              <a:rPr lang="de-AT" sz="1100" dirty="0">
                <a:solidFill>
                  <a:schemeClr val="tx1"/>
                </a:solidFill>
              </a:rPr>
              <a:t>(oberer Speicher) und des </a:t>
            </a:r>
            <a:r>
              <a:rPr lang="de-AT" sz="1100" dirty="0">
                <a:solidFill>
                  <a:schemeClr val="bg2"/>
                </a:solidFill>
              </a:rPr>
              <a:t>Unterliegers</a:t>
            </a:r>
            <a:r>
              <a:rPr lang="de-AT" sz="1100" dirty="0">
                <a:solidFill>
                  <a:schemeClr val="tx1"/>
                </a:solidFill>
              </a:rPr>
              <a:t> (unterer Speicher). </a:t>
            </a:r>
          </a:p>
          <a:p>
            <a:pPr marL="180975" lvl="2" indent="0">
              <a:buNone/>
            </a:pPr>
            <a:endParaRPr lang="de-AT" sz="200" u="sng" dirty="0">
              <a:solidFill>
                <a:schemeClr val="tx1"/>
              </a:solidFill>
            </a:endParaRPr>
          </a:p>
          <a:p>
            <a:pPr lvl="1"/>
            <a:r>
              <a:rPr lang="de-AT" sz="1100" dirty="0">
                <a:solidFill>
                  <a:schemeClr val="bg2"/>
                </a:solidFill>
              </a:rPr>
              <a:t>Ausnahme: Pelton-Turbinen </a:t>
            </a:r>
            <a:r>
              <a:rPr lang="de-AT" sz="1100" dirty="0">
                <a:solidFill>
                  <a:srgbClr val="002060"/>
                </a:solidFill>
              </a:rPr>
              <a:t>– </a:t>
            </a:r>
            <a:r>
              <a:rPr lang="de-AT" sz="1100" dirty="0">
                <a:solidFill>
                  <a:schemeClr val="tx1"/>
                </a:solidFill>
              </a:rPr>
              <a:t>hier ist die Fallhöhe die Differenz zwischen dem Wasserstand des Oberliegers und der Turbinenachse.</a:t>
            </a:r>
          </a:p>
          <a:p>
            <a:pPr lvl="1"/>
            <a:endParaRPr lang="de-AT" sz="1100" dirty="0">
              <a:solidFill>
                <a:schemeClr val="tx1"/>
              </a:solidFill>
            </a:endParaRPr>
          </a:p>
          <a:p>
            <a:pPr lvl="1"/>
            <a:endParaRPr lang="de-AT" dirty="0"/>
          </a:p>
          <a:p>
            <a:pPr lvl="1"/>
            <a:endParaRPr lang="de-AT" dirty="0"/>
          </a:p>
          <a:p>
            <a:pPr marL="1588" lvl="1" indent="0">
              <a:buNone/>
            </a:pPr>
            <a:endParaRPr lang="de-AT" b="1" dirty="0">
              <a:solidFill>
                <a:schemeClr val="bg2"/>
              </a:solidFill>
            </a:endParaRPr>
          </a:p>
          <a:p>
            <a:pPr lvl="2"/>
            <a:endParaRPr lang="de-AT" b="1" dirty="0">
              <a:solidFill>
                <a:schemeClr val="bg2"/>
              </a:solidFill>
            </a:endParaRPr>
          </a:p>
          <a:p>
            <a:pPr lvl="1"/>
            <a:endParaRPr lang="de-AT" dirty="0"/>
          </a:p>
          <a:p>
            <a:pPr lvl="1"/>
            <a:endParaRPr lang="de-AT" dirty="0"/>
          </a:p>
          <a:p>
            <a:pPr lvl="1"/>
            <a:endParaRPr lang="de-AT" dirty="0"/>
          </a:p>
          <a:p>
            <a:pPr lvl="1"/>
            <a:endParaRPr lang="de-AT" dirty="0"/>
          </a:p>
          <a:p>
            <a:pPr lvl="1"/>
            <a:endParaRPr lang="de-AT" dirty="0"/>
          </a:p>
          <a:p>
            <a:pPr lvl="1"/>
            <a:endParaRPr lang="de-AT" dirty="0"/>
          </a:p>
          <a:p>
            <a:pPr lvl="1"/>
            <a:endParaRPr lang="de-AT" dirty="0"/>
          </a:p>
          <a:p>
            <a:pPr lvl="1"/>
            <a:endParaRPr lang="de-AT" dirty="0"/>
          </a:p>
          <a:p>
            <a:pPr lvl="1"/>
            <a:endParaRPr lang="de-AT" dirty="0"/>
          </a:p>
        </p:txBody>
      </p:sp>
      <p:sp>
        <p:nvSpPr>
          <p:cNvPr id="4" name="Datumsplatzhalter 3"/>
          <p:cNvSpPr>
            <a:spLocks noGrp="1"/>
          </p:cNvSpPr>
          <p:nvPr>
            <p:ph type="dt" sz="half" idx="10"/>
          </p:nvPr>
        </p:nvSpPr>
        <p:spPr/>
        <p:txBody>
          <a:bodyPr/>
          <a:lstStyle/>
          <a:p>
            <a:r>
              <a:rPr lang="de-DE"/>
              <a:t>15.12.2023</a:t>
            </a:r>
          </a:p>
        </p:txBody>
      </p:sp>
      <p:sp>
        <p:nvSpPr>
          <p:cNvPr id="6" name="Fußzeilenplatzhalter 5"/>
          <p:cNvSpPr>
            <a:spLocks noGrp="1"/>
          </p:cNvSpPr>
          <p:nvPr>
            <p:ph type="ftr" sz="quarter" idx="12"/>
          </p:nvPr>
        </p:nvSpPr>
        <p:spPr/>
        <p:txBody>
          <a:bodyPr/>
          <a:lstStyle/>
          <a:p>
            <a:r>
              <a:rPr lang="de-DE"/>
              <a:t>Short-Term Hydro Scheduling</a:t>
            </a:r>
          </a:p>
        </p:txBody>
      </p:sp>
      <p:sp>
        <p:nvSpPr>
          <p:cNvPr id="13" name="Rechteck 12"/>
          <p:cNvSpPr/>
          <p:nvPr/>
        </p:nvSpPr>
        <p:spPr bwMode="auto">
          <a:xfrm>
            <a:off x="452436" y="899103"/>
            <a:ext cx="8350128" cy="614374"/>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4" name="Titel 1"/>
          <p:cNvSpPr txBox="1">
            <a:spLocks/>
          </p:cNvSpPr>
          <p:nvPr/>
        </p:nvSpPr>
        <p:spPr bwMode="auto">
          <a:xfrm>
            <a:off x="431799" y="1082012"/>
            <a:ext cx="8316738" cy="26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bg2"/>
                </a:solidFill>
              </a:rPr>
              <a:t>NB 3: Fall- und Förderhöhen H </a:t>
            </a:r>
            <a:r>
              <a:rPr lang="de-AT" sz="1600" i="1" kern="0" dirty="0">
                <a:solidFill>
                  <a:schemeClr val="bg2"/>
                </a:solidFill>
              </a:rPr>
              <a:t>(</a:t>
            </a:r>
            <a:r>
              <a:rPr lang="de-AT" sz="1600" i="1" kern="0" dirty="0" err="1">
                <a:solidFill>
                  <a:schemeClr val="bg2"/>
                </a:solidFill>
              </a:rPr>
              <a:t>head</a:t>
            </a:r>
            <a:r>
              <a:rPr lang="de-AT" sz="1600" i="1" kern="0" dirty="0">
                <a:solidFill>
                  <a:schemeClr val="bg2"/>
                </a:solidFill>
              </a:rPr>
              <a:t>)</a:t>
            </a:r>
          </a:p>
        </p:txBody>
      </p:sp>
      <p:pic>
        <p:nvPicPr>
          <p:cNvPr id="16" name="Picture 7" descr="SPKW_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2849" y="1889646"/>
            <a:ext cx="2531612" cy="174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8" descr="PSpKW_Sche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1735" y="1881838"/>
            <a:ext cx="2369705" cy="1755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Gerade Verbindung mit Pfeil 18"/>
          <p:cNvCxnSpPr/>
          <p:nvPr/>
        </p:nvCxnSpPr>
        <p:spPr bwMode="auto">
          <a:xfrm>
            <a:off x="6291353" y="2405061"/>
            <a:ext cx="0" cy="983522"/>
          </a:xfrm>
          <a:prstGeom prst="straightConnector1">
            <a:avLst/>
          </a:prstGeom>
          <a:solidFill>
            <a:srgbClr val="4AADBB"/>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Gerader Verbinder 23"/>
          <p:cNvCxnSpPr/>
          <p:nvPr/>
        </p:nvCxnSpPr>
        <p:spPr bwMode="auto">
          <a:xfrm>
            <a:off x="6250078" y="3397030"/>
            <a:ext cx="1949450" cy="0"/>
          </a:xfrm>
          <a:prstGeom prst="line">
            <a:avLst/>
          </a:prstGeom>
          <a:solidFill>
            <a:srgbClr val="4AADBB"/>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Gerade Verbindung mit Pfeil 24"/>
          <p:cNvCxnSpPr/>
          <p:nvPr/>
        </p:nvCxnSpPr>
        <p:spPr bwMode="auto">
          <a:xfrm>
            <a:off x="3821203" y="2675570"/>
            <a:ext cx="0" cy="680185"/>
          </a:xfrm>
          <a:prstGeom prst="straightConnector1">
            <a:avLst/>
          </a:prstGeom>
          <a:solidFill>
            <a:srgbClr val="4AADBB"/>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Gerader Verbinder 26"/>
          <p:cNvCxnSpPr/>
          <p:nvPr/>
        </p:nvCxnSpPr>
        <p:spPr bwMode="auto">
          <a:xfrm>
            <a:off x="3798978" y="3355755"/>
            <a:ext cx="2032000" cy="0"/>
          </a:xfrm>
          <a:prstGeom prst="line">
            <a:avLst/>
          </a:prstGeom>
          <a:solidFill>
            <a:srgbClr val="4AADBB"/>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Inhaltsplatzhalter 2"/>
          <p:cNvSpPr txBox="1">
            <a:spLocks/>
          </p:cNvSpPr>
          <p:nvPr/>
        </p:nvSpPr>
        <p:spPr bwMode="auto">
          <a:xfrm>
            <a:off x="3541735" y="3659774"/>
            <a:ext cx="2369705" cy="124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a:solidFill>
                  <a:schemeClr val="bg2"/>
                </a:solidFill>
              </a:rPr>
              <a:t>Francis mit Radialpumpe</a:t>
            </a:r>
            <a:endParaRPr lang="de-AT" kern="0" dirty="0"/>
          </a:p>
        </p:txBody>
      </p:sp>
      <p:sp>
        <p:nvSpPr>
          <p:cNvPr id="34" name="Inhaltsplatzhalter 2"/>
          <p:cNvSpPr txBox="1">
            <a:spLocks/>
          </p:cNvSpPr>
          <p:nvPr/>
        </p:nvSpPr>
        <p:spPr bwMode="auto">
          <a:xfrm>
            <a:off x="5952849" y="3659968"/>
            <a:ext cx="2531612" cy="124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err="1">
                <a:solidFill>
                  <a:schemeClr val="bg2"/>
                </a:solidFill>
              </a:rPr>
              <a:t>Pelton</a:t>
            </a:r>
            <a:endParaRPr lang="de-AT" kern="0" dirty="0"/>
          </a:p>
        </p:txBody>
      </p:sp>
      <p:sp>
        <p:nvSpPr>
          <p:cNvPr id="2" name="Foliennummernplatzhalter 1"/>
          <p:cNvSpPr>
            <a:spLocks noGrp="1"/>
          </p:cNvSpPr>
          <p:nvPr>
            <p:ph type="sldNum" sz="quarter" idx="11"/>
          </p:nvPr>
        </p:nvSpPr>
        <p:spPr/>
        <p:txBody>
          <a:bodyPr/>
          <a:lstStyle/>
          <a:p>
            <a:pPr algn="r"/>
            <a:r>
              <a:rPr lang="de-DE"/>
              <a:t>Seite </a:t>
            </a:r>
            <a:fld id="{DA7C5908-43A2-4734-906C-248E75A07F0B}" type="slidenum">
              <a:rPr lang="de-DE" smtClean="0"/>
              <a:pPr algn="r"/>
              <a:t>10</a:t>
            </a:fld>
            <a:endParaRPr lang="de-DE" dirty="0"/>
          </a:p>
        </p:txBody>
      </p:sp>
      <p:sp>
        <p:nvSpPr>
          <p:cNvPr id="12" name="Textfeld 11">
            <a:extLst>
              <a:ext uri="{FF2B5EF4-FFF2-40B4-BE49-F238E27FC236}">
                <a16:creationId xmlns:a16="http://schemas.microsoft.com/office/drawing/2014/main" id="{F0D19F57-446D-C341-C174-904D8CF1096C}"/>
              </a:ext>
            </a:extLst>
          </p:cNvPr>
          <p:cNvSpPr txBox="1"/>
          <p:nvPr/>
        </p:nvSpPr>
        <p:spPr>
          <a:xfrm>
            <a:off x="522904" y="4217903"/>
            <a:ext cx="4067264" cy="2215991"/>
          </a:xfrm>
          <a:prstGeom prst="rect">
            <a:avLst/>
          </a:prstGeom>
          <a:noFill/>
        </p:spPr>
        <p:txBody>
          <a:bodyPr wrap="square">
            <a:spAutoFit/>
          </a:bodyPr>
          <a:lstStyle/>
          <a:p>
            <a:pPr marL="1588" lvl="1" indent="0">
              <a:buNone/>
            </a:pPr>
            <a:r>
              <a:rPr lang="de-AT" sz="1100" b="1" dirty="0">
                <a:solidFill>
                  <a:schemeClr val="bg2">
                    <a:lumMod val="50000"/>
                  </a:schemeClr>
                </a:solidFill>
              </a:rPr>
              <a:t>Netto-Höhe H </a:t>
            </a:r>
            <a:r>
              <a:rPr lang="de-AT" sz="1100" i="1" dirty="0">
                <a:solidFill>
                  <a:schemeClr val="bg2">
                    <a:lumMod val="50000"/>
                  </a:schemeClr>
                </a:solidFill>
              </a:rPr>
              <a:t>(</a:t>
            </a:r>
            <a:r>
              <a:rPr lang="de-AT" sz="1100" i="1" dirty="0" err="1">
                <a:solidFill>
                  <a:schemeClr val="bg2">
                    <a:lumMod val="50000"/>
                  </a:schemeClr>
                </a:solidFill>
              </a:rPr>
              <a:t>net</a:t>
            </a:r>
            <a:r>
              <a:rPr lang="de-AT" sz="1100" i="1" dirty="0">
                <a:solidFill>
                  <a:schemeClr val="bg2">
                    <a:lumMod val="50000"/>
                  </a:schemeClr>
                </a:solidFill>
              </a:rPr>
              <a:t> </a:t>
            </a:r>
            <a:r>
              <a:rPr lang="de-AT" sz="1100" i="1" dirty="0" err="1">
                <a:solidFill>
                  <a:schemeClr val="bg2">
                    <a:lumMod val="50000"/>
                  </a:schemeClr>
                </a:solidFill>
              </a:rPr>
              <a:t>head</a:t>
            </a:r>
            <a:r>
              <a:rPr lang="de-AT" sz="1100" i="1" dirty="0">
                <a:solidFill>
                  <a:schemeClr val="bg2">
                    <a:lumMod val="50000"/>
                  </a:schemeClr>
                </a:solidFill>
              </a:rPr>
              <a:t>)</a:t>
            </a:r>
          </a:p>
          <a:p>
            <a:pPr marL="173038" lvl="1" indent="-171450">
              <a:buFont typeface="Arial" panose="020B0604020202020204" pitchFamily="34" charset="0"/>
              <a:buChar char="•"/>
            </a:pPr>
            <a:endParaRPr lang="de-AT" sz="800" dirty="0">
              <a:solidFill>
                <a:schemeClr val="tx1"/>
              </a:solidFill>
            </a:endParaRPr>
          </a:p>
          <a:p>
            <a:pPr marL="173038" lvl="1" indent="-171450">
              <a:buFont typeface="Arial" panose="020B0604020202020204" pitchFamily="34" charset="0"/>
              <a:buChar char="•"/>
            </a:pPr>
            <a:r>
              <a:rPr lang="de-AT" sz="1100" dirty="0">
                <a:solidFill>
                  <a:schemeClr val="tx1"/>
                </a:solidFill>
              </a:rPr>
              <a:t>Durch die </a:t>
            </a:r>
            <a:r>
              <a:rPr lang="de-AT" sz="1100" dirty="0">
                <a:solidFill>
                  <a:schemeClr val="bg2"/>
                </a:solidFill>
              </a:rPr>
              <a:t>Reibung im Triebwasserweg</a:t>
            </a:r>
            <a:r>
              <a:rPr lang="de-AT" sz="1100" dirty="0">
                <a:solidFill>
                  <a:schemeClr val="tx1"/>
                </a:solidFill>
              </a:rPr>
              <a:t>, wird der Druck für die Turbine reduziert (Darcy-</a:t>
            </a:r>
            <a:r>
              <a:rPr lang="de-AT" sz="1100" dirty="0" err="1">
                <a:solidFill>
                  <a:schemeClr val="tx1"/>
                </a:solidFill>
              </a:rPr>
              <a:t>Weisbach</a:t>
            </a:r>
            <a:r>
              <a:rPr lang="de-AT" sz="1100" dirty="0">
                <a:solidFill>
                  <a:schemeClr val="tx1"/>
                </a:solidFill>
              </a:rPr>
              <a:t>-Gleichung). </a:t>
            </a:r>
          </a:p>
          <a:p>
            <a:pPr marL="1588" lvl="1"/>
            <a:endParaRPr lang="de-AT" sz="200" dirty="0">
              <a:solidFill>
                <a:schemeClr val="tx1"/>
              </a:solidFill>
            </a:endParaRPr>
          </a:p>
          <a:p>
            <a:pPr marL="173038" lvl="1" indent="-171450">
              <a:buFont typeface="Arial" panose="020B0604020202020204" pitchFamily="34" charset="0"/>
              <a:buChar char="•"/>
            </a:pPr>
            <a:r>
              <a:rPr lang="de-AT" sz="1100" dirty="0">
                <a:solidFill>
                  <a:schemeClr val="tx1"/>
                </a:solidFill>
              </a:rPr>
              <a:t>Die Netto-</a:t>
            </a:r>
            <a:r>
              <a:rPr lang="de-AT" sz="1100" dirty="0"/>
              <a:t>H</a:t>
            </a:r>
            <a:r>
              <a:rPr lang="de-AT" sz="1100" dirty="0">
                <a:solidFill>
                  <a:schemeClr val="tx1"/>
                </a:solidFill>
              </a:rPr>
              <a:t>öhe ist jene, die diesem Druck entspricht. Sie ist in allen Berechnungen – also zusätzlich zur Leistungskennlinie auch bei Wirkungsgrad und fallhöhenabhängigen Durchflussgrenzen – zu berücksichtigen. </a:t>
            </a:r>
          </a:p>
          <a:p>
            <a:pPr marL="173038" lvl="1" indent="-171450">
              <a:buFont typeface="Arial" panose="020B0604020202020204" pitchFamily="34" charset="0"/>
              <a:buChar char="•"/>
            </a:pPr>
            <a:endParaRPr lang="de-AT" sz="400" dirty="0">
              <a:solidFill>
                <a:schemeClr val="tx1"/>
              </a:solidFill>
            </a:endParaRPr>
          </a:p>
          <a:p>
            <a:pPr marL="173038" lvl="1" indent="-171450">
              <a:buFont typeface="Arial" panose="020B0604020202020204" pitchFamily="34" charset="0"/>
              <a:buChar char="•"/>
            </a:pPr>
            <a:r>
              <a:rPr lang="de-AT" sz="1100" dirty="0">
                <a:solidFill>
                  <a:schemeClr val="tx1"/>
                </a:solidFill>
              </a:rPr>
              <a:t>Dies bedingt eine wechselseitige, nicht-lineare Abhängigkeit </a:t>
            </a:r>
            <a:r>
              <a:rPr lang="de-AT" sz="1100" dirty="0">
                <a:solidFill>
                  <a:schemeClr val="bg2"/>
                </a:solidFill>
              </a:rPr>
              <a:t>(„</a:t>
            </a:r>
            <a:r>
              <a:rPr lang="de-AT" sz="1100" dirty="0" err="1">
                <a:solidFill>
                  <a:schemeClr val="bg2"/>
                </a:solidFill>
              </a:rPr>
              <a:t>head</a:t>
            </a:r>
            <a:r>
              <a:rPr lang="de-AT" sz="1100" dirty="0">
                <a:solidFill>
                  <a:schemeClr val="bg2"/>
                </a:solidFill>
              </a:rPr>
              <a:t> </a:t>
            </a:r>
            <a:r>
              <a:rPr lang="de-AT" sz="1100" dirty="0" err="1">
                <a:solidFill>
                  <a:schemeClr val="bg2"/>
                </a:solidFill>
              </a:rPr>
              <a:t>effect</a:t>
            </a:r>
            <a:r>
              <a:rPr lang="de-AT" sz="1100" dirty="0">
                <a:solidFill>
                  <a:schemeClr val="bg2"/>
                </a:solidFill>
              </a:rPr>
              <a:t>“</a:t>
            </a:r>
            <a:r>
              <a:rPr lang="de-AT" sz="1100" dirty="0">
                <a:solidFill>
                  <a:schemeClr val="tx1"/>
                </a:solidFill>
              </a:rPr>
              <a:t>), die oft als Komplexitäts-gründen vernachlässigt oder simplifiziert wird. </a:t>
            </a:r>
          </a:p>
        </p:txBody>
      </p:sp>
      <p:pic>
        <p:nvPicPr>
          <p:cNvPr id="21" name="Grafik 20">
            <a:extLst>
              <a:ext uri="{FF2B5EF4-FFF2-40B4-BE49-F238E27FC236}">
                <a16:creationId xmlns:a16="http://schemas.microsoft.com/office/drawing/2014/main" id="{182A8830-2F0F-B2A4-4620-1ADCD8574E8D}"/>
              </a:ext>
            </a:extLst>
          </p:cNvPr>
          <p:cNvPicPr>
            <a:picLocks noChangeAspect="1"/>
          </p:cNvPicPr>
          <p:nvPr/>
        </p:nvPicPr>
        <p:blipFill>
          <a:blip r:embed="rId4"/>
          <a:stretch>
            <a:fillRect/>
          </a:stretch>
        </p:blipFill>
        <p:spPr>
          <a:xfrm>
            <a:off x="4672752" y="4721668"/>
            <a:ext cx="3985423" cy="1148590"/>
          </a:xfrm>
          <a:prstGeom prst="rect">
            <a:avLst/>
          </a:prstGeom>
        </p:spPr>
      </p:pic>
      <p:sp>
        <p:nvSpPr>
          <p:cNvPr id="22" name="Textfeld 21">
            <a:extLst>
              <a:ext uri="{FF2B5EF4-FFF2-40B4-BE49-F238E27FC236}">
                <a16:creationId xmlns:a16="http://schemas.microsoft.com/office/drawing/2014/main" id="{7C75FC8C-EAA3-F350-44AC-86A805BE929B}"/>
              </a:ext>
            </a:extLst>
          </p:cNvPr>
          <p:cNvSpPr txBox="1"/>
          <p:nvPr/>
        </p:nvSpPr>
        <p:spPr>
          <a:xfrm>
            <a:off x="3865810" y="2949435"/>
            <a:ext cx="250068" cy="124906"/>
          </a:xfrm>
          <a:prstGeom prst="rect">
            <a:avLst/>
          </a:prstGeom>
          <a:noFill/>
        </p:spPr>
        <p:txBody>
          <a:bodyPr wrap="none" lIns="0" tIns="0" rIns="0" bIns="0" rtlCol="0">
            <a:spAutoFit/>
          </a:bodyPr>
          <a:lstStyle/>
          <a:p>
            <a:pPr>
              <a:lnSpc>
                <a:spcPct val="110000"/>
              </a:lnSpc>
            </a:pPr>
            <a:r>
              <a:rPr lang="de-AT" sz="800" dirty="0" err="1"/>
              <a:t>H</a:t>
            </a:r>
            <a:r>
              <a:rPr lang="de-AT" sz="800" baseline="-25000" dirty="0" err="1"/>
              <a:t>brutto</a:t>
            </a:r>
            <a:endParaRPr lang="de-AT" sz="800" baseline="-25000" dirty="0"/>
          </a:p>
        </p:txBody>
      </p:sp>
      <p:sp>
        <p:nvSpPr>
          <p:cNvPr id="23" name="Textfeld 22">
            <a:extLst>
              <a:ext uri="{FF2B5EF4-FFF2-40B4-BE49-F238E27FC236}">
                <a16:creationId xmlns:a16="http://schemas.microsoft.com/office/drawing/2014/main" id="{09196E7C-11A6-D365-2AAE-032CDD1B6B21}"/>
              </a:ext>
            </a:extLst>
          </p:cNvPr>
          <p:cNvSpPr txBox="1"/>
          <p:nvPr/>
        </p:nvSpPr>
        <p:spPr>
          <a:xfrm>
            <a:off x="6322263" y="2715204"/>
            <a:ext cx="250068" cy="124906"/>
          </a:xfrm>
          <a:prstGeom prst="rect">
            <a:avLst/>
          </a:prstGeom>
          <a:noFill/>
        </p:spPr>
        <p:txBody>
          <a:bodyPr wrap="none" lIns="0" tIns="0" rIns="0" bIns="0" rtlCol="0">
            <a:spAutoFit/>
          </a:bodyPr>
          <a:lstStyle/>
          <a:p>
            <a:pPr>
              <a:lnSpc>
                <a:spcPct val="110000"/>
              </a:lnSpc>
            </a:pPr>
            <a:r>
              <a:rPr lang="de-AT" sz="800" dirty="0" err="1"/>
              <a:t>H</a:t>
            </a:r>
            <a:r>
              <a:rPr lang="de-AT" sz="800" baseline="-25000" dirty="0" err="1"/>
              <a:t>brutto</a:t>
            </a:r>
            <a:endParaRPr lang="de-AT" sz="800" baseline="-25000" dirty="0"/>
          </a:p>
        </p:txBody>
      </p:sp>
    </p:spTree>
    <p:extLst>
      <p:ext uri="{BB962C8B-B14F-4D97-AF65-F5344CB8AC3E}">
        <p14:creationId xmlns:p14="http://schemas.microsoft.com/office/powerpoint/2010/main" val="91764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hteck 24">
            <a:extLst>
              <a:ext uri="{FF2B5EF4-FFF2-40B4-BE49-F238E27FC236}">
                <a16:creationId xmlns:a16="http://schemas.microsoft.com/office/drawing/2014/main" id="{DE7D91FC-4078-547C-96FF-74803FE6C439}"/>
              </a:ext>
            </a:extLst>
          </p:cNvPr>
          <p:cNvSpPr/>
          <p:nvPr/>
        </p:nvSpPr>
        <p:spPr bwMode="auto">
          <a:xfrm>
            <a:off x="405132" y="817268"/>
            <a:ext cx="8307068" cy="61241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4" name="Rechteck 23">
            <a:extLst>
              <a:ext uri="{FF2B5EF4-FFF2-40B4-BE49-F238E27FC236}">
                <a16:creationId xmlns:a16="http://schemas.microsoft.com/office/drawing/2014/main" id="{E283004A-F3BA-91A5-9F47-37AB7941C7C6}"/>
              </a:ext>
            </a:extLst>
          </p:cNvPr>
          <p:cNvSpPr/>
          <p:nvPr/>
        </p:nvSpPr>
        <p:spPr bwMode="auto">
          <a:xfrm>
            <a:off x="405130" y="1620935"/>
            <a:ext cx="3383120" cy="4620068"/>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23" name="Rechteck 22">
            <a:extLst>
              <a:ext uri="{FF2B5EF4-FFF2-40B4-BE49-F238E27FC236}">
                <a16:creationId xmlns:a16="http://schemas.microsoft.com/office/drawing/2014/main" id="{F179DE3F-1184-3F6A-45FD-CD72B0508300}"/>
              </a:ext>
            </a:extLst>
          </p:cNvPr>
          <p:cNvSpPr/>
          <p:nvPr/>
        </p:nvSpPr>
        <p:spPr bwMode="auto">
          <a:xfrm>
            <a:off x="3948490" y="1620935"/>
            <a:ext cx="4763709" cy="4620068"/>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AT" sz="1500" b="0" i="0" u="none" strike="noStrike" cap="none" normalizeH="0" baseline="0" dirty="0">
                <a:ln>
                  <a:noFill/>
                </a:ln>
                <a:solidFill>
                  <a:schemeClr val="tx1"/>
                </a:solidFill>
                <a:effectLst/>
                <a:latin typeface="Arial" charset="0"/>
                <a:ea typeface="MS PGothic" pitchFamily="34" charset="-128"/>
              </a:rPr>
              <a:t>z</a:t>
            </a:r>
          </a:p>
        </p:txBody>
      </p:sp>
      <p:sp>
        <p:nvSpPr>
          <p:cNvPr id="21" name="Rechteck 20"/>
          <p:cNvSpPr/>
          <p:nvPr/>
        </p:nvSpPr>
        <p:spPr bwMode="auto">
          <a:xfrm>
            <a:off x="4139630" y="3448555"/>
            <a:ext cx="4394758" cy="257697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15.12.2023</a:t>
            </a:r>
          </a:p>
        </p:txBody>
      </p:sp>
      <p:sp>
        <p:nvSpPr>
          <p:cNvPr id="6" name="Fußzeilenplatzhalter 5"/>
          <p:cNvSpPr>
            <a:spLocks noGrp="1"/>
          </p:cNvSpPr>
          <p:nvPr>
            <p:ph type="ftr" sz="quarter" idx="12"/>
          </p:nvPr>
        </p:nvSpPr>
        <p:spPr/>
        <p:txBody>
          <a:bodyPr/>
          <a:lstStyle/>
          <a:p>
            <a:r>
              <a:rPr lang="de-DE"/>
              <a:t>Short-Term Hydro Scheduling</a:t>
            </a:r>
          </a:p>
        </p:txBody>
      </p:sp>
      <p:sp>
        <p:nvSpPr>
          <p:cNvPr id="13" name="Inhaltsplatzhalter 2"/>
          <p:cNvSpPr txBox="1">
            <a:spLocks/>
          </p:cNvSpPr>
          <p:nvPr/>
        </p:nvSpPr>
        <p:spPr bwMode="auto">
          <a:xfrm>
            <a:off x="3598695" y="1659456"/>
            <a:ext cx="5113504" cy="1593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80975" lvl="2" indent="0">
              <a:buFontTx/>
              <a:buNone/>
            </a:pPr>
            <a:endParaRPr lang="de-AT" sz="500" kern="0" dirty="0">
              <a:solidFill>
                <a:schemeClr val="tx1"/>
              </a:solidFill>
            </a:endParaRPr>
          </a:p>
          <a:p>
            <a:pPr marL="360363" lvl="3" indent="0" algn="ctr">
              <a:buFontTx/>
              <a:buNone/>
            </a:pPr>
            <a:r>
              <a:rPr lang="de-AT" sz="1400" b="1" kern="0" dirty="0">
                <a:solidFill>
                  <a:schemeClr val="tx2">
                    <a:lumMod val="50000"/>
                  </a:schemeClr>
                </a:solidFill>
              </a:rPr>
              <a:t>Resultierender Gesamtwirkungsgrad</a:t>
            </a:r>
          </a:p>
          <a:p>
            <a:pPr marL="536575" lvl="4" indent="0">
              <a:buFontTx/>
              <a:buNone/>
            </a:pPr>
            <a:endParaRPr lang="de-AT" sz="1000" kern="0" dirty="0">
              <a:solidFill>
                <a:schemeClr val="tx1"/>
              </a:solidFill>
            </a:endParaRPr>
          </a:p>
          <a:p>
            <a:pPr marL="536575" lvl="4" indent="0">
              <a:buNone/>
            </a:pPr>
            <a:r>
              <a:rPr lang="de-AT" sz="1100" kern="0" dirty="0">
                <a:solidFill>
                  <a:schemeClr val="tx1"/>
                </a:solidFill>
              </a:rPr>
              <a:t>In dieser vereinfachten Modellierung nimmt der maximal erreichbare Gesamtwirkungsgrad </a:t>
            </a:r>
            <a:r>
              <a:rPr lang="de-AT" sz="1100" kern="0" dirty="0">
                <a:solidFill>
                  <a:schemeClr val="tx2">
                    <a:lumMod val="50000"/>
                  </a:schemeClr>
                </a:solidFill>
              </a:rPr>
              <a:t>mit der eingesetzten Maschinenzahl </a:t>
            </a:r>
            <a:r>
              <a:rPr lang="de-AT" sz="1100" kern="0" dirty="0">
                <a:solidFill>
                  <a:schemeClr val="tx1"/>
                </a:solidFill>
              </a:rPr>
              <a:t>auf Grund der kubisch zunehmenden Verluste im Triebwasserweg ab. </a:t>
            </a:r>
          </a:p>
          <a:p>
            <a:pPr marL="536575" lvl="4" indent="0">
              <a:buNone/>
            </a:pPr>
            <a:r>
              <a:rPr lang="de-AT" sz="1100" kern="0" dirty="0">
                <a:solidFill>
                  <a:schemeClr val="tx1"/>
                </a:solidFill>
              </a:rPr>
              <a:t>Dieser Effekt besteht auch so in der Realität, wobei zusätzlich noch die wechselseitigen Auswirkungen einer Fallhöhen-Änderung auf Wirkungsgrad und Durchflussgrenzen auftreten.</a:t>
            </a:r>
            <a:endParaRPr lang="de-AT" sz="1050" kern="0" dirty="0"/>
          </a:p>
        </p:txBody>
      </p:sp>
      <p:sp>
        <p:nvSpPr>
          <p:cNvPr id="17" name="Titel 1"/>
          <p:cNvSpPr txBox="1">
            <a:spLocks/>
          </p:cNvSpPr>
          <p:nvPr/>
        </p:nvSpPr>
        <p:spPr bwMode="auto">
          <a:xfrm>
            <a:off x="405132" y="1031025"/>
            <a:ext cx="8174089" cy="264175"/>
          </a:xfrm>
          <a:prstGeom prst="rect">
            <a:avLst/>
          </a:prstGeom>
          <a:noFill/>
          <a:ln>
            <a:noFill/>
          </a:ln>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dirty="0">
                <a:solidFill>
                  <a:schemeClr val="tx2">
                    <a:lumMod val="50000"/>
                  </a:schemeClr>
                </a:solidFill>
              </a:rPr>
              <a:t>NB 3: </a:t>
            </a:r>
            <a:r>
              <a:rPr lang="de-AT" sz="1800" b="1" kern="0" dirty="0">
                <a:solidFill>
                  <a:schemeClr val="tx2">
                    <a:lumMod val="50000"/>
                  </a:schemeClr>
                </a:solidFill>
              </a:rPr>
              <a:t>Fall- und Förderhöhen</a:t>
            </a:r>
            <a:r>
              <a:rPr lang="de-AT" sz="1800" b="1" dirty="0">
                <a:solidFill>
                  <a:schemeClr val="tx2">
                    <a:lumMod val="50000"/>
                  </a:schemeClr>
                </a:solidFill>
              </a:rPr>
              <a:t> - </a:t>
            </a:r>
            <a:r>
              <a:rPr lang="de-AT" sz="1800" b="1" kern="0" dirty="0">
                <a:solidFill>
                  <a:schemeClr val="tx2">
                    <a:lumMod val="50000"/>
                  </a:schemeClr>
                </a:solidFill>
              </a:rPr>
              <a:t>Modellierungsaspekte</a:t>
            </a:r>
          </a:p>
        </p:txBody>
      </p:sp>
      <p:sp>
        <p:nvSpPr>
          <p:cNvPr id="7" name="Rechteck 6"/>
          <p:cNvSpPr/>
          <p:nvPr/>
        </p:nvSpPr>
        <p:spPr bwMode="auto">
          <a:xfrm>
            <a:off x="4153632" y="3375167"/>
            <a:ext cx="4389640" cy="24193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pic>
        <p:nvPicPr>
          <p:cNvPr id="11" name="Grafik 10"/>
          <p:cNvPicPr>
            <a:picLocks noChangeAspect="1"/>
          </p:cNvPicPr>
          <p:nvPr/>
        </p:nvPicPr>
        <p:blipFill>
          <a:blip r:embed="rId2"/>
          <a:stretch>
            <a:fillRect/>
          </a:stretch>
        </p:blipFill>
        <p:spPr>
          <a:xfrm>
            <a:off x="4153199" y="3437709"/>
            <a:ext cx="4337233" cy="2294266"/>
          </a:xfrm>
          <a:prstGeom prst="rect">
            <a:avLst/>
          </a:prstGeom>
        </p:spPr>
      </p:pic>
      <p:sp>
        <p:nvSpPr>
          <p:cNvPr id="20" name="Inhaltsplatzhalter 2"/>
          <p:cNvSpPr txBox="1">
            <a:spLocks/>
          </p:cNvSpPr>
          <p:nvPr/>
        </p:nvSpPr>
        <p:spPr bwMode="auto">
          <a:xfrm>
            <a:off x="4121878" y="5811930"/>
            <a:ext cx="4394757" cy="124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a:solidFill>
                  <a:schemeClr val="tx2">
                    <a:lumMod val="50000"/>
                  </a:schemeClr>
                </a:solidFill>
              </a:rPr>
              <a:t>Gesamtwirkungsgrad eines beispielhaften Kraftwerkes mit zwei Francis-Turbinen</a:t>
            </a:r>
            <a:endParaRPr lang="de-AT" kern="0" dirty="0">
              <a:solidFill>
                <a:schemeClr val="tx2">
                  <a:lumMod val="50000"/>
                </a:schemeClr>
              </a:solidFill>
            </a:endParaRPr>
          </a:p>
        </p:txBody>
      </p:sp>
      <p:sp>
        <p:nvSpPr>
          <p:cNvPr id="2" name="Foliennummernplatzhalter 1"/>
          <p:cNvSpPr>
            <a:spLocks noGrp="1"/>
          </p:cNvSpPr>
          <p:nvPr>
            <p:ph type="sldNum" sz="quarter" idx="11"/>
          </p:nvPr>
        </p:nvSpPr>
        <p:spPr/>
        <p:txBody>
          <a:bodyPr/>
          <a:lstStyle/>
          <a:p>
            <a:pPr algn="r"/>
            <a:r>
              <a:rPr lang="de-DE"/>
              <a:t>Seite </a:t>
            </a:r>
            <a:fld id="{DA7C5908-43A2-4734-906C-248E75A07F0B}" type="slidenum">
              <a:rPr lang="de-DE" smtClean="0"/>
              <a:pPr algn="r"/>
              <a:t>11</a:t>
            </a:fld>
            <a:endParaRPr lang="de-DE" dirty="0"/>
          </a:p>
        </p:txBody>
      </p:sp>
      <p:sp>
        <p:nvSpPr>
          <p:cNvPr id="9" name="Inhaltsplatzhalter 2">
            <a:extLst>
              <a:ext uri="{FF2B5EF4-FFF2-40B4-BE49-F238E27FC236}">
                <a16:creationId xmlns:a16="http://schemas.microsoft.com/office/drawing/2014/main" id="{3D9F240D-DA1A-D969-BF85-30BFF3AC47BC}"/>
              </a:ext>
            </a:extLst>
          </p:cNvPr>
          <p:cNvSpPr txBox="1">
            <a:spLocks/>
          </p:cNvSpPr>
          <p:nvPr/>
        </p:nvSpPr>
        <p:spPr bwMode="auto">
          <a:xfrm>
            <a:off x="405132" y="1735002"/>
            <a:ext cx="3226568" cy="2270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buFontTx/>
              <a:buNone/>
            </a:pPr>
            <a:endParaRPr lang="de-AT" sz="200" b="1" kern="0" dirty="0">
              <a:solidFill>
                <a:schemeClr val="tx1"/>
              </a:solidFill>
            </a:endParaRPr>
          </a:p>
          <a:p>
            <a:pPr marL="180975" lvl="2" indent="0" algn="ctr">
              <a:buNone/>
            </a:pPr>
            <a:r>
              <a:rPr lang="de-AT" sz="1400" b="1" kern="0" dirty="0">
                <a:solidFill>
                  <a:schemeClr val="tx2">
                    <a:lumMod val="50000"/>
                  </a:schemeClr>
                </a:solidFill>
              </a:rPr>
              <a:t>Vereinfachter Modellierungsansatz</a:t>
            </a:r>
          </a:p>
          <a:p>
            <a:pPr lvl="7"/>
            <a:endParaRPr lang="de-AT" sz="1200" b="1" dirty="0">
              <a:solidFill>
                <a:schemeClr val="tx1"/>
              </a:solidFill>
            </a:endParaRPr>
          </a:p>
          <a:p>
            <a:pPr lvl="2"/>
            <a:r>
              <a:rPr lang="de-AT" sz="1100" dirty="0">
                <a:solidFill>
                  <a:schemeClr val="tx1"/>
                </a:solidFill>
              </a:rPr>
              <a:t>Brutto-Fallhöhe wird als konstant angenommen.</a:t>
            </a:r>
          </a:p>
          <a:p>
            <a:pPr lvl="2"/>
            <a:endParaRPr lang="de-AT" sz="400" dirty="0">
              <a:solidFill>
                <a:schemeClr val="tx1"/>
              </a:solidFill>
            </a:endParaRPr>
          </a:p>
          <a:p>
            <a:pPr lvl="2"/>
            <a:r>
              <a:rPr lang="de-AT" sz="1100" dirty="0">
                <a:solidFill>
                  <a:schemeClr val="tx1"/>
                </a:solidFill>
              </a:rPr>
              <a:t>Leistungskennlinie, Wirkungsgrad und Durchflussgrenzen werden in Abhängigkeit. von der konstanten Brutto-Fallhöhe modelliert.</a:t>
            </a:r>
          </a:p>
          <a:p>
            <a:pPr lvl="2"/>
            <a:endParaRPr lang="de-AT" sz="400" dirty="0">
              <a:solidFill>
                <a:schemeClr val="tx1"/>
              </a:solidFill>
            </a:endParaRPr>
          </a:p>
          <a:p>
            <a:pPr lvl="2"/>
            <a:r>
              <a:rPr lang="de-AT" sz="1100" dirty="0">
                <a:solidFill>
                  <a:schemeClr val="tx1"/>
                </a:solidFill>
              </a:rPr>
              <a:t>Durchfluss-abhängige Druckverluste werden in  eine </a:t>
            </a:r>
            <a:r>
              <a:rPr lang="de-AT" sz="1100" dirty="0">
                <a:solidFill>
                  <a:schemeClr val="tx2">
                    <a:lumMod val="50000"/>
                  </a:schemeClr>
                </a:solidFill>
              </a:rPr>
              <a:t>Verlustleistung</a:t>
            </a:r>
            <a:r>
              <a:rPr lang="de-AT" sz="1100" dirty="0">
                <a:solidFill>
                  <a:schemeClr val="tx1"/>
                </a:solidFill>
              </a:rPr>
              <a:t>  umgerechnet, diese reduziert im Turbinenbetrieb die Turbinen-Leistung.</a:t>
            </a:r>
          </a:p>
        </p:txBody>
      </p:sp>
      <p:pic>
        <p:nvPicPr>
          <p:cNvPr id="18" name="Grafik 17">
            <a:extLst>
              <a:ext uri="{FF2B5EF4-FFF2-40B4-BE49-F238E27FC236}">
                <a16:creationId xmlns:a16="http://schemas.microsoft.com/office/drawing/2014/main" id="{82C724C3-2A64-824B-BBFC-22ECA7B3F813}"/>
              </a:ext>
            </a:extLst>
          </p:cNvPr>
          <p:cNvPicPr>
            <a:picLocks noChangeAspect="1"/>
          </p:cNvPicPr>
          <p:nvPr/>
        </p:nvPicPr>
        <p:blipFill>
          <a:blip r:embed="rId3"/>
          <a:stretch>
            <a:fillRect/>
          </a:stretch>
        </p:blipFill>
        <p:spPr>
          <a:xfrm>
            <a:off x="575249" y="4184237"/>
            <a:ext cx="3042882" cy="1299693"/>
          </a:xfrm>
          <a:prstGeom prst="rect">
            <a:avLst/>
          </a:prstGeom>
        </p:spPr>
      </p:pic>
    </p:spTree>
    <p:extLst>
      <p:ext uri="{BB962C8B-B14F-4D97-AF65-F5344CB8AC3E}">
        <p14:creationId xmlns:p14="http://schemas.microsoft.com/office/powerpoint/2010/main" val="3168561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hteck 33"/>
          <p:cNvSpPr/>
          <p:nvPr/>
        </p:nvSpPr>
        <p:spPr bwMode="auto">
          <a:xfrm>
            <a:off x="464102" y="3465197"/>
            <a:ext cx="8338462" cy="2863885"/>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15.12.2023</a:t>
            </a:r>
          </a:p>
        </p:txBody>
      </p:sp>
      <p:sp>
        <p:nvSpPr>
          <p:cNvPr id="6" name="Fußzeilenplatzhalter 5"/>
          <p:cNvSpPr>
            <a:spLocks noGrp="1"/>
          </p:cNvSpPr>
          <p:nvPr>
            <p:ph type="ftr" sz="quarter" idx="12"/>
          </p:nvPr>
        </p:nvSpPr>
        <p:spPr/>
        <p:txBody>
          <a:bodyPr/>
          <a:lstStyle/>
          <a:p>
            <a:r>
              <a:rPr lang="de-DE"/>
              <a:t>Short-Term Hydro Scheduling</a:t>
            </a:r>
          </a:p>
        </p:txBody>
      </p:sp>
      <p:sp>
        <p:nvSpPr>
          <p:cNvPr id="8" name="Rechteck 7"/>
          <p:cNvSpPr/>
          <p:nvPr/>
        </p:nvSpPr>
        <p:spPr bwMode="auto">
          <a:xfrm>
            <a:off x="485826" y="817268"/>
            <a:ext cx="8316738" cy="61241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9" name="Titel 1"/>
          <p:cNvSpPr txBox="1">
            <a:spLocks/>
          </p:cNvSpPr>
          <p:nvPr/>
        </p:nvSpPr>
        <p:spPr bwMode="auto">
          <a:xfrm>
            <a:off x="485826" y="1000177"/>
            <a:ext cx="8316738" cy="2641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tx2">
                    <a:lumMod val="50000"/>
                  </a:schemeClr>
                </a:solidFill>
              </a:rPr>
              <a:t>Optimierung STHS als MIP</a:t>
            </a:r>
          </a:p>
        </p:txBody>
      </p:sp>
      <p:sp>
        <p:nvSpPr>
          <p:cNvPr id="12" name="Rechteck 11"/>
          <p:cNvSpPr/>
          <p:nvPr/>
        </p:nvSpPr>
        <p:spPr bwMode="auto">
          <a:xfrm>
            <a:off x="4644195" y="1596523"/>
            <a:ext cx="4158368" cy="1743200"/>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0" name="Inhaltsplatzhalter 2"/>
          <p:cNvSpPr txBox="1">
            <a:spLocks/>
          </p:cNvSpPr>
          <p:nvPr/>
        </p:nvSpPr>
        <p:spPr bwMode="auto">
          <a:xfrm>
            <a:off x="4560815" y="1651838"/>
            <a:ext cx="4158368" cy="1610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buFontTx/>
              <a:buNone/>
            </a:pPr>
            <a:endParaRPr lang="de-AT" sz="200" b="1" kern="0" dirty="0">
              <a:solidFill>
                <a:schemeClr val="tx1"/>
              </a:solidFill>
            </a:endParaRPr>
          </a:p>
          <a:p>
            <a:pPr marL="180975" lvl="2" indent="0" algn="ctr">
              <a:buNone/>
            </a:pPr>
            <a:r>
              <a:rPr lang="de-AT" sz="1400" b="1" kern="0" dirty="0">
                <a:solidFill>
                  <a:schemeClr val="tx2">
                    <a:lumMod val="50000"/>
                  </a:schemeClr>
                </a:solidFill>
              </a:rPr>
              <a:t>SOS2-Variablen</a:t>
            </a:r>
          </a:p>
          <a:p>
            <a:pPr marL="357188" lvl="3" indent="0">
              <a:buNone/>
            </a:pPr>
            <a:endParaRPr lang="de-AT" sz="800" b="1" dirty="0">
              <a:solidFill>
                <a:schemeClr val="tx1"/>
              </a:solidFill>
            </a:endParaRPr>
          </a:p>
          <a:p>
            <a:pPr marL="180975" lvl="2" indent="0">
              <a:buNone/>
            </a:pPr>
            <a:r>
              <a:rPr lang="de-AT" sz="1100" dirty="0">
                <a:solidFill>
                  <a:schemeClr val="tx2">
                    <a:lumMod val="50000"/>
                  </a:schemeClr>
                </a:solidFill>
              </a:rPr>
              <a:t>Eigenschaften von SOS2-Variablen </a:t>
            </a:r>
            <a:r>
              <a:rPr lang="de-AT" sz="1000" dirty="0"/>
              <a:t>(</a:t>
            </a:r>
            <a:r>
              <a:rPr lang="de-AT" sz="1000" dirty="0" err="1"/>
              <a:t>special</a:t>
            </a:r>
            <a:r>
              <a:rPr lang="de-AT" sz="1000" dirty="0"/>
              <a:t> </a:t>
            </a:r>
            <a:r>
              <a:rPr lang="de-AT" sz="1000" dirty="0" err="1"/>
              <a:t>orderd</a:t>
            </a:r>
            <a:r>
              <a:rPr lang="de-AT" sz="1000" dirty="0"/>
              <a:t> </a:t>
            </a:r>
            <a:r>
              <a:rPr lang="de-AT" sz="1000" dirty="0" err="1"/>
              <a:t>sets</a:t>
            </a:r>
            <a:r>
              <a:rPr lang="de-AT" sz="1000" dirty="0"/>
              <a:t> </a:t>
            </a:r>
            <a:r>
              <a:rPr lang="de-AT" sz="1000" dirty="0" err="1"/>
              <a:t>of</a:t>
            </a:r>
            <a:r>
              <a:rPr lang="de-AT" sz="1000" dirty="0"/>
              <a:t> type 2)</a:t>
            </a:r>
            <a:r>
              <a:rPr lang="de-AT" sz="1100" dirty="0"/>
              <a:t>:</a:t>
            </a:r>
          </a:p>
          <a:p>
            <a:pPr marL="180975" lvl="2" indent="0">
              <a:buNone/>
            </a:pPr>
            <a:endParaRPr lang="de-AT" sz="200" dirty="0"/>
          </a:p>
          <a:p>
            <a:pPr marL="180975" lvl="2" indent="0" algn="ctr">
              <a:buNone/>
            </a:pPr>
            <a:r>
              <a:rPr lang="el-GR" sz="1100" dirty="0">
                <a:latin typeface="Arial" panose="020B0604020202020204" pitchFamily="34" charset="0"/>
                <a:cs typeface="Arial" panose="020B0604020202020204" pitchFamily="34" charset="0"/>
              </a:rPr>
              <a:t>λ</a:t>
            </a:r>
            <a:r>
              <a:rPr lang="el-GR" sz="1100" baseline="-25000" dirty="0">
                <a:latin typeface="Arial" panose="020B0604020202020204" pitchFamily="34" charset="0"/>
                <a:cs typeface="Arial" panose="020B0604020202020204" pitchFamily="34" charset="0"/>
              </a:rPr>
              <a:t>0</a:t>
            </a:r>
            <a:r>
              <a:rPr lang="de-AT" sz="1100" dirty="0">
                <a:latin typeface="Arial" panose="020B0604020202020204" pitchFamily="34" charset="0"/>
                <a:cs typeface="Arial" panose="020B0604020202020204" pitchFamily="34" charset="0"/>
              </a:rPr>
              <a:t>, </a:t>
            </a:r>
            <a:r>
              <a:rPr lang="el-GR" sz="1100" dirty="0">
                <a:latin typeface="Arial" panose="020B0604020202020204" pitchFamily="34" charset="0"/>
                <a:cs typeface="Arial" panose="020B0604020202020204" pitchFamily="34" charset="0"/>
              </a:rPr>
              <a:t>λ</a:t>
            </a:r>
            <a:r>
              <a:rPr lang="de-AT" sz="1100" baseline="-25000" dirty="0">
                <a:latin typeface="Arial" panose="020B0604020202020204" pitchFamily="34" charset="0"/>
                <a:cs typeface="Arial" panose="020B0604020202020204" pitchFamily="34" charset="0"/>
              </a:rPr>
              <a:t>1, …, </a:t>
            </a:r>
            <a:r>
              <a:rPr lang="el-GR" sz="1100" dirty="0">
                <a:latin typeface="Arial" panose="020B0604020202020204" pitchFamily="34" charset="0"/>
                <a:cs typeface="Arial" panose="020B0604020202020204" pitchFamily="34" charset="0"/>
              </a:rPr>
              <a:t>λ</a:t>
            </a:r>
            <a:r>
              <a:rPr lang="de-AT" sz="1100" baseline="-25000" dirty="0">
                <a:latin typeface="Arial" panose="020B0604020202020204" pitchFamily="34" charset="0"/>
                <a:cs typeface="Arial" panose="020B0604020202020204" pitchFamily="34" charset="0"/>
              </a:rPr>
              <a:t>N</a:t>
            </a:r>
            <a:endParaRPr lang="de-AT" sz="1100" dirty="0"/>
          </a:p>
          <a:p>
            <a:pPr marL="180975" lvl="2" indent="0">
              <a:buNone/>
            </a:pPr>
            <a:endParaRPr lang="de-AT" sz="200" dirty="0"/>
          </a:p>
          <a:p>
            <a:pPr marL="585788" lvl="3" indent="-228600">
              <a:buFont typeface="+mj-lt"/>
              <a:buAutoNum type="arabicPeriod"/>
            </a:pPr>
            <a:r>
              <a:rPr lang="de-AT" sz="1100" dirty="0"/>
              <a:t>nicht-negative Variablen,</a:t>
            </a:r>
          </a:p>
          <a:p>
            <a:pPr marL="585788" lvl="3" indent="-228600">
              <a:buFont typeface="+mj-lt"/>
              <a:buAutoNum type="arabicPeriod"/>
            </a:pPr>
            <a:r>
              <a:rPr lang="de-AT" sz="1100" dirty="0"/>
              <a:t>maximal zwei SOS2-Variablen dürfen ungleich 0 sein,</a:t>
            </a:r>
          </a:p>
          <a:p>
            <a:pPr marL="585788" lvl="3" indent="-228600">
              <a:buFont typeface="+mj-lt"/>
              <a:buAutoNum type="arabicPeriod"/>
            </a:pPr>
            <a:r>
              <a:rPr lang="de-AT" sz="1100" dirty="0"/>
              <a:t>sind zwei SOS2-Variablen ungleich 0, dann müssen diese benachbart sein also beispielsweise </a:t>
            </a:r>
            <a:r>
              <a:rPr lang="el-GR" sz="1100" dirty="0">
                <a:latin typeface="Arial" panose="020B0604020202020204" pitchFamily="34" charset="0"/>
                <a:cs typeface="Arial" panose="020B0604020202020204" pitchFamily="34" charset="0"/>
              </a:rPr>
              <a:t>λ</a:t>
            </a:r>
            <a:r>
              <a:rPr lang="de-AT" sz="1100" baseline="-25000" dirty="0">
                <a:latin typeface="Arial" panose="020B0604020202020204" pitchFamily="34" charset="0"/>
                <a:cs typeface="Arial" panose="020B0604020202020204" pitchFamily="34" charset="0"/>
              </a:rPr>
              <a:t>1</a:t>
            </a:r>
            <a:r>
              <a:rPr lang="de-AT" sz="1100" dirty="0">
                <a:latin typeface="Arial" panose="020B0604020202020204" pitchFamily="34" charset="0"/>
                <a:cs typeface="Arial" panose="020B0604020202020204" pitchFamily="34" charset="0"/>
              </a:rPr>
              <a:t> und </a:t>
            </a:r>
            <a:r>
              <a:rPr lang="el-GR" sz="1100" dirty="0">
                <a:latin typeface="Arial" panose="020B0604020202020204" pitchFamily="34" charset="0"/>
                <a:cs typeface="Arial" panose="020B0604020202020204" pitchFamily="34" charset="0"/>
              </a:rPr>
              <a:t>λ</a:t>
            </a:r>
            <a:r>
              <a:rPr lang="de-AT" sz="1100" baseline="-25000" dirty="0">
                <a:latin typeface="Arial" panose="020B0604020202020204" pitchFamily="34" charset="0"/>
                <a:cs typeface="Arial" panose="020B0604020202020204" pitchFamily="34" charset="0"/>
              </a:rPr>
              <a:t>2</a:t>
            </a:r>
            <a:r>
              <a:rPr lang="de-AT" sz="1100" dirty="0"/>
              <a:t>.</a:t>
            </a:r>
            <a:endParaRPr lang="de-AT" sz="1100" kern="0" dirty="0">
              <a:solidFill>
                <a:schemeClr val="tx1"/>
              </a:solidFill>
            </a:endParaRPr>
          </a:p>
        </p:txBody>
      </p:sp>
      <p:sp>
        <p:nvSpPr>
          <p:cNvPr id="17" name="Rechteck 16"/>
          <p:cNvSpPr/>
          <p:nvPr/>
        </p:nvSpPr>
        <p:spPr bwMode="auto">
          <a:xfrm>
            <a:off x="464101" y="1596523"/>
            <a:ext cx="4096714" cy="1743200"/>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8" name="Inhaltsplatzhalter 2"/>
          <p:cNvSpPr txBox="1">
            <a:spLocks/>
          </p:cNvSpPr>
          <p:nvPr/>
        </p:nvSpPr>
        <p:spPr bwMode="auto">
          <a:xfrm>
            <a:off x="341438" y="1651838"/>
            <a:ext cx="4158368" cy="1542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buFontTx/>
              <a:buNone/>
            </a:pPr>
            <a:endParaRPr lang="de-AT" sz="200" b="1" kern="0" dirty="0">
              <a:solidFill>
                <a:schemeClr val="tx1"/>
              </a:solidFill>
            </a:endParaRPr>
          </a:p>
          <a:p>
            <a:pPr marL="180975" lvl="2" indent="0" algn="ctr">
              <a:buNone/>
            </a:pPr>
            <a:r>
              <a:rPr lang="de-AT" sz="1400" b="1" kern="0" dirty="0">
                <a:solidFill>
                  <a:schemeClr val="tx2">
                    <a:lumMod val="50000"/>
                  </a:schemeClr>
                </a:solidFill>
              </a:rPr>
              <a:t>STHS als MILP</a:t>
            </a:r>
          </a:p>
          <a:p>
            <a:pPr marL="180975" lvl="2" indent="0">
              <a:buNone/>
            </a:pPr>
            <a:endParaRPr lang="de-AT" sz="800" b="1" dirty="0">
              <a:solidFill>
                <a:schemeClr val="tx1"/>
              </a:solidFill>
            </a:endParaRPr>
          </a:p>
          <a:p>
            <a:pPr marL="180975" lvl="2" indent="0">
              <a:buNone/>
            </a:pPr>
            <a:r>
              <a:rPr lang="de-AT" sz="1100" dirty="0">
                <a:solidFill>
                  <a:schemeClr val="tx2">
                    <a:lumMod val="50000"/>
                  </a:schemeClr>
                </a:solidFill>
              </a:rPr>
              <a:t>   Mixed integer Linear Programmes</a:t>
            </a:r>
            <a:endParaRPr lang="de-AT" sz="200" dirty="0">
              <a:solidFill>
                <a:schemeClr val="tx2">
                  <a:lumMod val="50000"/>
                </a:schemeClr>
              </a:solidFill>
            </a:endParaRPr>
          </a:p>
          <a:p>
            <a:pPr marL="585788" lvl="3" indent="-228600"/>
            <a:r>
              <a:rPr lang="de-AT" sz="1100" dirty="0">
                <a:solidFill>
                  <a:schemeClr val="tx1"/>
                </a:solidFill>
              </a:rPr>
              <a:t>umfassen ausschließlich lineare Variablen-Beziehungen.</a:t>
            </a:r>
          </a:p>
          <a:p>
            <a:pPr marL="585788" lvl="3" indent="-228600"/>
            <a:r>
              <a:rPr lang="de-AT" sz="1100" dirty="0">
                <a:solidFill>
                  <a:schemeClr val="tx1"/>
                </a:solidFill>
              </a:rPr>
              <a:t>beinhalten auch Variablen, die ganzzahlig sind (integer oder SOS2) → im STHS insbesondere für Ein- und Aus-Zustände der Einheiten und die stückweise Linearisierung der nicht-linearen Leistungskennlinie.</a:t>
            </a:r>
          </a:p>
        </p:txBody>
      </p:sp>
      <p:sp>
        <p:nvSpPr>
          <p:cNvPr id="19" name="Rechteck 18"/>
          <p:cNvSpPr/>
          <p:nvPr/>
        </p:nvSpPr>
        <p:spPr bwMode="auto">
          <a:xfrm>
            <a:off x="4269554" y="4869306"/>
            <a:ext cx="4393315" cy="1343230"/>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0" name="Rechteck 19"/>
          <p:cNvSpPr/>
          <p:nvPr/>
        </p:nvSpPr>
        <p:spPr bwMode="auto">
          <a:xfrm>
            <a:off x="633973" y="4885758"/>
            <a:ext cx="2347627" cy="1326778"/>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2" name="Inhaltsplatzhalter 2"/>
          <p:cNvSpPr txBox="1">
            <a:spLocks/>
          </p:cNvSpPr>
          <p:nvPr/>
        </p:nvSpPr>
        <p:spPr bwMode="auto">
          <a:xfrm>
            <a:off x="4439297" y="4666436"/>
            <a:ext cx="4223571" cy="186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algn="ctr"/>
            <a:r>
              <a:rPr lang="de-AT" sz="1100" b="1" kern="0" dirty="0">
                <a:solidFill>
                  <a:schemeClr val="tx2">
                    <a:lumMod val="50000"/>
                  </a:schemeClr>
                </a:solidFill>
              </a:rPr>
              <a:t>stückweise linear</a:t>
            </a:r>
          </a:p>
        </p:txBody>
      </p:sp>
      <p:sp>
        <p:nvSpPr>
          <p:cNvPr id="23" name="Inhaltsplatzhalter 2"/>
          <p:cNvSpPr txBox="1">
            <a:spLocks/>
          </p:cNvSpPr>
          <p:nvPr/>
        </p:nvSpPr>
        <p:spPr bwMode="auto">
          <a:xfrm>
            <a:off x="2962873" y="5189357"/>
            <a:ext cx="1325923" cy="357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algn="ctr"/>
            <a:r>
              <a:rPr lang="de-AT" sz="1100" kern="0" dirty="0"/>
              <a:t>approximiert </a:t>
            </a:r>
          </a:p>
          <a:p>
            <a:pPr algn="ctr"/>
            <a:r>
              <a:rPr lang="de-AT" sz="1100" kern="0" dirty="0"/>
              <a:t>durch</a:t>
            </a:r>
          </a:p>
        </p:txBody>
      </p:sp>
      <p:sp>
        <p:nvSpPr>
          <p:cNvPr id="24" name="Pfeil nach rechts 23"/>
          <p:cNvSpPr/>
          <p:nvPr/>
        </p:nvSpPr>
        <p:spPr bwMode="auto">
          <a:xfrm>
            <a:off x="3119043" y="5575169"/>
            <a:ext cx="988219" cy="270163"/>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5" name="Rechteck 24"/>
          <p:cNvSpPr/>
          <p:nvPr/>
        </p:nvSpPr>
        <p:spPr>
          <a:xfrm>
            <a:off x="5961967" y="4953674"/>
            <a:ext cx="2828892" cy="246221"/>
          </a:xfrm>
          <a:prstGeom prst="rect">
            <a:avLst/>
          </a:prstGeom>
        </p:spPr>
        <p:txBody>
          <a:bodyPr wrap="square">
            <a:spAutoFit/>
          </a:bodyPr>
          <a:lstStyle/>
          <a:p>
            <a:r>
              <a:rPr lang="de-AT" sz="1000" kern="0" dirty="0"/>
              <a:t>mit Parametern (Werte bei n-</a:t>
            </a:r>
            <a:r>
              <a:rPr lang="de-AT" sz="1000" kern="0" dirty="0" err="1"/>
              <a:t>ter</a:t>
            </a:r>
            <a:r>
              <a:rPr lang="de-AT" sz="1000" kern="0" dirty="0"/>
              <a:t> Stützstelle):</a:t>
            </a:r>
          </a:p>
        </p:txBody>
      </p:sp>
      <mc:AlternateContent xmlns:mc="http://schemas.openxmlformats.org/markup-compatibility/2006" xmlns:a14="http://schemas.microsoft.com/office/drawing/2010/main">
        <mc:Choice Requires="a14">
          <p:sp>
            <p:nvSpPr>
              <p:cNvPr id="27" name="Rechteck 26"/>
              <p:cNvSpPr/>
              <p:nvPr/>
            </p:nvSpPr>
            <p:spPr>
              <a:xfrm>
                <a:off x="4644195" y="5926535"/>
                <a:ext cx="4136031" cy="246221"/>
              </a:xfrm>
              <a:prstGeom prst="rect">
                <a:avLst/>
              </a:prstGeom>
            </p:spPr>
            <p:txBody>
              <a:bodyPr wrap="square">
                <a:spAutoFit/>
              </a:bodyPr>
              <a:lstStyle/>
              <a:p>
                <a:r>
                  <a:rPr lang="de-AT" sz="1000" kern="0" dirty="0"/>
                  <a:t>und SOS2-Variablen </a:t>
                </a:r>
                <a:r>
                  <a:rPr lang="el-GR" sz="1000" dirty="0">
                    <a:latin typeface="Arial" panose="020B0604020202020204" pitchFamily="34" charset="0"/>
                    <a:cs typeface="Arial" panose="020B0604020202020204" pitchFamily="34" charset="0"/>
                  </a:rPr>
                  <a:t>λ</a:t>
                </a:r>
                <a:r>
                  <a:rPr lang="el-GR" sz="1000" baseline="-25000" dirty="0">
                    <a:latin typeface="Arial" panose="020B0604020202020204" pitchFamily="34" charset="0"/>
                    <a:cs typeface="Arial" panose="020B0604020202020204" pitchFamily="34" charset="0"/>
                  </a:rPr>
                  <a:t>0</a:t>
                </a:r>
                <a:r>
                  <a:rPr lang="de-AT" sz="1000" dirty="0">
                    <a:latin typeface="Arial" panose="020B0604020202020204" pitchFamily="34" charset="0"/>
                    <a:cs typeface="Arial" panose="020B0604020202020204" pitchFamily="34" charset="0"/>
                  </a:rPr>
                  <a:t>, </a:t>
                </a:r>
                <a:r>
                  <a:rPr lang="el-GR" sz="1000" dirty="0">
                    <a:latin typeface="Arial" panose="020B0604020202020204" pitchFamily="34" charset="0"/>
                    <a:cs typeface="Arial" panose="020B0604020202020204" pitchFamily="34" charset="0"/>
                  </a:rPr>
                  <a:t>λ</a:t>
                </a:r>
                <a:r>
                  <a:rPr lang="de-AT" sz="1000" baseline="-25000" dirty="0">
                    <a:latin typeface="Arial" panose="020B0604020202020204" pitchFamily="34" charset="0"/>
                    <a:cs typeface="Arial" panose="020B0604020202020204" pitchFamily="34" charset="0"/>
                  </a:rPr>
                  <a:t>1, …, </a:t>
                </a:r>
                <a:r>
                  <a:rPr lang="el-GR" sz="1000" dirty="0">
                    <a:latin typeface="Arial" panose="020B0604020202020204" pitchFamily="34" charset="0"/>
                    <a:cs typeface="Arial" panose="020B0604020202020204" pitchFamily="34" charset="0"/>
                  </a:rPr>
                  <a:t>λ</a:t>
                </a:r>
                <a:r>
                  <a:rPr lang="de-AT" sz="1000" baseline="-25000" dirty="0">
                    <a:latin typeface="Arial" panose="020B0604020202020204" pitchFamily="34" charset="0"/>
                    <a:cs typeface="Arial" panose="020B0604020202020204" pitchFamily="34" charset="0"/>
                  </a:rPr>
                  <a:t>N</a:t>
                </a:r>
                <a:r>
                  <a:rPr lang="de-AT" sz="1000" dirty="0">
                    <a:latin typeface="Arial" panose="020B0604020202020204" pitchFamily="34" charset="0"/>
                    <a:cs typeface="Arial" panose="020B0604020202020204" pitchFamily="34" charset="0"/>
                  </a:rPr>
                  <a:t> für die zusätzlich gilt </a:t>
                </a:r>
                <a14:m>
                  <m:oMath xmlns:m="http://schemas.openxmlformats.org/officeDocument/2006/math">
                    <m:nary>
                      <m:naryPr>
                        <m:chr m:val="∑"/>
                        <m:ctrlPr>
                          <a:rPr lang="pt-BR" sz="1000" i="1" smtClean="0">
                            <a:latin typeface="Cambria Math" panose="02040503050406030204" pitchFamily="18" charset="0"/>
                            <a:cs typeface="Arial" panose="020B0604020202020204" pitchFamily="34" charset="0"/>
                          </a:rPr>
                        </m:ctrlPr>
                      </m:naryPr>
                      <m:sub>
                        <m:r>
                          <a:rPr lang="pt-BR" sz="1000" i="1" smtClean="0">
                            <a:latin typeface="Cambria Math" panose="02040503050406030204" pitchFamily="18" charset="0"/>
                            <a:cs typeface="Arial" panose="020B0604020202020204" pitchFamily="34" charset="0"/>
                          </a:rPr>
                          <m:t>𝑛</m:t>
                        </m:r>
                        <m:r>
                          <a:rPr lang="pt-BR" sz="1000" i="1" smtClean="0">
                            <a:latin typeface="Cambria Math" panose="02040503050406030204" pitchFamily="18" charset="0"/>
                            <a:cs typeface="Arial" panose="020B0604020202020204" pitchFamily="34" charset="0"/>
                          </a:rPr>
                          <m:t>=</m:t>
                        </m:r>
                        <m:r>
                          <a:rPr lang="de-AT" sz="1000" b="0" i="1" smtClean="0">
                            <a:latin typeface="Cambria Math" panose="02040503050406030204" pitchFamily="18" charset="0"/>
                            <a:cs typeface="Arial" panose="020B0604020202020204" pitchFamily="34" charset="0"/>
                          </a:rPr>
                          <m:t>𝑜</m:t>
                        </m:r>
                      </m:sub>
                      <m:sup>
                        <m:r>
                          <a:rPr lang="de-AT" sz="1000" b="0" i="1" smtClean="0">
                            <a:latin typeface="Cambria Math" panose="02040503050406030204" pitchFamily="18" charset="0"/>
                            <a:cs typeface="Arial" panose="020B0604020202020204" pitchFamily="34" charset="0"/>
                          </a:rPr>
                          <m:t>𝑁</m:t>
                        </m:r>
                      </m:sup>
                      <m:e>
                        <m:sSub>
                          <m:sSubPr>
                            <m:ctrlPr>
                              <a:rPr lang="pt-BR" sz="1000" i="1" smtClean="0">
                                <a:latin typeface="Cambria Math" panose="02040503050406030204" pitchFamily="18" charset="0"/>
                                <a:cs typeface="Arial" panose="020B0604020202020204" pitchFamily="34" charset="0"/>
                              </a:rPr>
                            </m:ctrlPr>
                          </m:sSubPr>
                          <m:e>
                            <m:r>
                              <m:rPr>
                                <m:nor/>
                              </m:rPr>
                              <a:rPr lang="el-GR" sz="1000" dirty="0">
                                <a:latin typeface="Arial" panose="020B0604020202020204" pitchFamily="34" charset="0"/>
                                <a:cs typeface="Arial" panose="020B0604020202020204" pitchFamily="34" charset="0"/>
                              </a:rPr>
                              <m:t>λ</m:t>
                            </m:r>
                          </m:e>
                          <m:sub>
                            <m:r>
                              <a:rPr lang="de-AT" sz="1000" b="0" i="1" smtClean="0">
                                <a:latin typeface="Cambria Math" panose="02040503050406030204" pitchFamily="18" charset="0"/>
                                <a:cs typeface="Arial" panose="020B0604020202020204" pitchFamily="34" charset="0"/>
                              </a:rPr>
                              <m:t>𝑛</m:t>
                            </m:r>
                          </m:sub>
                        </m:sSub>
                        <m:r>
                          <a:rPr lang="de-AT" sz="1000" i="1">
                            <a:latin typeface="Cambria Math" panose="02040503050406030204" pitchFamily="18" charset="0"/>
                            <a:cs typeface="Arial" panose="020B0604020202020204" pitchFamily="34" charset="0"/>
                          </a:rPr>
                          <m:t>=1</m:t>
                        </m:r>
                      </m:e>
                    </m:nary>
                    <m:r>
                      <a:rPr lang="de-AT" sz="1000" b="0" i="1" smtClean="0">
                        <a:latin typeface="Cambria Math" panose="02040503050406030204" pitchFamily="18" charset="0"/>
                        <a:cs typeface="Arial" panose="020B0604020202020204" pitchFamily="34" charset="0"/>
                      </a:rPr>
                      <m:t>.</m:t>
                    </m:r>
                  </m:oMath>
                </a14:m>
                <a:endParaRPr lang="de-AT" sz="1000" dirty="0"/>
              </a:p>
            </p:txBody>
          </p:sp>
        </mc:Choice>
        <mc:Fallback xmlns="">
          <p:sp>
            <p:nvSpPr>
              <p:cNvPr id="27" name="Rechteck 26"/>
              <p:cNvSpPr>
                <a:spLocks noRot="1" noChangeAspect="1" noMove="1" noResize="1" noEditPoints="1" noAdjustHandles="1" noChangeArrowheads="1" noChangeShapeType="1" noTextEdit="1"/>
              </p:cNvSpPr>
              <p:nvPr/>
            </p:nvSpPr>
            <p:spPr>
              <a:xfrm>
                <a:off x="4644195" y="5926535"/>
                <a:ext cx="4136031" cy="246221"/>
              </a:xfrm>
              <a:prstGeom prst="rect">
                <a:avLst/>
              </a:prstGeom>
              <a:blipFill>
                <a:blip r:embed="rId2"/>
                <a:stretch>
                  <a:fillRect t="-85366" b="-141463"/>
                </a:stretch>
              </a:blipFill>
            </p:spPr>
            <p:txBody>
              <a:bodyPr/>
              <a:lstStyle/>
              <a:p>
                <a:r>
                  <a:rPr lang="de-AT">
                    <a:noFill/>
                  </a:rPr>
                  <a:t> </a:t>
                </a:r>
              </a:p>
            </p:txBody>
          </p:sp>
        </mc:Fallback>
      </mc:AlternateContent>
      <p:sp>
        <p:nvSpPr>
          <p:cNvPr id="28" name="Rechteck 27"/>
          <p:cNvSpPr/>
          <p:nvPr/>
        </p:nvSpPr>
        <p:spPr>
          <a:xfrm>
            <a:off x="633973" y="5329646"/>
            <a:ext cx="2347627" cy="723275"/>
          </a:xfrm>
          <a:prstGeom prst="rect">
            <a:avLst/>
          </a:prstGeom>
        </p:spPr>
        <p:txBody>
          <a:bodyPr wrap="square">
            <a:spAutoFit/>
          </a:bodyPr>
          <a:lstStyle/>
          <a:p>
            <a:endParaRPr lang="de-AT" sz="1100" kern="0" dirty="0"/>
          </a:p>
          <a:p>
            <a:pPr algn="ctr"/>
            <a:r>
              <a:rPr lang="de-AT" sz="1000" kern="0" dirty="0"/>
              <a:t>Variablen P</a:t>
            </a:r>
            <a:r>
              <a:rPr lang="de-AT" sz="1000" kern="0" baseline="-25000" dirty="0"/>
              <a:t>TB</a:t>
            </a:r>
            <a:r>
              <a:rPr lang="de-AT" sz="1000" kern="0" dirty="0"/>
              <a:t> und </a:t>
            </a:r>
            <a:r>
              <a:rPr lang="de-AT" sz="1000" kern="0" dirty="0" err="1"/>
              <a:t>Q</a:t>
            </a:r>
            <a:r>
              <a:rPr lang="de-AT" sz="1000" kern="0" baseline="-25000" dirty="0" err="1"/>
              <a:t>Turb</a:t>
            </a:r>
            <a:r>
              <a:rPr lang="de-AT" sz="1000" kern="0" baseline="-25000" dirty="0"/>
              <a:t> </a:t>
            </a:r>
            <a:r>
              <a:rPr lang="de-AT" sz="1000" kern="0" dirty="0"/>
              <a:t>stehen in einer nicht-linearen</a:t>
            </a:r>
          </a:p>
          <a:p>
            <a:pPr algn="ctr"/>
            <a:r>
              <a:rPr lang="de-AT" sz="1000" kern="0" dirty="0"/>
              <a:t>Beziehung zueinander.  </a:t>
            </a:r>
          </a:p>
        </p:txBody>
      </p:sp>
      <p:pic>
        <p:nvPicPr>
          <p:cNvPr id="30" name="Grafik 29"/>
          <p:cNvPicPr>
            <a:picLocks noChangeAspect="1"/>
          </p:cNvPicPr>
          <p:nvPr/>
        </p:nvPicPr>
        <p:blipFill>
          <a:blip r:embed="rId3"/>
          <a:stretch>
            <a:fillRect/>
          </a:stretch>
        </p:blipFill>
        <p:spPr>
          <a:xfrm>
            <a:off x="758856" y="5000710"/>
            <a:ext cx="2139611" cy="448380"/>
          </a:xfrm>
          <a:prstGeom prst="rect">
            <a:avLst/>
          </a:prstGeom>
        </p:spPr>
      </p:pic>
      <p:pic>
        <p:nvPicPr>
          <p:cNvPr id="32" name="Grafik 31"/>
          <p:cNvPicPr>
            <a:picLocks noChangeAspect="1"/>
          </p:cNvPicPr>
          <p:nvPr/>
        </p:nvPicPr>
        <p:blipFill>
          <a:blip r:embed="rId4"/>
          <a:stretch>
            <a:fillRect/>
          </a:stretch>
        </p:blipFill>
        <p:spPr>
          <a:xfrm>
            <a:off x="6017255" y="5168011"/>
            <a:ext cx="2533965" cy="643979"/>
          </a:xfrm>
          <a:prstGeom prst="rect">
            <a:avLst/>
          </a:prstGeom>
        </p:spPr>
      </p:pic>
      <p:pic>
        <p:nvPicPr>
          <p:cNvPr id="33" name="Grafik 32"/>
          <p:cNvPicPr>
            <a:picLocks noChangeAspect="1"/>
          </p:cNvPicPr>
          <p:nvPr/>
        </p:nvPicPr>
        <p:blipFill>
          <a:blip r:embed="rId5"/>
          <a:stretch>
            <a:fillRect/>
          </a:stretch>
        </p:blipFill>
        <p:spPr>
          <a:xfrm>
            <a:off x="4415189" y="4953253"/>
            <a:ext cx="1456431" cy="935597"/>
          </a:xfrm>
          <a:prstGeom prst="rect">
            <a:avLst/>
          </a:prstGeom>
        </p:spPr>
      </p:pic>
      <p:sp>
        <p:nvSpPr>
          <p:cNvPr id="35" name="Inhaltsplatzhalter 2"/>
          <p:cNvSpPr txBox="1">
            <a:spLocks/>
          </p:cNvSpPr>
          <p:nvPr/>
        </p:nvSpPr>
        <p:spPr bwMode="auto">
          <a:xfrm>
            <a:off x="633974" y="4692293"/>
            <a:ext cx="2379700" cy="186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algn="ctr"/>
            <a:r>
              <a:rPr lang="de-AT" sz="1100" b="1" kern="0" dirty="0">
                <a:solidFill>
                  <a:schemeClr val="tx2">
                    <a:lumMod val="50000"/>
                  </a:schemeClr>
                </a:solidFill>
              </a:rPr>
              <a:t>nicht-linear</a:t>
            </a:r>
          </a:p>
        </p:txBody>
      </p:sp>
      <p:sp>
        <p:nvSpPr>
          <p:cNvPr id="36" name="Inhaltsplatzhalter 2"/>
          <p:cNvSpPr txBox="1">
            <a:spLocks/>
          </p:cNvSpPr>
          <p:nvPr/>
        </p:nvSpPr>
        <p:spPr bwMode="auto">
          <a:xfrm>
            <a:off x="465201" y="3518140"/>
            <a:ext cx="8316737" cy="1218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buFontTx/>
              <a:buNone/>
            </a:pPr>
            <a:endParaRPr lang="de-AT" sz="200" b="1" kern="0" dirty="0">
              <a:solidFill>
                <a:schemeClr val="tx1"/>
              </a:solidFill>
            </a:endParaRPr>
          </a:p>
          <a:p>
            <a:pPr marL="180975" lvl="2" indent="0" algn="ctr">
              <a:buNone/>
            </a:pPr>
            <a:r>
              <a:rPr lang="de-AT" sz="1400" b="1" kern="0" dirty="0">
                <a:solidFill>
                  <a:schemeClr val="tx2">
                    <a:lumMod val="50000"/>
                  </a:schemeClr>
                </a:solidFill>
              </a:rPr>
              <a:t>Approximation nicht-lineare Leistungskennlinie als stückweise lineare Funktion</a:t>
            </a:r>
          </a:p>
          <a:p>
            <a:pPr marL="180975" lvl="2" indent="0" algn="ctr">
              <a:buNone/>
            </a:pPr>
            <a:endParaRPr lang="de-AT" sz="1000" b="1" kern="0" dirty="0">
              <a:solidFill>
                <a:schemeClr val="tx2">
                  <a:lumMod val="50000"/>
                </a:schemeClr>
              </a:solidFill>
            </a:endParaRPr>
          </a:p>
          <a:p>
            <a:pPr lvl="2">
              <a:buFont typeface="Arial" panose="020B0604020202020204" pitchFamily="34" charset="0"/>
              <a:buChar char="•"/>
            </a:pPr>
            <a:r>
              <a:rPr lang="de-AT" sz="1100" b="1" kern="0" dirty="0">
                <a:solidFill>
                  <a:schemeClr val="tx2">
                    <a:lumMod val="50000"/>
                  </a:schemeClr>
                </a:solidFill>
              </a:rPr>
              <a:t>Schema</a:t>
            </a:r>
            <a:r>
              <a:rPr lang="de-AT" sz="1100" kern="0" dirty="0">
                <a:solidFill>
                  <a:schemeClr val="tx1"/>
                </a:solidFill>
              </a:rPr>
              <a:t>: Nicht-linearer Zusammenhang kann effizient als stückweise lineare Funktion mittels SOS2-Variablen approximiert werden, die SOS2-Variablen entsprechen dabei die Gewichtungsfaktoren der Konvexkombinationen der Stützstellen.</a:t>
            </a:r>
          </a:p>
          <a:p>
            <a:pPr lvl="2">
              <a:buFont typeface="Arial" panose="020B0604020202020204" pitchFamily="34" charset="0"/>
              <a:buChar char="•"/>
            </a:pPr>
            <a:endParaRPr lang="de-AT" sz="200" b="1" kern="0" dirty="0">
              <a:solidFill>
                <a:schemeClr val="tx2">
                  <a:lumMod val="50000"/>
                </a:schemeClr>
              </a:solidFill>
            </a:endParaRPr>
          </a:p>
          <a:p>
            <a:pPr lvl="2"/>
            <a:r>
              <a:rPr lang="de-AT" sz="1100" b="1" kern="0" dirty="0">
                <a:solidFill>
                  <a:schemeClr val="tx2">
                    <a:lumMod val="50000"/>
                  </a:schemeClr>
                </a:solidFill>
              </a:rPr>
              <a:t>Beispiel</a:t>
            </a:r>
            <a:r>
              <a:rPr lang="de-AT" sz="1100" kern="0" dirty="0">
                <a:solidFill>
                  <a:schemeClr val="tx2">
                    <a:lumMod val="50000"/>
                  </a:schemeClr>
                </a:solidFill>
              </a:rPr>
              <a:t>:</a:t>
            </a:r>
            <a:r>
              <a:rPr lang="de-AT" sz="1100" b="1" kern="0" dirty="0">
                <a:solidFill>
                  <a:schemeClr val="tx2">
                    <a:lumMod val="50000"/>
                  </a:schemeClr>
                </a:solidFill>
              </a:rPr>
              <a:t> </a:t>
            </a:r>
            <a:r>
              <a:rPr lang="de-AT" sz="1100" kern="0" dirty="0">
                <a:solidFill>
                  <a:schemeClr val="tx1"/>
                </a:solidFill>
              </a:rPr>
              <a:t>Leistungskennlinie in Abhängigkeit von </a:t>
            </a:r>
            <a:r>
              <a:rPr lang="de-AT" sz="1100" kern="0" dirty="0" err="1">
                <a:solidFill>
                  <a:schemeClr val="tx1"/>
                </a:solidFill>
              </a:rPr>
              <a:t>Q</a:t>
            </a:r>
            <a:r>
              <a:rPr lang="de-AT" sz="1100" kern="0" baseline="-25000" dirty="0" err="1"/>
              <a:t>Turb</a:t>
            </a:r>
            <a:r>
              <a:rPr lang="de-AT" sz="1100" kern="0" dirty="0">
                <a:solidFill>
                  <a:schemeClr val="tx1"/>
                </a:solidFill>
              </a:rPr>
              <a:t> im Turbinenbetrieb (konstante Fallhöhe):</a:t>
            </a:r>
          </a:p>
          <a:p>
            <a:pPr marL="180975" lvl="2" indent="0">
              <a:buNone/>
            </a:pPr>
            <a:endParaRPr lang="de-AT" sz="1100" kern="0" dirty="0">
              <a:solidFill>
                <a:schemeClr val="tx1"/>
              </a:solidFill>
            </a:endParaRPr>
          </a:p>
        </p:txBody>
      </p:sp>
      <p:sp>
        <p:nvSpPr>
          <p:cNvPr id="2" name="Foliennummernplatzhalter 1"/>
          <p:cNvSpPr>
            <a:spLocks noGrp="1"/>
          </p:cNvSpPr>
          <p:nvPr>
            <p:ph type="sldNum" sz="quarter" idx="11"/>
          </p:nvPr>
        </p:nvSpPr>
        <p:spPr/>
        <p:txBody>
          <a:bodyPr/>
          <a:lstStyle/>
          <a:p>
            <a:pPr algn="r"/>
            <a:r>
              <a:rPr lang="de-DE"/>
              <a:t>Seite </a:t>
            </a:r>
            <a:fld id="{DA7C5908-43A2-4734-906C-248E75A07F0B}" type="slidenum">
              <a:rPr lang="de-DE" smtClean="0"/>
              <a:pPr algn="r"/>
              <a:t>12</a:t>
            </a:fld>
            <a:endParaRPr lang="de-DE" dirty="0"/>
          </a:p>
        </p:txBody>
      </p:sp>
    </p:spTree>
    <p:extLst>
      <p:ext uri="{BB962C8B-B14F-4D97-AF65-F5344CB8AC3E}">
        <p14:creationId xmlns:p14="http://schemas.microsoft.com/office/powerpoint/2010/main" val="4047124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p:cNvSpPr/>
          <p:nvPr/>
        </p:nvSpPr>
        <p:spPr bwMode="auto">
          <a:xfrm>
            <a:off x="485826" y="1612593"/>
            <a:ext cx="8316738" cy="4797732"/>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3" name="Rechteck 12"/>
          <p:cNvSpPr/>
          <p:nvPr/>
        </p:nvSpPr>
        <p:spPr bwMode="auto">
          <a:xfrm>
            <a:off x="701017" y="2419351"/>
            <a:ext cx="7871483" cy="38195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15.12.2023</a:t>
            </a:r>
          </a:p>
        </p:txBody>
      </p:sp>
      <p:sp>
        <p:nvSpPr>
          <p:cNvPr id="6" name="Fußzeilenplatzhalter 5"/>
          <p:cNvSpPr>
            <a:spLocks noGrp="1"/>
          </p:cNvSpPr>
          <p:nvPr>
            <p:ph type="ftr" sz="quarter" idx="12"/>
          </p:nvPr>
        </p:nvSpPr>
        <p:spPr/>
        <p:txBody>
          <a:bodyPr/>
          <a:lstStyle/>
          <a:p>
            <a:r>
              <a:rPr lang="de-DE"/>
              <a:t>Short-Term Hydro Scheduling</a:t>
            </a:r>
          </a:p>
        </p:txBody>
      </p:sp>
      <p:pic>
        <p:nvPicPr>
          <p:cNvPr id="2" name="Grafik 1"/>
          <p:cNvPicPr>
            <a:picLocks noChangeAspect="1"/>
          </p:cNvPicPr>
          <p:nvPr/>
        </p:nvPicPr>
        <p:blipFill>
          <a:blip r:embed="rId2"/>
          <a:stretch>
            <a:fillRect/>
          </a:stretch>
        </p:blipFill>
        <p:spPr>
          <a:xfrm>
            <a:off x="1057276" y="2514600"/>
            <a:ext cx="6988242" cy="3462308"/>
          </a:xfrm>
          <a:prstGeom prst="rect">
            <a:avLst/>
          </a:prstGeom>
        </p:spPr>
      </p:pic>
      <p:sp>
        <p:nvSpPr>
          <p:cNvPr id="10" name="Rechteck 9"/>
          <p:cNvSpPr/>
          <p:nvPr/>
        </p:nvSpPr>
        <p:spPr bwMode="auto">
          <a:xfrm>
            <a:off x="485826" y="817268"/>
            <a:ext cx="8316738" cy="61241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1" name="Titel 1"/>
          <p:cNvSpPr txBox="1">
            <a:spLocks/>
          </p:cNvSpPr>
          <p:nvPr/>
        </p:nvSpPr>
        <p:spPr bwMode="auto">
          <a:xfrm>
            <a:off x="485826" y="1000177"/>
            <a:ext cx="8316738" cy="2641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tx2">
                    <a:lumMod val="50000"/>
                  </a:schemeClr>
                </a:solidFill>
              </a:rPr>
              <a:t>Stückweise lineare Leistungskennlinie </a:t>
            </a:r>
            <a:r>
              <a:rPr lang="de-AT" sz="1600" b="1" i="1" kern="0" dirty="0">
                <a:solidFill>
                  <a:schemeClr val="tx2">
                    <a:lumMod val="50000"/>
                  </a:schemeClr>
                </a:solidFill>
              </a:rPr>
              <a:t>(</a:t>
            </a:r>
            <a:r>
              <a:rPr lang="de-AT" sz="1600" b="1" i="1" kern="0" dirty="0" err="1">
                <a:solidFill>
                  <a:schemeClr val="tx2">
                    <a:lumMod val="50000"/>
                  </a:schemeClr>
                </a:solidFill>
              </a:rPr>
              <a:t>picewise</a:t>
            </a:r>
            <a:r>
              <a:rPr lang="de-AT" sz="1600" b="1" i="1" kern="0" dirty="0">
                <a:solidFill>
                  <a:schemeClr val="tx2">
                    <a:lumMod val="50000"/>
                  </a:schemeClr>
                </a:solidFill>
              </a:rPr>
              <a:t> linear </a:t>
            </a:r>
            <a:r>
              <a:rPr lang="de-AT" sz="1600" b="1" i="1" kern="0" dirty="0" err="1">
                <a:solidFill>
                  <a:schemeClr val="tx2">
                    <a:lumMod val="50000"/>
                  </a:schemeClr>
                </a:solidFill>
              </a:rPr>
              <a:t>approximation</a:t>
            </a:r>
            <a:r>
              <a:rPr lang="de-AT" sz="1600" b="1" i="1" kern="0" dirty="0">
                <a:solidFill>
                  <a:schemeClr val="tx2">
                    <a:lumMod val="50000"/>
                  </a:schemeClr>
                </a:solidFill>
              </a:rPr>
              <a:t>)</a:t>
            </a:r>
            <a:endParaRPr lang="de-AT" sz="1800" b="1" kern="0" dirty="0">
              <a:solidFill>
                <a:schemeClr val="tx2">
                  <a:lumMod val="50000"/>
                </a:schemeClr>
              </a:solidFill>
            </a:endParaRPr>
          </a:p>
        </p:txBody>
      </p:sp>
      <p:sp>
        <p:nvSpPr>
          <p:cNvPr id="14" name="Inhaltsplatzhalter 2"/>
          <p:cNvSpPr txBox="1">
            <a:spLocks/>
          </p:cNvSpPr>
          <p:nvPr/>
        </p:nvSpPr>
        <p:spPr bwMode="auto">
          <a:xfrm>
            <a:off x="701017" y="6019229"/>
            <a:ext cx="7871483" cy="135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a:solidFill>
                  <a:schemeClr val="tx2">
                    <a:lumMod val="50000"/>
                  </a:schemeClr>
                </a:solidFill>
              </a:rPr>
              <a:t>Stückweise </a:t>
            </a:r>
            <a:r>
              <a:rPr lang="de-AT" sz="800" b="1" kern="0" dirty="0" err="1">
                <a:solidFill>
                  <a:schemeClr val="tx2">
                    <a:lumMod val="50000"/>
                  </a:schemeClr>
                </a:solidFill>
              </a:rPr>
              <a:t>linearisierte</a:t>
            </a:r>
            <a:r>
              <a:rPr lang="de-AT" sz="800" b="1" kern="0" dirty="0">
                <a:solidFill>
                  <a:schemeClr val="tx2">
                    <a:lumMod val="50000"/>
                  </a:schemeClr>
                </a:solidFill>
              </a:rPr>
              <a:t> beispielhafte Leistungskennlinie</a:t>
            </a:r>
            <a:endParaRPr lang="de-AT" kern="0" dirty="0">
              <a:solidFill>
                <a:schemeClr val="tx2">
                  <a:lumMod val="50000"/>
                </a:schemeClr>
              </a:solidFill>
            </a:endParaRPr>
          </a:p>
        </p:txBody>
      </p:sp>
      <p:sp>
        <p:nvSpPr>
          <p:cNvPr id="3" name="Rechteck 2"/>
          <p:cNvSpPr/>
          <p:nvPr/>
        </p:nvSpPr>
        <p:spPr>
          <a:xfrm>
            <a:off x="-276226" y="1720608"/>
            <a:ext cx="8954965" cy="1477328"/>
          </a:xfrm>
          <a:prstGeom prst="rect">
            <a:avLst/>
          </a:prstGeom>
        </p:spPr>
        <p:txBody>
          <a:bodyPr wrap="square">
            <a:spAutoFit/>
          </a:bodyPr>
          <a:lstStyle/>
          <a:p>
            <a:pPr lvl="2"/>
            <a:r>
              <a:rPr lang="de-AT" sz="1100" b="1" kern="0" dirty="0">
                <a:solidFill>
                  <a:schemeClr val="tx2">
                    <a:lumMod val="50000"/>
                  </a:schemeClr>
                </a:solidFill>
              </a:rPr>
              <a:t>Beispiel</a:t>
            </a:r>
            <a:r>
              <a:rPr lang="de-AT" sz="1100" kern="0" dirty="0">
                <a:solidFill>
                  <a:schemeClr val="tx2">
                    <a:lumMod val="50000"/>
                  </a:schemeClr>
                </a:solidFill>
              </a:rPr>
              <a:t>:</a:t>
            </a:r>
            <a:r>
              <a:rPr lang="de-AT" sz="1100" b="1" kern="0" dirty="0">
                <a:solidFill>
                  <a:schemeClr val="tx2">
                    <a:lumMod val="50000"/>
                  </a:schemeClr>
                </a:solidFill>
              </a:rPr>
              <a:t> </a:t>
            </a:r>
            <a:r>
              <a:rPr lang="de-AT" sz="1100" kern="0" dirty="0"/>
              <a:t>Leistungskennlinie (eine Turbine, konstante Fallhöhe, N=21):</a:t>
            </a:r>
          </a:p>
          <a:p>
            <a:pPr lvl="2"/>
            <a:endParaRPr lang="de-AT" sz="200" kern="0" dirty="0"/>
          </a:p>
          <a:p>
            <a:pPr lvl="2"/>
            <a:r>
              <a:rPr lang="de-AT" sz="1100" kern="0" dirty="0"/>
              <a:t>Der Zusammenhang zwischen Durchfluss und Leistung kann in diesem Beispiel bei Q=25 m</a:t>
            </a:r>
            <a:r>
              <a:rPr lang="de-AT" sz="1100" kern="0" baseline="30000" dirty="0"/>
              <a:t>3</a:t>
            </a:r>
            <a:r>
              <a:rPr lang="de-AT" sz="1100" kern="0" dirty="0"/>
              <a:t>/s </a:t>
            </a:r>
            <a:r>
              <a:rPr lang="de-AT" sz="1100" i="1" kern="0" dirty="0"/>
              <a:t>eindeutig</a:t>
            </a:r>
            <a:r>
              <a:rPr lang="de-AT" sz="1100" kern="0" dirty="0"/>
              <a:t> mit den SOS2-Variablen </a:t>
            </a:r>
            <a:r>
              <a:rPr lang="el-GR" sz="1100" dirty="0">
                <a:latin typeface="Arial" panose="020B0604020202020204" pitchFamily="34" charset="0"/>
                <a:cs typeface="Arial" panose="020B0604020202020204" pitchFamily="34" charset="0"/>
              </a:rPr>
              <a:t>λ</a:t>
            </a:r>
            <a:r>
              <a:rPr lang="de-AT" sz="1100" baseline="-25000" dirty="0">
                <a:latin typeface="Arial" panose="020B0604020202020204" pitchFamily="34" charset="0"/>
                <a:cs typeface="Arial" panose="020B0604020202020204" pitchFamily="34" charset="0"/>
              </a:rPr>
              <a:t>12</a:t>
            </a:r>
            <a:r>
              <a:rPr lang="de-AT" sz="1100" dirty="0">
                <a:latin typeface="Arial" panose="020B0604020202020204" pitchFamily="34" charset="0"/>
                <a:cs typeface="Arial" panose="020B0604020202020204" pitchFamily="34" charset="0"/>
              </a:rPr>
              <a:t>=0.5 und </a:t>
            </a:r>
            <a:r>
              <a:rPr lang="el-GR" sz="1100" dirty="0">
                <a:latin typeface="Arial" panose="020B0604020202020204" pitchFamily="34" charset="0"/>
                <a:cs typeface="Arial" panose="020B0604020202020204" pitchFamily="34" charset="0"/>
              </a:rPr>
              <a:t>λ</a:t>
            </a:r>
            <a:r>
              <a:rPr lang="de-AT" sz="1100" baseline="-25000" dirty="0">
                <a:latin typeface="Arial" panose="020B0604020202020204" pitchFamily="34" charset="0"/>
                <a:cs typeface="Arial" panose="020B0604020202020204" pitchFamily="34" charset="0"/>
              </a:rPr>
              <a:t>13</a:t>
            </a:r>
            <a:r>
              <a:rPr lang="de-AT" sz="1100" dirty="0">
                <a:latin typeface="Arial" panose="020B0604020202020204" pitchFamily="34" charset="0"/>
                <a:cs typeface="Arial" panose="020B0604020202020204" pitchFamily="34" charset="0"/>
              </a:rPr>
              <a:t>=0.5 (sowie </a:t>
            </a:r>
            <a:r>
              <a:rPr lang="el-GR" sz="1100" dirty="0">
                <a:latin typeface="Arial" panose="020B0604020202020204" pitchFamily="34" charset="0"/>
                <a:cs typeface="Arial" panose="020B0604020202020204" pitchFamily="34" charset="0"/>
              </a:rPr>
              <a:t>λ</a:t>
            </a:r>
            <a:r>
              <a:rPr lang="de-AT" sz="1100" baseline="-25000" dirty="0">
                <a:latin typeface="Arial" panose="020B0604020202020204" pitchFamily="34" charset="0"/>
                <a:cs typeface="Arial" panose="020B0604020202020204" pitchFamily="34" charset="0"/>
              </a:rPr>
              <a:t>i</a:t>
            </a:r>
            <a:r>
              <a:rPr lang="de-AT" sz="1100" dirty="0">
                <a:latin typeface="Arial" panose="020B0604020202020204" pitchFamily="34" charset="0"/>
                <a:cs typeface="Arial" panose="020B0604020202020204" pitchFamily="34" charset="0"/>
              </a:rPr>
              <a:t>=0 sonst) abgebildet werden.</a:t>
            </a:r>
            <a:endParaRPr lang="de-AT" sz="1100" kern="0" dirty="0"/>
          </a:p>
          <a:p>
            <a:pPr lvl="2"/>
            <a:endParaRPr lang="de-AT" sz="1100" kern="0" dirty="0"/>
          </a:p>
          <a:p>
            <a:pPr lvl="2"/>
            <a:endParaRPr lang="de-AT" sz="1100" kern="0" dirty="0"/>
          </a:p>
          <a:p>
            <a:pPr lvl="2"/>
            <a:endParaRPr lang="de-AT" sz="1100" kern="0" dirty="0"/>
          </a:p>
          <a:p>
            <a:pPr lvl="2"/>
            <a:endParaRPr lang="de-AT" sz="1100" kern="0" dirty="0"/>
          </a:p>
          <a:p>
            <a:pPr lvl="2"/>
            <a:endParaRPr lang="de-AT" sz="1100" kern="0" dirty="0"/>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13</a:t>
            </a:fld>
            <a:endParaRPr lang="de-DE" dirty="0"/>
          </a:p>
        </p:txBody>
      </p:sp>
    </p:spTree>
    <p:extLst>
      <p:ext uri="{BB962C8B-B14F-4D97-AF65-F5344CB8AC3E}">
        <p14:creationId xmlns:p14="http://schemas.microsoft.com/office/powerpoint/2010/main" val="3202978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p:cNvSpPr/>
          <p:nvPr/>
        </p:nvSpPr>
        <p:spPr bwMode="auto">
          <a:xfrm>
            <a:off x="485826" y="1612593"/>
            <a:ext cx="8316738" cy="2583984"/>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3" name="Rechteck 12"/>
          <p:cNvSpPr/>
          <p:nvPr/>
        </p:nvSpPr>
        <p:spPr bwMode="auto">
          <a:xfrm>
            <a:off x="701017" y="2645599"/>
            <a:ext cx="7871483" cy="138658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15.12.2023</a:t>
            </a:r>
          </a:p>
        </p:txBody>
      </p:sp>
      <p:sp>
        <p:nvSpPr>
          <p:cNvPr id="6" name="Fußzeilenplatzhalter 5"/>
          <p:cNvSpPr>
            <a:spLocks noGrp="1"/>
          </p:cNvSpPr>
          <p:nvPr>
            <p:ph type="ftr" sz="quarter" idx="12"/>
          </p:nvPr>
        </p:nvSpPr>
        <p:spPr/>
        <p:txBody>
          <a:bodyPr/>
          <a:lstStyle/>
          <a:p>
            <a:r>
              <a:rPr lang="de-DE"/>
              <a:t>Short-Term Hydro Scheduling</a:t>
            </a:r>
          </a:p>
        </p:txBody>
      </p:sp>
      <p:sp>
        <p:nvSpPr>
          <p:cNvPr id="10" name="Rechteck 9"/>
          <p:cNvSpPr/>
          <p:nvPr/>
        </p:nvSpPr>
        <p:spPr bwMode="auto">
          <a:xfrm>
            <a:off x="485826" y="817268"/>
            <a:ext cx="8316738" cy="61241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1" name="Titel 1"/>
          <p:cNvSpPr txBox="1">
            <a:spLocks/>
          </p:cNvSpPr>
          <p:nvPr/>
        </p:nvSpPr>
        <p:spPr bwMode="auto">
          <a:xfrm>
            <a:off x="485826" y="1000177"/>
            <a:ext cx="8316738" cy="2641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tx2">
                    <a:lumMod val="50000"/>
                  </a:schemeClr>
                </a:solidFill>
              </a:rPr>
              <a:t>Baugleiche Maschinensätze </a:t>
            </a:r>
          </a:p>
        </p:txBody>
      </p:sp>
      <p:sp>
        <p:nvSpPr>
          <p:cNvPr id="3" name="Rechteck 2"/>
          <p:cNvSpPr/>
          <p:nvPr/>
        </p:nvSpPr>
        <p:spPr>
          <a:xfrm>
            <a:off x="-296791" y="1703603"/>
            <a:ext cx="9544486" cy="2200602"/>
          </a:xfrm>
          <a:prstGeom prst="rect">
            <a:avLst/>
          </a:prstGeom>
        </p:spPr>
        <p:txBody>
          <a:bodyPr wrap="square">
            <a:spAutoFit/>
          </a:bodyPr>
          <a:lstStyle/>
          <a:p>
            <a:pPr marL="1588" lvl="1" indent="0">
              <a:buFontTx/>
              <a:buNone/>
            </a:pPr>
            <a:endParaRPr lang="de-AT" sz="200" b="1" kern="0" dirty="0">
              <a:solidFill>
                <a:schemeClr val="tx1"/>
              </a:solidFill>
            </a:endParaRPr>
          </a:p>
          <a:p>
            <a:pPr marL="180975" lvl="2" indent="0" algn="ctr">
              <a:buNone/>
            </a:pPr>
            <a:r>
              <a:rPr lang="de-AT" sz="1400" b="1" kern="0" dirty="0">
                <a:solidFill>
                  <a:schemeClr val="tx2">
                    <a:lumMod val="50000"/>
                  </a:schemeClr>
                </a:solidFill>
              </a:rPr>
              <a:t>Zusammenfassung</a:t>
            </a:r>
          </a:p>
          <a:p>
            <a:pPr lvl="2"/>
            <a:endParaRPr lang="de-AT" sz="1100" kern="0" dirty="0"/>
          </a:p>
          <a:p>
            <a:pPr lvl="2"/>
            <a:r>
              <a:rPr lang="de-AT" sz="1100" kern="0" dirty="0"/>
              <a:t>Besteht ein Kraftwerk aus zwei oder mehr baugleichen Maschinensätzen, so kann die Leistungskennlinien in diesem Fall </a:t>
            </a:r>
            <a:r>
              <a:rPr lang="de-AT" sz="1100" kern="0" dirty="0">
                <a:solidFill>
                  <a:schemeClr val="tx2">
                    <a:lumMod val="50000"/>
                  </a:schemeClr>
                </a:solidFill>
              </a:rPr>
              <a:t>zusammengefasst</a:t>
            </a:r>
            <a:r>
              <a:rPr lang="de-AT" sz="1100" kern="0" dirty="0"/>
              <a:t> werden, d.h. für M baugleiche Maschinensätze, die sich </a:t>
            </a:r>
            <a:r>
              <a:rPr lang="de-AT" sz="1100" i="1" kern="0" dirty="0">
                <a:solidFill>
                  <a:schemeClr val="tx2">
                    <a:lumMod val="50000"/>
                  </a:schemeClr>
                </a:solidFill>
              </a:rPr>
              <a:t>im Turbinenbetrieb befinden</a:t>
            </a:r>
            <a:r>
              <a:rPr lang="de-AT" sz="1100" i="1" kern="0" dirty="0"/>
              <a:t>, </a:t>
            </a:r>
            <a:r>
              <a:rPr lang="de-AT" sz="1100" kern="0" dirty="0"/>
              <a:t>gilt:</a:t>
            </a:r>
          </a:p>
          <a:p>
            <a:pPr lvl="2"/>
            <a:endParaRPr lang="de-AT" sz="1100" b="1" kern="0" dirty="0">
              <a:solidFill>
                <a:schemeClr val="tx2">
                  <a:lumMod val="50000"/>
                </a:schemeClr>
              </a:solidFill>
            </a:endParaRPr>
          </a:p>
          <a:p>
            <a:pPr lvl="2"/>
            <a:endParaRPr lang="de-AT" sz="1100" b="1" kern="0" dirty="0">
              <a:solidFill>
                <a:schemeClr val="tx2">
                  <a:lumMod val="50000"/>
                </a:schemeClr>
              </a:solidFill>
            </a:endParaRPr>
          </a:p>
          <a:p>
            <a:pPr lvl="2"/>
            <a:endParaRPr lang="de-AT" sz="1100" kern="0" dirty="0"/>
          </a:p>
          <a:p>
            <a:pPr lvl="2"/>
            <a:endParaRPr lang="de-AT" sz="1100" kern="0" dirty="0"/>
          </a:p>
          <a:p>
            <a:pPr lvl="2"/>
            <a:endParaRPr lang="de-AT" sz="1100" kern="0" dirty="0"/>
          </a:p>
          <a:p>
            <a:pPr lvl="2"/>
            <a:endParaRPr lang="de-AT" sz="1100" kern="0" dirty="0"/>
          </a:p>
          <a:p>
            <a:pPr lvl="2"/>
            <a:endParaRPr lang="de-AT" sz="1100" kern="0" dirty="0"/>
          </a:p>
          <a:p>
            <a:pPr lvl="2"/>
            <a:endParaRPr lang="de-AT" sz="1100" kern="0" dirty="0"/>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14</a:t>
            </a:fld>
            <a:endParaRPr lang="de-DE" dirty="0"/>
          </a:p>
        </p:txBody>
      </p:sp>
      <p:sp>
        <p:nvSpPr>
          <p:cNvPr id="19" name="Rechteck 18">
            <a:extLst>
              <a:ext uri="{FF2B5EF4-FFF2-40B4-BE49-F238E27FC236}">
                <a16:creationId xmlns:a16="http://schemas.microsoft.com/office/drawing/2014/main" id="{425A3A60-9255-400A-0082-E0C990E1E344}"/>
              </a:ext>
            </a:extLst>
          </p:cNvPr>
          <p:cNvSpPr/>
          <p:nvPr/>
        </p:nvSpPr>
        <p:spPr>
          <a:xfrm>
            <a:off x="3777044" y="2737682"/>
            <a:ext cx="2828892" cy="246221"/>
          </a:xfrm>
          <a:prstGeom prst="rect">
            <a:avLst/>
          </a:prstGeom>
        </p:spPr>
        <p:txBody>
          <a:bodyPr wrap="square">
            <a:spAutoFit/>
          </a:bodyPr>
          <a:lstStyle/>
          <a:p>
            <a:r>
              <a:rPr lang="de-AT" sz="1000" kern="0" dirty="0"/>
              <a:t>mit Parametern (Werte bei n-</a:t>
            </a:r>
            <a:r>
              <a:rPr lang="de-AT" sz="1000" kern="0" dirty="0" err="1"/>
              <a:t>ter</a:t>
            </a:r>
            <a:r>
              <a:rPr lang="de-AT" sz="1000" kern="0" dirty="0"/>
              <a:t> Stützstelle):</a:t>
            </a:r>
          </a:p>
        </p:txBody>
      </p:sp>
      <mc:AlternateContent xmlns:mc="http://schemas.openxmlformats.org/markup-compatibility/2006">
        <mc:Choice xmlns:a14="http://schemas.microsoft.com/office/drawing/2010/main" Requires="a14">
          <p:sp>
            <p:nvSpPr>
              <p:cNvPr id="20" name="Rechteck 19">
                <a:extLst>
                  <a:ext uri="{FF2B5EF4-FFF2-40B4-BE49-F238E27FC236}">
                    <a16:creationId xmlns:a16="http://schemas.microsoft.com/office/drawing/2014/main" id="{90B8BBC2-F0DF-D9DB-A4A3-823F936731F8}"/>
                  </a:ext>
                </a:extLst>
              </p:cNvPr>
              <p:cNvSpPr/>
              <p:nvPr/>
            </p:nvSpPr>
            <p:spPr>
              <a:xfrm>
                <a:off x="2459272" y="3710543"/>
                <a:ext cx="4136031" cy="246221"/>
              </a:xfrm>
              <a:prstGeom prst="rect">
                <a:avLst/>
              </a:prstGeom>
            </p:spPr>
            <p:txBody>
              <a:bodyPr wrap="square">
                <a:spAutoFit/>
              </a:bodyPr>
              <a:lstStyle/>
              <a:p>
                <a:r>
                  <a:rPr lang="de-AT" sz="1000" kern="0" dirty="0"/>
                  <a:t>und SOS2-Variablen </a:t>
                </a:r>
                <a:r>
                  <a:rPr lang="el-GR" sz="1000" dirty="0">
                    <a:latin typeface="Arial" panose="020B0604020202020204" pitchFamily="34" charset="0"/>
                    <a:cs typeface="Arial" panose="020B0604020202020204" pitchFamily="34" charset="0"/>
                  </a:rPr>
                  <a:t>λ</a:t>
                </a:r>
                <a:r>
                  <a:rPr lang="el-GR" sz="1000" baseline="-25000" dirty="0">
                    <a:latin typeface="Arial" panose="020B0604020202020204" pitchFamily="34" charset="0"/>
                    <a:cs typeface="Arial" panose="020B0604020202020204" pitchFamily="34" charset="0"/>
                  </a:rPr>
                  <a:t>0</a:t>
                </a:r>
                <a:r>
                  <a:rPr lang="de-AT" sz="1000" dirty="0">
                    <a:latin typeface="Arial" panose="020B0604020202020204" pitchFamily="34" charset="0"/>
                    <a:cs typeface="Arial" panose="020B0604020202020204" pitchFamily="34" charset="0"/>
                  </a:rPr>
                  <a:t>, </a:t>
                </a:r>
                <a:r>
                  <a:rPr lang="el-GR" sz="1000" dirty="0">
                    <a:latin typeface="Arial" panose="020B0604020202020204" pitchFamily="34" charset="0"/>
                    <a:cs typeface="Arial" panose="020B0604020202020204" pitchFamily="34" charset="0"/>
                  </a:rPr>
                  <a:t>λ</a:t>
                </a:r>
                <a:r>
                  <a:rPr lang="de-AT" sz="1000" baseline="-25000" dirty="0">
                    <a:latin typeface="Arial" panose="020B0604020202020204" pitchFamily="34" charset="0"/>
                    <a:cs typeface="Arial" panose="020B0604020202020204" pitchFamily="34" charset="0"/>
                  </a:rPr>
                  <a:t>1, …, </a:t>
                </a:r>
                <a:r>
                  <a:rPr lang="el-GR" sz="1000" dirty="0">
                    <a:latin typeface="Arial" panose="020B0604020202020204" pitchFamily="34" charset="0"/>
                    <a:cs typeface="Arial" panose="020B0604020202020204" pitchFamily="34" charset="0"/>
                  </a:rPr>
                  <a:t>λ</a:t>
                </a:r>
                <a:r>
                  <a:rPr lang="de-AT" sz="1000" baseline="-25000" dirty="0">
                    <a:latin typeface="Arial" panose="020B0604020202020204" pitchFamily="34" charset="0"/>
                    <a:cs typeface="Arial" panose="020B0604020202020204" pitchFamily="34" charset="0"/>
                  </a:rPr>
                  <a:t>N</a:t>
                </a:r>
                <a:r>
                  <a:rPr lang="de-AT" sz="1000" dirty="0">
                    <a:latin typeface="Arial" panose="020B0604020202020204" pitchFamily="34" charset="0"/>
                    <a:cs typeface="Arial" panose="020B0604020202020204" pitchFamily="34" charset="0"/>
                  </a:rPr>
                  <a:t> für die zusätzlich gilt </a:t>
                </a:r>
                <a14:m>
                  <m:oMath xmlns:m="http://schemas.openxmlformats.org/officeDocument/2006/math">
                    <m:nary>
                      <m:naryPr>
                        <m:chr m:val="∑"/>
                        <m:ctrlPr>
                          <a:rPr lang="pt-BR" sz="1000" i="1" smtClean="0">
                            <a:latin typeface="Cambria Math" panose="02040503050406030204" pitchFamily="18" charset="0"/>
                            <a:cs typeface="Arial" panose="020B0604020202020204" pitchFamily="34" charset="0"/>
                          </a:rPr>
                        </m:ctrlPr>
                      </m:naryPr>
                      <m:sub>
                        <m:r>
                          <a:rPr lang="pt-BR" sz="1000" i="1" smtClean="0">
                            <a:latin typeface="Cambria Math" panose="02040503050406030204" pitchFamily="18" charset="0"/>
                            <a:cs typeface="Arial" panose="020B0604020202020204" pitchFamily="34" charset="0"/>
                          </a:rPr>
                          <m:t>𝑛</m:t>
                        </m:r>
                        <m:r>
                          <a:rPr lang="pt-BR" sz="1000" i="1" smtClean="0">
                            <a:latin typeface="Cambria Math" panose="02040503050406030204" pitchFamily="18" charset="0"/>
                            <a:cs typeface="Arial" panose="020B0604020202020204" pitchFamily="34" charset="0"/>
                          </a:rPr>
                          <m:t>=</m:t>
                        </m:r>
                        <m:r>
                          <a:rPr lang="de-AT" sz="1000" b="0" i="1" smtClean="0">
                            <a:latin typeface="Cambria Math" panose="02040503050406030204" pitchFamily="18" charset="0"/>
                            <a:cs typeface="Arial" panose="020B0604020202020204" pitchFamily="34" charset="0"/>
                          </a:rPr>
                          <m:t>𝑜</m:t>
                        </m:r>
                      </m:sub>
                      <m:sup>
                        <m:r>
                          <a:rPr lang="de-AT" sz="1000" b="0" i="1" smtClean="0">
                            <a:latin typeface="Cambria Math" panose="02040503050406030204" pitchFamily="18" charset="0"/>
                            <a:cs typeface="Arial" panose="020B0604020202020204" pitchFamily="34" charset="0"/>
                          </a:rPr>
                          <m:t>𝑁</m:t>
                        </m:r>
                      </m:sup>
                      <m:e>
                        <m:sSub>
                          <m:sSubPr>
                            <m:ctrlPr>
                              <a:rPr lang="pt-BR" sz="1000" i="1" smtClean="0">
                                <a:latin typeface="Cambria Math" panose="02040503050406030204" pitchFamily="18" charset="0"/>
                                <a:cs typeface="Arial" panose="020B0604020202020204" pitchFamily="34" charset="0"/>
                              </a:rPr>
                            </m:ctrlPr>
                          </m:sSubPr>
                          <m:e>
                            <m:r>
                              <m:rPr>
                                <m:nor/>
                              </m:rPr>
                              <a:rPr lang="el-GR" sz="1000" dirty="0">
                                <a:latin typeface="Arial" panose="020B0604020202020204" pitchFamily="34" charset="0"/>
                                <a:cs typeface="Arial" panose="020B0604020202020204" pitchFamily="34" charset="0"/>
                              </a:rPr>
                              <m:t>λ</m:t>
                            </m:r>
                          </m:e>
                          <m:sub>
                            <m:r>
                              <a:rPr lang="de-AT" sz="1000" b="0" i="1" smtClean="0">
                                <a:latin typeface="Cambria Math" panose="02040503050406030204" pitchFamily="18" charset="0"/>
                                <a:cs typeface="Arial" panose="020B0604020202020204" pitchFamily="34" charset="0"/>
                              </a:rPr>
                              <m:t>𝑛</m:t>
                            </m:r>
                          </m:sub>
                        </m:sSub>
                        <m:r>
                          <a:rPr lang="de-AT" sz="1000" i="1">
                            <a:latin typeface="Cambria Math" panose="02040503050406030204" pitchFamily="18" charset="0"/>
                            <a:cs typeface="Arial" panose="020B0604020202020204" pitchFamily="34" charset="0"/>
                          </a:rPr>
                          <m:t>=</m:t>
                        </m:r>
                        <m:r>
                          <a:rPr lang="de-AT" sz="1000" b="0" i="1" smtClean="0">
                            <a:latin typeface="Cambria Math" panose="02040503050406030204" pitchFamily="18" charset="0"/>
                            <a:cs typeface="Arial" panose="020B0604020202020204" pitchFamily="34" charset="0"/>
                          </a:rPr>
                          <m:t>𝑀</m:t>
                        </m:r>
                      </m:e>
                    </m:nary>
                    <m:r>
                      <a:rPr lang="de-AT" sz="1000" b="0" i="1" smtClean="0">
                        <a:latin typeface="Cambria Math" panose="02040503050406030204" pitchFamily="18" charset="0"/>
                        <a:cs typeface="Arial" panose="020B0604020202020204" pitchFamily="34" charset="0"/>
                      </a:rPr>
                      <m:t>.</m:t>
                    </m:r>
                  </m:oMath>
                </a14:m>
                <a:endParaRPr lang="de-AT" sz="1000" dirty="0"/>
              </a:p>
            </p:txBody>
          </p:sp>
        </mc:Choice>
        <mc:Fallback>
          <p:sp>
            <p:nvSpPr>
              <p:cNvPr id="20" name="Rechteck 19">
                <a:extLst>
                  <a:ext uri="{FF2B5EF4-FFF2-40B4-BE49-F238E27FC236}">
                    <a16:creationId xmlns:a16="http://schemas.microsoft.com/office/drawing/2014/main" id="{90B8BBC2-F0DF-D9DB-A4A3-823F936731F8}"/>
                  </a:ext>
                </a:extLst>
              </p:cNvPr>
              <p:cNvSpPr>
                <a:spLocks noRot="1" noChangeAspect="1" noMove="1" noResize="1" noEditPoints="1" noAdjustHandles="1" noChangeArrowheads="1" noChangeShapeType="1" noTextEdit="1"/>
              </p:cNvSpPr>
              <p:nvPr/>
            </p:nvSpPr>
            <p:spPr>
              <a:xfrm>
                <a:off x="2459272" y="3710543"/>
                <a:ext cx="4136031" cy="246221"/>
              </a:xfrm>
              <a:prstGeom prst="rect">
                <a:avLst/>
              </a:prstGeom>
              <a:blipFill>
                <a:blip r:embed="rId2"/>
                <a:stretch>
                  <a:fillRect t="-87500" b="-147500"/>
                </a:stretch>
              </a:blipFill>
            </p:spPr>
            <p:txBody>
              <a:bodyPr/>
              <a:lstStyle/>
              <a:p>
                <a:r>
                  <a:rPr lang="de-AT">
                    <a:noFill/>
                  </a:rPr>
                  <a:t> </a:t>
                </a:r>
              </a:p>
            </p:txBody>
          </p:sp>
        </mc:Fallback>
      </mc:AlternateContent>
      <p:pic>
        <p:nvPicPr>
          <p:cNvPr id="21" name="Grafik 20">
            <a:extLst>
              <a:ext uri="{FF2B5EF4-FFF2-40B4-BE49-F238E27FC236}">
                <a16:creationId xmlns:a16="http://schemas.microsoft.com/office/drawing/2014/main" id="{9FCF269A-990F-5740-E094-E4AF40A81380}"/>
              </a:ext>
            </a:extLst>
          </p:cNvPr>
          <p:cNvPicPr>
            <a:picLocks noChangeAspect="1"/>
          </p:cNvPicPr>
          <p:nvPr/>
        </p:nvPicPr>
        <p:blipFill>
          <a:blip r:embed="rId3"/>
          <a:stretch>
            <a:fillRect/>
          </a:stretch>
        </p:blipFill>
        <p:spPr>
          <a:xfrm>
            <a:off x="3832332" y="2952019"/>
            <a:ext cx="2533965" cy="643979"/>
          </a:xfrm>
          <a:prstGeom prst="rect">
            <a:avLst/>
          </a:prstGeom>
        </p:spPr>
      </p:pic>
      <p:pic>
        <p:nvPicPr>
          <p:cNvPr id="22" name="Grafik 21">
            <a:extLst>
              <a:ext uri="{FF2B5EF4-FFF2-40B4-BE49-F238E27FC236}">
                <a16:creationId xmlns:a16="http://schemas.microsoft.com/office/drawing/2014/main" id="{C2CF855C-E588-9ED8-CDC3-4F625DD9E5BA}"/>
              </a:ext>
            </a:extLst>
          </p:cNvPr>
          <p:cNvPicPr>
            <a:picLocks noChangeAspect="1"/>
          </p:cNvPicPr>
          <p:nvPr/>
        </p:nvPicPr>
        <p:blipFill>
          <a:blip r:embed="rId4"/>
          <a:stretch>
            <a:fillRect/>
          </a:stretch>
        </p:blipFill>
        <p:spPr>
          <a:xfrm>
            <a:off x="2230266" y="2737261"/>
            <a:ext cx="1456431" cy="935597"/>
          </a:xfrm>
          <a:prstGeom prst="rect">
            <a:avLst/>
          </a:prstGeom>
        </p:spPr>
      </p:pic>
      <p:sp>
        <p:nvSpPr>
          <p:cNvPr id="27" name="Rechteck 26">
            <a:extLst>
              <a:ext uri="{FF2B5EF4-FFF2-40B4-BE49-F238E27FC236}">
                <a16:creationId xmlns:a16="http://schemas.microsoft.com/office/drawing/2014/main" id="{619C9FA5-8DCC-C649-887F-D0A0E4E28C08}"/>
              </a:ext>
            </a:extLst>
          </p:cNvPr>
          <p:cNvSpPr/>
          <p:nvPr/>
        </p:nvSpPr>
        <p:spPr bwMode="auto">
          <a:xfrm>
            <a:off x="485826" y="4361909"/>
            <a:ext cx="8316738" cy="1898123"/>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8" name="Inhaltsplatzhalter 2">
            <a:extLst>
              <a:ext uri="{FF2B5EF4-FFF2-40B4-BE49-F238E27FC236}">
                <a16:creationId xmlns:a16="http://schemas.microsoft.com/office/drawing/2014/main" id="{DD28A6E2-A692-2E01-76B3-FE56016D0081}"/>
              </a:ext>
            </a:extLst>
          </p:cNvPr>
          <p:cNvSpPr txBox="1">
            <a:spLocks/>
          </p:cNvSpPr>
          <p:nvPr/>
        </p:nvSpPr>
        <p:spPr bwMode="auto">
          <a:xfrm>
            <a:off x="485826" y="4446972"/>
            <a:ext cx="8090209" cy="1695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buFontTx/>
              <a:buNone/>
            </a:pPr>
            <a:endParaRPr lang="de-AT" sz="200" b="1" kern="0" dirty="0">
              <a:solidFill>
                <a:schemeClr val="tx1"/>
              </a:solidFill>
            </a:endParaRPr>
          </a:p>
          <a:p>
            <a:pPr marL="180975" lvl="2" indent="0" algn="ctr">
              <a:buNone/>
            </a:pPr>
            <a:r>
              <a:rPr lang="de-AT" sz="1400" b="1" kern="0" dirty="0">
                <a:solidFill>
                  <a:schemeClr val="tx2">
                    <a:lumMod val="50000"/>
                  </a:schemeClr>
                </a:solidFill>
              </a:rPr>
              <a:t>Voraussetzung</a:t>
            </a:r>
          </a:p>
          <a:p>
            <a:pPr marL="180975" lvl="2" indent="0">
              <a:buNone/>
            </a:pPr>
            <a:endParaRPr lang="de-AT" sz="800" kern="0" dirty="0">
              <a:solidFill>
                <a:schemeClr val="tx1"/>
              </a:solidFill>
            </a:endParaRPr>
          </a:p>
          <a:p>
            <a:pPr marL="180975" lvl="2" indent="0">
              <a:buNone/>
            </a:pPr>
            <a:r>
              <a:rPr lang="de-AT" sz="1100" kern="0" dirty="0">
                <a:solidFill>
                  <a:schemeClr val="tx1"/>
                </a:solidFill>
              </a:rPr>
              <a:t>Grundsätzlich ist eine solche Zusammenfassung baugleicher Maschinensätze nur möglich, wenn die baugleichen Maschinensätze eine </a:t>
            </a:r>
            <a:r>
              <a:rPr lang="de-AT" sz="1100" kern="0" dirty="0">
                <a:solidFill>
                  <a:schemeClr val="tx2">
                    <a:lumMod val="50000"/>
                  </a:schemeClr>
                </a:solidFill>
              </a:rPr>
              <a:t>monoton steigende Grenzkostenfunktion </a:t>
            </a:r>
            <a:r>
              <a:rPr lang="de-AT" sz="1100" kern="0" dirty="0">
                <a:solidFill>
                  <a:schemeClr val="tx1"/>
                </a:solidFill>
              </a:rPr>
              <a:t>besitzen, d.h. der Wasserbedarf im Intervall </a:t>
            </a:r>
            <a:r>
              <a:rPr lang="de-AT" sz="1100" kern="0" dirty="0" err="1">
                <a:solidFill>
                  <a:schemeClr val="tx1"/>
                </a:solidFill>
              </a:rPr>
              <a:t>Q</a:t>
            </a:r>
            <a:r>
              <a:rPr lang="de-AT" sz="1100" kern="0" baseline="-25000" dirty="0" err="1">
                <a:solidFill>
                  <a:schemeClr val="tx1"/>
                </a:solidFill>
              </a:rPr>
              <a:t>min</a:t>
            </a:r>
            <a:r>
              <a:rPr lang="de-AT" sz="1100" kern="0" dirty="0">
                <a:solidFill>
                  <a:schemeClr val="tx1"/>
                </a:solidFill>
              </a:rPr>
              <a:t> bis </a:t>
            </a:r>
            <a:r>
              <a:rPr lang="de-AT" sz="1100" kern="0" dirty="0" err="1">
                <a:solidFill>
                  <a:schemeClr val="tx1"/>
                </a:solidFill>
              </a:rPr>
              <a:t>Q</a:t>
            </a:r>
            <a:r>
              <a:rPr lang="de-AT" sz="1100" kern="0" baseline="-25000" dirty="0" err="1">
                <a:solidFill>
                  <a:schemeClr val="tx1"/>
                </a:solidFill>
              </a:rPr>
              <a:t>max</a:t>
            </a:r>
            <a:r>
              <a:rPr lang="de-AT" sz="1100" kern="0" dirty="0">
                <a:solidFill>
                  <a:schemeClr val="tx1"/>
                </a:solidFill>
              </a:rPr>
              <a:t> für ein zusätzliches MW mit zunehmender Leistung steigt (was in der Regel auch gegeben ist). Bei der vereinfachten Modellierung mittels für konstanter Fallhöhen bedeutet dies:</a:t>
            </a:r>
          </a:p>
          <a:p>
            <a:pPr marL="180975" lvl="2" indent="0" algn="ctr">
              <a:buNone/>
            </a:pPr>
            <a:endParaRPr lang="de-AT" sz="1100" b="1" kern="0" dirty="0">
              <a:solidFill>
                <a:schemeClr val="tx2">
                  <a:lumMod val="50000"/>
                </a:schemeClr>
              </a:solidFill>
            </a:endParaRPr>
          </a:p>
          <a:p>
            <a:pPr marL="180975" lvl="2" indent="0" algn="ctr">
              <a:buNone/>
            </a:pPr>
            <a:endParaRPr lang="de-AT" sz="1100" kern="0" dirty="0">
              <a:solidFill>
                <a:schemeClr val="tx1"/>
              </a:solidFill>
            </a:endParaRPr>
          </a:p>
          <a:p>
            <a:pPr marL="180975" lvl="2" indent="0">
              <a:buNone/>
            </a:pPr>
            <a:endParaRPr lang="de-AT" sz="1100" kern="0" dirty="0">
              <a:solidFill>
                <a:schemeClr val="tx1"/>
              </a:solidFill>
            </a:endParaRPr>
          </a:p>
        </p:txBody>
      </p:sp>
      <p:sp>
        <p:nvSpPr>
          <p:cNvPr id="29" name="Rechteck 28">
            <a:extLst>
              <a:ext uri="{FF2B5EF4-FFF2-40B4-BE49-F238E27FC236}">
                <a16:creationId xmlns:a16="http://schemas.microsoft.com/office/drawing/2014/main" id="{F5351A08-837D-31F1-9671-3A981975FB9E}"/>
              </a:ext>
            </a:extLst>
          </p:cNvPr>
          <p:cNvSpPr/>
          <p:nvPr/>
        </p:nvSpPr>
        <p:spPr bwMode="auto">
          <a:xfrm>
            <a:off x="708453" y="5656083"/>
            <a:ext cx="7871483" cy="40244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pic>
        <p:nvPicPr>
          <p:cNvPr id="7" name="Grafik 6">
            <a:extLst>
              <a:ext uri="{FF2B5EF4-FFF2-40B4-BE49-F238E27FC236}">
                <a16:creationId xmlns:a16="http://schemas.microsoft.com/office/drawing/2014/main" id="{939859F9-F106-08ED-2092-C0F09D38EDF5}"/>
              </a:ext>
            </a:extLst>
          </p:cNvPr>
          <p:cNvPicPr>
            <a:picLocks noChangeAspect="1"/>
          </p:cNvPicPr>
          <p:nvPr/>
        </p:nvPicPr>
        <p:blipFill>
          <a:blip r:embed="rId5"/>
          <a:stretch>
            <a:fillRect/>
          </a:stretch>
        </p:blipFill>
        <p:spPr>
          <a:xfrm>
            <a:off x="3153655" y="5700907"/>
            <a:ext cx="2981080" cy="329338"/>
          </a:xfrm>
          <a:prstGeom prst="rect">
            <a:avLst/>
          </a:prstGeom>
        </p:spPr>
      </p:pic>
    </p:spTree>
    <p:extLst>
      <p:ext uri="{BB962C8B-B14F-4D97-AF65-F5344CB8AC3E}">
        <p14:creationId xmlns:p14="http://schemas.microsoft.com/office/powerpoint/2010/main" val="206302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a:t>Aufgabenstellung</a:t>
            </a:r>
          </a:p>
        </p:txBody>
      </p:sp>
      <p:sp>
        <p:nvSpPr>
          <p:cNvPr id="3" name="Untertitel 2"/>
          <p:cNvSpPr>
            <a:spLocks noGrp="1"/>
          </p:cNvSpPr>
          <p:nvPr>
            <p:ph type="subTitle" idx="1"/>
          </p:nvPr>
        </p:nvSpPr>
        <p:spPr>
          <a:xfrm>
            <a:off x="425450" y="2570851"/>
            <a:ext cx="6861175" cy="923330"/>
          </a:xfrm>
        </p:spPr>
        <p:txBody>
          <a:bodyPr/>
          <a:lstStyle/>
          <a:p>
            <a:r>
              <a:rPr lang="de-AT" dirty="0">
                <a:solidFill>
                  <a:schemeClr val="tx2"/>
                </a:solidFill>
              </a:rPr>
              <a:t>Erstellung einer </a:t>
            </a:r>
            <a:r>
              <a:rPr lang="de-AT" dirty="0" err="1">
                <a:solidFill>
                  <a:schemeClr val="tx2"/>
                </a:solidFill>
              </a:rPr>
              <a:t>Bidding-Curve</a:t>
            </a:r>
            <a:r>
              <a:rPr lang="de-AT" dirty="0">
                <a:solidFill>
                  <a:schemeClr val="tx2"/>
                </a:solidFill>
              </a:rPr>
              <a:t> f</a:t>
            </a:r>
            <a:r>
              <a:rPr lang="de-AT" dirty="0"/>
              <a:t>ür die Spot-Markt-Auktion</a:t>
            </a:r>
            <a:endParaRPr lang="de-AT" dirty="0">
              <a:solidFill>
                <a:schemeClr val="tx2"/>
              </a:solidFill>
            </a:endParaRPr>
          </a:p>
        </p:txBody>
      </p:sp>
      <p:sp>
        <p:nvSpPr>
          <p:cNvPr id="4" name="Fußzeilenplatzhalter 3"/>
          <p:cNvSpPr>
            <a:spLocks noGrp="1"/>
          </p:cNvSpPr>
          <p:nvPr>
            <p:ph type="ftr" sz="quarter" idx="12"/>
          </p:nvPr>
        </p:nvSpPr>
        <p:spPr/>
        <p:txBody>
          <a:bodyPr/>
          <a:lstStyle/>
          <a:p>
            <a:pPr eaLnBrk="0" fontAlgn="base" hangingPunct="0">
              <a:spcBef>
                <a:spcPct val="0"/>
              </a:spcBef>
              <a:spcAft>
                <a:spcPct val="0"/>
              </a:spcAft>
            </a:pPr>
            <a:r>
              <a:rPr lang="de-AT"/>
              <a:t>Short-Term Hydro Scheduling</a:t>
            </a:r>
            <a:endParaRPr lang="de-AT" dirty="0"/>
          </a:p>
        </p:txBody>
      </p:sp>
      <p:sp>
        <p:nvSpPr>
          <p:cNvPr id="5" name="Textplatzhalter 4"/>
          <p:cNvSpPr>
            <a:spLocks noGrp="1"/>
          </p:cNvSpPr>
          <p:nvPr>
            <p:ph type="body" sz="quarter" idx="10"/>
          </p:nvPr>
        </p:nvSpPr>
        <p:spPr>
          <a:xfrm>
            <a:off x="425450" y="4219575"/>
            <a:ext cx="4052888" cy="234231"/>
          </a:xfrm>
        </p:spPr>
        <p:txBody>
          <a:bodyPr/>
          <a:lstStyle/>
          <a:p>
            <a:r>
              <a:rPr lang="de-AT" dirty="0"/>
              <a:t>Dr. Nikolaus Rab, 15. Dezember 2023</a:t>
            </a:r>
          </a:p>
        </p:txBody>
      </p:sp>
    </p:spTree>
    <p:extLst>
      <p:ext uri="{BB962C8B-B14F-4D97-AF65-F5344CB8AC3E}">
        <p14:creationId xmlns:p14="http://schemas.microsoft.com/office/powerpoint/2010/main" val="2280342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bwMode="auto">
          <a:xfrm>
            <a:off x="464102" y="781317"/>
            <a:ext cx="8248098" cy="633740"/>
          </a:xfrm>
          <a:prstGeom prst="rect">
            <a:avLst/>
          </a:prstGeom>
          <a:solidFill>
            <a:schemeClr val="bg1">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8" name="Rechteck 7"/>
          <p:cNvSpPr/>
          <p:nvPr/>
        </p:nvSpPr>
        <p:spPr bwMode="auto">
          <a:xfrm>
            <a:off x="464102" y="1576346"/>
            <a:ext cx="8248098" cy="4035556"/>
          </a:xfrm>
          <a:prstGeom prst="rect">
            <a:avLst/>
          </a:prstGeom>
          <a:solidFill>
            <a:schemeClr val="bg1">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15.12.2023</a:t>
            </a:r>
          </a:p>
        </p:txBody>
      </p:sp>
      <p:sp>
        <p:nvSpPr>
          <p:cNvPr id="6" name="Fußzeilenplatzhalter 5"/>
          <p:cNvSpPr>
            <a:spLocks noGrp="1"/>
          </p:cNvSpPr>
          <p:nvPr>
            <p:ph type="ftr" sz="quarter" idx="12"/>
          </p:nvPr>
        </p:nvSpPr>
        <p:spPr/>
        <p:txBody>
          <a:bodyPr/>
          <a:lstStyle/>
          <a:p>
            <a:r>
              <a:rPr lang="de-DE"/>
              <a:t>Short-Term Hydro Scheduling</a:t>
            </a:r>
          </a:p>
        </p:txBody>
      </p:sp>
      <p:sp>
        <p:nvSpPr>
          <p:cNvPr id="7" name="Rechteck 6"/>
          <p:cNvSpPr/>
          <p:nvPr/>
        </p:nvSpPr>
        <p:spPr>
          <a:xfrm>
            <a:off x="431800" y="1576346"/>
            <a:ext cx="8280399" cy="3939540"/>
          </a:xfrm>
          <a:prstGeom prst="rect">
            <a:avLst/>
          </a:prstGeom>
        </p:spPr>
        <p:txBody>
          <a:bodyPr wrap="square">
            <a:spAutoFit/>
          </a:bodyPr>
          <a:lstStyle/>
          <a:p>
            <a:endParaRPr lang="de-AT" sz="500" b="1" dirty="0">
              <a:solidFill>
                <a:schemeClr val="accent1"/>
              </a:solidFill>
            </a:endParaRPr>
          </a:p>
          <a:p>
            <a:r>
              <a:rPr lang="de-AT" sz="1100" b="1" dirty="0">
                <a:solidFill>
                  <a:schemeClr val="accent1"/>
                </a:solidFill>
              </a:rPr>
              <a:t>Schritt 1: Ermitteln Sie den optimalen Pump- und Turbinenbetrieb eines Pumpspeicherkraftwerkes für eine Woche (168 Stunden) auf Basis einer gegebenen Strompreis-Prognose aus einem Fundamental-Modell (Gewinnmaximierung).</a:t>
            </a:r>
          </a:p>
          <a:p>
            <a:endParaRPr lang="de-AT" sz="1600" dirty="0">
              <a:solidFill>
                <a:schemeClr val="bg2"/>
              </a:solidFill>
            </a:endParaRPr>
          </a:p>
          <a:p>
            <a:r>
              <a:rPr lang="de-AT" sz="1100" b="1" dirty="0">
                <a:solidFill>
                  <a:schemeClr val="accent1"/>
                </a:solidFill>
              </a:rPr>
              <a:t>Kraftwerk:</a:t>
            </a:r>
          </a:p>
          <a:p>
            <a:endParaRPr lang="de-AT" sz="200" b="1" dirty="0">
              <a:solidFill>
                <a:schemeClr val="accent1"/>
              </a:solidFill>
            </a:endParaRPr>
          </a:p>
          <a:p>
            <a:endParaRPr lang="de-AT" sz="200" dirty="0"/>
          </a:p>
          <a:p>
            <a:pPr marL="285750" indent="-285750">
              <a:buFont typeface="Arial" panose="020B0604020202020204" pitchFamily="34" charset="0"/>
              <a:buChar char="•"/>
            </a:pPr>
            <a:r>
              <a:rPr lang="de-AT" sz="1100" dirty="0"/>
              <a:t>Die Fall- bzw. Förderhöhe wird </a:t>
            </a:r>
            <a:r>
              <a:rPr lang="de-AT" sz="1100" i="1" dirty="0"/>
              <a:t>konstant</a:t>
            </a:r>
            <a:r>
              <a:rPr lang="de-AT" sz="1100" dirty="0"/>
              <a:t> mit 410 m angenommen.</a:t>
            </a:r>
          </a:p>
          <a:p>
            <a:pPr marL="285750" indent="-285750">
              <a:buFont typeface="Arial" panose="020B0604020202020204" pitchFamily="34" charset="0"/>
              <a:buChar char="•"/>
            </a:pPr>
            <a:endParaRPr lang="de-AT" sz="200" dirty="0"/>
          </a:p>
          <a:p>
            <a:pPr marL="285750" indent="-285750">
              <a:buFont typeface="Arial" panose="020B0604020202020204" pitchFamily="34" charset="0"/>
              <a:buChar char="•"/>
            </a:pPr>
            <a:r>
              <a:rPr lang="de-AT" sz="1100" dirty="0"/>
              <a:t>Das Kraftwerk besitzt zwei Pumpturbinen</a:t>
            </a:r>
            <a:r>
              <a:rPr lang="de-AT" sz="1100" b="1" dirty="0"/>
              <a:t> </a:t>
            </a:r>
            <a:r>
              <a:rPr lang="de-AT" sz="1100" dirty="0"/>
              <a:t>mit einem zulässigen Turbinendurchfluss-Bereich von 16 bis 40 m</a:t>
            </a:r>
            <a:r>
              <a:rPr lang="de-AT" sz="1100" baseline="30000" dirty="0"/>
              <a:t>3</a:t>
            </a:r>
            <a:r>
              <a:rPr lang="de-AT" sz="1100" dirty="0"/>
              <a:t>/s im und einem Pumpenförderstrom von 35 m</a:t>
            </a:r>
            <a:r>
              <a:rPr lang="de-AT" sz="1100" baseline="30000" dirty="0"/>
              <a:t>3</a:t>
            </a:r>
            <a:r>
              <a:rPr lang="de-AT" sz="1100" dirty="0"/>
              <a:t>/s je Maschinensatz. </a:t>
            </a:r>
          </a:p>
          <a:p>
            <a:pPr marL="285750" indent="-285750">
              <a:buFont typeface="Arial" panose="020B0604020202020204" pitchFamily="34" charset="0"/>
              <a:buChar char="•"/>
            </a:pPr>
            <a:endParaRPr lang="de-AT" sz="200" dirty="0"/>
          </a:p>
          <a:p>
            <a:endParaRPr lang="de-AT" sz="200" dirty="0"/>
          </a:p>
          <a:p>
            <a:pPr marL="285750" indent="-285750">
              <a:buFont typeface="Arial" panose="020B0604020202020204" pitchFamily="34" charset="0"/>
              <a:buChar char="•"/>
            </a:pPr>
            <a:r>
              <a:rPr lang="de-AT" sz="1100" dirty="0"/>
              <a:t>Der Wirkungsgrad im Turbinenbetrieb kann durch die Wirkungsgrad-Formel auf S. 10 mit den Parametern der Francis-Turbine beschrieben werden. Er soll im Modell stückweise linear approximiert werden mit 21 äquidistanten Stützstellen. Der Wirkungsgrad im Pumpbetrieb ist 92%. </a:t>
            </a:r>
          </a:p>
          <a:p>
            <a:pPr marL="285750" indent="-285750">
              <a:buFont typeface="Arial" panose="020B0604020202020204" pitchFamily="34" charset="0"/>
              <a:buChar char="•"/>
            </a:pPr>
            <a:endParaRPr lang="de-AT" sz="200" dirty="0"/>
          </a:p>
          <a:p>
            <a:pPr marL="285750" indent="-285750">
              <a:buFont typeface="Arial" panose="020B0604020202020204" pitchFamily="34" charset="0"/>
              <a:buChar char="•"/>
            </a:pPr>
            <a:r>
              <a:rPr lang="de-AT" sz="1100" dirty="0"/>
              <a:t>Es wird vereinfacht angenommen, dass es keine Verluste im Triebwasserweg gibt.</a:t>
            </a:r>
          </a:p>
          <a:p>
            <a:pPr marL="285750" indent="-285750">
              <a:buFont typeface="Arial" panose="020B0604020202020204" pitchFamily="34" charset="0"/>
              <a:buChar char="•"/>
            </a:pPr>
            <a:endParaRPr lang="de-AT" sz="1100" dirty="0"/>
          </a:p>
          <a:p>
            <a:r>
              <a:rPr lang="de-AT" sz="1100" b="1" dirty="0">
                <a:solidFill>
                  <a:schemeClr val="accent1"/>
                </a:solidFill>
              </a:rPr>
              <a:t>Speicher:</a:t>
            </a:r>
          </a:p>
          <a:p>
            <a:endParaRPr lang="de-AT" sz="200" dirty="0"/>
          </a:p>
          <a:p>
            <a:pPr marL="285750" indent="-285750">
              <a:buFont typeface="Arial" panose="020B0604020202020204" pitchFamily="34" charset="0"/>
              <a:buChar char="•"/>
            </a:pPr>
            <a:r>
              <a:rPr lang="de-AT" sz="1100" dirty="0"/>
              <a:t>Der Anfangs- und Endinhalt des Oberliegers sind jeweils 40 hm</a:t>
            </a:r>
            <a:r>
              <a:rPr lang="de-AT" sz="1100" baseline="30000" dirty="0"/>
              <a:t>3</a:t>
            </a:r>
            <a:r>
              <a:rPr lang="de-AT" sz="1100" dirty="0"/>
              <a:t>, maximaler Inhalt 60 hm</a:t>
            </a:r>
            <a:r>
              <a:rPr lang="de-AT" sz="1100" baseline="30000" dirty="0"/>
              <a:t>3</a:t>
            </a:r>
            <a:r>
              <a:rPr lang="de-AT" sz="1100" dirty="0"/>
              <a:t>.</a:t>
            </a:r>
          </a:p>
          <a:p>
            <a:endParaRPr lang="de-AT" sz="200" dirty="0"/>
          </a:p>
          <a:p>
            <a:pPr marL="285750" indent="-285750">
              <a:buFont typeface="Arial" panose="020B0604020202020204" pitchFamily="34" charset="0"/>
              <a:buChar char="•"/>
            </a:pPr>
            <a:r>
              <a:rPr lang="de-AT" sz="1100" dirty="0"/>
              <a:t>Für den Unterlieger gibt es keine Einschränkungen (nicht zu modellieren).</a:t>
            </a:r>
          </a:p>
          <a:p>
            <a:pPr marL="285750" indent="-285750">
              <a:buFont typeface="Arial" panose="020B0604020202020204" pitchFamily="34" charset="0"/>
              <a:buChar char="•"/>
            </a:pPr>
            <a:endParaRPr lang="de-AT" sz="200" dirty="0"/>
          </a:p>
          <a:p>
            <a:pPr marL="285750" indent="-285750">
              <a:buFont typeface="Arial" panose="020B0604020202020204" pitchFamily="34" charset="0"/>
              <a:buChar char="•"/>
            </a:pPr>
            <a:r>
              <a:rPr lang="de-AT" sz="1100" dirty="0"/>
              <a:t>Der natürliche Zufluss in den Oberlieger beträgt konstant 2 m</a:t>
            </a:r>
            <a:r>
              <a:rPr lang="de-AT" sz="1100" baseline="30000" dirty="0"/>
              <a:t>3</a:t>
            </a:r>
            <a:r>
              <a:rPr lang="de-AT" sz="1100" dirty="0"/>
              <a:t>/s.</a:t>
            </a:r>
          </a:p>
          <a:p>
            <a:pPr marL="285750" indent="-285750">
              <a:buFont typeface="Arial" panose="020B0604020202020204" pitchFamily="34" charset="0"/>
              <a:buChar char="•"/>
            </a:pPr>
            <a:endParaRPr lang="de-AT" sz="1100" dirty="0"/>
          </a:p>
          <a:p>
            <a:r>
              <a:rPr lang="de-AT" sz="1100" b="1" dirty="0">
                <a:solidFill>
                  <a:schemeClr val="accent1"/>
                </a:solidFill>
              </a:rPr>
              <a:t>Systemnutzungsentgelte:</a:t>
            </a:r>
          </a:p>
          <a:p>
            <a:endParaRPr lang="de-AT" sz="200" dirty="0"/>
          </a:p>
          <a:p>
            <a:pPr marL="285750" indent="-285750">
              <a:buFont typeface="Arial" panose="020B0604020202020204" pitchFamily="34" charset="0"/>
              <a:buChar char="•"/>
            </a:pPr>
            <a:r>
              <a:rPr lang="de-AT" sz="1100" dirty="0"/>
              <a:t>Berücksichtigen Sie, dass 12 Euro/MWh für die Einspeisung bzw. 20 Euro/MWh für die Entnahme von elektrischer Energie als Systemnutzungsentgelte („Netzgebühren“) zu entrichten sind.</a:t>
            </a:r>
            <a:endParaRPr lang="de-AT" sz="1500" dirty="0"/>
          </a:p>
        </p:txBody>
      </p:sp>
      <p:sp>
        <p:nvSpPr>
          <p:cNvPr id="10" name="Titel 1"/>
          <p:cNvSpPr txBox="1">
            <a:spLocks/>
          </p:cNvSpPr>
          <p:nvPr/>
        </p:nvSpPr>
        <p:spPr bwMode="auto">
          <a:xfrm>
            <a:off x="396166" y="984721"/>
            <a:ext cx="8183055" cy="282129"/>
          </a:xfrm>
          <a:prstGeom prst="rect">
            <a:avLst/>
          </a:prstGeom>
          <a:noFill/>
          <a:ln>
            <a:noFill/>
          </a:ln>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accent1"/>
                </a:solidFill>
              </a:rPr>
              <a:t>Aufgabenstellung: Erstellung einer </a:t>
            </a:r>
            <a:r>
              <a:rPr lang="de-AT" sz="1800" b="1" kern="0" dirty="0" err="1">
                <a:solidFill>
                  <a:schemeClr val="accent1"/>
                </a:solidFill>
              </a:rPr>
              <a:t>Bidding-Curve</a:t>
            </a:r>
            <a:r>
              <a:rPr lang="de-AT" sz="1800" b="1" kern="0" dirty="0">
                <a:solidFill>
                  <a:schemeClr val="accent1"/>
                </a:solidFill>
              </a:rPr>
              <a:t> für den Spot-Markt (1)</a:t>
            </a:r>
          </a:p>
        </p:txBody>
      </p:sp>
      <p:sp>
        <p:nvSpPr>
          <p:cNvPr id="9" name="Rechteck 8"/>
          <p:cNvSpPr/>
          <p:nvPr/>
        </p:nvSpPr>
        <p:spPr bwMode="auto">
          <a:xfrm>
            <a:off x="464102" y="5728367"/>
            <a:ext cx="8248098" cy="546925"/>
          </a:xfrm>
          <a:prstGeom prst="rect">
            <a:avLst/>
          </a:prstGeom>
          <a:solidFill>
            <a:schemeClr val="bg1">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3" name="Rechteck 2"/>
          <p:cNvSpPr/>
          <p:nvPr/>
        </p:nvSpPr>
        <p:spPr>
          <a:xfrm>
            <a:off x="528918" y="5525922"/>
            <a:ext cx="6445623" cy="877163"/>
          </a:xfrm>
          <a:prstGeom prst="rect">
            <a:avLst/>
          </a:prstGeom>
        </p:spPr>
        <p:txBody>
          <a:bodyPr wrap="square">
            <a:spAutoFit/>
          </a:bodyPr>
          <a:lstStyle/>
          <a:p>
            <a:pPr marL="285750" indent="-285750">
              <a:buFont typeface="Arial" panose="020B0604020202020204" pitchFamily="34" charset="0"/>
              <a:buChar char="•"/>
            </a:pPr>
            <a:endParaRPr lang="de-AT" dirty="0"/>
          </a:p>
          <a:p>
            <a:r>
              <a:rPr lang="de-AT" sz="1100" b="1" dirty="0">
                <a:solidFill>
                  <a:schemeClr val="accent1"/>
                </a:solidFill>
              </a:rPr>
              <a:t>Hinweis:</a:t>
            </a:r>
          </a:p>
          <a:p>
            <a:pPr marL="171450" indent="-171450">
              <a:buFont typeface="Arial" panose="020B0604020202020204" pitchFamily="34" charset="0"/>
              <a:buChar char="•"/>
            </a:pPr>
            <a:r>
              <a:rPr lang="de-AT" sz="1100" dirty="0"/>
              <a:t>SOS2-Variablen werden in GAMS als „SOS2 variable“ deklariert.</a:t>
            </a:r>
          </a:p>
          <a:p>
            <a:endParaRPr lang="de-AT" sz="1100" dirty="0"/>
          </a:p>
        </p:txBody>
      </p:sp>
      <p:sp>
        <p:nvSpPr>
          <p:cNvPr id="2" name="Foliennummernplatzhalter 1"/>
          <p:cNvSpPr>
            <a:spLocks noGrp="1"/>
          </p:cNvSpPr>
          <p:nvPr>
            <p:ph type="sldNum" sz="quarter" idx="11"/>
          </p:nvPr>
        </p:nvSpPr>
        <p:spPr/>
        <p:txBody>
          <a:bodyPr/>
          <a:lstStyle/>
          <a:p>
            <a:pPr algn="r"/>
            <a:r>
              <a:rPr lang="de-DE"/>
              <a:t>Seite </a:t>
            </a:r>
            <a:fld id="{DA7C5908-43A2-4734-906C-248E75A07F0B}" type="slidenum">
              <a:rPr lang="de-DE" smtClean="0"/>
              <a:pPr algn="r"/>
              <a:t>16</a:t>
            </a:fld>
            <a:endParaRPr lang="de-DE" dirty="0"/>
          </a:p>
        </p:txBody>
      </p:sp>
    </p:spTree>
    <p:extLst>
      <p:ext uri="{BB962C8B-B14F-4D97-AF65-F5344CB8AC3E}">
        <p14:creationId xmlns:p14="http://schemas.microsoft.com/office/powerpoint/2010/main" val="4163106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bwMode="auto">
          <a:xfrm>
            <a:off x="464102" y="781317"/>
            <a:ext cx="8248098" cy="633740"/>
          </a:xfrm>
          <a:prstGeom prst="rect">
            <a:avLst/>
          </a:prstGeom>
          <a:solidFill>
            <a:schemeClr val="bg1">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0" name="Rechteck 9"/>
          <p:cNvSpPr/>
          <p:nvPr/>
        </p:nvSpPr>
        <p:spPr bwMode="auto">
          <a:xfrm>
            <a:off x="464102" y="1614815"/>
            <a:ext cx="8248098" cy="2410551"/>
          </a:xfrm>
          <a:prstGeom prst="rect">
            <a:avLst/>
          </a:prstGeom>
          <a:solidFill>
            <a:schemeClr val="bg1">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8" name="Rechteck 7"/>
          <p:cNvSpPr/>
          <p:nvPr/>
        </p:nvSpPr>
        <p:spPr>
          <a:xfrm>
            <a:off x="569404" y="1462962"/>
            <a:ext cx="8054643" cy="1184940"/>
          </a:xfrm>
          <a:prstGeom prst="rect">
            <a:avLst/>
          </a:prstGeom>
        </p:spPr>
        <p:txBody>
          <a:bodyPr wrap="square">
            <a:spAutoFit/>
          </a:bodyPr>
          <a:lstStyle/>
          <a:p>
            <a:endParaRPr lang="de-AT" sz="500" b="1" dirty="0">
              <a:solidFill>
                <a:schemeClr val="accent1"/>
              </a:solidFill>
            </a:endParaRPr>
          </a:p>
          <a:p>
            <a:pPr marL="285750" indent="-285750">
              <a:buFont typeface="Arial" panose="020B0604020202020204" pitchFamily="34" charset="0"/>
              <a:buChar char="•"/>
            </a:pPr>
            <a:endParaRPr lang="de-AT" sz="1100" dirty="0"/>
          </a:p>
          <a:p>
            <a:pPr algn="just"/>
            <a:r>
              <a:rPr lang="de-AT" sz="1100" b="1" dirty="0">
                <a:solidFill>
                  <a:schemeClr val="accent1"/>
                </a:solidFill>
              </a:rPr>
              <a:t>Schritt 2: Ermitteln Sie auf Basis der Optimierungsergebnisse die jeweiligen Preise, ab denen Sie eine gewisse Leistung im Pump- und Turbinenbetrieb einsetzen. Leitet Sie daraus eine </a:t>
            </a:r>
            <a:r>
              <a:rPr lang="de-AT" sz="1100" b="1" dirty="0" err="1">
                <a:solidFill>
                  <a:schemeClr val="accent1"/>
                </a:solidFill>
              </a:rPr>
              <a:t>Bidding-Curve</a:t>
            </a:r>
            <a:r>
              <a:rPr lang="de-AT" sz="1100" b="1" dirty="0">
                <a:solidFill>
                  <a:schemeClr val="accent1"/>
                </a:solidFill>
              </a:rPr>
              <a:t> (Angebots-Kurve) ab, die Sie für die Auktion am Spot-Markt am nächsten Tag einstellen würden.</a:t>
            </a:r>
          </a:p>
          <a:p>
            <a:endParaRPr lang="de-AT" sz="1100" dirty="0"/>
          </a:p>
          <a:p>
            <a:r>
              <a:rPr lang="de-AT" sz="1100" dirty="0"/>
              <a:t>Lösungsvorschlag:</a:t>
            </a:r>
            <a:endParaRPr lang="de-AT" sz="1500" dirty="0"/>
          </a:p>
        </p:txBody>
      </p:sp>
      <p:sp>
        <p:nvSpPr>
          <p:cNvPr id="4" name="Datumsplatzhalter 3"/>
          <p:cNvSpPr>
            <a:spLocks noGrp="1"/>
          </p:cNvSpPr>
          <p:nvPr>
            <p:ph type="dt" sz="half" idx="10"/>
          </p:nvPr>
        </p:nvSpPr>
        <p:spPr/>
        <p:txBody>
          <a:bodyPr/>
          <a:lstStyle/>
          <a:p>
            <a:r>
              <a:rPr lang="de-DE"/>
              <a:t>15.12.2023</a:t>
            </a:r>
          </a:p>
        </p:txBody>
      </p:sp>
      <p:sp>
        <p:nvSpPr>
          <p:cNvPr id="6" name="Fußzeilenplatzhalter 5"/>
          <p:cNvSpPr>
            <a:spLocks noGrp="1"/>
          </p:cNvSpPr>
          <p:nvPr>
            <p:ph type="ftr" sz="quarter" idx="12"/>
          </p:nvPr>
        </p:nvSpPr>
        <p:spPr/>
        <p:txBody>
          <a:bodyPr/>
          <a:lstStyle/>
          <a:p>
            <a:r>
              <a:rPr lang="de-DE"/>
              <a:t>Short-Term Hydro Scheduling</a:t>
            </a:r>
          </a:p>
        </p:txBody>
      </p:sp>
      <p:sp>
        <p:nvSpPr>
          <p:cNvPr id="12" name="Titel 1"/>
          <p:cNvSpPr txBox="1">
            <a:spLocks/>
          </p:cNvSpPr>
          <p:nvPr/>
        </p:nvSpPr>
        <p:spPr bwMode="auto">
          <a:xfrm>
            <a:off x="396166" y="984721"/>
            <a:ext cx="8183055" cy="282129"/>
          </a:xfrm>
          <a:prstGeom prst="rect">
            <a:avLst/>
          </a:prstGeom>
          <a:noFill/>
          <a:ln>
            <a:noFill/>
          </a:ln>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accent1"/>
                </a:solidFill>
              </a:rPr>
              <a:t>Aufgabenstellung: Erstellung einer </a:t>
            </a:r>
            <a:r>
              <a:rPr lang="de-AT" sz="1800" b="1" kern="0" dirty="0" err="1">
                <a:solidFill>
                  <a:schemeClr val="accent1"/>
                </a:solidFill>
              </a:rPr>
              <a:t>Bidding-Curve</a:t>
            </a:r>
            <a:r>
              <a:rPr lang="de-AT" sz="1800" b="1" kern="0" dirty="0">
                <a:solidFill>
                  <a:schemeClr val="accent1"/>
                </a:solidFill>
              </a:rPr>
              <a:t> für den Spot-Markt (2)</a:t>
            </a:r>
          </a:p>
        </p:txBody>
      </p:sp>
      <p:sp>
        <p:nvSpPr>
          <p:cNvPr id="2" name="Foliennummernplatzhalter 1"/>
          <p:cNvSpPr>
            <a:spLocks noGrp="1"/>
          </p:cNvSpPr>
          <p:nvPr>
            <p:ph type="sldNum" sz="quarter" idx="11"/>
          </p:nvPr>
        </p:nvSpPr>
        <p:spPr/>
        <p:txBody>
          <a:bodyPr/>
          <a:lstStyle/>
          <a:p>
            <a:pPr algn="r"/>
            <a:r>
              <a:rPr lang="de-DE"/>
              <a:t>Seite </a:t>
            </a:r>
            <a:fld id="{DA7C5908-43A2-4734-906C-248E75A07F0B}" type="slidenum">
              <a:rPr lang="de-DE" smtClean="0"/>
              <a:pPr algn="r"/>
              <a:t>17</a:t>
            </a:fld>
            <a:endParaRPr lang="de-DE" dirty="0"/>
          </a:p>
        </p:txBody>
      </p:sp>
      <p:graphicFrame>
        <p:nvGraphicFramePr>
          <p:cNvPr id="5" name="Tabelle 4"/>
          <p:cNvGraphicFramePr>
            <a:graphicFrameLocks noGrp="1"/>
          </p:cNvGraphicFramePr>
          <p:nvPr>
            <p:extLst>
              <p:ext uri="{D42A27DB-BD31-4B8C-83A1-F6EECF244321}">
                <p14:modId xmlns:p14="http://schemas.microsoft.com/office/powerpoint/2010/main" val="531973375"/>
              </p:ext>
            </p:extLst>
          </p:nvPr>
        </p:nvGraphicFramePr>
        <p:xfrm>
          <a:off x="2630528" y="2688082"/>
          <a:ext cx="3714330" cy="1120140"/>
        </p:xfrm>
        <a:graphic>
          <a:graphicData uri="http://schemas.openxmlformats.org/drawingml/2006/table">
            <a:tbl>
              <a:tblPr>
                <a:tableStyleId>{5C22544A-7EE6-4342-B048-85BDC9FD1C3A}</a:tableStyleId>
              </a:tblPr>
              <a:tblGrid>
                <a:gridCol w="1857165">
                  <a:extLst>
                    <a:ext uri="{9D8B030D-6E8A-4147-A177-3AD203B41FA5}">
                      <a16:colId xmlns:a16="http://schemas.microsoft.com/office/drawing/2014/main" val="3333464626"/>
                    </a:ext>
                  </a:extLst>
                </a:gridCol>
                <a:gridCol w="1857165">
                  <a:extLst>
                    <a:ext uri="{9D8B030D-6E8A-4147-A177-3AD203B41FA5}">
                      <a16:colId xmlns:a16="http://schemas.microsoft.com/office/drawing/2014/main" val="2083356829"/>
                    </a:ext>
                  </a:extLst>
                </a:gridCol>
              </a:tblGrid>
              <a:tr h="167640">
                <a:tc>
                  <a:txBody>
                    <a:bodyPr/>
                    <a:lstStyle/>
                    <a:p>
                      <a:pPr algn="ctr" fontAlgn="b"/>
                      <a:r>
                        <a:rPr lang="de-AT" sz="1000" b="1" u="none" strike="noStrike" dirty="0">
                          <a:solidFill>
                            <a:schemeClr val="accent5">
                              <a:lumMod val="50000"/>
                            </a:schemeClr>
                          </a:solidFill>
                          <a:effectLst/>
                        </a:rPr>
                        <a:t>Preis</a:t>
                      </a:r>
                    </a:p>
                    <a:p>
                      <a:pPr algn="ctr" fontAlgn="b"/>
                      <a:r>
                        <a:rPr lang="de-AT" sz="800" b="0" i="0" u="none" strike="noStrike" dirty="0">
                          <a:solidFill>
                            <a:srgbClr val="000000"/>
                          </a:solidFill>
                          <a:effectLst/>
                          <a:latin typeface="Arial" panose="020B0604020202020204" pitchFamily="34" charset="0"/>
                        </a:rPr>
                        <a:t>EUR/MWh</a:t>
                      </a:r>
                    </a:p>
                  </a:txBody>
                  <a:tcPr marL="7620" marR="7620" marT="7620" marB="0" anchor="b"/>
                </a:tc>
                <a:tc>
                  <a:txBody>
                    <a:bodyPr/>
                    <a:lstStyle/>
                    <a:p>
                      <a:pPr algn="ctr" fontAlgn="b"/>
                      <a:r>
                        <a:rPr lang="de-AT" sz="1000" b="1" u="none" strike="noStrike" dirty="0">
                          <a:solidFill>
                            <a:schemeClr val="accent5">
                              <a:lumMod val="50000"/>
                            </a:schemeClr>
                          </a:solidFill>
                          <a:effectLst/>
                        </a:rPr>
                        <a:t>Angebotene Leistung</a:t>
                      </a:r>
                    </a:p>
                    <a:p>
                      <a:pPr algn="ctr" fontAlgn="b"/>
                      <a:r>
                        <a:rPr lang="de-AT" sz="800" b="0" i="0" u="none" strike="noStrike" dirty="0">
                          <a:solidFill>
                            <a:schemeClr val="tx1"/>
                          </a:solidFill>
                          <a:effectLst/>
                          <a:latin typeface="Arial" panose="020B0604020202020204" pitchFamily="34" charset="0"/>
                        </a:rPr>
                        <a:t>MW</a:t>
                      </a:r>
                    </a:p>
                  </a:txBody>
                  <a:tcPr marL="7620" marR="7620" marT="7620" marB="0" anchor="b"/>
                </a:tc>
                <a:extLst>
                  <a:ext uri="{0D108BD9-81ED-4DB2-BD59-A6C34878D82A}">
                    <a16:rowId xmlns:a16="http://schemas.microsoft.com/office/drawing/2014/main" val="2910908273"/>
                  </a:ext>
                </a:extLst>
              </a:tr>
              <a:tr h="167640">
                <a:tc>
                  <a:txBody>
                    <a:bodyPr/>
                    <a:lstStyle/>
                    <a:p>
                      <a:pPr algn="ctr" fontAlgn="b"/>
                      <a:r>
                        <a:rPr lang="de-AT" sz="800" u="none" strike="noStrike" dirty="0">
                          <a:effectLst/>
                        </a:rPr>
                        <a:t>453,97</a:t>
                      </a:r>
                      <a:endParaRPr lang="de-AT" sz="800" b="0" i="0" u="none" strike="noStrike" dirty="0">
                        <a:solidFill>
                          <a:srgbClr val="000000"/>
                        </a:solidFill>
                        <a:effectLst/>
                        <a:latin typeface="Arial" panose="020B0604020202020204" pitchFamily="34" charset="0"/>
                      </a:endParaRPr>
                    </a:p>
                  </a:txBody>
                  <a:tcPr marL="7620" marR="7620" marT="7620" marB="0" anchor="b"/>
                </a:tc>
                <a:tc>
                  <a:txBody>
                    <a:bodyPr/>
                    <a:lstStyle/>
                    <a:p>
                      <a:pPr algn="ctr" fontAlgn="b"/>
                      <a:r>
                        <a:rPr lang="de-AT" sz="800" u="none" strike="noStrike">
                          <a:effectLst/>
                        </a:rPr>
                        <a:t>13,54</a:t>
                      </a:r>
                      <a:endParaRPr lang="de-AT" sz="8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4092260308"/>
                  </a:ext>
                </a:extLst>
              </a:tr>
              <a:tr h="167640">
                <a:tc>
                  <a:txBody>
                    <a:bodyPr/>
                    <a:lstStyle/>
                    <a:p>
                      <a:pPr algn="ctr" fontAlgn="b"/>
                      <a:r>
                        <a:rPr lang="de-AT" sz="800" u="none" strike="noStrike" dirty="0">
                          <a:effectLst/>
                        </a:rPr>
                        <a:t>442,70</a:t>
                      </a:r>
                      <a:endParaRPr lang="de-AT" sz="800" b="0" i="0" u="none" strike="noStrike" dirty="0">
                        <a:solidFill>
                          <a:srgbClr val="000000"/>
                        </a:solidFill>
                        <a:effectLst/>
                        <a:latin typeface="Arial" panose="020B0604020202020204" pitchFamily="34" charset="0"/>
                      </a:endParaRPr>
                    </a:p>
                  </a:txBody>
                  <a:tcPr marL="7620" marR="7620" marT="7620" marB="0" anchor="b"/>
                </a:tc>
                <a:tc>
                  <a:txBody>
                    <a:bodyPr/>
                    <a:lstStyle/>
                    <a:p>
                      <a:pPr algn="ctr" fontAlgn="b"/>
                      <a:r>
                        <a:rPr lang="de-AT" sz="800" u="none" strike="noStrike" dirty="0">
                          <a:effectLst/>
                        </a:rPr>
                        <a:t>13,98</a:t>
                      </a:r>
                      <a:endParaRPr lang="de-AT" sz="8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790637085"/>
                  </a:ext>
                </a:extLst>
              </a:tr>
              <a:tr h="167640">
                <a:tc>
                  <a:txBody>
                    <a:bodyPr/>
                    <a:lstStyle/>
                    <a:p>
                      <a:pPr algn="ctr" fontAlgn="b"/>
                      <a:r>
                        <a:rPr lang="de-AT" sz="800" u="none" strike="noStrike">
                          <a:effectLst/>
                        </a:rPr>
                        <a:t>429,91</a:t>
                      </a:r>
                      <a:endParaRPr lang="de-AT" sz="8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de-AT" sz="800" u="none" strike="noStrike" dirty="0">
                          <a:effectLst/>
                        </a:rPr>
                        <a:t>14,43</a:t>
                      </a:r>
                      <a:endParaRPr lang="de-AT" sz="8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810698497"/>
                  </a:ext>
                </a:extLst>
              </a:tr>
              <a:tr h="167640">
                <a:tc>
                  <a:txBody>
                    <a:bodyPr/>
                    <a:lstStyle/>
                    <a:p>
                      <a:pPr algn="ctr" fontAlgn="b"/>
                      <a:r>
                        <a:rPr lang="de-AT" sz="800" u="none" strike="noStrike">
                          <a:effectLst/>
                        </a:rPr>
                        <a:t>424,93</a:t>
                      </a:r>
                      <a:endParaRPr lang="de-AT" sz="8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de-AT" sz="800" u="none" strike="noStrike" dirty="0">
                          <a:effectLst/>
                        </a:rPr>
                        <a:t>248,08</a:t>
                      </a:r>
                      <a:endParaRPr lang="de-AT" sz="8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643530579"/>
                  </a:ext>
                </a:extLst>
              </a:tr>
              <a:tr h="167640">
                <a:tc>
                  <a:txBody>
                    <a:bodyPr/>
                    <a:lstStyle/>
                    <a:p>
                      <a:pPr algn="ctr" fontAlgn="b"/>
                      <a:r>
                        <a:rPr lang="de-AT" sz="800" u="none" strike="noStrike">
                          <a:effectLst/>
                        </a:rPr>
                        <a:t>323,28</a:t>
                      </a:r>
                      <a:endParaRPr lang="de-AT" sz="8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de-AT" sz="800" u="none" strike="noStrike" dirty="0">
                          <a:effectLst/>
                        </a:rPr>
                        <a:t>-306,03</a:t>
                      </a:r>
                      <a:endParaRPr lang="de-AT" sz="8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484172528"/>
                  </a:ext>
                </a:extLst>
              </a:tr>
            </a:tbl>
          </a:graphicData>
        </a:graphic>
      </p:graphicFrame>
    </p:spTree>
    <p:extLst>
      <p:ext uri="{BB962C8B-B14F-4D97-AF65-F5344CB8AC3E}">
        <p14:creationId xmlns:p14="http://schemas.microsoft.com/office/powerpoint/2010/main" val="364702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a:t>15.12.2023</a:t>
            </a:r>
          </a:p>
        </p:txBody>
      </p:sp>
      <p:sp>
        <p:nvSpPr>
          <p:cNvPr id="6" name="Fußzeilenplatzhalter 5"/>
          <p:cNvSpPr>
            <a:spLocks noGrp="1"/>
          </p:cNvSpPr>
          <p:nvPr>
            <p:ph type="ftr" sz="quarter" idx="12"/>
          </p:nvPr>
        </p:nvSpPr>
        <p:spPr/>
        <p:txBody>
          <a:bodyPr/>
          <a:lstStyle/>
          <a:p>
            <a:r>
              <a:rPr lang="de-DE"/>
              <a:t>Short-Term Hydro Scheduling</a:t>
            </a:r>
          </a:p>
        </p:txBody>
      </p:sp>
      <p:sp>
        <p:nvSpPr>
          <p:cNvPr id="12" name="Rechteck 11"/>
          <p:cNvSpPr/>
          <p:nvPr/>
        </p:nvSpPr>
        <p:spPr>
          <a:xfrm>
            <a:off x="522238" y="5643024"/>
            <a:ext cx="7664177" cy="307777"/>
          </a:xfrm>
          <a:prstGeom prst="rect">
            <a:avLst/>
          </a:prstGeom>
        </p:spPr>
        <p:txBody>
          <a:bodyPr wrap="square">
            <a:spAutoFit/>
          </a:bodyPr>
          <a:lstStyle/>
          <a:p>
            <a:pPr marL="180975" lvl="2" indent="0" algn="ctr">
              <a:buNone/>
            </a:pPr>
            <a:r>
              <a:rPr lang="de-AT" sz="1400" dirty="0"/>
              <a:t>Speichergruppe </a:t>
            </a:r>
            <a:r>
              <a:rPr lang="de-AT" sz="1400" dirty="0" err="1"/>
              <a:t>Zemm</a:t>
            </a:r>
            <a:r>
              <a:rPr lang="de-AT" sz="1400" dirty="0"/>
              <a:t>-Ziller (Tirol).</a:t>
            </a:r>
          </a:p>
        </p:txBody>
      </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06" y="1253388"/>
            <a:ext cx="8403570" cy="4138121"/>
          </a:xfrm>
          <a:prstGeom prst="rect">
            <a:avLst/>
          </a:prstGeom>
        </p:spPr>
      </p:pic>
      <p:sp>
        <p:nvSpPr>
          <p:cNvPr id="3" name="Foliennummernplatzhalter 2"/>
          <p:cNvSpPr>
            <a:spLocks noGrp="1"/>
          </p:cNvSpPr>
          <p:nvPr>
            <p:ph type="sldNum" sz="quarter" idx="11"/>
          </p:nvPr>
        </p:nvSpPr>
        <p:spPr/>
        <p:txBody>
          <a:bodyPr/>
          <a:lstStyle/>
          <a:p>
            <a:pPr algn="r"/>
            <a:r>
              <a:rPr lang="de-DE"/>
              <a:t>Seite </a:t>
            </a:r>
            <a:fld id="{DA7C5908-43A2-4734-906C-248E75A07F0B}" type="slidenum">
              <a:rPr lang="de-DE" smtClean="0"/>
              <a:pPr algn="r"/>
              <a:t>2</a:t>
            </a:fld>
            <a:endParaRPr lang="de-DE" dirty="0"/>
          </a:p>
        </p:txBody>
      </p:sp>
    </p:spTree>
    <p:extLst>
      <p:ext uri="{BB962C8B-B14F-4D97-AF65-F5344CB8AC3E}">
        <p14:creationId xmlns:p14="http://schemas.microsoft.com/office/powerpoint/2010/main" val="236665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a:t>15.12.2023</a:t>
            </a:r>
          </a:p>
        </p:txBody>
      </p:sp>
      <p:sp>
        <p:nvSpPr>
          <p:cNvPr id="6" name="Fußzeilenplatzhalter 5"/>
          <p:cNvSpPr>
            <a:spLocks noGrp="1"/>
          </p:cNvSpPr>
          <p:nvPr>
            <p:ph type="ftr" sz="quarter" idx="12"/>
          </p:nvPr>
        </p:nvSpPr>
        <p:spPr/>
        <p:txBody>
          <a:bodyPr/>
          <a:lstStyle/>
          <a:p>
            <a:r>
              <a:rPr lang="de-DE"/>
              <a:t>Short-Term Hydro Scheduling</a:t>
            </a:r>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581" y="745855"/>
            <a:ext cx="6645216" cy="4838807"/>
          </a:xfrm>
          <a:prstGeom prst="rect">
            <a:avLst/>
          </a:prstGeom>
        </p:spPr>
      </p:pic>
      <p:sp>
        <p:nvSpPr>
          <p:cNvPr id="12" name="Rechteck 11"/>
          <p:cNvSpPr/>
          <p:nvPr/>
        </p:nvSpPr>
        <p:spPr>
          <a:xfrm>
            <a:off x="522238" y="5643024"/>
            <a:ext cx="7664177" cy="307777"/>
          </a:xfrm>
          <a:prstGeom prst="rect">
            <a:avLst/>
          </a:prstGeom>
        </p:spPr>
        <p:txBody>
          <a:bodyPr wrap="square">
            <a:spAutoFit/>
          </a:bodyPr>
          <a:lstStyle/>
          <a:p>
            <a:pPr marL="180975" lvl="2" indent="0" algn="ctr">
              <a:buNone/>
            </a:pPr>
            <a:r>
              <a:rPr lang="de-AT" sz="1400" dirty="0"/>
              <a:t>Pumpspeicherkraftwerk </a:t>
            </a:r>
            <a:r>
              <a:rPr lang="de-AT" sz="1400" dirty="0" err="1"/>
              <a:t>Roßhag</a:t>
            </a:r>
            <a:r>
              <a:rPr lang="de-AT" sz="1400" dirty="0"/>
              <a:t> (</a:t>
            </a:r>
            <a:r>
              <a:rPr lang="de-AT" sz="1400" dirty="0" err="1"/>
              <a:t>Zemm</a:t>
            </a:r>
            <a:r>
              <a:rPr lang="de-AT" sz="1400" dirty="0"/>
              <a:t>-Ziller, Tirol).</a:t>
            </a:r>
          </a:p>
        </p:txBody>
      </p:sp>
      <p:sp>
        <p:nvSpPr>
          <p:cNvPr id="2" name="Foliennummernplatzhalter 1"/>
          <p:cNvSpPr>
            <a:spLocks noGrp="1"/>
          </p:cNvSpPr>
          <p:nvPr>
            <p:ph type="sldNum" sz="quarter" idx="11"/>
          </p:nvPr>
        </p:nvSpPr>
        <p:spPr/>
        <p:txBody>
          <a:bodyPr/>
          <a:lstStyle/>
          <a:p>
            <a:pPr algn="r"/>
            <a:r>
              <a:rPr lang="de-DE"/>
              <a:t>Seite </a:t>
            </a:r>
            <a:fld id="{DA7C5908-43A2-4734-906C-248E75A07F0B}" type="slidenum">
              <a:rPr lang="de-DE" smtClean="0"/>
              <a:pPr algn="r"/>
              <a:t>3</a:t>
            </a:fld>
            <a:endParaRPr lang="de-DE" dirty="0"/>
          </a:p>
        </p:txBody>
      </p:sp>
    </p:spTree>
    <p:extLst>
      <p:ext uri="{BB962C8B-B14F-4D97-AF65-F5344CB8AC3E}">
        <p14:creationId xmlns:p14="http://schemas.microsoft.com/office/powerpoint/2010/main" val="213679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a:t>15.12.2023</a:t>
            </a:r>
          </a:p>
        </p:txBody>
      </p:sp>
      <p:sp>
        <p:nvSpPr>
          <p:cNvPr id="6" name="Fußzeilenplatzhalter 5"/>
          <p:cNvSpPr>
            <a:spLocks noGrp="1"/>
          </p:cNvSpPr>
          <p:nvPr>
            <p:ph type="ftr" sz="quarter" idx="12"/>
          </p:nvPr>
        </p:nvSpPr>
        <p:spPr/>
        <p:txBody>
          <a:bodyPr/>
          <a:lstStyle/>
          <a:p>
            <a:r>
              <a:rPr lang="de-DE"/>
              <a:t>Short-Term Hydro Scheduling</a:t>
            </a:r>
          </a:p>
        </p:txBody>
      </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598" y="941951"/>
            <a:ext cx="7752277" cy="4501434"/>
          </a:xfrm>
          <a:prstGeom prst="rect">
            <a:avLst/>
          </a:prstGeom>
        </p:spPr>
      </p:pic>
      <p:sp>
        <p:nvSpPr>
          <p:cNvPr id="10" name="Rechteck 9"/>
          <p:cNvSpPr/>
          <p:nvPr/>
        </p:nvSpPr>
        <p:spPr>
          <a:xfrm>
            <a:off x="522238" y="5643024"/>
            <a:ext cx="7664177" cy="307777"/>
          </a:xfrm>
          <a:prstGeom prst="rect">
            <a:avLst/>
          </a:prstGeom>
        </p:spPr>
        <p:txBody>
          <a:bodyPr wrap="square">
            <a:spAutoFit/>
          </a:bodyPr>
          <a:lstStyle/>
          <a:p>
            <a:pPr marL="180975" lvl="2" indent="0" algn="ctr">
              <a:buNone/>
            </a:pPr>
            <a:r>
              <a:rPr lang="de-AT" sz="1400" dirty="0"/>
              <a:t>Krafthaus des Pumpspeicherkraftwerks </a:t>
            </a:r>
            <a:r>
              <a:rPr lang="de-AT" sz="1400" dirty="0" err="1"/>
              <a:t>Häusling</a:t>
            </a:r>
            <a:r>
              <a:rPr lang="de-AT" sz="1400" dirty="0"/>
              <a:t> (</a:t>
            </a:r>
            <a:r>
              <a:rPr lang="de-AT" sz="1400" dirty="0" err="1"/>
              <a:t>Zemm</a:t>
            </a:r>
            <a:r>
              <a:rPr lang="de-AT" sz="1400" dirty="0"/>
              <a:t>-Ziller, Tirol).</a:t>
            </a:r>
          </a:p>
        </p:txBody>
      </p:sp>
      <p:sp>
        <p:nvSpPr>
          <p:cNvPr id="3" name="Foliennummernplatzhalter 2"/>
          <p:cNvSpPr>
            <a:spLocks noGrp="1"/>
          </p:cNvSpPr>
          <p:nvPr>
            <p:ph type="sldNum" sz="quarter" idx="11"/>
          </p:nvPr>
        </p:nvSpPr>
        <p:spPr/>
        <p:txBody>
          <a:bodyPr/>
          <a:lstStyle/>
          <a:p>
            <a:pPr algn="r"/>
            <a:r>
              <a:rPr lang="de-DE"/>
              <a:t>Seite </a:t>
            </a:r>
            <a:fld id="{DA7C5908-43A2-4734-906C-248E75A07F0B}" type="slidenum">
              <a:rPr lang="de-DE" smtClean="0"/>
              <a:pPr algn="r"/>
              <a:t>4</a:t>
            </a:fld>
            <a:endParaRPr lang="de-DE" dirty="0"/>
          </a:p>
        </p:txBody>
      </p:sp>
    </p:spTree>
    <p:extLst>
      <p:ext uri="{BB962C8B-B14F-4D97-AF65-F5344CB8AC3E}">
        <p14:creationId xmlns:p14="http://schemas.microsoft.com/office/powerpoint/2010/main" val="101404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83D1774C-D16C-960D-F242-6E93FA9DFD46}"/>
              </a:ext>
            </a:extLst>
          </p:cNvPr>
          <p:cNvSpPr/>
          <p:nvPr/>
        </p:nvSpPr>
        <p:spPr bwMode="auto">
          <a:xfrm>
            <a:off x="485826" y="2545571"/>
            <a:ext cx="8316738" cy="3495161"/>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30" name="Rechteck 29">
            <a:extLst>
              <a:ext uri="{FF2B5EF4-FFF2-40B4-BE49-F238E27FC236}">
                <a16:creationId xmlns:a16="http://schemas.microsoft.com/office/drawing/2014/main" id="{FBF4F45B-2FE4-002F-4796-07FBE2417E7B}"/>
              </a:ext>
            </a:extLst>
          </p:cNvPr>
          <p:cNvSpPr/>
          <p:nvPr/>
        </p:nvSpPr>
        <p:spPr bwMode="auto">
          <a:xfrm>
            <a:off x="485826" y="1612594"/>
            <a:ext cx="8316738" cy="739990"/>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15.12.2023</a:t>
            </a:r>
            <a:endParaRPr lang="de-DE" dirty="0"/>
          </a:p>
        </p:txBody>
      </p:sp>
      <p:sp>
        <p:nvSpPr>
          <p:cNvPr id="6" name="Fußzeilenplatzhalter 5"/>
          <p:cNvSpPr>
            <a:spLocks noGrp="1"/>
          </p:cNvSpPr>
          <p:nvPr>
            <p:ph type="ftr" sz="quarter" idx="12"/>
          </p:nvPr>
        </p:nvSpPr>
        <p:spPr/>
        <p:txBody>
          <a:bodyPr/>
          <a:lstStyle/>
          <a:p>
            <a:r>
              <a:rPr lang="de-DE"/>
              <a:t>Short-Term Hydro Scheduling</a:t>
            </a:r>
          </a:p>
        </p:txBody>
      </p:sp>
      <p:sp>
        <p:nvSpPr>
          <p:cNvPr id="8" name="Rechteck 7"/>
          <p:cNvSpPr/>
          <p:nvPr/>
        </p:nvSpPr>
        <p:spPr bwMode="auto">
          <a:xfrm>
            <a:off x="485826" y="817268"/>
            <a:ext cx="8316738" cy="61241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9" name="Titel 1"/>
          <p:cNvSpPr txBox="1">
            <a:spLocks/>
          </p:cNvSpPr>
          <p:nvPr/>
        </p:nvSpPr>
        <p:spPr bwMode="auto">
          <a:xfrm>
            <a:off x="485826" y="1000177"/>
            <a:ext cx="8316738" cy="2641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en-US" sz="1800" b="1" kern="0" dirty="0">
                <a:solidFill>
                  <a:schemeClr val="tx2">
                    <a:lumMod val="50000"/>
                  </a:schemeClr>
                </a:solidFill>
              </a:rPr>
              <a:t>Short-Term Hydro Scheduling problem </a:t>
            </a:r>
            <a:r>
              <a:rPr lang="en-US" sz="1600" b="1" kern="0" dirty="0">
                <a:solidFill>
                  <a:schemeClr val="tx2">
                    <a:lumMod val="50000"/>
                  </a:schemeClr>
                </a:solidFill>
              </a:rPr>
              <a:t>(STHS) </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5</a:t>
            </a:fld>
            <a:endParaRPr lang="de-DE" dirty="0"/>
          </a:p>
        </p:txBody>
      </p:sp>
      <p:sp>
        <p:nvSpPr>
          <p:cNvPr id="28" name="Textfeld 27">
            <a:extLst>
              <a:ext uri="{FF2B5EF4-FFF2-40B4-BE49-F238E27FC236}">
                <a16:creationId xmlns:a16="http://schemas.microsoft.com/office/drawing/2014/main" id="{548E11E8-C4E3-5FC5-5CE2-D320D2220100}"/>
              </a:ext>
            </a:extLst>
          </p:cNvPr>
          <p:cNvSpPr txBox="1"/>
          <p:nvPr/>
        </p:nvSpPr>
        <p:spPr>
          <a:xfrm>
            <a:off x="713957" y="1778947"/>
            <a:ext cx="7944217" cy="430887"/>
          </a:xfrm>
          <a:prstGeom prst="rect">
            <a:avLst/>
          </a:prstGeom>
          <a:noFill/>
        </p:spPr>
        <p:txBody>
          <a:bodyPr wrap="square">
            <a:spAutoFit/>
          </a:bodyPr>
          <a:lstStyle/>
          <a:p>
            <a:r>
              <a:rPr lang="de-AT" sz="1100" dirty="0"/>
              <a:t>Optimierungsprogramm zur Ermittlung optimaler Leistungsfahrpläne von Wasserkraft-Einheiten (Turbinen und/oder Pumpen einer einzelnen Anlage oder eines gesamten Systems) für einen Zeitraum von 1 Tag bis 1 Woche.</a:t>
            </a:r>
          </a:p>
        </p:txBody>
      </p:sp>
      <p:sp>
        <p:nvSpPr>
          <p:cNvPr id="2" name="Inhaltsplatzhalter 2">
            <a:extLst>
              <a:ext uri="{FF2B5EF4-FFF2-40B4-BE49-F238E27FC236}">
                <a16:creationId xmlns:a16="http://schemas.microsoft.com/office/drawing/2014/main" id="{7DF1750D-EE2F-4442-4163-045304D39831}"/>
              </a:ext>
            </a:extLst>
          </p:cNvPr>
          <p:cNvSpPr txBox="1">
            <a:spLocks/>
          </p:cNvSpPr>
          <p:nvPr/>
        </p:nvSpPr>
        <p:spPr bwMode="auto">
          <a:xfrm>
            <a:off x="805940" y="2769293"/>
            <a:ext cx="7906260" cy="2914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80975" lvl="2" indent="0" algn="ctr">
              <a:buNone/>
            </a:pPr>
            <a:r>
              <a:rPr lang="de-AT" sz="1400" b="1" kern="0" dirty="0">
                <a:solidFill>
                  <a:schemeClr val="tx2">
                    <a:lumMod val="50000"/>
                  </a:schemeClr>
                </a:solidFill>
              </a:rPr>
              <a:t>Zielfunktion</a:t>
            </a:r>
          </a:p>
          <a:p>
            <a:r>
              <a:rPr lang="de-AT" sz="1100" dirty="0"/>
              <a:t>Zielfunktion</a:t>
            </a:r>
          </a:p>
          <a:p>
            <a:pPr marL="171450" indent="-171450">
              <a:buFont typeface="Arial" panose="020B0604020202020204" pitchFamily="34" charset="0"/>
              <a:buChar char="•"/>
            </a:pPr>
            <a:r>
              <a:rPr lang="de-AT" sz="1100" dirty="0"/>
              <a:t>Beim Vorhandensein eines kompetitiven Strommarktes → Gewinnmaximierung</a:t>
            </a:r>
          </a:p>
          <a:p>
            <a:pPr marL="171450" indent="-171450">
              <a:buFont typeface="Arial" panose="020B0604020202020204" pitchFamily="34" charset="0"/>
              <a:buChar char="•"/>
            </a:pPr>
            <a:r>
              <a:rPr lang="de-AT" sz="1100" dirty="0"/>
              <a:t>Bei Stromsystemen mit zentralen Leistungs-Vorgaben → Minimierung des Wertes der genutzten hydraulischen Energie</a:t>
            </a:r>
            <a:endParaRPr lang="de-AT" sz="1400" b="1" kern="0" dirty="0">
              <a:solidFill>
                <a:schemeClr val="tx2">
                  <a:lumMod val="50000"/>
                </a:schemeClr>
              </a:solidFill>
            </a:endParaRPr>
          </a:p>
          <a:p>
            <a:pPr marL="180975" lvl="2" indent="0" algn="ctr">
              <a:buNone/>
            </a:pPr>
            <a:endParaRPr lang="de-AT" sz="1400" b="1" kern="0" dirty="0">
              <a:solidFill>
                <a:schemeClr val="tx2">
                  <a:lumMod val="50000"/>
                </a:schemeClr>
              </a:solidFill>
            </a:endParaRPr>
          </a:p>
          <a:p>
            <a:pPr marL="180975" lvl="2" indent="0" algn="ctr">
              <a:buNone/>
            </a:pPr>
            <a:r>
              <a:rPr lang="de-AT" sz="1400" b="1" kern="0" dirty="0">
                <a:solidFill>
                  <a:schemeClr val="tx2">
                    <a:lumMod val="50000"/>
                  </a:schemeClr>
                </a:solidFill>
              </a:rPr>
              <a:t>Standard-Nebenbedingungen </a:t>
            </a:r>
          </a:p>
          <a:p>
            <a:pPr marL="180975" lvl="2" indent="0" algn="ctr">
              <a:buNone/>
            </a:pPr>
            <a:endParaRPr lang="de-AT" sz="1000" b="1" kern="0" dirty="0">
              <a:solidFill>
                <a:schemeClr val="tx2">
                  <a:lumMod val="50000"/>
                </a:schemeClr>
              </a:solidFill>
            </a:endParaRPr>
          </a:p>
          <a:p>
            <a:pPr marL="171450" indent="-171450">
              <a:buFont typeface="Arial" panose="020B0604020202020204" pitchFamily="34" charset="0"/>
              <a:buChar char="•"/>
            </a:pPr>
            <a:r>
              <a:rPr lang="de-AT" sz="1100" dirty="0"/>
              <a:t>NB 1: Bilanzgleichung der Speicher </a:t>
            </a:r>
            <a:r>
              <a:rPr lang="de-AT" sz="1000" dirty="0"/>
              <a:t>(</a:t>
            </a:r>
            <a:r>
              <a:rPr lang="en-US" sz="1000" i="1" dirty="0"/>
              <a:t>water balance of reservoirs</a:t>
            </a:r>
            <a:r>
              <a:rPr lang="de-AT" sz="1000" i="1" dirty="0"/>
              <a:t>)</a:t>
            </a:r>
            <a:r>
              <a:rPr lang="de-AT" sz="1000" dirty="0"/>
              <a:t> </a:t>
            </a:r>
          </a:p>
          <a:p>
            <a:pPr marL="171450" indent="-171450">
              <a:buFont typeface="Arial" panose="020B0604020202020204" pitchFamily="34" charset="0"/>
              <a:buChar char="•"/>
            </a:pPr>
            <a:r>
              <a:rPr lang="de-AT" sz="1100" dirty="0"/>
              <a:t>NB 2: Betriebsgrenzen der Speicher </a:t>
            </a:r>
            <a:r>
              <a:rPr lang="de-AT" sz="1000" i="1" dirty="0"/>
              <a:t>(</a:t>
            </a:r>
            <a:r>
              <a:rPr lang="en-US" sz="1000" i="1" dirty="0"/>
              <a:t>storage limits of reservoirs</a:t>
            </a:r>
            <a:r>
              <a:rPr lang="de-AT" sz="1000" i="1" dirty="0"/>
              <a:t>)</a:t>
            </a:r>
          </a:p>
          <a:p>
            <a:pPr marL="171450" indent="-171450">
              <a:buFont typeface="Arial" panose="020B0604020202020204" pitchFamily="34" charset="0"/>
              <a:buChar char="•"/>
            </a:pPr>
            <a:r>
              <a:rPr lang="de-AT" sz="1100" dirty="0"/>
              <a:t>NB 3: Fall- und Förderhöhen und Berücksichtigung der Druckverluste im Triebwasserweg </a:t>
            </a:r>
            <a:r>
              <a:rPr lang="de-AT" sz="1000" i="1" dirty="0"/>
              <a:t>(</a:t>
            </a:r>
            <a:r>
              <a:rPr lang="en-US" sz="1000" i="1" dirty="0"/>
              <a:t>head and flow-related head losses</a:t>
            </a:r>
            <a:r>
              <a:rPr lang="de-AT" sz="1000" i="1" dirty="0"/>
              <a:t>)</a:t>
            </a:r>
          </a:p>
          <a:p>
            <a:pPr marL="171450" indent="-171450">
              <a:buFont typeface="Arial" panose="020B0604020202020204" pitchFamily="34" charset="0"/>
              <a:buChar char="•"/>
            </a:pPr>
            <a:r>
              <a:rPr lang="de-AT" sz="1100" dirty="0"/>
              <a:t>NB 4: Leistungskennlinien der Einheiten (Leistung-Durchfluss-Beziehung) </a:t>
            </a:r>
            <a:r>
              <a:rPr lang="de-AT" sz="1000" i="1" dirty="0"/>
              <a:t>(</a:t>
            </a:r>
            <a:r>
              <a:rPr lang="en-US" sz="1000" i="1" dirty="0"/>
              <a:t>Input/</a:t>
            </a:r>
            <a:r>
              <a:rPr lang="en-US" sz="1000" i="1" dirty="0" err="1"/>
              <a:t>ouput</a:t>
            </a:r>
            <a:r>
              <a:rPr lang="en-US" sz="1000" i="1" dirty="0"/>
              <a:t> curves</a:t>
            </a:r>
            <a:r>
              <a:rPr lang="de-AT" sz="1000" i="1" dirty="0"/>
              <a:t>)</a:t>
            </a:r>
          </a:p>
          <a:p>
            <a:pPr marL="171450" indent="-171450">
              <a:buFont typeface="Arial" panose="020B0604020202020204" pitchFamily="34" charset="0"/>
              <a:buChar char="•"/>
            </a:pPr>
            <a:r>
              <a:rPr lang="de-AT" sz="1100" dirty="0"/>
              <a:t>NB 5: Einschränkungen für Durchflüsse oder Leistungen </a:t>
            </a:r>
            <a:r>
              <a:rPr lang="de-AT" sz="1000" i="1" dirty="0"/>
              <a:t>(</a:t>
            </a:r>
            <a:r>
              <a:rPr lang="en-US" sz="1000" i="1" dirty="0"/>
              <a:t>limits of water discharge or power production</a:t>
            </a:r>
            <a:r>
              <a:rPr lang="de-AT" sz="1000" i="1" dirty="0"/>
              <a:t>)</a:t>
            </a:r>
            <a:endParaRPr lang="de-AT" sz="1100" dirty="0"/>
          </a:p>
          <a:p>
            <a:pPr marL="171450" indent="-171450">
              <a:buFont typeface="Arial" panose="020B0604020202020204" pitchFamily="34" charset="0"/>
              <a:buChar char="•"/>
            </a:pPr>
            <a:r>
              <a:rPr lang="de-AT" sz="1100" dirty="0"/>
              <a:t>NB 8: Verbindung zu mittel- bzw. langfristigen Optimierungsprogrammen (→ nächste VO-Einheit)</a:t>
            </a:r>
          </a:p>
          <a:p>
            <a:pPr marL="628650" lvl="1" indent="-171450">
              <a:buFont typeface="Arial" panose="020B0604020202020204" pitchFamily="34" charset="0"/>
              <a:buChar char="•"/>
            </a:pPr>
            <a:r>
              <a:rPr lang="de-AT" sz="1100" dirty="0"/>
              <a:t>Ziel-Inhalt für Speicher oder </a:t>
            </a:r>
            <a:r>
              <a:rPr lang="de-AT" sz="1000" i="1" dirty="0"/>
              <a:t>(</a:t>
            </a:r>
            <a:r>
              <a:rPr lang="de-AT" sz="1000" i="1" dirty="0" err="1"/>
              <a:t>reservoir</a:t>
            </a:r>
            <a:r>
              <a:rPr lang="de-AT" sz="1000" i="1" dirty="0"/>
              <a:t> </a:t>
            </a:r>
            <a:r>
              <a:rPr lang="en-US" sz="1000" i="1" dirty="0"/>
              <a:t>target volumes</a:t>
            </a:r>
            <a:r>
              <a:rPr lang="de-AT" sz="1000" i="1" dirty="0"/>
              <a:t>)</a:t>
            </a:r>
          </a:p>
          <a:p>
            <a:pPr marL="628650" lvl="1" indent="-171450">
              <a:buFont typeface="Arial" panose="020B0604020202020204" pitchFamily="34" charset="0"/>
              <a:buChar char="•"/>
            </a:pPr>
            <a:r>
              <a:rPr lang="de-AT" sz="1100" dirty="0"/>
              <a:t>Wasserwerte der End-Inhalte der Speicher </a:t>
            </a:r>
            <a:r>
              <a:rPr lang="en-US" sz="1000" i="1" dirty="0"/>
              <a:t>(reservoir water values</a:t>
            </a:r>
            <a:r>
              <a:rPr lang="de-AT" sz="1000" i="1" dirty="0"/>
              <a:t>)</a:t>
            </a:r>
          </a:p>
        </p:txBody>
      </p:sp>
    </p:spTree>
    <p:extLst>
      <p:ext uri="{BB962C8B-B14F-4D97-AF65-F5344CB8AC3E}">
        <p14:creationId xmlns:p14="http://schemas.microsoft.com/office/powerpoint/2010/main" val="369378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p:cNvSpPr/>
          <p:nvPr/>
        </p:nvSpPr>
        <p:spPr bwMode="auto">
          <a:xfrm>
            <a:off x="431798" y="1079410"/>
            <a:ext cx="8316738" cy="614374"/>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7" name="Rechteck 6"/>
          <p:cNvSpPr/>
          <p:nvPr/>
        </p:nvSpPr>
        <p:spPr bwMode="auto">
          <a:xfrm>
            <a:off x="431799" y="1829373"/>
            <a:ext cx="4104341" cy="3936706"/>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 name="Titel 1"/>
          <p:cNvSpPr>
            <a:spLocks noGrp="1"/>
          </p:cNvSpPr>
          <p:nvPr>
            <p:ph type="title"/>
          </p:nvPr>
        </p:nvSpPr>
        <p:spPr>
          <a:xfrm>
            <a:off x="431799" y="1262319"/>
            <a:ext cx="8316738" cy="264175"/>
          </a:xfrm>
        </p:spPr>
        <p:txBody>
          <a:bodyPr/>
          <a:lstStyle/>
          <a:p>
            <a:pPr algn="ctr"/>
            <a:r>
              <a:rPr lang="de-AT" sz="1800" b="1" dirty="0">
                <a:solidFill>
                  <a:schemeClr val="bg2"/>
                </a:solidFill>
              </a:rPr>
              <a:t>NB 4: Leistungs-Kennlinien </a:t>
            </a:r>
            <a:r>
              <a:rPr lang="de-AT" sz="1600" i="1" dirty="0">
                <a:solidFill>
                  <a:schemeClr val="bg2"/>
                </a:solidFill>
              </a:rPr>
              <a:t>(</a:t>
            </a:r>
            <a:r>
              <a:rPr lang="en-US" sz="1600" i="1" dirty="0">
                <a:solidFill>
                  <a:schemeClr val="bg2"/>
                </a:solidFill>
              </a:rPr>
              <a:t>Input/Output Curves</a:t>
            </a:r>
            <a:r>
              <a:rPr lang="de-AT" sz="1600" i="1" dirty="0">
                <a:solidFill>
                  <a:schemeClr val="bg2"/>
                </a:solidFill>
              </a:rPr>
              <a:t>)</a:t>
            </a:r>
          </a:p>
        </p:txBody>
      </p:sp>
      <p:sp>
        <p:nvSpPr>
          <p:cNvPr id="3" name="Inhaltsplatzhalter 2"/>
          <p:cNvSpPr>
            <a:spLocks noGrp="1"/>
          </p:cNvSpPr>
          <p:nvPr>
            <p:ph idx="1"/>
          </p:nvPr>
        </p:nvSpPr>
        <p:spPr>
          <a:xfrm>
            <a:off x="341361" y="1991199"/>
            <a:ext cx="4024136" cy="3774880"/>
          </a:xfrm>
        </p:spPr>
        <p:txBody>
          <a:bodyPr/>
          <a:lstStyle/>
          <a:p>
            <a:pPr marL="1588" lvl="1" indent="0" algn="ctr">
              <a:buNone/>
            </a:pPr>
            <a:endParaRPr lang="de-AT" sz="200" b="1" dirty="0">
              <a:solidFill>
                <a:schemeClr val="bg2"/>
              </a:solidFill>
            </a:endParaRPr>
          </a:p>
          <a:p>
            <a:pPr marL="1588" lvl="1" indent="0" algn="ctr">
              <a:buNone/>
            </a:pPr>
            <a:r>
              <a:rPr lang="de-AT" b="1" dirty="0">
                <a:solidFill>
                  <a:schemeClr val="bg2"/>
                </a:solidFill>
              </a:rPr>
              <a:t>Turbinenbetrieb</a:t>
            </a:r>
          </a:p>
          <a:p>
            <a:pPr marL="1588" lvl="1" indent="0" algn="just">
              <a:buNone/>
            </a:pPr>
            <a:endParaRPr lang="de-AT" sz="1200" dirty="0"/>
          </a:p>
          <a:p>
            <a:pPr lvl="2" algn="just"/>
            <a:r>
              <a:rPr lang="de-AT" sz="1100" dirty="0">
                <a:solidFill>
                  <a:schemeClr val="tx1"/>
                </a:solidFill>
              </a:rPr>
              <a:t>Elektrische Leistung abhängig von der </a:t>
            </a:r>
            <a:r>
              <a:rPr lang="de-AT" sz="1100" dirty="0">
                <a:solidFill>
                  <a:schemeClr val="bg2"/>
                </a:solidFill>
              </a:rPr>
              <a:t>Fallhöhe</a:t>
            </a:r>
            <a:r>
              <a:rPr lang="de-AT" sz="1100" dirty="0">
                <a:solidFill>
                  <a:schemeClr val="tx1"/>
                </a:solidFill>
              </a:rPr>
              <a:t> (und somit vom </a:t>
            </a:r>
            <a:r>
              <a:rPr lang="de-AT" sz="1100" dirty="0"/>
              <a:t>Füllstand der Speicher) </a:t>
            </a:r>
          </a:p>
          <a:p>
            <a:pPr lvl="2" algn="just"/>
            <a:r>
              <a:rPr lang="de-AT" sz="1100" dirty="0">
                <a:solidFill>
                  <a:schemeClr val="tx1"/>
                </a:solidFill>
              </a:rPr>
              <a:t>Leistung </a:t>
            </a:r>
            <a:r>
              <a:rPr lang="de-AT" sz="1100" i="1" dirty="0">
                <a:solidFill>
                  <a:schemeClr val="bg2"/>
                </a:solidFill>
              </a:rPr>
              <a:t>regelbar</a:t>
            </a:r>
            <a:r>
              <a:rPr lang="de-AT" sz="1100" dirty="0">
                <a:solidFill>
                  <a:schemeClr val="tx1"/>
                </a:solidFill>
              </a:rPr>
              <a:t> (Änderung des </a:t>
            </a:r>
            <a:r>
              <a:rPr lang="de-AT" sz="1100" dirty="0">
                <a:solidFill>
                  <a:schemeClr val="bg2"/>
                </a:solidFill>
              </a:rPr>
              <a:t>Turbinendurchflusses</a:t>
            </a:r>
            <a:r>
              <a:rPr lang="de-AT" sz="1100" dirty="0">
                <a:solidFill>
                  <a:schemeClr val="tx1"/>
                </a:solidFill>
              </a:rPr>
              <a:t>)</a:t>
            </a:r>
            <a:endParaRPr lang="de-AT" sz="1100" dirty="0"/>
          </a:p>
          <a:p>
            <a:pPr lvl="2" algn="just"/>
            <a:r>
              <a:rPr lang="de-AT" sz="1100" dirty="0">
                <a:solidFill>
                  <a:schemeClr val="tx1"/>
                </a:solidFill>
              </a:rPr>
              <a:t>Leistung </a:t>
            </a:r>
            <a:r>
              <a:rPr lang="de-AT" sz="1100" i="1" dirty="0">
                <a:solidFill>
                  <a:schemeClr val="bg2"/>
                </a:solidFill>
              </a:rPr>
              <a:t>verringert</a:t>
            </a:r>
            <a:r>
              <a:rPr lang="de-AT" sz="1100" dirty="0"/>
              <a:t> sich durch </a:t>
            </a:r>
            <a:r>
              <a:rPr lang="de-AT" sz="1100" dirty="0">
                <a:solidFill>
                  <a:schemeClr val="bg2"/>
                </a:solidFill>
              </a:rPr>
              <a:t>Verluste</a:t>
            </a:r>
            <a:r>
              <a:rPr lang="de-AT" sz="1100" dirty="0"/>
              <a:t> bei der Energieumwandlung (hydraulische  → elektrische Energie)</a:t>
            </a:r>
            <a:endParaRPr lang="de-AT" sz="1400" dirty="0"/>
          </a:p>
          <a:p>
            <a:pPr marL="180975" lvl="2" indent="0" algn="just">
              <a:buNone/>
            </a:pPr>
            <a:endParaRPr lang="de-AT" sz="200" dirty="0"/>
          </a:p>
          <a:p>
            <a:pPr marL="1588" lvl="1" indent="0" algn="just">
              <a:buNone/>
            </a:pPr>
            <a:endParaRPr lang="de-AT" sz="200" dirty="0"/>
          </a:p>
          <a:p>
            <a:pPr marL="1588" lvl="1" indent="0">
              <a:buNone/>
            </a:pPr>
            <a:endParaRPr lang="de-AT" dirty="0"/>
          </a:p>
          <a:p>
            <a:pPr marL="1588" lvl="1" indent="0">
              <a:buNone/>
            </a:pPr>
            <a:endParaRPr lang="de-AT" dirty="0"/>
          </a:p>
          <a:p>
            <a:pPr lvl="1"/>
            <a:endParaRPr lang="de-AT" dirty="0"/>
          </a:p>
          <a:p>
            <a:pPr lvl="1"/>
            <a:endParaRPr lang="de-AT" dirty="0"/>
          </a:p>
          <a:p>
            <a:pPr lvl="1"/>
            <a:endParaRPr lang="de-AT" dirty="0"/>
          </a:p>
          <a:p>
            <a:pPr lvl="1"/>
            <a:endParaRPr lang="de-AT" dirty="0"/>
          </a:p>
          <a:p>
            <a:pPr lvl="1"/>
            <a:endParaRPr lang="de-AT" dirty="0"/>
          </a:p>
          <a:p>
            <a:pPr lvl="1"/>
            <a:endParaRPr lang="de-AT" dirty="0"/>
          </a:p>
          <a:p>
            <a:pPr lvl="1"/>
            <a:endParaRPr lang="de-AT" dirty="0"/>
          </a:p>
        </p:txBody>
      </p:sp>
      <p:sp>
        <p:nvSpPr>
          <p:cNvPr id="4" name="Datumsplatzhalter 3"/>
          <p:cNvSpPr>
            <a:spLocks noGrp="1"/>
          </p:cNvSpPr>
          <p:nvPr>
            <p:ph type="dt" sz="half" idx="10"/>
          </p:nvPr>
        </p:nvSpPr>
        <p:spPr/>
        <p:txBody>
          <a:bodyPr/>
          <a:lstStyle/>
          <a:p>
            <a:r>
              <a:rPr lang="de-DE"/>
              <a:t>15.12.2023</a:t>
            </a:r>
          </a:p>
        </p:txBody>
      </p:sp>
      <p:sp>
        <p:nvSpPr>
          <p:cNvPr id="6" name="Fußzeilenplatzhalter 5"/>
          <p:cNvSpPr>
            <a:spLocks noGrp="1"/>
          </p:cNvSpPr>
          <p:nvPr>
            <p:ph type="ftr" sz="quarter" idx="12"/>
          </p:nvPr>
        </p:nvSpPr>
        <p:spPr/>
        <p:txBody>
          <a:bodyPr/>
          <a:lstStyle/>
          <a:p>
            <a:r>
              <a:rPr lang="de-DE"/>
              <a:t>Short-Term Hydro Scheduling</a:t>
            </a:r>
          </a:p>
        </p:txBody>
      </p:sp>
      <p:sp>
        <p:nvSpPr>
          <p:cNvPr id="8" name="Rechteck 7"/>
          <p:cNvSpPr/>
          <p:nvPr/>
        </p:nvSpPr>
        <p:spPr bwMode="auto">
          <a:xfrm>
            <a:off x="4644195" y="1829373"/>
            <a:ext cx="4104341" cy="3936706"/>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0" name="Inhaltsplatzhalter 2"/>
          <p:cNvSpPr txBox="1">
            <a:spLocks/>
          </p:cNvSpPr>
          <p:nvPr/>
        </p:nvSpPr>
        <p:spPr bwMode="auto">
          <a:xfrm>
            <a:off x="4536140" y="1962624"/>
            <a:ext cx="4068005" cy="1726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FontTx/>
              <a:buNone/>
            </a:pPr>
            <a:endParaRPr lang="de-AT" sz="200" b="1" kern="0" dirty="0">
              <a:solidFill>
                <a:schemeClr val="bg2"/>
              </a:solidFill>
            </a:endParaRPr>
          </a:p>
          <a:p>
            <a:pPr marL="1588" lvl="1" indent="0" algn="ctr">
              <a:buFontTx/>
              <a:buNone/>
            </a:pPr>
            <a:r>
              <a:rPr lang="de-AT" b="1" kern="0" dirty="0">
                <a:solidFill>
                  <a:schemeClr val="bg2"/>
                </a:solidFill>
              </a:rPr>
              <a:t>Pumpbetrieb</a:t>
            </a:r>
          </a:p>
          <a:p>
            <a:pPr marL="1588" lvl="1" indent="0" algn="just">
              <a:buFontTx/>
              <a:buNone/>
            </a:pPr>
            <a:endParaRPr lang="de-AT" sz="800" kern="0" dirty="0"/>
          </a:p>
          <a:p>
            <a:pPr lvl="2" algn="just"/>
            <a:r>
              <a:rPr lang="de-AT" sz="1100" kern="0" dirty="0">
                <a:solidFill>
                  <a:schemeClr val="tx1"/>
                </a:solidFill>
              </a:rPr>
              <a:t>Elektrische Leistung abhängig von der </a:t>
            </a:r>
            <a:r>
              <a:rPr lang="de-AT" sz="1100" kern="0" dirty="0">
                <a:solidFill>
                  <a:schemeClr val="bg2"/>
                </a:solidFill>
              </a:rPr>
              <a:t>Förderhöhe</a:t>
            </a:r>
            <a:r>
              <a:rPr lang="de-AT" sz="1100" kern="0" dirty="0">
                <a:solidFill>
                  <a:schemeClr val="tx1"/>
                </a:solidFill>
              </a:rPr>
              <a:t> (und somit vom </a:t>
            </a:r>
            <a:r>
              <a:rPr lang="de-AT" sz="1100" kern="0" dirty="0"/>
              <a:t>Füllstand  der Speicher) </a:t>
            </a:r>
          </a:p>
          <a:p>
            <a:pPr lvl="2" algn="just"/>
            <a:r>
              <a:rPr lang="de-AT" sz="1100" kern="0" dirty="0">
                <a:solidFill>
                  <a:schemeClr val="tx1"/>
                </a:solidFill>
              </a:rPr>
              <a:t>Leistung </a:t>
            </a:r>
            <a:r>
              <a:rPr lang="de-AT" sz="1100" i="1" kern="0" dirty="0">
                <a:solidFill>
                  <a:schemeClr val="bg2"/>
                </a:solidFill>
              </a:rPr>
              <a:t>nicht regelbar</a:t>
            </a:r>
            <a:r>
              <a:rPr lang="de-AT" sz="1100" kern="0" dirty="0">
                <a:solidFill>
                  <a:schemeClr val="tx1"/>
                </a:solidFill>
              </a:rPr>
              <a:t> (</a:t>
            </a:r>
            <a:r>
              <a:rPr lang="de-AT" sz="1100" kern="0" dirty="0">
                <a:solidFill>
                  <a:schemeClr val="bg2"/>
                </a:solidFill>
              </a:rPr>
              <a:t>Pumpenförderstrom</a:t>
            </a:r>
            <a:r>
              <a:rPr lang="de-AT" sz="1100" kern="0" dirty="0">
                <a:solidFill>
                  <a:schemeClr val="tx1"/>
                </a:solidFill>
              </a:rPr>
              <a:t> steht in festem Zusammenhang mit Förderhöhe: „Pumpenkennlinie“)</a:t>
            </a:r>
          </a:p>
          <a:p>
            <a:pPr lvl="2" algn="just"/>
            <a:r>
              <a:rPr lang="de-AT" sz="1100" kern="0" dirty="0">
                <a:solidFill>
                  <a:schemeClr val="tx1"/>
                </a:solidFill>
              </a:rPr>
              <a:t>Leistung </a:t>
            </a:r>
            <a:r>
              <a:rPr lang="de-AT" sz="1100" i="1" kern="0" dirty="0">
                <a:solidFill>
                  <a:schemeClr val="bg2"/>
                </a:solidFill>
              </a:rPr>
              <a:t>erhöht</a:t>
            </a:r>
            <a:r>
              <a:rPr lang="de-AT" sz="1100" kern="0" dirty="0"/>
              <a:t> sich durch </a:t>
            </a:r>
            <a:r>
              <a:rPr lang="de-AT" sz="1100" kern="0" dirty="0">
                <a:solidFill>
                  <a:schemeClr val="bg2"/>
                </a:solidFill>
              </a:rPr>
              <a:t>Verluste</a:t>
            </a:r>
            <a:r>
              <a:rPr lang="de-AT" sz="1100" kern="0" dirty="0"/>
              <a:t> bei der Energieumwandlung </a:t>
            </a:r>
            <a:r>
              <a:rPr lang="de-AT" sz="1100" dirty="0"/>
              <a:t>(elektrische → hydraulische Energie)</a:t>
            </a:r>
            <a:endParaRPr lang="de-AT" sz="1400" dirty="0"/>
          </a:p>
          <a:p>
            <a:pPr marL="180975" lvl="2" indent="0" algn="just">
              <a:buNone/>
            </a:pPr>
            <a:endParaRPr lang="de-AT" sz="1100" kern="0" dirty="0"/>
          </a:p>
        </p:txBody>
      </p:sp>
      <p:sp>
        <p:nvSpPr>
          <p:cNvPr id="9" name="Rechteck 8"/>
          <p:cNvSpPr/>
          <p:nvPr/>
        </p:nvSpPr>
        <p:spPr bwMode="auto">
          <a:xfrm>
            <a:off x="649224" y="3699330"/>
            <a:ext cx="3688841" cy="56423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AT" sz="1500" b="0" i="0" u="none" strike="noStrike" cap="none" normalizeH="0" baseline="0" dirty="0">
                <a:ln>
                  <a:noFill/>
                </a:ln>
                <a:solidFill>
                  <a:schemeClr val="tx1"/>
                </a:solidFill>
                <a:effectLst/>
                <a:latin typeface="Arial" charset="0"/>
                <a:ea typeface="MS PGothic" pitchFamily="34" charset="-128"/>
              </a:rPr>
              <a:t>00</a:t>
            </a:r>
          </a:p>
        </p:txBody>
      </p:sp>
      <p:pic>
        <p:nvPicPr>
          <p:cNvPr id="12" name="Grafik 11"/>
          <p:cNvPicPr>
            <a:picLocks noChangeAspect="1"/>
          </p:cNvPicPr>
          <p:nvPr/>
        </p:nvPicPr>
        <p:blipFill>
          <a:blip r:embed="rId2"/>
          <a:stretch>
            <a:fillRect/>
          </a:stretch>
        </p:blipFill>
        <p:spPr>
          <a:xfrm>
            <a:off x="728988" y="3764189"/>
            <a:ext cx="3523684" cy="434520"/>
          </a:xfrm>
          <a:prstGeom prst="rect">
            <a:avLst/>
          </a:prstGeom>
        </p:spPr>
      </p:pic>
      <p:sp>
        <p:nvSpPr>
          <p:cNvPr id="13" name="Rechteck 12"/>
          <p:cNvSpPr/>
          <p:nvPr/>
        </p:nvSpPr>
        <p:spPr bwMode="auto">
          <a:xfrm>
            <a:off x="646409" y="4415969"/>
            <a:ext cx="3688841" cy="112758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pic>
        <p:nvPicPr>
          <p:cNvPr id="14" name="Grafik 13"/>
          <p:cNvPicPr>
            <a:picLocks noChangeAspect="1"/>
          </p:cNvPicPr>
          <p:nvPr/>
        </p:nvPicPr>
        <p:blipFill>
          <a:blip r:embed="rId3"/>
          <a:stretch>
            <a:fillRect/>
          </a:stretch>
        </p:blipFill>
        <p:spPr>
          <a:xfrm>
            <a:off x="719463" y="4519211"/>
            <a:ext cx="3528482" cy="909818"/>
          </a:xfrm>
          <a:prstGeom prst="rect">
            <a:avLst/>
          </a:prstGeom>
        </p:spPr>
      </p:pic>
      <p:sp>
        <p:nvSpPr>
          <p:cNvPr id="15" name="Rechteck 14"/>
          <p:cNvSpPr/>
          <p:nvPr/>
        </p:nvSpPr>
        <p:spPr bwMode="auto">
          <a:xfrm>
            <a:off x="4833002" y="3694813"/>
            <a:ext cx="3688841" cy="56423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18" name="Rechteck 17"/>
          <p:cNvSpPr/>
          <p:nvPr/>
        </p:nvSpPr>
        <p:spPr bwMode="auto">
          <a:xfrm>
            <a:off x="4851944" y="4404166"/>
            <a:ext cx="3688841" cy="112758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pic>
        <p:nvPicPr>
          <p:cNvPr id="11" name="Grafik 10"/>
          <p:cNvPicPr>
            <a:picLocks noChangeAspect="1"/>
          </p:cNvPicPr>
          <p:nvPr/>
        </p:nvPicPr>
        <p:blipFill>
          <a:blip r:embed="rId4"/>
          <a:stretch>
            <a:fillRect/>
          </a:stretch>
        </p:blipFill>
        <p:spPr>
          <a:xfrm>
            <a:off x="5302523" y="3764189"/>
            <a:ext cx="2733891" cy="448054"/>
          </a:xfrm>
          <a:prstGeom prst="rect">
            <a:avLst/>
          </a:prstGeom>
        </p:spPr>
      </p:pic>
      <p:pic>
        <p:nvPicPr>
          <p:cNvPr id="17" name="Grafik 16"/>
          <p:cNvPicPr>
            <a:picLocks noChangeAspect="1"/>
          </p:cNvPicPr>
          <p:nvPr/>
        </p:nvPicPr>
        <p:blipFill>
          <a:blip r:embed="rId5"/>
          <a:stretch>
            <a:fillRect/>
          </a:stretch>
        </p:blipFill>
        <p:spPr>
          <a:xfrm>
            <a:off x="4866586" y="4604791"/>
            <a:ext cx="3605764" cy="824238"/>
          </a:xfrm>
          <a:prstGeom prst="rect">
            <a:avLst/>
          </a:prstGeom>
        </p:spPr>
      </p:pic>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6</a:t>
            </a:fld>
            <a:endParaRPr lang="de-DE" dirty="0"/>
          </a:p>
        </p:txBody>
      </p:sp>
    </p:spTree>
    <p:extLst>
      <p:ext uri="{BB962C8B-B14F-4D97-AF65-F5344CB8AC3E}">
        <p14:creationId xmlns:p14="http://schemas.microsoft.com/office/powerpoint/2010/main" val="341090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bwMode="auto">
          <a:xfrm>
            <a:off x="405130" y="775961"/>
            <a:ext cx="8206648" cy="633740"/>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4" name="Rechteck 13"/>
          <p:cNvSpPr/>
          <p:nvPr/>
        </p:nvSpPr>
        <p:spPr bwMode="auto">
          <a:xfrm>
            <a:off x="405130" y="1585677"/>
            <a:ext cx="4800432" cy="4913120"/>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15.12.2023</a:t>
            </a:r>
          </a:p>
        </p:txBody>
      </p:sp>
      <p:sp>
        <p:nvSpPr>
          <p:cNvPr id="6" name="Fußzeilenplatzhalter 5"/>
          <p:cNvSpPr>
            <a:spLocks noGrp="1"/>
          </p:cNvSpPr>
          <p:nvPr>
            <p:ph type="ftr" sz="quarter" idx="12"/>
          </p:nvPr>
        </p:nvSpPr>
        <p:spPr/>
        <p:txBody>
          <a:bodyPr/>
          <a:lstStyle/>
          <a:p>
            <a:r>
              <a:rPr lang="de-DE"/>
              <a:t>Short-Term Hydro Scheduling</a:t>
            </a:r>
          </a:p>
        </p:txBody>
      </p:sp>
      <p:sp>
        <p:nvSpPr>
          <p:cNvPr id="13" name="Inhaltsplatzhalter 2"/>
          <p:cNvSpPr txBox="1">
            <a:spLocks/>
          </p:cNvSpPr>
          <p:nvPr/>
        </p:nvSpPr>
        <p:spPr bwMode="auto">
          <a:xfrm>
            <a:off x="99936" y="1607971"/>
            <a:ext cx="5052504" cy="2496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80975" lvl="2" indent="0">
              <a:buFontTx/>
              <a:buNone/>
            </a:pPr>
            <a:endParaRPr lang="de-AT" sz="500" kern="0" dirty="0">
              <a:solidFill>
                <a:schemeClr val="tx1"/>
              </a:solidFill>
            </a:endParaRPr>
          </a:p>
          <a:p>
            <a:pPr marL="360363" lvl="3" indent="0" algn="ctr">
              <a:buFontTx/>
              <a:buNone/>
            </a:pPr>
            <a:r>
              <a:rPr lang="de-AT" sz="1400" b="1" kern="0" dirty="0">
                <a:solidFill>
                  <a:schemeClr val="bg2"/>
                </a:solidFill>
              </a:rPr>
              <a:t>A. Turbinen und Pumpen</a:t>
            </a:r>
            <a:r>
              <a:rPr lang="de-AT" sz="1400" b="1" kern="0" dirty="0">
                <a:solidFill>
                  <a:schemeClr val="tx2">
                    <a:lumMod val="75000"/>
                  </a:schemeClr>
                </a:solidFill>
              </a:rPr>
              <a:t> </a:t>
            </a:r>
          </a:p>
          <a:p>
            <a:pPr marL="536575" lvl="4" indent="0">
              <a:buFontTx/>
              <a:buNone/>
            </a:pPr>
            <a:endParaRPr lang="de-AT" sz="1000" kern="0" dirty="0">
              <a:solidFill>
                <a:schemeClr val="tx1"/>
              </a:solidFill>
            </a:endParaRPr>
          </a:p>
          <a:p>
            <a:pPr lvl="4"/>
            <a:r>
              <a:rPr lang="de-AT" sz="1100" kern="0" dirty="0">
                <a:solidFill>
                  <a:schemeClr val="bg2"/>
                </a:solidFill>
              </a:rPr>
              <a:t>Komplexe Zusammensetzung </a:t>
            </a:r>
            <a:r>
              <a:rPr lang="de-AT" sz="1100" kern="0" dirty="0">
                <a:solidFill>
                  <a:schemeClr val="tx1"/>
                </a:solidFill>
              </a:rPr>
              <a:t>aus Druckverlusten (Reibung, Stoßverluste, Mischverluste), volumetrischen Verlusten (Leckverluste) und Bremsverlusten (Radreibungs- und Ventilationsverluste).  </a:t>
            </a:r>
          </a:p>
          <a:p>
            <a:pPr marL="536575" lvl="4" indent="0">
              <a:buNone/>
            </a:pPr>
            <a:r>
              <a:rPr lang="de-AT" sz="200" kern="0" dirty="0">
                <a:solidFill>
                  <a:schemeClr val="tx1"/>
                </a:solidFill>
              </a:rPr>
              <a:t> </a:t>
            </a:r>
          </a:p>
          <a:p>
            <a:pPr lvl="4"/>
            <a:r>
              <a:rPr lang="de-AT" sz="1100" dirty="0">
                <a:solidFill>
                  <a:schemeClr val="bg2"/>
                </a:solidFill>
              </a:rPr>
              <a:t>Systematische Unterschiede </a:t>
            </a:r>
            <a:r>
              <a:rPr lang="de-AT" sz="1100" dirty="0">
                <a:solidFill>
                  <a:schemeClr val="tx1"/>
                </a:solidFill>
              </a:rPr>
              <a:t>bei verschiedenen </a:t>
            </a:r>
            <a:r>
              <a:rPr lang="de-AT" sz="1100" dirty="0">
                <a:solidFill>
                  <a:schemeClr val="bg2"/>
                </a:solidFill>
              </a:rPr>
              <a:t>Maschinentypen</a:t>
            </a:r>
            <a:r>
              <a:rPr lang="de-AT" sz="1100" dirty="0"/>
              <a:t> (Francis-Turbine, </a:t>
            </a:r>
            <a:r>
              <a:rPr lang="de-AT" sz="1100" dirty="0" err="1"/>
              <a:t>Pelton</a:t>
            </a:r>
            <a:r>
              <a:rPr lang="de-AT" sz="1100" dirty="0"/>
              <a:t>-Turbine, Pumpturbine, Radialpumpe, ...)</a:t>
            </a:r>
          </a:p>
          <a:p>
            <a:pPr marL="536575" lvl="4" indent="0">
              <a:buNone/>
            </a:pPr>
            <a:endParaRPr lang="de-AT" sz="200" dirty="0"/>
          </a:p>
          <a:p>
            <a:pPr lvl="4"/>
            <a:r>
              <a:rPr lang="de-AT" sz="1100" dirty="0"/>
              <a:t>Wirkungsgradcharakteristik selbst </a:t>
            </a:r>
            <a:r>
              <a:rPr lang="de-AT" sz="1100" dirty="0">
                <a:solidFill>
                  <a:schemeClr val="bg2"/>
                </a:solidFill>
              </a:rPr>
              <a:t>beim selben Typ </a:t>
            </a:r>
            <a:r>
              <a:rPr lang="de-AT" sz="1100" dirty="0"/>
              <a:t>grundsätzlich </a:t>
            </a:r>
            <a:r>
              <a:rPr lang="de-AT" sz="1100" i="1" dirty="0">
                <a:solidFill>
                  <a:schemeClr val="bg2"/>
                </a:solidFill>
              </a:rPr>
              <a:t>nicht</a:t>
            </a:r>
            <a:r>
              <a:rPr lang="de-AT" sz="1100" dirty="0">
                <a:solidFill>
                  <a:schemeClr val="bg2"/>
                </a:solidFill>
              </a:rPr>
              <a:t> gleich </a:t>
            </a:r>
            <a:r>
              <a:rPr lang="de-AT" sz="1100" dirty="0"/>
              <a:t>(individuell zu bemessende Geometrie)</a:t>
            </a:r>
          </a:p>
          <a:p>
            <a:pPr marL="536575" lvl="4" indent="0">
              <a:buNone/>
            </a:pPr>
            <a:endParaRPr lang="de-AT" sz="200" kern="0" dirty="0">
              <a:solidFill>
                <a:schemeClr val="tx1"/>
              </a:solidFill>
            </a:endParaRPr>
          </a:p>
          <a:p>
            <a:pPr lvl="4"/>
            <a:r>
              <a:rPr lang="de-AT" sz="1100" kern="0" dirty="0">
                <a:solidFill>
                  <a:schemeClr val="tx1"/>
                </a:solidFill>
              </a:rPr>
              <a:t>Abhängig vom </a:t>
            </a:r>
            <a:r>
              <a:rPr lang="de-AT" sz="1100" kern="0" dirty="0">
                <a:solidFill>
                  <a:schemeClr val="bg2"/>
                </a:solidFill>
              </a:rPr>
              <a:t>Durchfluss</a:t>
            </a:r>
            <a:r>
              <a:rPr lang="de-AT" sz="1100" kern="0" dirty="0">
                <a:solidFill>
                  <a:schemeClr val="tx1"/>
                </a:solidFill>
              </a:rPr>
              <a:t> und </a:t>
            </a:r>
            <a:r>
              <a:rPr lang="de-AT" sz="1100" kern="0" dirty="0">
                <a:solidFill>
                  <a:schemeClr val="bg2"/>
                </a:solidFill>
              </a:rPr>
              <a:t>Fall- bzw. Förderhöhe</a:t>
            </a:r>
            <a:r>
              <a:rPr lang="de-AT" sz="1100" kern="0" dirty="0">
                <a:solidFill>
                  <a:schemeClr val="tx1"/>
                </a:solidFill>
              </a:rPr>
              <a:t>.</a:t>
            </a:r>
          </a:p>
          <a:p>
            <a:pPr lvl="4"/>
            <a:endParaRPr lang="de-AT" sz="1400" kern="0" dirty="0">
              <a:solidFill>
                <a:schemeClr val="tx1"/>
              </a:solidFill>
            </a:endParaRPr>
          </a:p>
          <a:p>
            <a:pPr lvl="4"/>
            <a:endParaRPr lang="de-AT" sz="1050" kern="0" dirty="0"/>
          </a:p>
        </p:txBody>
      </p:sp>
      <p:sp>
        <p:nvSpPr>
          <p:cNvPr id="17" name="Titel 1"/>
          <p:cNvSpPr txBox="1">
            <a:spLocks/>
          </p:cNvSpPr>
          <p:nvPr/>
        </p:nvSpPr>
        <p:spPr bwMode="auto">
          <a:xfrm>
            <a:off x="405132" y="960743"/>
            <a:ext cx="8174089" cy="264175"/>
          </a:xfrm>
          <a:prstGeom prst="rect">
            <a:avLst/>
          </a:prstGeom>
          <a:noFill/>
          <a:ln>
            <a:noFill/>
          </a:ln>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dirty="0">
                <a:solidFill>
                  <a:schemeClr val="bg2"/>
                </a:solidFill>
              </a:rPr>
              <a:t>NB 4: Leistungs-Kennlinien - </a:t>
            </a:r>
            <a:r>
              <a:rPr lang="de-AT" sz="1800" b="1" kern="0" dirty="0">
                <a:solidFill>
                  <a:schemeClr val="bg2"/>
                </a:solidFill>
              </a:rPr>
              <a:t>Wirkungsgrad </a:t>
            </a:r>
            <a:r>
              <a:rPr lang="el-GR" sz="1800" b="1" kern="0" dirty="0">
                <a:solidFill>
                  <a:schemeClr val="bg2"/>
                </a:solidFill>
                <a:latin typeface="Arial" panose="020B0604020202020204" pitchFamily="34" charset="0"/>
                <a:cs typeface="Arial" panose="020B0604020202020204" pitchFamily="34" charset="0"/>
              </a:rPr>
              <a:t>η</a:t>
            </a:r>
            <a:r>
              <a:rPr lang="de-AT" sz="1800" b="1" kern="0" dirty="0">
                <a:solidFill>
                  <a:schemeClr val="bg2"/>
                </a:solidFill>
                <a:latin typeface="Arial" panose="020B0604020202020204" pitchFamily="34" charset="0"/>
                <a:cs typeface="Arial" panose="020B0604020202020204" pitchFamily="34" charset="0"/>
              </a:rPr>
              <a:t> </a:t>
            </a:r>
            <a:r>
              <a:rPr lang="de-AT" sz="1600" i="1" kern="0" dirty="0">
                <a:solidFill>
                  <a:schemeClr val="bg2"/>
                </a:solidFill>
                <a:latin typeface="Arial" panose="020B0604020202020204" pitchFamily="34" charset="0"/>
                <a:cs typeface="Arial" panose="020B0604020202020204" pitchFamily="34" charset="0"/>
              </a:rPr>
              <a:t>(</a:t>
            </a:r>
            <a:r>
              <a:rPr lang="en-US" sz="1600" i="1" kern="0" dirty="0">
                <a:solidFill>
                  <a:schemeClr val="bg2"/>
                </a:solidFill>
                <a:latin typeface="Arial" panose="020B0604020202020204" pitchFamily="34" charset="0"/>
                <a:cs typeface="Arial" panose="020B0604020202020204" pitchFamily="34" charset="0"/>
              </a:rPr>
              <a:t>efficiency</a:t>
            </a:r>
            <a:r>
              <a:rPr lang="de-AT" sz="1600" i="1" kern="0" dirty="0">
                <a:solidFill>
                  <a:schemeClr val="bg2"/>
                </a:solidFill>
                <a:latin typeface="Arial" panose="020B0604020202020204" pitchFamily="34" charset="0"/>
                <a:cs typeface="Arial" panose="020B0604020202020204" pitchFamily="34" charset="0"/>
              </a:rPr>
              <a:t>)</a:t>
            </a:r>
            <a:endParaRPr lang="de-AT" sz="1600" i="1" kern="0" dirty="0">
              <a:solidFill>
                <a:schemeClr val="bg2"/>
              </a:solidFill>
            </a:endParaRPr>
          </a:p>
        </p:txBody>
      </p:sp>
      <p:sp>
        <p:nvSpPr>
          <p:cNvPr id="7" name="Rechteck 6"/>
          <p:cNvSpPr/>
          <p:nvPr/>
        </p:nvSpPr>
        <p:spPr bwMode="auto">
          <a:xfrm>
            <a:off x="602559" y="3795734"/>
            <a:ext cx="4389640" cy="259696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pic>
        <p:nvPicPr>
          <p:cNvPr id="8" name="Grafik 7"/>
          <p:cNvPicPr>
            <a:picLocks noChangeAspect="1"/>
          </p:cNvPicPr>
          <p:nvPr/>
        </p:nvPicPr>
        <p:blipFill>
          <a:blip r:embed="rId2"/>
          <a:stretch>
            <a:fillRect/>
          </a:stretch>
        </p:blipFill>
        <p:spPr>
          <a:xfrm>
            <a:off x="625264" y="3891352"/>
            <a:ext cx="4273025" cy="2256834"/>
          </a:xfrm>
          <a:prstGeom prst="rect">
            <a:avLst/>
          </a:prstGeom>
        </p:spPr>
      </p:pic>
      <p:sp>
        <p:nvSpPr>
          <p:cNvPr id="19" name="Inhaltsplatzhalter 2"/>
          <p:cNvSpPr txBox="1">
            <a:spLocks/>
          </p:cNvSpPr>
          <p:nvPr/>
        </p:nvSpPr>
        <p:spPr bwMode="auto">
          <a:xfrm>
            <a:off x="654965" y="6202732"/>
            <a:ext cx="4243323" cy="124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a:solidFill>
                  <a:schemeClr val="bg2"/>
                </a:solidFill>
              </a:rPr>
              <a:t>Wirkungsgrade einer beispielhaften Francis-Turbine (sog. Muscheldiagramm)</a:t>
            </a:r>
            <a:endParaRPr lang="de-AT" kern="0" dirty="0"/>
          </a:p>
        </p:txBody>
      </p:sp>
      <p:sp>
        <p:nvSpPr>
          <p:cNvPr id="2" name="Foliennummernplatzhalter 1"/>
          <p:cNvSpPr>
            <a:spLocks noGrp="1"/>
          </p:cNvSpPr>
          <p:nvPr>
            <p:ph type="sldNum" sz="quarter" idx="11"/>
          </p:nvPr>
        </p:nvSpPr>
        <p:spPr/>
        <p:txBody>
          <a:bodyPr/>
          <a:lstStyle/>
          <a:p>
            <a:pPr algn="r"/>
            <a:r>
              <a:rPr lang="de-DE"/>
              <a:t>Seite </a:t>
            </a:r>
            <a:fld id="{DA7C5908-43A2-4734-906C-248E75A07F0B}" type="slidenum">
              <a:rPr lang="de-DE" smtClean="0"/>
              <a:pPr algn="r"/>
              <a:t>7</a:t>
            </a:fld>
            <a:endParaRPr lang="de-DE" dirty="0"/>
          </a:p>
        </p:txBody>
      </p:sp>
      <p:sp>
        <p:nvSpPr>
          <p:cNvPr id="10" name="Rechteck 9">
            <a:extLst>
              <a:ext uri="{FF2B5EF4-FFF2-40B4-BE49-F238E27FC236}">
                <a16:creationId xmlns:a16="http://schemas.microsoft.com/office/drawing/2014/main" id="{F8A099EB-D367-F627-FD64-AE5D5898CD14}"/>
              </a:ext>
            </a:extLst>
          </p:cNvPr>
          <p:cNvSpPr/>
          <p:nvPr/>
        </p:nvSpPr>
        <p:spPr bwMode="auto">
          <a:xfrm>
            <a:off x="5347877" y="1602125"/>
            <a:ext cx="3263901" cy="4896672"/>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1" name="Rechteck 10">
            <a:extLst>
              <a:ext uri="{FF2B5EF4-FFF2-40B4-BE49-F238E27FC236}">
                <a16:creationId xmlns:a16="http://schemas.microsoft.com/office/drawing/2014/main" id="{DF355ABA-43E5-F46E-2ADF-897FE2FC0423}"/>
              </a:ext>
            </a:extLst>
          </p:cNvPr>
          <p:cNvSpPr/>
          <p:nvPr/>
        </p:nvSpPr>
        <p:spPr bwMode="auto">
          <a:xfrm>
            <a:off x="5470284" y="3795733"/>
            <a:ext cx="2999179" cy="180688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0" name="Rechteck 19">
            <a:extLst>
              <a:ext uri="{FF2B5EF4-FFF2-40B4-BE49-F238E27FC236}">
                <a16:creationId xmlns:a16="http://schemas.microsoft.com/office/drawing/2014/main" id="{BB7B1ACA-BE63-2019-7074-10E9D498CC91}"/>
              </a:ext>
            </a:extLst>
          </p:cNvPr>
          <p:cNvSpPr/>
          <p:nvPr/>
        </p:nvSpPr>
        <p:spPr bwMode="auto">
          <a:xfrm>
            <a:off x="5470284" y="3993882"/>
            <a:ext cx="2999179" cy="235677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1" name="Inhaltsplatzhalter 2">
            <a:extLst>
              <a:ext uri="{FF2B5EF4-FFF2-40B4-BE49-F238E27FC236}">
                <a16:creationId xmlns:a16="http://schemas.microsoft.com/office/drawing/2014/main" id="{FE3B7494-7DF5-45DC-6341-973EB1E60A7A}"/>
              </a:ext>
            </a:extLst>
          </p:cNvPr>
          <p:cNvSpPr>
            <a:spLocks noGrp="1"/>
          </p:cNvSpPr>
          <p:nvPr>
            <p:ph idx="1"/>
          </p:nvPr>
        </p:nvSpPr>
        <p:spPr>
          <a:xfrm>
            <a:off x="4935162" y="1658988"/>
            <a:ext cx="3606279" cy="1221296"/>
          </a:xfrm>
        </p:spPr>
        <p:txBody>
          <a:bodyPr/>
          <a:lstStyle/>
          <a:p>
            <a:pPr marL="180975" lvl="2" indent="0">
              <a:buNone/>
            </a:pPr>
            <a:endParaRPr lang="de-AT" sz="500" dirty="0">
              <a:solidFill>
                <a:schemeClr val="tx1"/>
              </a:solidFill>
            </a:endParaRPr>
          </a:p>
          <a:p>
            <a:pPr marL="360363" lvl="3" indent="0" algn="ctr">
              <a:buNone/>
            </a:pPr>
            <a:r>
              <a:rPr lang="de-AT" sz="1400" b="1" dirty="0">
                <a:solidFill>
                  <a:schemeClr val="bg2"/>
                </a:solidFill>
              </a:rPr>
              <a:t>B. Welle und Generator</a:t>
            </a:r>
            <a:endParaRPr lang="de-AT" sz="1400" b="1" dirty="0">
              <a:solidFill>
                <a:schemeClr val="tx2">
                  <a:lumMod val="75000"/>
                </a:schemeClr>
              </a:solidFill>
            </a:endParaRPr>
          </a:p>
          <a:p>
            <a:pPr marL="536575" lvl="4" indent="0">
              <a:buNone/>
            </a:pPr>
            <a:endParaRPr lang="de-AT" sz="800" dirty="0">
              <a:solidFill>
                <a:schemeClr val="tx1"/>
              </a:solidFill>
            </a:endParaRPr>
          </a:p>
          <a:p>
            <a:pPr lvl="4"/>
            <a:r>
              <a:rPr lang="de-AT" sz="1100" dirty="0">
                <a:solidFill>
                  <a:schemeClr val="tx1"/>
                </a:solidFill>
              </a:rPr>
              <a:t>Verluste umfassen u.a. </a:t>
            </a:r>
            <a:r>
              <a:rPr lang="de-AT" sz="1100" dirty="0">
                <a:solidFill>
                  <a:schemeClr val="bg2"/>
                </a:solidFill>
              </a:rPr>
              <a:t>mechanische Verluste </a:t>
            </a:r>
            <a:r>
              <a:rPr lang="de-AT" sz="1100" dirty="0">
                <a:solidFill>
                  <a:schemeClr val="tx1"/>
                </a:solidFill>
              </a:rPr>
              <a:t>(Lagerreibung, Ventilationsverluste), </a:t>
            </a:r>
            <a:r>
              <a:rPr lang="de-AT" sz="1100" dirty="0">
                <a:solidFill>
                  <a:schemeClr val="bg2"/>
                </a:solidFill>
              </a:rPr>
              <a:t>Eisenverluste</a:t>
            </a:r>
            <a:r>
              <a:rPr lang="de-AT" sz="1100" dirty="0">
                <a:solidFill>
                  <a:schemeClr val="tx1"/>
                </a:solidFill>
              </a:rPr>
              <a:t> und </a:t>
            </a:r>
            <a:r>
              <a:rPr lang="de-AT" sz="1100" dirty="0">
                <a:solidFill>
                  <a:schemeClr val="bg2"/>
                </a:solidFill>
              </a:rPr>
              <a:t>Stromwärmeverluste</a:t>
            </a:r>
            <a:r>
              <a:rPr lang="de-AT" sz="1100" dirty="0">
                <a:solidFill>
                  <a:schemeClr val="tx1"/>
                </a:solidFill>
              </a:rPr>
              <a:t>.</a:t>
            </a:r>
          </a:p>
          <a:p>
            <a:pPr marL="536575" lvl="4" indent="0">
              <a:buNone/>
            </a:pPr>
            <a:endParaRPr lang="de-AT" sz="200" dirty="0">
              <a:solidFill>
                <a:schemeClr val="tx1"/>
              </a:solidFill>
            </a:endParaRPr>
          </a:p>
          <a:p>
            <a:pPr lvl="4"/>
            <a:r>
              <a:rPr lang="de-AT" sz="1100" dirty="0">
                <a:solidFill>
                  <a:schemeClr val="tx1"/>
                </a:solidFill>
              </a:rPr>
              <a:t>Abhängig von der elektrischen </a:t>
            </a:r>
            <a:r>
              <a:rPr lang="de-AT" sz="1100" dirty="0">
                <a:solidFill>
                  <a:schemeClr val="bg2"/>
                </a:solidFill>
              </a:rPr>
              <a:t>Leistung</a:t>
            </a:r>
            <a:r>
              <a:rPr lang="de-AT" sz="1100" dirty="0">
                <a:solidFill>
                  <a:schemeClr val="tx1"/>
                </a:solidFill>
              </a:rPr>
              <a:t>. </a:t>
            </a:r>
            <a:endParaRPr lang="de-AT" sz="200" dirty="0">
              <a:solidFill>
                <a:schemeClr val="tx1"/>
              </a:solidFill>
            </a:endParaRPr>
          </a:p>
        </p:txBody>
      </p:sp>
      <p:pic>
        <p:nvPicPr>
          <p:cNvPr id="22" name="Grafik 21">
            <a:extLst>
              <a:ext uri="{FF2B5EF4-FFF2-40B4-BE49-F238E27FC236}">
                <a16:creationId xmlns:a16="http://schemas.microsoft.com/office/drawing/2014/main" id="{C732B169-F869-3721-E506-E05FB44117D8}"/>
              </a:ext>
            </a:extLst>
          </p:cNvPr>
          <p:cNvPicPr>
            <a:picLocks noChangeAspect="1"/>
          </p:cNvPicPr>
          <p:nvPr/>
        </p:nvPicPr>
        <p:blipFill>
          <a:blip r:embed="rId3"/>
          <a:stretch>
            <a:fillRect/>
          </a:stretch>
        </p:blipFill>
        <p:spPr>
          <a:xfrm>
            <a:off x="5470284" y="3923562"/>
            <a:ext cx="2917395" cy="2164122"/>
          </a:xfrm>
          <a:prstGeom prst="rect">
            <a:avLst/>
          </a:prstGeom>
        </p:spPr>
      </p:pic>
      <p:sp>
        <p:nvSpPr>
          <p:cNvPr id="23" name="Inhaltsplatzhalter 2">
            <a:extLst>
              <a:ext uri="{FF2B5EF4-FFF2-40B4-BE49-F238E27FC236}">
                <a16:creationId xmlns:a16="http://schemas.microsoft.com/office/drawing/2014/main" id="{52CFEE10-D6DE-406B-2578-99583D614A26}"/>
              </a:ext>
            </a:extLst>
          </p:cNvPr>
          <p:cNvSpPr txBox="1">
            <a:spLocks/>
          </p:cNvSpPr>
          <p:nvPr/>
        </p:nvSpPr>
        <p:spPr bwMode="auto">
          <a:xfrm>
            <a:off x="5503290" y="6155185"/>
            <a:ext cx="3002162" cy="135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a:solidFill>
                  <a:schemeClr val="bg2"/>
                </a:solidFill>
              </a:rPr>
              <a:t>Wirkungsgrad eines beispielhaften Generators samt Welle</a:t>
            </a:r>
            <a:endParaRPr lang="de-AT" kern="0" dirty="0"/>
          </a:p>
        </p:txBody>
      </p:sp>
    </p:spTree>
    <p:extLst>
      <p:ext uri="{BB962C8B-B14F-4D97-AF65-F5344CB8AC3E}">
        <p14:creationId xmlns:p14="http://schemas.microsoft.com/office/powerpoint/2010/main" val="1277336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p:cNvSpPr/>
          <p:nvPr/>
        </p:nvSpPr>
        <p:spPr bwMode="auto">
          <a:xfrm>
            <a:off x="485826" y="1585167"/>
            <a:ext cx="8316738" cy="4805253"/>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AT" sz="1500" b="0" i="0" u="none" strike="noStrike" cap="none" normalizeH="0" baseline="0" dirty="0">
                <a:ln>
                  <a:noFill/>
                </a:ln>
                <a:solidFill>
                  <a:schemeClr val="tx1"/>
                </a:solidFill>
                <a:effectLst/>
                <a:latin typeface="Arial" charset="0"/>
                <a:ea typeface="MS PGothic" pitchFamily="34" charset="-128"/>
              </a:rPr>
              <a:t>z</a:t>
            </a:r>
          </a:p>
        </p:txBody>
      </p:sp>
      <p:sp>
        <p:nvSpPr>
          <p:cNvPr id="10" name="Inhaltsplatzhalter 2"/>
          <p:cNvSpPr txBox="1">
            <a:spLocks/>
          </p:cNvSpPr>
          <p:nvPr/>
        </p:nvSpPr>
        <p:spPr bwMode="auto">
          <a:xfrm>
            <a:off x="529056" y="1676885"/>
            <a:ext cx="8230277" cy="3574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buFontTx/>
              <a:buNone/>
            </a:pPr>
            <a:endParaRPr lang="de-AT" sz="200" b="1" kern="0" dirty="0">
              <a:solidFill>
                <a:schemeClr val="tx1"/>
              </a:solidFill>
            </a:endParaRPr>
          </a:p>
          <a:p>
            <a:pPr marL="180975" lvl="2" indent="0" algn="ctr">
              <a:buNone/>
            </a:pPr>
            <a:r>
              <a:rPr lang="de-AT" sz="1400" b="1" kern="0" dirty="0">
                <a:solidFill>
                  <a:schemeClr val="tx2">
                    <a:lumMod val="50000"/>
                  </a:schemeClr>
                </a:solidFill>
              </a:rPr>
              <a:t>Modellierung bei konstanter Fall- bzw. Förderhöhe</a:t>
            </a:r>
          </a:p>
          <a:p>
            <a:pPr marL="180975" lvl="2" indent="0" algn="ctr">
              <a:buNone/>
            </a:pPr>
            <a:endParaRPr lang="de-AT" sz="800" b="1" kern="0" dirty="0">
              <a:solidFill>
                <a:schemeClr val="tx2">
                  <a:lumMod val="50000"/>
                </a:schemeClr>
              </a:solidFill>
            </a:endParaRPr>
          </a:p>
          <a:p>
            <a:pPr marL="180975" lvl="2" indent="0">
              <a:buNone/>
            </a:pPr>
            <a:r>
              <a:rPr lang="de-AT" sz="1100" kern="0" dirty="0">
                <a:solidFill>
                  <a:schemeClr val="tx1"/>
                </a:solidFill>
              </a:rPr>
              <a:t>Beim STHS-Problem ist es für große Speicher auf Grund des kurzen Planungszeitraums grundsätzlich „zulässig“ die Wert-Änderungen von Fall- und Förderhöhe zu vernachlässigen und von konstanten Werten auszugehen. Da die Fall- und Förderhöhe direkten Einfluss auf den Wirkungsgrad und damit die Leistungskennlinie hat, vereinfacht dies die Modellierung signifikant:</a:t>
            </a:r>
          </a:p>
          <a:p>
            <a:pPr lvl="2"/>
            <a:endParaRPr lang="de-AT" sz="200" b="1" dirty="0">
              <a:solidFill>
                <a:schemeClr val="tx1"/>
              </a:solidFill>
            </a:endParaRPr>
          </a:p>
          <a:p>
            <a:pPr lvl="2"/>
            <a:r>
              <a:rPr lang="de-AT" sz="1100" b="1" dirty="0">
                <a:solidFill>
                  <a:schemeClr val="tx2">
                    <a:lumMod val="50000"/>
                  </a:schemeClr>
                </a:solidFill>
              </a:rPr>
              <a:t>Pumpenbetrieb: </a:t>
            </a:r>
            <a:r>
              <a:rPr lang="de-AT" sz="1100" dirty="0">
                <a:solidFill>
                  <a:schemeClr val="tx1"/>
                </a:solidFill>
              </a:rPr>
              <a:t>Wirkungsgrad</a:t>
            </a:r>
            <a:r>
              <a:rPr lang="de-AT" sz="1100" b="1" dirty="0">
                <a:solidFill>
                  <a:schemeClr val="tx1"/>
                </a:solidFill>
              </a:rPr>
              <a:t> </a:t>
            </a:r>
            <a:r>
              <a:rPr lang="de-AT" sz="1100" dirty="0">
                <a:solidFill>
                  <a:schemeClr val="tx1"/>
                </a:solidFill>
              </a:rPr>
              <a:t>ist</a:t>
            </a:r>
            <a:r>
              <a:rPr lang="de-AT" sz="1100" b="1" dirty="0">
                <a:solidFill>
                  <a:schemeClr val="tx1"/>
                </a:solidFill>
              </a:rPr>
              <a:t> </a:t>
            </a:r>
            <a:r>
              <a:rPr lang="de-AT" sz="1100" dirty="0">
                <a:solidFill>
                  <a:schemeClr val="tx1"/>
                </a:solidFill>
              </a:rPr>
              <a:t>ein</a:t>
            </a:r>
            <a:r>
              <a:rPr lang="de-AT" sz="1100" b="1" dirty="0">
                <a:solidFill>
                  <a:schemeClr val="tx1"/>
                </a:solidFill>
              </a:rPr>
              <a:t> </a:t>
            </a:r>
            <a:r>
              <a:rPr lang="de-AT" sz="1100" dirty="0">
                <a:solidFill>
                  <a:schemeClr val="tx2">
                    <a:lumMod val="50000"/>
                  </a:schemeClr>
                </a:solidFill>
              </a:rPr>
              <a:t>Skalar</a:t>
            </a:r>
            <a:r>
              <a:rPr lang="de-AT" sz="1100" dirty="0">
                <a:solidFill>
                  <a:schemeClr val="tx1"/>
                </a:solidFill>
              </a:rPr>
              <a:t>, da Leistung einer Pumpe nicht regelbar ist</a:t>
            </a:r>
          </a:p>
          <a:p>
            <a:pPr marL="180975" lvl="2" indent="0">
              <a:buNone/>
            </a:pPr>
            <a:endParaRPr lang="de-AT" sz="200" dirty="0">
              <a:solidFill>
                <a:schemeClr val="tx1"/>
              </a:solidFill>
            </a:endParaRPr>
          </a:p>
          <a:p>
            <a:pPr lvl="2"/>
            <a:r>
              <a:rPr lang="de-AT" sz="1100" b="1" dirty="0">
                <a:solidFill>
                  <a:schemeClr val="tx2">
                    <a:lumMod val="50000"/>
                  </a:schemeClr>
                </a:solidFill>
              </a:rPr>
              <a:t>Turbinenbetrieb: </a:t>
            </a:r>
            <a:r>
              <a:rPr lang="de-AT" sz="1100" dirty="0">
                <a:solidFill>
                  <a:schemeClr val="tx1"/>
                </a:solidFill>
              </a:rPr>
              <a:t>Wirkungsgrad ist eine </a:t>
            </a:r>
            <a:r>
              <a:rPr lang="de-AT" sz="1100" i="1" dirty="0">
                <a:solidFill>
                  <a:schemeClr val="tx2">
                    <a:lumMod val="50000"/>
                  </a:schemeClr>
                </a:solidFill>
              </a:rPr>
              <a:t>nicht-lineare</a:t>
            </a:r>
            <a:r>
              <a:rPr lang="de-AT" sz="1100" dirty="0">
                <a:solidFill>
                  <a:schemeClr val="tx2">
                    <a:lumMod val="50000"/>
                  </a:schemeClr>
                </a:solidFill>
              </a:rPr>
              <a:t> Funktion des Turbinen-Durchflusses</a:t>
            </a:r>
            <a:r>
              <a:rPr lang="de-AT" sz="1100" dirty="0">
                <a:solidFill>
                  <a:schemeClr val="tx1"/>
                </a:solidFill>
              </a:rPr>
              <a:t>. Dieser Zusammenhang wird meist approximativ als Polynom oder rationales Polynom beschrieben. Hier ein Beispiel nach Raabe:</a:t>
            </a:r>
          </a:p>
          <a:p>
            <a:pPr marL="357188" lvl="3" indent="0">
              <a:buNone/>
            </a:pPr>
            <a:endParaRPr lang="de-AT" sz="1600" dirty="0"/>
          </a:p>
          <a:p>
            <a:pPr marL="357188" lvl="3" indent="0">
              <a:buNone/>
            </a:pPr>
            <a:endParaRPr lang="de-AT" sz="1600" dirty="0"/>
          </a:p>
          <a:p>
            <a:pPr lvl="2"/>
            <a:endParaRPr lang="de-AT" sz="1200" kern="0" dirty="0">
              <a:solidFill>
                <a:schemeClr val="tx2">
                  <a:lumMod val="50000"/>
                </a:schemeClr>
              </a:solidFill>
            </a:endParaRPr>
          </a:p>
          <a:p>
            <a:pPr lvl="2"/>
            <a:endParaRPr lang="de-AT" sz="1200" kern="0" dirty="0">
              <a:solidFill>
                <a:schemeClr val="tx2">
                  <a:lumMod val="50000"/>
                </a:schemeClr>
              </a:solidFill>
            </a:endParaRPr>
          </a:p>
          <a:p>
            <a:pPr lvl="2"/>
            <a:endParaRPr lang="de-AT" sz="1200" kern="0" dirty="0">
              <a:solidFill>
                <a:schemeClr val="tx2">
                  <a:lumMod val="50000"/>
                </a:schemeClr>
              </a:solidFill>
            </a:endParaRPr>
          </a:p>
          <a:p>
            <a:pPr marL="180975" lvl="2" indent="0">
              <a:buNone/>
            </a:pPr>
            <a:endParaRPr lang="de-AT" sz="1400" kern="0" dirty="0">
              <a:solidFill>
                <a:schemeClr val="tx2">
                  <a:lumMod val="50000"/>
                </a:schemeClr>
              </a:solidFill>
            </a:endParaRPr>
          </a:p>
          <a:p>
            <a:pPr marL="180975" lvl="2" indent="0">
              <a:buNone/>
            </a:pPr>
            <a:endParaRPr lang="de-AT" sz="1400" kern="0" dirty="0">
              <a:solidFill>
                <a:schemeClr val="tx2">
                  <a:lumMod val="50000"/>
                </a:schemeClr>
              </a:solidFill>
            </a:endParaRPr>
          </a:p>
          <a:p>
            <a:pPr marL="180975" lvl="2" indent="0">
              <a:buNone/>
            </a:pPr>
            <a:r>
              <a:rPr lang="de-AT" sz="1100" kern="0" dirty="0">
                <a:solidFill>
                  <a:schemeClr val="tx1"/>
                </a:solidFill>
              </a:rPr>
              <a:t>    </a:t>
            </a:r>
          </a:p>
          <a:p>
            <a:pPr marL="180975" lvl="2" indent="0">
              <a:buNone/>
            </a:pPr>
            <a:r>
              <a:rPr lang="de-AT" sz="1100" kern="0" dirty="0">
                <a:solidFill>
                  <a:schemeClr val="tx1"/>
                </a:solidFill>
              </a:rPr>
              <a:t> Repräsentative Parameter für Francis- und Pelton-Turbinen sind dabei:</a:t>
            </a:r>
          </a:p>
        </p:txBody>
      </p:sp>
      <p:sp>
        <p:nvSpPr>
          <p:cNvPr id="11" name="Rechteck 10">
            <a:extLst>
              <a:ext uri="{FF2B5EF4-FFF2-40B4-BE49-F238E27FC236}">
                <a16:creationId xmlns:a16="http://schemas.microsoft.com/office/drawing/2014/main" id="{10960306-A863-2385-48D0-3319BD5A2C14}"/>
              </a:ext>
            </a:extLst>
          </p:cNvPr>
          <p:cNvSpPr/>
          <p:nvPr/>
        </p:nvSpPr>
        <p:spPr bwMode="auto">
          <a:xfrm>
            <a:off x="1903742" y="3371350"/>
            <a:ext cx="5715286" cy="157772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15.12.2023</a:t>
            </a:r>
            <a:endParaRPr lang="de-DE" dirty="0"/>
          </a:p>
        </p:txBody>
      </p:sp>
      <p:sp>
        <p:nvSpPr>
          <p:cNvPr id="6" name="Fußzeilenplatzhalter 5"/>
          <p:cNvSpPr>
            <a:spLocks noGrp="1"/>
          </p:cNvSpPr>
          <p:nvPr>
            <p:ph type="ftr" sz="quarter" idx="12"/>
          </p:nvPr>
        </p:nvSpPr>
        <p:spPr/>
        <p:txBody>
          <a:bodyPr/>
          <a:lstStyle/>
          <a:p>
            <a:r>
              <a:rPr lang="de-DE"/>
              <a:t>Short-Term Hydro Scheduling</a:t>
            </a:r>
          </a:p>
        </p:txBody>
      </p:sp>
      <p:sp>
        <p:nvSpPr>
          <p:cNvPr id="8" name="Rechteck 7"/>
          <p:cNvSpPr/>
          <p:nvPr/>
        </p:nvSpPr>
        <p:spPr bwMode="auto">
          <a:xfrm>
            <a:off x="485826" y="817268"/>
            <a:ext cx="8316738" cy="61241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9" name="Titel 1"/>
          <p:cNvSpPr txBox="1">
            <a:spLocks/>
          </p:cNvSpPr>
          <p:nvPr/>
        </p:nvSpPr>
        <p:spPr bwMode="auto">
          <a:xfrm>
            <a:off x="485826" y="1000177"/>
            <a:ext cx="8316738" cy="2641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dirty="0">
                <a:solidFill>
                  <a:schemeClr val="tx2">
                    <a:lumMod val="50000"/>
                  </a:schemeClr>
                </a:solidFill>
              </a:rPr>
              <a:t>NB 4: Leistungs-Kennlinien - </a:t>
            </a:r>
            <a:r>
              <a:rPr lang="de-AT" sz="1800" b="1" kern="0" dirty="0">
                <a:solidFill>
                  <a:schemeClr val="tx2">
                    <a:lumMod val="50000"/>
                  </a:schemeClr>
                </a:solidFill>
              </a:rPr>
              <a:t>Modellierungsaspekte </a:t>
            </a:r>
          </a:p>
        </p:txBody>
      </p:sp>
      <p:graphicFrame>
        <p:nvGraphicFramePr>
          <p:cNvPr id="15" name="Tabelle 14"/>
          <p:cNvGraphicFramePr>
            <a:graphicFrameLocks noGrp="1"/>
          </p:cNvGraphicFramePr>
          <p:nvPr>
            <p:extLst>
              <p:ext uri="{D42A27DB-BD31-4B8C-83A1-F6EECF244321}">
                <p14:modId xmlns:p14="http://schemas.microsoft.com/office/powerpoint/2010/main" val="2285720340"/>
              </p:ext>
            </p:extLst>
          </p:nvPr>
        </p:nvGraphicFramePr>
        <p:xfrm>
          <a:off x="2376531" y="5322819"/>
          <a:ext cx="4814045" cy="731520"/>
        </p:xfrm>
        <a:graphic>
          <a:graphicData uri="http://schemas.openxmlformats.org/drawingml/2006/table">
            <a:tbl>
              <a:tblPr firstRow="1" bandRow="1">
                <a:tableStyleId>{C083E6E3-FA7D-4D7B-A595-EF9225AFEA82}</a:tableStyleId>
              </a:tblPr>
              <a:tblGrid>
                <a:gridCol w="962809">
                  <a:extLst>
                    <a:ext uri="{9D8B030D-6E8A-4147-A177-3AD203B41FA5}">
                      <a16:colId xmlns:a16="http://schemas.microsoft.com/office/drawing/2014/main" val="181681890"/>
                    </a:ext>
                  </a:extLst>
                </a:gridCol>
                <a:gridCol w="962809">
                  <a:extLst>
                    <a:ext uri="{9D8B030D-6E8A-4147-A177-3AD203B41FA5}">
                      <a16:colId xmlns:a16="http://schemas.microsoft.com/office/drawing/2014/main" val="2511045829"/>
                    </a:ext>
                  </a:extLst>
                </a:gridCol>
                <a:gridCol w="962809">
                  <a:extLst>
                    <a:ext uri="{9D8B030D-6E8A-4147-A177-3AD203B41FA5}">
                      <a16:colId xmlns:a16="http://schemas.microsoft.com/office/drawing/2014/main" val="3383914774"/>
                    </a:ext>
                  </a:extLst>
                </a:gridCol>
                <a:gridCol w="962809">
                  <a:extLst>
                    <a:ext uri="{9D8B030D-6E8A-4147-A177-3AD203B41FA5}">
                      <a16:colId xmlns:a16="http://schemas.microsoft.com/office/drawing/2014/main" val="3810947137"/>
                    </a:ext>
                  </a:extLst>
                </a:gridCol>
                <a:gridCol w="962809">
                  <a:extLst>
                    <a:ext uri="{9D8B030D-6E8A-4147-A177-3AD203B41FA5}">
                      <a16:colId xmlns:a16="http://schemas.microsoft.com/office/drawing/2014/main" val="2663628643"/>
                    </a:ext>
                  </a:extLst>
                </a:gridCol>
              </a:tblGrid>
              <a:tr h="213828">
                <a:tc>
                  <a:txBody>
                    <a:bodyPr/>
                    <a:lstStyle/>
                    <a:p>
                      <a:endParaRPr lang="de-AT" sz="1000" dirty="0"/>
                    </a:p>
                  </a:txBody>
                  <a:tcPr/>
                </a:tc>
                <a:tc>
                  <a:txBody>
                    <a:bodyPr/>
                    <a:lstStyle/>
                    <a:p>
                      <a:pPr algn="ctr"/>
                      <a:r>
                        <a:rPr lang="de-AT" sz="1000" b="0" i="0" dirty="0" err="1"/>
                        <a:t>Q</a:t>
                      </a:r>
                      <a:r>
                        <a:rPr lang="de-AT" sz="1000" b="0" i="0" baseline="-25000" dirty="0" err="1"/>
                        <a:t>Leerlauf</a:t>
                      </a:r>
                      <a:r>
                        <a:rPr lang="de-AT" sz="1000" b="0" i="0" dirty="0"/>
                        <a:t>/</a:t>
                      </a:r>
                      <a:r>
                        <a:rPr lang="de-AT" sz="1000" b="0" i="0" dirty="0" err="1"/>
                        <a:t>Q</a:t>
                      </a:r>
                      <a:r>
                        <a:rPr lang="de-AT" sz="1000" b="0" i="0" baseline="-25000" dirty="0" err="1"/>
                        <a:t>Max</a:t>
                      </a:r>
                      <a:endParaRPr lang="de-AT" sz="1000" b="0" i="0" baseline="-25000" dirty="0"/>
                    </a:p>
                  </a:txBody>
                  <a:tcPr/>
                </a:tc>
                <a:tc>
                  <a:txBody>
                    <a:bodyPr/>
                    <a:lstStyle/>
                    <a:p>
                      <a:pPr algn="ctr"/>
                      <a:r>
                        <a:rPr lang="de-AT" sz="1000" b="0" i="0" dirty="0"/>
                        <a:t>c</a:t>
                      </a:r>
                      <a:r>
                        <a:rPr lang="de-AT" sz="1000" b="0" i="0" baseline="-25000" dirty="0"/>
                        <a:t>0</a:t>
                      </a:r>
                    </a:p>
                  </a:txBody>
                  <a:tcPr/>
                </a:tc>
                <a:tc>
                  <a:txBody>
                    <a:bodyPr/>
                    <a:lstStyle/>
                    <a:p>
                      <a:pPr algn="ctr"/>
                      <a:r>
                        <a:rPr lang="de-AT" sz="1000" b="0" i="0" dirty="0"/>
                        <a:t>c</a:t>
                      </a:r>
                      <a:r>
                        <a:rPr lang="de-AT" sz="1000" b="0" i="0" baseline="-25000" dirty="0"/>
                        <a:t>1</a:t>
                      </a:r>
                    </a:p>
                  </a:txBody>
                  <a:tcPr/>
                </a:tc>
                <a:tc>
                  <a:txBody>
                    <a:bodyPr/>
                    <a:lstStyle/>
                    <a:p>
                      <a:pPr algn="ctr"/>
                      <a:r>
                        <a:rPr lang="de-AT" sz="1000" b="0" i="0" dirty="0"/>
                        <a:t>c</a:t>
                      </a:r>
                      <a:r>
                        <a:rPr lang="de-AT" sz="1000" b="0" i="0" baseline="-25000" dirty="0"/>
                        <a:t>2</a:t>
                      </a:r>
                    </a:p>
                  </a:txBody>
                  <a:tcPr/>
                </a:tc>
                <a:extLst>
                  <a:ext uri="{0D108BD9-81ED-4DB2-BD59-A6C34878D82A}">
                    <a16:rowId xmlns:a16="http://schemas.microsoft.com/office/drawing/2014/main" val="1880839142"/>
                  </a:ext>
                </a:extLst>
              </a:tr>
              <a:tr h="213828">
                <a:tc>
                  <a:txBody>
                    <a:bodyPr/>
                    <a:lstStyle/>
                    <a:p>
                      <a:r>
                        <a:rPr lang="de-AT" sz="1000" dirty="0" err="1"/>
                        <a:t>Pelton</a:t>
                      </a:r>
                      <a:endParaRPr lang="de-AT" sz="1000" dirty="0"/>
                    </a:p>
                  </a:txBody>
                  <a:tcPr/>
                </a:tc>
                <a:tc>
                  <a:txBody>
                    <a:bodyPr/>
                    <a:lstStyle/>
                    <a:p>
                      <a:pPr algn="ctr"/>
                      <a:r>
                        <a:rPr lang="de-AT" sz="1000" dirty="0"/>
                        <a:t>0,07</a:t>
                      </a:r>
                    </a:p>
                  </a:txBody>
                  <a:tcPr/>
                </a:tc>
                <a:tc>
                  <a:txBody>
                    <a:bodyPr/>
                    <a:lstStyle/>
                    <a:p>
                      <a:pPr algn="ctr"/>
                      <a:r>
                        <a:rPr lang="de-AT" sz="1000" dirty="0"/>
                        <a:t>0,03</a:t>
                      </a:r>
                    </a:p>
                  </a:txBody>
                  <a:tcPr/>
                </a:tc>
                <a:tc>
                  <a:txBody>
                    <a:bodyPr/>
                    <a:lstStyle/>
                    <a:p>
                      <a:pPr algn="ctr"/>
                      <a:r>
                        <a:rPr lang="de-AT" sz="1000" dirty="0"/>
                        <a:t>0,99</a:t>
                      </a:r>
                    </a:p>
                  </a:txBody>
                  <a:tcPr/>
                </a:tc>
                <a:tc>
                  <a:txBody>
                    <a:bodyPr/>
                    <a:lstStyle/>
                    <a:p>
                      <a:pPr algn="ctr"/>
                      <a:r>
                        <a:rPr lang="de-AT" sz="1000" dirty="0"/>
                        <a:t>0,1</a:t>
                      </a:r>
                    </a:p>
                  </a:txBody>
                  <a:tcPr/>
                </a:tc>
                <a:extLst>
                  <a:ext uri="{0D108BD9-81ED-4DB2-BD59-A6C34878D82A}">
                    <a16:rowId xmlns:a16="http://schemas.microsoft.com/office/drawing/2014/main" val="1427549296"/>
                  </a:ext>
                </a:extLst>
              </a:tr>
              <a:tr h="213828">
                <a:tc>
                  <a:txBody>
                    <a:bodyPr/>
                    <a:lstStyle/>
                    <a:p>
                      <a:r>
                        <a:rPr lang="de-AT" sz="1000" dirty="0"/>
                        <a:t>Francis</a:t>
                      </a:r>
                    </a:p>
                  </a:txBody>
                  <a:tcPr/>
                </a:tc>
                <a:tc>
                  <a:txBody>
                    <a:bodyPr/>
                    <a:lstStyle/>
                    <a:p>
                      <a:pPr algn="ctr"/>
                      <a:r>
                        <a:rPr lang="de-AT" sz="1000" dirty="0"/>
                        <a:t>0,095</a:t>
                      </a:r>
                    </a:p>
                  </a:txBody>
                  <a:tcPr/>
                </a:tc>
                <a:tc>
                  <a:txBody>
                    <a:bodyPr/>
                    <a:lstStyle/>
                    <a:p>
                      <a:pPr algn="ctr"/>
                      <a:r>
                        <a:rPr lang="de-AT" sz="1000" dirty="0"/>
                        <a:t>0,18</a:t>
                      </a:r>
                    </a:p>
                  </a:txBody>
                  <a:tcPr/>
                </a:tc>
                <a:tc>
                  <a:txBody>
                    <a:bodyPr/>
                    <a:lstStyle/>
                    <a:p>
                      <a:pPr algn="ctr"/>
                      <a:r>
                        <a:rPr lang="de-AT" sz="1000" dirty="0"/>
                        <a:t>0,63</a:t>
                      </a:r>
                    </a:p>
                  </a:txBody>
                  <a:tcPr/>
                </a:tc>
                <a:tc>
                  <a:txBody>
                    <a:bodyPr/>
                    <a:lstStyle/>
                    <a:p>
                      <a:pPr algn="ctr"/>
                      <a:r>
                        <a:rPr lang="de-AT" sz="1000" dirty="0"/>
                        <a:t>0,31</a:t>
                      </a:r>
                    </a:p>
                  </a:txBody>
                  <a:tcPr/>
                </a:tc>
                <a:extLst>
                  <a:ext uri="{0D108BD9-81ED-4DB2-BD59-A6C34878D82A}">
                    <a16:rowId xmlns:a16="http://schemas.microsoft.com/office/drawing/2014/main" val="1232406980"/>
                  </a:ext>
                </a:extLst>
              </a:tr>
            </a:tbl>
          </a:graphicData>
        </a:graphic>
      </p:graphicFrame>
      <p:sp>
        <p:nvSpPr>
          <p:cNvPr id="16" name="Rechteck 15"/>
          <p:cNvSpPr/>
          <p:nvPr/>
        </p:nvSpPr>
        <p:spPr>
          <a:xfrm>
            <a:off x="2283833" y="6081663"/>
            <a:ext cx="5497955" cy="215444"/>
          </a:xfrm>
          <a:prstGeom prst="rect">
            <a:avLst/>
          </a:prstGeom>
        </p:spPr>
        <p:txBody>
          <a:bodyPr wrap="square">
            <a:spAutoFit/>
          </a:bodyPr>
          <a:lstStyle/>
          <a:p>
            <a:r>
              <a:rPr lang="de-DE" sz="800" i="1" kern="0" dirty="0"/>
              <a:t>Volker </a:t>
            </a:r>
            <a:r>
              <a:rPr lang="de-DE" sz="800" i="1" kern="0" dirty="0" err="1"/>
              <a:t>Quaschning</a:t>
            </a:r>
            <a:r>
              <a:rPr lang="de-DE" sz="800" i="1" kern="0" dirty="0"/>
              <a:t>: </a:t>
            </a:r>
            <a:r>
              <a:rPr lang="de-AT" sz="800" i="1" kern="0" dirty="0"/>
              <a:t>Regenerative Energiesysteme: Technologie - Berechnung – Simulation, 2015, S. 342</a:t>
            </a:r>
            <a:endParaRPr lang="de-AT" i="1" kern="0" dirty="0"/>
          </a:p>
        </p:txBody>
      </p:sp>
      <p:pic>
        <p:nvPicPr>
          <p:cNvPr id="2" name="Grafik 1"/>
          <p:cNvPicPr>
            <a:picLocks noChangeAspect="1"/>
          </p:cNvPicPr>
          <p:nvPr/>
        </p:nvPicPr>
        <p:blipFill>
          <a:blip r:embed="rId2"/>
          <a:stretch>
            <a:fillRect/>
          </a:stretch>
        </p:blipFill>
        <p:spPr>
          <a:xfrm>
            <a:off x="2099509" y="3371350"/>
            <a:ext cx="5368091" cy="781607"/>
          </a:xfrm>
          <a:prstGeom prst="rect">
            <a:avLst/>
          </a:prstGeom>
        </p:spPr>
      </p:pic>
      <p:pic>
        <p:nvPicPr>
          <p:cNvPr id="7" name="Grafik 6"/>
          <p:cNvPicPr>
            <a:picLocks noChangeAspect="1"/>
          </p:cNvPicPr>
          <p:nvPr/>
        </p:nvPicPr>
        <p:blipFill>
          <a:blip r:embed="rId3"/>
          <a:stretch>
            <a:fillRect/>
          </a:stretch>
        </p:blipFill>
        <p:spPr>
          <a:xfrm>
            <a:off x="2326850" y="4195759"/>
            <a:ext cx="4913408" cy="744355"/>
          </a:xfrm>
          <a:prstGeom prst="rect">
            <a:avLst/>
          </a:prstGeom>
        </p:spPr>
      </p:pic>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8</a:t>
            </a:fld>
            <a:endParaRPr lang="de-DE" dirty="0"/>
          </a:p>
        </p:txBody>
      </p:sp>
    </p:spTree>
    <p:extLst>
      <p:ext uri="{BB962C8B-B14F-4D97-AF65-F5344CB8AC3E}">
        <p14:creationId xmlns:p14="http://schemas.microsoft.com/office/powerpoint/2010/main" val="197946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p:cNvSpPr/>
          <p:nvPr/>
        </p:nvSpPr>
        <p:spPr bwMode="auto">
          <a:xfrm>
            <a:off x="431798" y="891151"/>
            <a:ext cx="8316738" cy="614374"/>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7" name="Rechteck 6"/>
          <p:cNvSpPr/>
          <p:nvPr/>
        </p:nvSpPr>
        <p:spPr bwMode="auto">
          <a:xfrm>
            <a:off x="431799" y="1641113"/>
            <a:ext cx="4104341" cy="4687969"/>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 name="Titel 1"/>
          <p:cNvSpPr>
            <a:spLocks noGrp="1"/>
          </p:cNvSpPr>
          <p:nvPr>
            <p:ph type="title"/>
          </p:nvPr>
        </p:nvSpPr>
        <p:spPr>
          <a:xfrm>
            <a:off x="431799" y="1074060"/>
            <a:ext cx="8316738" cy="264175"/>
          </a:xfrm>
        </p:spPr>
        <p:txBody>
          <a:bodyPr/>
          <a:lstStyle/>
          <a:p>
            <a:pPr algn="ctr"/>
            <a:r>
              <a:rPr lang="de-AT" sz="1800" b="1" dirty="0">
                <a:solidFill>
                  <a:schemeClr val="bg2"/>
                </a:solidFill>
              </a:rPr>
              <a:t>NB 5: Einschränkungen Durchfluss und Förderstrom Q</a:t>
            </a:r>
          </a:p>
        </p:txBody>
      </p:sp>
      <p:sp>
        <p:nvSpPr>
          <p:cNvPr id="3" name="Inhaltsplatzhalter 2"/>
          <p:cNvSpPr>
            <a:spLocks noGrp="1"/>
          </p:cNvSpPr>
          <p:nvPr>
            <p:ph idx="1"/>
          </p:nvPr>
        </p:nvSpPr>
        <p:spPr>
          <a:xfrm>
            <a:off x="367613" y="1774365"/>
            <a:ext cx="4024136" cy="4079578"/>
          </a:xfrm>
        </p:spPr>
        <p:txBody>
          <a:bodyPr/>
          <a:lstStyle/>
          <a:p>
            <a:pPr marL="1588" lvl="1" indent="0" algn="ctr">
              <a:buNone/>
            </a:pPr>
            <a:endParaRPr lang="de-AT" sz="200" b="1" dirty="0">
              <a:solidFill>
                <a:schemeClr val="bg2"/>
              </a:solidFill>
            </a:endParaRPr>
          </a:p>
          <a:p>
            <a:pPr marL="1588" lvl="1" indent="0" algn="ctr">
              <a:buNone/>
            </a:pPr>
            <a:r>
              <a:rPr lang="de-AT" b="1" dirty="0">
                <a:solidFill>
                  <a:schemeClr val="bg2"/>
                </a:solidFill>
              </a:rPr>
              <a:t>Turbinendurchfluss</a:t>
            </a:r>
          </a:p>
          <a:p>
            <a:pPr marL="1588" lvl="1" indent="0" algn="just">
              <a:buNone/>
            </a:pPr>
            <a:endParaRPr lang="de-AT" sz="1000" dirty="0"/>
          </a:p>
          <a:p>
            <a:pPr lvl="2" algn="just"/>
            <a:r>
              <a:rPr lang="de-AT" sz="1100" dirty="0">
                <a:solidFill>
                  <a:schemeClr val="tx1"/>
                </a:solidFill>
              </a:rPr>
              <a:t>Einschränkungen durch </a:t>
            </a:r>
            <a:r>
              <a:rPr lang="de-AT" sz="1100" dirty="0">
                <a:solidFill>
                  <a:schemeClr val="bg2"/>
                </a:solidFill>
              </a:rPr>
              <a:t>technische Restriktionen </a:t>
            </a:r>
            <a:r>
              <a:rPr lang="de-AT" sz="1100" dirty="0">
                <a:solidFill>
                  <a:schemeClr val="tx1"/>
                </a:solidFill>
              </a:rPr>
              <a:t>(max. Öffnung) sowie </a:t>
            </a:r>
            <a:r>
              <a:rPr lang="de-AT" sz="1100" dirty="0">
                <a:solidFill>
                  <a:schemeClr val="bg2"/>
                </a:solidFill>
              </a:rPr>
              <a:t>unzulässige Betriebspunkte</a:t>
            </a:r>
            <a:r>
              <a:rPr lang="de-AT" sz="1100" dirty="0">
                <a:solidFill>
                  <a:schemeClr val="tx1"/>
                </a:solidFill>
              </a:rPr>
              <a:t> (Vermeidung von Schwingungen, Kavitationsschäden, etc.) in </a:t>
            </a:r>
            <a:r>
              <a:rPr lang="de-AT" sz="1100" dirty="0">
                <a:solidFill>
                  <a:schemeClr val="bg2"/>
                </a:solidFill>
              </a:rPr>
              <a:t>Abhängigkeit von der Fallhöhe</a:t>
            </a:r>
            <a:r>
              <a:rPr lang="de-AT" sz="1100" dirty="0">
                <a:solidFill>
                  <a:schemeClr val="tx1"/>
                </a:solidFill>
              </a:rPr>
              <a:t>.</a:t>
            </a:r>
          </a:p>
          <a:p>
            <a:pPr marL="180975" lvl="2" indent="0" algn="just">
              <a:buNone/>
            </a:pPr>
            <a:endParaRPr lang="de-AT" sz="200" dirty="0"/>
          </a:p>
          <a:p>
            <a:pPr lvl="2" algn="just"/>
            <a:r>
              <a:rPr lang="de-AT" sz="1100" dirty="0">
                <a:solidFill>
                  <a:schemeClr val="tx1"/>
                </a:solidFill>
              </a:rPr>
              <a:t>Systematische Unterschiede bei verschiedenen Maschinentypen </a:t>
            </a:r>
            <a:r>
              <a:rPr lang="de-AT" sz="1100" dirty="0"/>
              <a:t>(Francis, </a:t>
            </a:r>
            <a:r>
              <a:rPr lang="de-AT" sz="1100" dirty="0" err="1"/>
              <a:t>Pelton</a:t>
            </a:r>
            <a:r>
              <a:rPr lang="de-AT" sz="1100" dirty="0"/>
              <a:t>, Pumpturbine), aber auch </a:t>
            </a:r>
            <a:r>
              <a:rPr lang="de-AT" sz="1100" dirty="0">
                <a:solidFill>
                  <a:schemeClr val="bg2"/>
                </a:solidFill>
              </a:rPr>
              <a:t>stark individuell </a:t>
            </a:r>
            <a:r>
              <a:rPr lang="de-AT" sz="1100" dirty="0"/>
              <a:t>je Maschine.</a:t>
            </a:r>
          </a:p>
          <a:p>
            <a:pPr marL="1588" lvl="1" indent="0">
              <a:buNone/>
            </a:pPr>
            <a:endParaRPr lang="de-AT" dirty="0"/>
          </a:p>
          <a:p>
            <a:pPr marL="1588" lvl="1" indent="0">
              <a:buNone/>
            </a:pPr>
            <a:endParaRPr lang="de-AT" dirty="0"/>
          </a:p>
          <a:p>
            <a:pPr lvl="1"/>
            <a:endParaRPr lang="de-AT" dirty="0"/>
          </a:p>
          <a:p>
            <a:pPr lvl="1"/>
            <a:endParaRPr lang="de-AT" dirty="0"/>
          </a:p>
          <a:p>
            <a:pPr lvl="1"/>
            <a:endParaRPr lang="de-AT" dirty="0"/>
          </a:p>
          <a:p>
            <a:pPr lvl="1"/>
            <a:endParaRPr lang="de-AT" dirty="0"/>
          </a:p>
          <a:p>
            <a:pPr lvl="1"/>
            <a:endParaRPr lang="de-AT" dirty="0"/>
          </a:p>
          <a:p>
            <a:pPr lvl="1"/>
            <a:endParaRPr lang="de-AT" dirty="0"/>
          </a:p>
          <a:p>
            <a:pPr lvl="1"/>
            <a:endParaRPr lang="de-AT" dirty="0"/>
          </a:p>
        </p:txBody>
      </p:sp>
      <p:sp>
        <p:nvSpPr>
          <p:cNvPr id="4" name="Datumsplatzhalter 3"/>
          <p:cNvSpPr>
            <a:spLocks noGrp="1"/>
          </p:cNvSpPr>
          <p:nvPr>
            <p:ph type="dt" sz="half" idx="10"/>
          </p:nvPr>
        </p:nvSpPr>
        <p:spPr/>
        <p:txBody>
          <a:bodyPr/>
          <a:lstStyle/>
          <a:p>
            <a:r>
              <a:rPr lang="de-DE"/>
              <a:t>15.12.2023</a:t>
            </a:r>
          </a:p>
        </p:txBody>
      </p:sp>
      <p:sp>
        <p:nvSpPr>
          <p:cNvPr id="6" name="Fußzeilenplatzhalter 5"/>
          <p:cNvSpPr>
            <a:spLocks noGrp="1"/>
          </p:cNvSpPr>
          <p:nvPr>
            <p:ph type="ftr" sz="quarter" idx="12"/>
          </p:nvPr>
        </p:nvSpPr>
        <p:spPr/>
        <p:txBody>
          <a:bodyPr/>
          <a:lstStyle/>
          <a:p>
            <a:r>
              <a:rPr lang="de-DE"/>
              <a:t>Short-Term Hydro Scheduling</a:t>
            </a:r>
          </a:p>
        </p:txBody>
      </p:sp>
      <p:sp>
        <p:nvSpPr>
          <p:cNvPr id="8" name="Rechteck 7"/>
          <p:cNvSpPr/>
          <p:nvPr/>
        </p:nvSpPr>
        <p:spPr bwMode="auto">
          <a:xfrm>
            <a:off x="4644195" y="1641114"/>
            <a:ext cx="4104341" cy="4687968"/>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0" name="Inhaltsplatzhalter 2"/>
          <p:cNvSpPr txBox="1">
            <a:spLocks/>
          </p:cNvSpPr>
          <p:nvPr/>
        </p:nvSpPr>
        <p:spPr bwMode="auto">
          <a:xfrm>
            <a:off x="4536140" y="1774365"/>
            <a:ext cx="4068005" cy="1421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FontTx/>
              <a:buNone/>
            </a:pPr>
            <a:endParaRPr lang="de-AT" sz="200" b="1" kern="0" dirty="0">
              <a:solidFill>
                <a:schemeClr val="bg2"/>
              </a:solidFill>
            </a:endParaRPr>
          </a:p>
          <a:p>
            <a:pPr marL="1588" lvl="1" indent="0" algn="ctr">
              <a:buFontTx/>
              <a:buNone/>
            </a:pPr>
            <a:r>
              <a:rPr lang="de-AT" b="1" kern="0" dirty="0">
                <a:solidFill>
                  <a:schemeClr val="bg2"/>
                </a:solidFill>
              </a:rPr>
              <a:t>Pumpenförderstrom</a:t>
            </a:r>
          </a:p>
          <a:p>
            <a:pPr marL="1588" lvl="1" indent="0" algn="just">
              <a:buFontTx/>
              <a:buNone/>
            </a:pPr>
            <a:endParaRPr lang="de-AT" sz="1000" kern="0" dirty="0"/>
          </a:p>
          <a:p>
            <a:pPr lvl="2" algn="just"/>
            <a:r>
              <a:rPr lang="de-AT" sz="1100" kern="0" dirty="0">
                <a:solidFill>
                  <a:schemeClr val="tx1"/>
                </a:solidFill>
              </a:rPr>
              <a:t>Der Pumpenförderstrom ist grundsätzlich eine </a:t>
            </a:r>
            <a:r>
              <a:rPr lang="de-AT" sz="1100" kern="0" dirty="0">
                <a:solidFill>
                  <a:schemeClr val="bg2"/>
                </a:solidFill>
              </a:rPr>
              <a:t>monoton fallende Funktion der Förderhöhe</a:t>
            </a:r>
            <a:r>
              <a:rPr lang="de-AT" sz="1100" kern="0" dirty="0">
                <a:solidFill>
                  <a:schemeClr val="tx1"/>
                </a:solidFill>
              </a:rPr>
              <a:t> (Pumpenkennlinie).</a:t>
            </a:r>
          </a:p>
          <a:p>
            <a:pPr marL="180975" lvl="2" indent="0" algn="just">
              <a:buNone/>
            </a:pPr>
            <a:endParaRPr lang="de-AT" sz="200" kern="0" dirty="0"/>
          </a:p>
          <a:p>
            <a:pPr lvl="2" algn="just"/>
            <a:r>
              <a:rPr lang="de-AT" sz="1100" kern="0" dirty="0">
                <a:solidFill>
                  <a:schemeClr val="tx1"/>
                </a:solidFill>
              </a:rPr>
              <a:t>Die Steilheit der Pumpenkennlinie hängt dabei von der individuellen Charakteristik der Pumpe ab (ins. von der spezifischen Drehzahl)</a:t>
            </a:r>
            <a:endParaRPr lang="de-AT" sz="1100" kern="0" dirty="0"/>
          </a:p>
        </p:txBody>
      </p:sp>
      <p:sp>
        <p:nvSpPr>
          <p:cNvPr id="17" name="Rechteck 16"/>
          <p:cNvSpPr/>
          <p:nvPr/>
        </p:nvSpPr>
        <p:spPr bwMode="auto">
          <a:xfrm>
            <a:off x="984379" y="3721454"/>
            <a:ext cx="2999179" cy="250313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9" name="Rechteck 18"/>
          <p:cNvSpPr/>
          <p:nvPr/>
        </p:nvSpPr>
        <p:spPr bwMode="auto">
          <a:xfrm>
            <a:off x="5187236" y="3683371"/>
            <a:ext cx="2999179" cy="254121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pic>
        <p:nvPicPr>
          <p:cNvPr id="20" name="Grafik 19"/>
          <p:cNvPicPr>
            <a:picLocks noChangeAspect="1"/>
          </p:cNvPicPr>
          <p:nvPr/>
        </p:nvPicPr>
        <p:blipFill>
          <a:blip r:embed="rId2"/>
          <a:stretch>
            <a:fillRect/>
          </a:stretch>
        </p:blipFill>
        <p:spPr>
          <a:xfrm>
            <a:off x="5224500" y="3790434"/>
            <a:ext cx="2895686" cy="2163546"/>
          </a:xfrm>
          <a:prstGeom prst="rect">
            <a:avLst/>
          </a:prstGeom>
        </p:spPr>
      </p:pic>
      <p:pic>
        <p:nvPicPr>
          <p:cNvPr id="21" name="Grafik 20"/>
          <p:cNvPicPr>
            <a:picLocks noChangeAspect="1"/>
          </p:cNvPicPr>
          <p:nvPr/>
        </p:nvPicPr>
        <p:blipFill>
          <a:blip r:embed="rId3"/>
          <a:stretch>
            <a:fillRect/>
          </a:stretch>
        </p:blipFill>
        <p:spPr>
          <a:xfrm>
            <a:off x="1033150" y="3784421"/>
            <a:ext cx="2901635" cy="2169559"/>
          </a:xfrm>
          <a:prstGeom prst="rect">
            <a:avLst/>
          </a:prstGeom>
        </p:spPr>
      </p:pic>
      <p:sp>
        <p:nvSpPr>
          <p:cNvPr id="15" name="Inhaltsplatzhalter 2"/>
          <p:cNvSpPr txBox="1">
            <a:spLocks/>
          </p:cNvSpPr>
          <p:nvPr/>
        </p:nvSpPr>
        <p:spPr bwMode="auto">
          <a:xfrm>
            <a:off x="5224500" y="6007252"/>
            <a:ext cx="2961915" cy="135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a:solidFill>
                  <a:schemeClr val="bg2"/>
                </a:solidFill>
              </a:rPr>
              <a:t>Beispielhafte Pumpenkennlinie</a:t>
            </a:r>
            <a:endParaRPr lang="de-AT" kern="0" dirty="0"/>
          </a:p>
        </p:txBody>
      </p:sp>
      <p:sp>
        <p:nvSpPr>
          <p:cNvPr id="18" name="Inhaltsplatzhalter 2"/>
          <p:cNvSpPr txBox="1">
            <a:spLocks/>
          </p:cNvSpPr>
          <p:nvPr/>
        </p:nvSpPr>
        <p:spPr bwMode="auto">
          <a:xfrm>
            <a:off x="981396" y="6026830"/>
            <a:ext cx="3002162" cy="124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a:solidFill>
                  <a:schemeClr val="bg2"/>
                </a:solidFill>
              </a:rPr>
              <a:t>Beispielhafter Durchflussbereich einer Francis-Turbine</a:t>
            </a:r>
            <a:endParaRPr lang="de-AT" kern="0" dirty="0"/>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9</a:t>
            </a:fld>
            <a:endParaRPr lang="de-DE" dirty="0"/>
          </a:p>
        </p:txBody>
      </p:sp>
    </p:spTree>
    <p:extLst>
      <p:ext uri="{BB962C8B-B14F-4D97-AF65-F5344CB8AC3E}">
        <p14:creationId xmlns:p14="http://schemas.microsoft.com/office/powerpoint/2010/main" val="19911775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YK1NHJkhd0WUXLMf1L4ha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2bW8mZ6CnUyTnewP49HWO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xmUnPF2.gkibkq6cgUku7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TZIc.X0fH0SRNrpi.lJLE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xz68BizIyEe44a_gi8PRq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t4DvGkV220m8FdOmObMXo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12IDyG9df06SBQDVpvG.N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nxCeLc_sDkOjbQdVI_h_O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XeTb4t4ZHUaO_09rjBycH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sF8uaCt6ZE6FtgoWz8pHT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2jOqYVWiA0y2j4nLjV7tD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KmzUy6oJWkapjURF5P2lk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_Hv2gudkl0m_NAuL5u5fJ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bgX.Eby570uGkuiOyqGz1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lPTEzlHXGk673SU9fnPxG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FZHo6Xk62EuwH35BTh4SY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WoyC3GCibEe1QS6ScHCZX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z.FwcyX.Z0uCMG5L0o4vd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0ZCmC2msak2uOrxMdhdOq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LaKr_KORAUeyZxUB0E437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F18Y3TUrBU.hTorFiv.jt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qXkb33lQekqtu9.8rdM4q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zrdQLQh4U6PKgKfRArrM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ZHo6Xk62EuwH35BTh4SY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FwcyX.Z0uCMG5L0o4vd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WoyC3GCibEe1QS6ScHCZX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PTEzlHXGk673SU9fnPxG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6WIpOb100ycHLUQJP8pt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ZHo6Xk62EuwH35BTh4SY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FwcyX.Z0uCMG5L0o4vd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lPTEzlHXGk673SU9fnPxG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SWqOAE3VYUGH731e.lYdC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FZHo6Xk62EuwH35BTh4SY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FwcyX.Z0uCMG5L0o4vd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FqS1PJ01keIQmf7..IRo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55XG3O5JQEixivAZ1kEPN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LFqS1PJ01keIQmf7..IRo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zhgthRMqzU.9K5dVbIXSA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q.NjdGUp0SeYakMWQKP.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LFqS1PJ01keIQmf7..IRo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LFqS1PJ01keIQmf7..IRo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LRY6z0V2EejpNwUVMMp0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zhgthRMqzU.9K5dVbIXSA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lbBHvc5GOEKOxk8MZ4C96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f1u3.sjXjEiAKoSFCzq6s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g9Qxs2Mp9EqunXv9LaBU0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fBXD7Ue.mk6fS3hWuIYe0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Sd8UNOZ_cUyZ1xo.a9dyM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klYW1H4f.EinCevQRKmeN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cu8wwuRtFEKFr2DL41ysl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A5DnRyo6vEeHms9Cda5H_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fBXD7Ue.mk6fS3hWuIYe0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TJ7S.EnKUygq0Fr0WnGF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lbBHvc5GOEKOxk8MZ4C96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lbBHvc5GOEKOxk8MZ4C96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cKIFlVT0uF.aRsTU4CS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MUqulFca_0aUlawycZtFi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nSCU2bpar0yGOGYF8uA3W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30J71EVWLUe8Ar2f70OBT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uQAYZ7DzJk6oN9l_inuUd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GMOP2kAghEmcxbPn8foUi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74RGlMqKw0m4sTKQmijlv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Q5mlWQm.I0SBwByB24kcL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oDio3gO_8EuiFK2TA3n1S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2Rd3GPrXkeMCS0K5HJT2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NAfPo4y6D0uVZVhbX2HTdw"/>
</p:tagLst>
</file>

<file path=ppt/theme/theme1.xml><?xml version="1.0" encoding="utf-8"?>
<a:theme xmlns:a="http://schemas.openxmlformats.org/drawingml/2006/main" name="VERBUND">
  <a:themeElements>
    <a:clrScheme name="Verbund">
      <a:dk1>
        <a:srgbClr val="000000"/>
      </a:dk1>
      <a:lt1>
        <a:srgbClr val="FFFFFF"/>
      </a:lt1>
      <a:dk2>
        <a:srgbClr val="00A4C7"/>
      </a:dk2>
      <a:lt2>
        <a:srgbClr val="00488E"/>
      </a:lt2>
      <a:accent1>
        <a:srgbClr val="4D4D4D"/>
      </a:accent1>
      <a:accent2>
        <a:srgbClr val="999999"/>
      </a:accent2>
      <a:accent3>
        <a:srgbClr val="CCCCCC"/>
      </a:accent3>
      <a:accent4>
        <a:srgbClr val="4D4D4D"/>
      </a:accent4>
      <a:accent5>
        <a:srgbClr val="999999"/>
      </a:accent5>
      <a:accent6>
        <a:srgbClr val="CCCCCC"/>
      </a:accent6>
      <a:hlink>
        <a:srgbClr val="CCCCCC"/>
      </a:hlink>
      <a:folHlink>
        <a:srgbClr val="00A4C7"/>
      </a:folHlink>
    </a:clrScheme>
    <a:fontScheme name="Verbund">
      <a:majorFont>
        <a:latin typeface="Arial"/>
        <a:ea typeface="MS PGothic"/>
        <a:cs typeface=""/>
      </a:majorFont>
      <a:minorFont>
        <a:latin typeface="Arial"/>
        <a:ea typeface="MS PGothic"/>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500" b="0" i="0" u="none" strike="noStrike" cap="none" normalizeH="0" baseline="0" dirty="0" err="1"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rgbClr val="4AADBB"/>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AT" sz="1600" b="0" i="0" u="none" strike="noStrike" cap="none" normalizeH="0" baseline="0" smtClean="0">
            <a:ln>
              <a:noFill/>
            </a:ln>
            <a:solidFill>
              <a:schemeClr val="tx1"/>
            </a:solidFill>
            <a:effectLst/>
            <a:latin typeface="Arial" charset="0"/>
            <a:ea typeface="MS PGothic" pitchFamily="34" charset="-128"/>
          </a:defRPr>
        </a:defPPr>
      </a:lstStyle>
    </a:lnDef>
    <a:txDef>
      <a:spPr>
        <a:noFill/>
      </a:spPr>
      <a:bodyPr wrap="none" lIns="0" tIns="0" rIns="0" bIns="0" rtlCol="0">
        <a:spAutoFit/>
      </a:bodyPr>
      <a:lstStyle>
        <a:defPPr>
          <a:lnSpc>
            <a:spcPct val="110000"/>
          </a:lnSpc>
          <a:defRPr sz="1500" dirty="0" err="1" smtClean="0"/>
        </a:defPPr>
      </a:lstStyle>
    </a:tx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1682</Words>
  <Application>Microsoft Office PowerPoint</Application>
  <PresentationFormat>Bildschirmpräsentation (4:3)</PresentationFormat>
  <Paragraphs>323</Paragraphs>
  <Slides>17</Slides>
  <Notes>0</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2</vt:i4>
      </vt:variant>
      <vt:variant>
        <vt:lpstr>Folientitel</vt:lpstr>
      </vt:variant>
      <vt:variant>
        <vt:i4>17</vt:i4>
      </vt:variant>
    </vt:vector>
  </HeadingPairs>
  <TitlesOfParts>
    <vt:vector size="24" baseType="lpstr">
      <vt:lpstr>Arial</vt:lpstr>
      <vt:lpstr>Calibri</vt:lpstr>
      <vt:lpstr>Cambria Math</vt:lpstr>
      <vt:lpstr>Georgia</vt:lpstr>
      <vt:lpstr>VERBUND</vt:lpstr>
      <vt:lpstr>think-cell Folie</vt:lpstr>
      <vt:lpstr>think-cell Slide</vt:lpstr>
      <vt:lpstr>Short-term hydro scheduling problem</vt:lpstr>
      <vt:lpstr>PowerPoint-Präsentation</vt:lpstr>
      <vt:lpstr>PowerPoint-Präsentation</vt:lpstr>
      <vt:lpstr>PowerPoint-Präsentation</vt:lpstr>
      <vt:lpstr>PowerPoint-Präsentation</vt:lpstr>
      <vt:lpstr>NB 4: Leistungs-Kennlinien (Input/Output Curves)</vt:lpstr>
      <vt:lpstr>PowerPoint-Präsentation</vt:lpstr>
      <vt:lpstr>PowerPoint-Präsentation</vt:lpstr>
      <vt:lpstr>NB 5: Einschränkungen Durchfluss und Förderstrom Q</vt:lpstr>
      <vt:lpstr>PowerPoint-Präsentation</vt:lpstr>
      <vt:lpstr>PowerPoint-Präsentation</vt:lpstr>
      <vt:lpstr>PowerPoint-Präsentation</vt:lpstr>
      <vt:lpstr>PowerPoint-Präsentation</vt:lpstr>
      <vt:lpstr>PowerPoint-Präsentation</vt:lpstr>
      <vt:lpstr>Aufgabenstellung</vt:lpstr>
      <vt:lpstr>PowerPoint-Präsentation</vt:lpstr>
      <vt:lpstr>PowerPoint-Präsentation</vt:lpstr>
    </vt:vector>
  </TitlesOfParts>
  <Company>VERBUND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STHS</dc:title>
  <dc:creator>Rab Nikolaus</dc:creator>
  <cp:lastModifiedBy>Rab Nikolaus</cp:lastModifiedBy>
  <cp:revision>227</cp:revision>
  <cp:lastPrinted>2018-11-20T18:02:08Z</cp:lastPrinted>
  <dcterms:created xsi:type="dcterms:W3CDTF">2017-12-12T14:15:48Z</dcterms:created>
  <dcterms:modified xsi:type="dcterms:W3CDTF">2023-12-15T07:27:49Z</dcterms:modified>
</cp:coreProperties>
</file>