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2"/>
  </p:notesMasterIdLst>
  <p:handoutMasterIdLst>
    <p:handoutMasterId r:id="rId13"/>
  </p:handoutMasterIdLst>
  <p:sldIdLst>
    <p:sldId id="288" r:id="rId2"/>
    <p:sldId id="284" r:id="rId3"/>
    <p:sldId id="289" r:id="rId4"/>
    <p:sldId id="290" r:id="rId5"/>
    <p:sldId id="291" r:id="rId6"/>
    <p:sldId id="292" r:id="rId7"/>
    <p:sldId id="295" r:id="rId8"/>
    <p:sldId id="298" r:id="rId9"/>
    <p:sldId id="270" r:id="rId10"/>
    <p:sldId id="299" r:id="rId11"/>
  </p:sldIdLst>
  <p:sldSz cx="9144000" cy="6858000" type="screen4x3"/>
  <p:notesSz cx="6797675" cy="9926638"/>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027">
          <p15:clr>
            <a:srgbClr val="A4A3A4"/>
          </p15:clr>
        </p15:guide>
        <p15:guide id="3" orient="horz" pos="1060">
          <p15:clr>
            <a:srgbClr val="A4A3A4"/>
          </p15:clr>
        </p15:guide>
        <p15:guide id="4" orient="horz" pos="1309">
          <p15:clr>
            <a:srgbClr val="A4A3A4"/>
          </p15:clr>
        </p15:guide>
        <p15:guide id="5" orient="horz" pos="3724">
          <p15:clr>
            <a:srgbClr val="A4A3A4"/>
          </p15:clr>
        </p15:guide>
        <p15:guide id="6" orient="horz" pos="4042">
          <p15:clr>
            <a:srgbClr val="A4A3A4"/>
          </p15:clr>
        </p15:guide>
        <p15:guide id="7" orient="horz" pos="2650">
          <p15:clr>
            <a:srgbClr val="A4A3A4"/>
          </p15:clr>
        </p15:guide>
        <p15:guide id="8" orient="horz" pos="361">
          <p15:clr>
            <a:srgbClr val="A4A3A4"/>
          </p15:clr>
        </p15:guide>
        <p15:guide id="9" orient="horz" pos="2599">
          <p15:clr>
            <a:srgbClr val="A4A3A4"/>
          </p15:clr>
        </p15:guide>
        <p15:guide id="10" orient="horz" pos="3245">
          <p15:clr>
            <a:srgbClr val="A4A3A4"/>
          </p15:clr>
        </p15:guide>
        <p15:guide id="11" orient="horz">
          <p15:clr>
            <a:srgbClr val="A4A3A4"/>
          </p15:clr>
        </p15:guide>
        <p15:guide id="12" pos="271">
          <p15:clr>
            <a:srgbClr val="A4A3A4"/>
          </p15:clr>
        </p15:guide>
        <p15:guide id="13" pos="1161">
          <p15:clr>
            <a:srgbClr val="A4A3A4"/>
          </p15:clr>
        </p15:guide>
        <p15:guide id="14" pos="1933">
          <p15:clr>
            <a:srgbClr val="A4A3A4"/>
          </p15:clr>
        </p15:guide>
        <p15:guide id="15" pos="2049">
          <p15:clr>
            <a:srgbClr val="A4A3A4"/>
          </p15:clr>
        </p15:guide>
        <p15:guide id="16" pos="2820">
          <p15:clr>
            <a:srgbClr val="A4A3A4"/>
          </p15:clr>
        </p15:guide>
        <p15:guide id="17" pos="2940">
          <p15:clr>
            <a:srgbClr val="A4A3A4"/>
          </p15:clr>
        </p15:guide>
        <p15:guide id="18" pos="3711">
          <p15:clr>
            <a:srgbClr val="A4A3A4"/>
          </p15:clr>
        </p15:guide>
        <p15:guide id="19" pos="3828">
          <p15:clr>
            <a:srgbClr val="A4A3A4"/>
          </p15:clr>
        </p15:guide>
        <p15:guide id="20" pos="4600">
          <p15:clr>
            <a:srgbClr val="A4A3A4"/>
          </p15:clr>
        </p15:guide>
        <p15:guide id="21" pos="4716">
          <p15:clr>
            <a:srgbClr val="A4A3A4"/>
          </p15:clr>
        </p15:guide>
        <p15:guide id="22" pos="5488">
          <p15:clr>
            <a:srgbClr val="A4A3A4"/>
          </p15:clr>
        </p15:guide>
        <p15:guide id="23" pos="10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zenauer Winnie" initials="M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7" autoAdjust="0"/>
    <p:restoredTop sz="84019" autoAdjust="0"/>
  </p:normalViewPr>
  <p:slideViewPr>
    <p:cSldViewPr snapToGrid="0" snapToObjects="1" showGuides="1">
      <p:cViewPr varScale="1">
        <p:scale>
          <a:sx n="93" d="100"/>
          <a:sy n="93" d="100"/>
        </p:scale>
        <p:origin x="1722" y="78"/>
      </p:cViewPr>
      <p:guideLst>
        <p:guide orient="horz" pos="618"/>
        <p:guide orient="horz" pos="1027"/>
        <p:guide orient="horz" pos="1060"/>
        <p:guide orient="horz" pos="1309"/>
        <p:guide orient="horz" pos="3724"/>
        <p:guide orient="horz" pos="4042"/>
        <p:guide orient="horz" pos="2650"/>
        <p:guide orient="horz" pos="361"/>
        <p:guide orient="horz" pos="2599"/>
        <p:guide orient="horz" pos="3245"/>
        <p:guide orient="horz"/>
        <p:guide pos="271"/>
        <p:guide pos="1161"/>
        <p:guide pos="1933"/>
        <p:guide pos="2049"/>
        <p:guide pos="2820"/>
        <p:guide pos="2940"/>
        <p:guide pos="3711"/>
        <p:guide pos="3828"/>
        <p:guide pos="4600"/>
        <p:guide pos="4716"/>
        <p:guide pos="5488"/>
        <p:guide pos="1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77591BC-F018-4CAB-BA00-D77510C88A13}" type="datetimeFigureOut">
              <a:rPr lang="de-AT" smtClean="0"/>
              <a:t>12.01.2024</a:t>
            </a:fld>
            <a:endParaRPr lang="de-AT"/>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FD6CB678-69A7-4829-90D1-872FFC0477A3}" type="slidenum">
              <a:rPr lang="de-AT" smtClean="0"/>
              <a:t>‹Nr.›</a:t>
            </a:fld>
            <a:endParaRPr lang="de-AT"/>
          </a:p>
        </p:txBody>
      </p:sp>
    </p:spTree>
    <p:extLst>
      <p:ext uri="{BB962C8B-B14F-4D97-AF65-F5344CB8AC3E}">
        <p14:creationId xmlns:p14="http://schemas.microsoft.com/office/powerpoint/2010/main" val="3593443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6332"/>
          </a:xfrm>
          <a:prstGeom prst="rect">
            <a:avLst/>
          </a:prstGeom>
        </p:spPr>
        <p:txBody>
          <a:bodyPr vert="horz" lIns="95558" tIns="47779" rIns="95558" bIns="47779" rtlCol="0"/>
          <a:lstStyle>
            <a:lvl1pPr algn="l">
              <a:defRPr sz="1300"/>
            </a:lvl1pPr>
          </a:lstStyle>
          <a:p>
            <a:endParaRPr lang="de-AT"/>
          </a:p>
        </p:txBody>
      </p:sp>
      <p:sp>
        <p:nvSpPr>
          <p:cNvPr id="3" name="Datumsplatzhalter 2"/>
          <p:cNvSpPr>
            <a:spLocks noGrp="1"/>
          </p:cNvSpPr>
          <p:nvPr>
            <p:ph type="dt" idx="1"/>
          </p:nvPr>
        </p:nvSpPr>
        <p:spPr>
          <a:xfrm>
            <a:off x="3850443" y="1"/>
            <a:ext cx="2945659" cy="496332"/>
          </a:xfrm>
          <a:prstGeom prst="rect">
            <a:avLst/>
          </a:prstGeom>
        </p:spPr>
        <p:txBody>
          <a:bodyPr vert="horz" lIns="95558" tIns="47779" rIns="95558" bIns="47779" rtlCol="0"/>
          <a:lstStyle>
            <a:lvl1pPr algn="r">
              <a:defRPr sz="1300"/>
            </a:lvl1pPr>
          </a:lstStyle>
          <a:p>
            <a:fld id="{7EC72149-50DC-414A-BE09-8FB8452C732B}" type="datetimeFigureOut">
              <a:rPr lang="de-AT" smtClean="0"/>
              <a:t>12.01.2024</a:t>
            </a:fld>
            <a:endParaRPr lang="de-AT"/>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58" tIns="47779" rIns="95558" bIns="47779" rtlCol="0" anchor="ctr"/>
          <a:lstStyle/>
          <a:p>
            <a:endParaRPr lang="de-AT"/>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5558" tIns="47779" rIns="95558" bIns="47779"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428584"/>
            <a:ext cx="2945659" cy="496332"/>
          </a:xfrm>
          <a:prstGeom prst="rect">
            <a:avLst/>
          </a:prstGeom>
        </p:spPr>
        <p:txBody>
          <a:bodyPr vert="horz" lIns="95558" tIns="47779" rIns="95558" bIns="47779" rtlCol="0" anchor="b"/>
          <a:lstStyle>
            <a:lvl1pPr algn="l">
              <a:defRPr sz="1300"/>
            </a:lvl1pPr>
          </a:lstStyle>
          <a:p>
            <a:endParaRPr lang="de-AT"/>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5558" tIns="47779" rIns="95558" bIns="47779" rtlCol="0" anchor="b"/>
          <a:lstStyle>
            <a:lvl1pPr algn="r">
              <a:defRPr sz="1300"/>
            </a:lvl1pPr>
          </a:lstStyle>
          <a:p>
            <a:fld id="{DFFEE96D-53AE-482B-8B3A-8882549DA2CE}" type="slidenum">
              <a:rPr lang="de-AT" smtClean="0"/>
              <a:t>‹Nr.›</a:t>
            </a:fld>
            <a:endParaRPr lang="de-AT"/>
          </a:p>
        </p:txBody>
      </p:sp>
    </p:spTree>
    <p:extLst>
      <p:ext uri="{BB962C8B-B14F-4D97-AF65-F5344CB8AC3E}">
        <p14:creationId xmlns:p14="http://schemas.microsoft.com/office/powerpoint/2010/main" val="187027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Größte </a:t>
            </a:r>
            <a:r>
              <a:rPr lang="de-AT" dirty="0" err="1"/>
              <a:t>speicher</a:t>
            </a:r>
            <a:r>
              <a:rPr lang="de-AT" dirty="0"/>
              <a:t> </a:t>
            </a:r>
            <a:r>
              <a:rPr lang="de-AT" dirty="0" err="1"/>
              <a:t>österreich</a:t>
            </a:r>
            <a:r>
              <a:rPr lang="de-AT" dirty="0"/>
              <a:t>, 600GWh</a:t>
            </a:r>
          </a:p>
          <a:p>
            <a:endParaRPr lang="de-AT" dirty="0"/>
          </a:p>
          <a:p>
            <a:r>
              <a:rPr lang="de-AT" dirty="0" err="1"/>
              <a:t>Stauziel</a:t>
            </a:r>
            <a:r>
              <a:rPr lang="de-AT" dirty="0"/>
              <a:t> technischer </a:t>
            </a:r>
            <a:r>
              <a:rPr lang="de-AT" dirty="0" err="1"/>
              <a:t>oberbereich</a:t>
            </a:r>
            <a:r>
              <a:rPr lang="de-AT" dirty="0"/>
              <a:t>, absenkziel technischer </a:t>
            </a:r>
            <a:r>
              <a:rPr lang="de-AT" dirty="0" err="1"/>
              <a:t>unterbereich</a:t>
            </a:r>
            <a:r>
              <a:rPr lang="de-AT" dirty="0"/>
              <a:t>. </a:t>
            </a:r>
            <a:r>
              <a:rPr lang="de-AT" dirty="0" err="1"/>
              <a:t>Stauziel</a:t>
            </a:r>
            <a:r>
              <a:rPr lang="de-AT" dirty="0"/>
              <a:t> kann im </a:t>
            </a:r>
            <a:r>
              <a:rPr lang="de-AT" dirty="0" err="1"/>
              <a:t>winter</a:t>
            </a:r>
            <a:r>
              <a:rPr lang="de-AT" dirty="0"/>
              <a:t> niedriger sein wegen </a:t>
            </a:r>
            <a:r>
              <a:rPr lang="de-AT" dirty="0" err="1"/>
              <a:t>lawinen</a:t>
            </a:r>
            <a:r>
              <a:rPr lang="de-AT" dirty="0"/>
              <a:t> die es </a:t>
            </a:r>
            <a:r>
              <a:rPr lang="de-AT" dirty="0" err="1"/>
              <a:t>aufschwappen</a:t>
            </a:r>
            <a:r>
              <a:rPr lang="de-AT" dirty="0"/>
              <a:t> können</a:t>
            </a:r>
          </a:p>
          <a:p>
            <a:endParaRPr lang="de-AT" dirty="0"/>
          </a:p>
          <a:p>
            <a:r>
              <a:rPr lang="de-AT" dirty="0"/>
              <a:t>Mauerschwankt um ein paar cm je nach </a:t>
            </a:r>
            <a:r>
              <a:rPr lang="de-AT" dirty="0" err="1"/>
              <a:t>temperatur</a:t>
            </a:r>
            <a:r>
              <a:rPr lang="de-AT" dirty="0"/>
              <a:t> und </a:t>
            </a:r>
            <a:r>
              <a:rPr lang="de-AT" dirty="0" err="1"/>
              <a:t>wasserstand</a:t>
            </a:r>
            <a:endParaRPr lang="de-AT" dirty="0"/>
          </a:p>
          <a:p>
            <a:endParaRPr lang="de-AT" dirty="0"/>
          </a:p>
          <a:p>
            <a:r>
              <a:rPr lang="de-AT" dirty="0"/>
              <a:t>Turbine ist mehrere 100m </a:t>
            </a:r>
            <a:r>
              <a:rPr lang="de-AT" dirty="0" err="1"/>
              <a:t>wieter</a:t>
            </a:r>
            <a:r>
              <a:rPr lang="de-AT" dirty="0"/>
              <a:t> unten beim nächsten </a:t>
            </a:r>
            <a:r>
              <a:rPr lang="de-AT" dirty="0" err="1"/>
              <a:t>stausee</a:t>
            </a:r>
            <a:endParaRPr lang="de-AT" dirty="0"/>
          </a:p>
        </p:txBody>
      </p:sp>
      <p:sp>
        <p:nvSpPr>
          <p:cNvPr id="4" name="Foliennummernplatzhalter 3"/>
          <p:cNvSpPr>
            <a:spLocks noGrp="1"/>
          </p:cNvSpPr>
          <p:nvPr>
            <p:ph type="sldNum" sz="quarter" idx="5"/>
          </p:nvPr>
        </p:nvSpPr>
        <p:spPr/>
        <p:txBody>
          <a:bodyPr/>
          <a:lstStyle/>
          <a:p>
            <a:fld id="{DFFEE96D-53AE-482B-8B3A-8882549DA2CE}" type="slidenum">
              <a:rPr lang="de-AT" smtClean="0"/>
              <a:t>2</a:t>
            </a:fld>
            <a:endParaRPr lang="de-AT"/>
          </a:p>
        </p:txBody>
      </p:sp>
    </p:spTree>
    <p:extLst>
      <p:ext uri="{BB962C8B-B14F-4D97-AF65-F5344CB8AC3E}">
        <p14:creationId xmlns:p14="http://schemas.microsoft.com/office/powerpoint/2010/main" val="47575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1 hm3 ist 1 </a:t>
            </a:r>
            <a:r>
              <a:rPr lang="de-AT" dirty="0" err="1"/>
              <a:t>mio</a:t>
            </a:r>
            <a:r>
              <a:rPr lang="de-AT" dirty="0"/>
              <a:t> m3</a:t>
            </a:r>
          </a:p>
          <a:p>
            <a:endParaRPr lang="de-AT" dirty="0"/>
          </a:p>
          <a:p>
            <a:r>
              <a:rPr lang="de-AT" dirty="0"/>
              <a:t>Konvex heißt das die </a:t>
            </a:r>
            <a:r>
              <a:rPr lang="de-AT" dirty="0" err="1"/>
              <a:t>ableitung</a:t>
            </a:r>
            <a:r>
              <a:rPr lang="de-AT" dirty="0"/>
              <a:t> auch monoton wachsend ist</a:t>
            </a:r>
          </a:p>
        </p:txBody>
      </p:sp>
      <p:sp>
        <p:nvSpPr>
          <p:cNvPr id="4" name="Foliennummernplatzhalter 3"/>
          <p:cNvSpPr>
            <a:spLocks noGrp="1"/>
          </p:cNvSpPr>
          <p:nvPr>
            <p:ph type="sldNum" sz="quarter" idx="5"/>
          </p:nvPr>
        </p:nvSpPr>
        <p:spPr/>
        <p:txBody>
          <a:bodyPr/>
          <a:lstStyle/>
          <a:p>
            <a:fld id="{DFFEE96D-53AE-482B-8B3A-8882549DA2CE}" type="slidenum">
              <a:rPr lang="de-AT" smtClean="0"/>
              <a:t>3</a:t>
            </a:fld>
            <a:endParaRPr lang="de-AT"/>
          </a:p>
        </p:txBody>
      </p:sp>
    </p:spTree>
    <p:extLst>
      <p:ext uri="{BB962C8B-B14F-4D97-AF65-F5344CB8AC3E}">
        <p14:creationId xmlns:p14="http://schemas.microsoft.com/office/powerpoint/2010/main" val="356033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 frage nach dem </a:t>
            </a:r>
            <a:r>
              <a:rPr lang="de-AT" dirty="0" err="1"/>
              <a:t>energieinhalt</a:t>
            </a:r>
            <a:r>
              <a:rPr lang="de-AT" dirty="0"/>
              <a:t> ist sehr abhängig wie ich die </a:t>
            </a:r>
            <a:r>
              <a:rPr lang="de-AT" dirty="0" err="1"/>
              <a:t>turbinen</a:t>
            </a:r>
            <a:r>
              <a:rPr lang="de-AT" dirty="0"/>
              <a:t> betreibe… wie viele </a:t>
            </a:r>
            <a:r>
              <a:rPr lang="de-AT" dirty="0" err="1"/>
              <a:t>maschinen</a:t>
            </a:r>
            <a:r>
              <a:rPr lang="de-AT" dirty="0"/>
              <a:t>, </a:t>
            </a:r>
            <a:r>
              <a:rPr lang="de-AT" dirty="0" err="1"/>
              <a:t>wiviel</a:t>
            </a:r>
            <a:r>
              <a:rPr lang="de-AT" dirty="0"/>
              <a:t> </a:t>
            </a:r>
            <a:r>
              <a:rPr lang="de-AT" dirty="0" err="1"/>
              <a:t>durchfluss</a:t>
            </a:r>
            <a:r>
              <a:rPr lang="de-AT" dirty="0"/>
              <a:t> (kubischer </a:t>
            </a:r>
            <a:r>
              <a:rPr lang="de-AT" dirty="0" err="1"/>
              <a:t>zusammenhang</a:t>
            </a:r>
            <a:r>
              <a:rPr lang="de-AT" dirty="0"/>
              <a:t> mit den </a:t>
            </a:r>
            <a:r>
              <a:rPr lang="de-AT" dirty="0" err="1"/>
              <a:t>verlusten</a:t>
            </a:r>
            <a:r>
              <a:rPr lang="de-AT" dirty="0"/>
              <a:t> im Rohr,…)</a:t>
            </a:r>
          </a:p>
          <a:p>
            <a:endParaRPr lang="de-AT" dirty="0"/>
          </a:p>
          <a:p>
            <a:r>
              <a:rPr lang="de-AT" dirty="0"/>
              <a:t>Bezugshöhe muss ich immer definieren wohin ich mich beziehe</a:t>
            </a:r>
          </a:p>
          <a:p>
            <a:endParaRPr lang="de-AT" dirty="0"/>
          </a:p>
          <a:p>
            <a:r>
              <a:rPr lang="de-AT" dirty="0"/>
              <a:t>Schwerpunkt ist die durchschnittliche höhe der </a:t>
            </a:r>
            <a:r>
              <a:rPr lang="de-AT" dirty="0" err="1"/>
              <a:t>masse</a:t>
            </a:r>
            <a:endParaRPr lang="de-AT" dirty="0"/>
          </a:p>
          <a:p>
            <a:endParaRPr lang="de-AT" dirty="0"/>
          </a:p>
          <a:p>
            <a:r>
              <a:rPr lang="de-AT" dirty="0"/>
              <a:t>Bei arbeitsvorrat wird’s </a:t>
            </a:r>
            <a:r>
              <a:rPr lang="de-AT" dirty="0" err="1"/>
              <a:t>wirkungsgrad</a:t>
            </a:r>
            <a:r>
              <a:rPr lang="de-AT" dirty="0"/>
              <a:t> integriert, </a:t>
            </a:r>
            <a:r>
              <a:rPr lang="de-AT" dirty="0" err="1"/>
              <a:t>z.b</a:t>
            </a:r>
            <a:r>
              <a:rPr lang="de-AT" dirty="0"/>
              <a:t> theoretischer oder durchschn. </a:t>
            </a:r>
            <a:r>
              <a:rPr lang="de-AT" dirty="0" err="1"/>
              <a:t>wirkungsgrad</a:t>
            </a:r>
            <a:r>
              <a:rPr lang="de-AT" dirty="0"/>
              <a:t> der letzten 10 </a:t>
            </a:r>
            <a:r>
              <a:rPr lang="de-AT" dirty="0" err="1"/>
              <a:t>jahre</a:t>
            </a:r>
            <a:endParaRPr lang="de-AT" dirty="0"/>
          </a:p>
        </p:txBody>
      </p:sp>
      <p:sp>
        <p:nvSpPr>
          <p:cNvPr id="4" name="Foliennummernplatzhalter 3"/>
          <p:cNvSpPr>
            <a:spLocks noGrp="1"/>
          </p:cNvSpPr>
          <p:nvPr>
            <p:ph type="sldNum" sz="quarter" idx="5"/>
          </p:nvPr>
        </p:nvSpPr>
        <p:spPr/>
        <p:txBody>
          <a:bodyPr/>
          <a:lstStyle/>
          <a:p>
            <a:fld id="{DFFEE96D-53AE-482B-8B3A-8882549DA2CE}" type="slidenum">
              <a:rPr lang="de-AT" smtClean="0"/>
              <a:t>4</a:t>
            </a:fld>
            <a:endParaRPr lang="de-AT"/>
          </a:p>
        </p:txBody>
      </p:sp>
    </p:spTree>
    <p:extLst>
      <p:ext uri="{BB962C8B-B14F-4D97-AF65-F5344CB8AC3E}">
        <p14:creationId xmlns:p14="http://schemas.microsoft.com/office/powerpoint/2010/main" val="53105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Nehme ich ein n-polynom für </a:t>
            </a:r>
            <a:r>
              <a:rPr lang="de-AT" dirty="0" err="1"/>
              <a:t>inhalt</a:t>
            </a:r>
            <a:r>
              <a:rPr lang="de-AT" dirty="0"/>
              <a:t> (quadratisch) wird n+1 </a:t>
            </a:r>
            <a:r>
              <a:rPr lang="de-AT" dirty="0" err="1"/>
              <a:t>ppolynom</a:t>
            </a:r>
            <a:r>
              <a:rPr lang="de-AT" dirty="0"/>
              <a:t> für </a:t>
            </a:r>
            <a:r>
              <a:rPr lang="de-AT" dirty="0" err="1"/>
              <a:t>energie</a:t>
            </a:r>
            <a:r>
              <a:rPr lang="de-AT" dirty="0"/>
              <a:t> (kubisch) ….es wird in </a:t>
            </a:r>
            <a:r>
              <a:rPr lang="de-AT" dirty="0" err="1"/>
              <a:t>gams</a:t>
            </a:r>
            <a:r>
              <a:rPr lang="de-AT" dirty="0"/>
              <a:t> noch weniger linear</a:t>
            </a:r>
          </a:p>
          <a:p>
            <a:endParaRPr lang="de-AT" dirty="0"/>
          </a:p>
          <a:p>
            <a:endParaRPr lang="de-AT" dirty="0"/>
          </a:p>
        </p:txBody>
      </p:sp>
      <p:sp>
        <p:nvSpPr>
          <p:cNvPr id="4" name="Foliennummernplatzhalter 3"/>
          <p:cNvSpPr>
            <a:spLocks noGrp="1"/>
          </p:cNvSpPr>
          <p:nvPr>
            <p:ph type="sldNum" sz="quarter" idx="5"/>
          </p:nvPr>
        </p:nvSpPr>
        <p:spPr/>
        <p:txBody>
          <a:bodyPr/>
          <a:lstStyle/>
          <a:p>
            <a:fld id="{DFFEE96D-53AE-482B-8B3A-8882549DA2CE}" type="slidenum">
              <a:rPr lang="de-AT" smtClean="0"/>
              <a:t>5</a:t>
            </a:fld>
            <a:endParaRPr lang="de-AT"/>
          </a:p>
        </p:txBody>
      </p:sp>
    </p:spTree>
    <p:extLst>
      <p:ext uri="{BB962C8B-B14F-4D97-AF65-F5344CB8AC3E}">
        <p14:creationId xmlns:p14="http://schemas.microsoft.com/office/powerpoint/2010/main" val="168406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Schwierigkeit bei nicht linearen </a:t>
            </a:r>
            <a:r>
              <a:rPr lang="de-AT" dirty="0" err="1"/>
              <a:t>problemen</a:t>
            </a:r>
            <a:r>
              <a:rPr lang="de-AT" dirty="0"/>
              <a:t> ist den richtigen </a:t>
            </a:r>
            <a:r>
              <a:rPr lang="de-AT" dirty="0" err="1"/>
              <a:t>solver</a:t>
            </a:r>
            <a:r>
              <a:rPr lang="de-AT" dirty="0"/>
              <a:t> zu finden der gut geeignet für unser TEILPROBLEM</a:t>
            </a:r>
          </a:p>
          <a:p>
            <a:endParaRPr lang="de-AT" dirty="0"/>
          </a:p>
          <a:p>
            <a:endParaRPr lang="de-AT" dirty="0"/>
          </a:p>
        </p:txBody>
      </p:sp>
      <p:sp>
        <p:nvSpPr>
          <p:cNvPr id="4" name="Foliennummernplatzhalter 3"/>
          <p:cNvSpPr>
            <a:spLocks noGrp="1"/>
          </p:cNvSpPr>
          <p:nvPr>
            <p:ph type="sldNum" sz="quarter" idx="5"/>
          </p:nvPr>
        </p:nvSpPr>
        <p:spPr/>
        <p:txBody>
          <a:bodyPr/>
          <a:lstStyle/>
          <a:p>
            <a:fld id="{DFFEE96D-53AE-482B-8B3A-8882549DA2CE}" type="slidenum">
              <a:rPr lang="de-AT" smtClean="0"/>
              <a:t>6</a:t>
            </a:fld>
            <a:endParaRPr lang="de-AT"/>
          </a:p>
        </p:txBody>
      </p:sp>
    </p:spTree>
    <p:extLst>
      <p:ext uri="{BB962C8B-B14F-4D97-AF65-F5344CB8AC3E}">
        <p14:creationId xmlns:p14="http://schemas.microsoft.com/office/powerpoint/2010/main" val="61133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Tangente ist ja gleich </a:t>
            </a:r>
            <a:r>
              <a:rPr lang="de-AT" dirty="0" err="1"/>
              <a:t>taylor</a:t>
            </a:r>
            <a:r>
              <a:rPr lang="de-AT" dirty="0"/>
              <a:t> </a:t>
            </a:r>
            <a:r>
              <a:rPr lang="de-AT" dirty="0" err="1"/>
              <a:t>aprox</a:t>
            </a:r>
            <a:r>
              <a:rPr lang="de-AT" dirty="0"/>
              <a:t> 1.0</a:t>
            </a:r>
          </a:p>
          <a:p>
            <a:endParaRPr lang="de-AT" dirty="0"/>
          </a:p>
          <a:p>
            <a:r>
              <a:rPr lang="de-AT" dirty="0"/>
              <a:t>Man löst sukzessive lineare </a:t>
            </a:r>
            <a:r>
              <a:rPr lang="de-AT" dirty="0" err="1"/>
              <a:t>porbleme</a:t>
            </a:r>
            <a:r>
              <a:rPr lang="de-AT" dirty="0"/>
              <a:t> und nähert sie an die nicht lineare kurve an</a:t>
            </a:r>
          </a:p>
          <a:p>
            <a:endParaRPr lang="de-AT" dirty="0"/>
          </a:p>
          <a:p>
            <a:r>
              <a:rPr lang="de-AT" dirty="0"/>
              <a:t>Je mehr </a:t>
            </a:r>
            <a:r>
              <a:rPr lang="de-AT" dirty="0" err="1"/>
              <a:t>nebenbedigungen</a:t>
            </a:r>
            <a:r>
              <a:rPr lang="de-AT" dirty="0"/>
              <a:t> und je genauer diese sind desto besser funktioniert dieser </a:t>
            </a:r>
            <a:r>
              <a:rPr lang="de-AT" dirty="0" err="1"/>
              <a:t>Algo</a:t>
            </a:r>
            <a:endParaRPr lang="de-AT" dirty="0"/>
          </a:p>
          <a:p>
            <a:endParaRPr lang="de-AT" dirty="0"/>
          </a:p>
          <a:p>
            <a:r>
              <a:rPr lang="de-AT" dirty="0"/>
              <a:t>Gleichheitsbedingungen sind besser</a:t>
            </a:r>
          </a:p>
          <a:p>
            <a:endParaRPr lang="de-AT" dirty="0"/>
          </a:p>
          <a:p>
            <a:endParaRPr lang="de-AT" dirty="0"/>
          </a:p>
        </p:txBody>
      </p:sp>
      <p:sp>
        <p:nvSpPr>
          <p:cNvPr id="4" name="Foliennummernplatzhalter 3"/>
          <p:cNvSpPr>
            <a:spLocks noGrp="1"/>
          </p:cNvSpPr>
          <p:nvPr>
            <p:ph type="sldNum" sz="quarter" idx="5"/>
          </p:nvPr>
        </p:nvSpPr>
        <p:spPr/>
        <p:txBody>
          <a:bodyPr/>
          <a:lstStyle/>
          <a:p>
            <a:fld id="{DFFEE96D-53AE-482B-8B3A-8882549DA2CE}" type="slidenum">
              <a:rPr lang="de-AT" smtClean="0"/>
              <a:t>7</a:t>
            </a:fld>
            <a:endParaRPr lang="de-AT"/>
          </a:p>
        </p:txBody>
      </p:sp>
    </p:spTree>
    <p:extLst>
      <p:ext uri="{BB962C8B-B14F-4D97-AF65-F5344CB8AC3E}">
        <p14:creationId xmlns:p14="http://schemas.microsoft.com/office/powerpoint/2010/main" val="22289216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11" Type="http://schemas.openxmlformats.org/officeDocument/2006/relationships/image" Target="../media/image4.jpeg"/><Relationship Id="rId5" Type="http://schemas.openxmlformats.org/officeDocument/2006/relationships/tags" Target="../tags/tag15.xml"/><Relationship Id="rId10" Type="http://schemas.openxmlformats.org/officeDocument/2006/relationships/image" Target="../media/image2.emf"/><Relationship Id="rId4" Type="http://schemas.openxmlformats.org/officeDocument/2006/relationships/tags" Target="../tags/tag1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oleObject" Target="../embeddings/oleObject19.bin"/><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emf"/><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oleObject" Target="../embeddings/oleObject18.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oleObject" Target="../embeddings/oleObject21.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oleObject" Target="../embeddings/oleObject23.bin"/><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oleObject" Target="../embeddings/oleObject25.bin"/><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oleObject" Target="../embeddings/oleObject27.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oleObject" Target="../embeddings/oleObject29.bin"/><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oleObject" Target="../embeddings/oleObject30.bin"/><Relationship Id="rId2" Type="http://schemas.openxmlformats.org/officeDocument/2006/relationships/tags" Target="../tags/tag90.xml"/><Relationship Id="rId16" Type="http://schemas.openxmlformats.org/officeDocument/2006/relationships/slideMaster" Target="../slideMasters/slideMaster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oleObject" Target="../embeddings/oleObject31.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33.bin"/><Relationship Id="rId2" Type="http://schemas.openxmlformats.org/officeDocument/2006/relationships/tags" Target="../tags/tag105.xml"/><Relationship Id="rId16" Type="http://schemas.openxmlformats.org/officeDocument/2006/relationships/image" Target="../media/image1.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oleObject" Target="../embeddings/oleObject32.bin"/><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1.xml"/><Relationship Id="rId11" Type="http://schemas.openxmlformats.org/officeDocument/2006/relationships/oleObject" Target="../embeddings/oleObject35.bin"/><Relationship Id="rId5" Type="http://schemas.openxmlformats.org/officeDocument/2006/relationships/tags" Target="../tags/tag121.xml"/><Relationship Id="rId10" Type="http://schemas.openxmlformats.org/officeDocument/2006/relationships/image" Target="../media/image5.jpeg"/><Relationship Id="rId4" Type="http://schemas.openxmlformats.org/officeDocument/2006/relationships/tags" Target="../tags/tag120.xml"/><Relationship Id="rId9"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oleObject" Target="../embeddings/oleObject6.bin"/><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eg"/><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5.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37.bin"/><Relationship Id="rId5" Type="http://schemas.openxmlformats.org/officeDocument/2006/relationships/tags" Target="../tags/tag126.xml"/><Relationship Id="rId10"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oleObject" Target="../embeddings/oleObject36.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11" Type="http://schemas.openxmlformats.org/officeDocument/2006/relationships/oleObject" Target="../embeddings/oleObject9.bin"/><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11.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oleObject" Target="../embeddings/oleObject13.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1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5.bin"/><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0" Type="http://schemas.openxmlformats.org/officeDocument/2006/relationships/oleObject" Target="../embeddings/oleObject14.bin"/><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17.bin"/><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emf"/><Relationship Id="rId5" Type="http://schemas.openxmlformats.org/officeDocument/2006/relationships/tags" Target="../tags/tag59.xml"/><Relationship Id="rId10" Type="http://schemas.openxmlformats.org/officeDocument/2006/relationships/oleObject" Target="../embeddings/oleObject16.bin"/><Relationship Id="rId4" Type="http://schemas.openxmlformats.org/officeDocument/2006/relationships/tags" Target="../tags/tag5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_ohne Tex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9"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2_Cove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kt 6" hidden="1"/>
          <p:cNvGraphicFramePr>
            <a:graphicFrameLocks noChangeAspect="1"/>
          </p:cNvGraphicFramePr>
          <p:nvPr userDrawn="1">
            <p:custDataLst>
              <p:tags r:id="rId5"/>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11" name="Picture 2" descr="Verbund_Logo_RGB_AI"/>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2_Cover"/>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2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Inhaltsplatzhalter 10"/>
          <p:cNvSpPr>
            <a:spLocks noGrp="1"/>
          </p:cNvSpPr>
          <p:nvPr>
            <p:ph sz="quarter" idx="20" hasCustomPrompt="1"/>
            <p:custDataLst>
              <p:tags r:id="rId2"/>
            </p:custDataLst>
          </p:nvPr>
        </p:nvSpPr>
        <p:spPr>
          <a:xfrm>
            <a:off x="4667250" y="1681162"/>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p>
            <a:r>
              <a:rPr lang="de-DE" dirty="0"/>
              <a:t>Text mit zwei erklärenden Bildern und Bildunterschrift</a:t>
            </a:r>
            <a:endParaRPr lang="de-AT" dirty="0"/>
          </a:p>
        </p:txBody>
      </p:sp>
      <p:sp>
        <p:nvSpPr>
          <p:cNvPr id="3" name="Inhaltsplatzhalter 2"/>
          <p:cNvSpPr>
            <a:spLocks noGrp="1"/>
          </p:cNvSpPr>
          <p:nvPr>
            <p:ph idx="1" hasCustomPrompt="1"/>
            <p:custDataLst>
              <p:tags r:id="rId4"/>
            </p:custDataLst>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5"/>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8"/>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custDataLst>
              <p:tags r:id="rId9"/>
            </p:custDataLst>
          </p:nvPr>
        </p:nvSpPr>
        <p:spPr>
          <a:xfrm>
            <a:off x="4664075" y="3533073"/>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custDataLst>
              <p:tags r:id="rId10"/>
            </p:custDataLst>
          </p:nvPr>
        </p:nvSpPr>
        <p:spPr>
          <a:xfrm>
            <a:off x="431801" y="414626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6" name="Textplatzhalter 13"/>
          <p:cNvSpPr>
            <a:spLocks noGrp="1"/>
          </p:cNvSpPr>
          <p:nvPr>
            <p:ph type="body" sz="quarter" idx="19" hasCustomPrompt="1"/>
            <p:custDataLst>
              <p:tags r:id="rId11"/>
            </p:custDataLst>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8" name="Inhaltsplatzhalter 10"/>
          <p:cNvSpPr>
            <a:spLocks noGrp="1"/>
          </p:cNvSpPr>
          <p:nvPr>
            <p:ph sz="quarter" idx="21" hasCustomPrompt="1"/>
          </p:nvPr>
        </p:nvSpPr>
        <p:spPr>
          <a:xfrm>
            <a:off x="4667250" y="4206875"/>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custDataLst>
              <p:tags r:id="rId12"/>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04033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2 Bild ohne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2" imgW="270" imgH="270" progId="TCLayout.ActiveDocument.1">
                  <p:embed/>
                </p:oleObj>
              </mc:Choice>
              <mc:Fallback>
                <p:oleObj name="think-cell Folie" r:id="rId12"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p>
            <a:r>
              <a:rPr lang="de-DE" dirty="0"/>
              <a:t>Text mit zwei erklärenden Bildern</a:t>
            </a:r>
            <a:endParaRPr lang="de-AT" dirty="0"/>
          </a:p>
        </p:txBody>
      </p:sp>
      <p:sp>
        <p:nvSpPr>
          <p:cNvPr id="3" name="Inhaltsplatzhalter 2"/>
          <p:cNvSpPr>
            <a:spLocks noGrp="1"/>
          </p:cNvSpPr>
          <p:nvPr>
            <p:ph idx="1" hasCustomPrompt="1"/>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3"/>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6"/>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3" name="Inhaltsplatzhalter 2"/>
          <p:cNvSpPr>
            <a:spLocks noGrp="1"/>
          </p:cNvSpPr>
          <p:nvPr>
            <p:ph idx="17" hasCustomPrompt="1"/>
            <p:custDataLst>
              <p:tags r:id="rId7"/>
            </p:custDataLst>
          </p:nvPr>
        </p:nvSpPr>
        <p:spPr>
          <a:xfrm>
            <a:off x="431801" y="415468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4" name="Inhaltsplatzhalter 10"/>
          <p:cNvSpPr>
            <a:spLocks noGrp="1"/>
          </p:cNvSpPr>
          <p:nvPr>
            <p:ph sz="quarter" idx="20" hasCustomPrompt="1"/>
            <p:custDataLst>
              <p:tags r:id="rId8"/>
            </p:custDataLst>
          </p:nvPr>
        </p:nvSpPr>
        <p:spPr>
          <a:xfrm>
            <a:off x="4667250" y="1681162"/>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6" name="Inhaltsplatzhalter 10"/>
          <p:cNvSpPr>
            <a:spLocks noGrp="1"/>
          </p:cNvSpPr>
          <p:nvPr>
            <p:ph sz="quarter" idx="21" hasCustomPrompt="1"/>
            <p:custDataLst>
              <p:tags r:id="rId9"/>
            </p:custDataLst>
          </p:nvPr>
        </p:nvSpPr>
        <p:spPr>
          <a:xfrm>
            <a:off x="4667250" y="4206875"/>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custDataLst>
              <p:tags r:id="rId10"/>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76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521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Zwei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4665662"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16" name="Textplatzhalter 13"/>
          <p:cNvSpPr>
            <a:spLocks noGrp="1"/>
          </p:cNvSpPr>
          <p:nvPr>
            <p:ph type="body" sz="quarter" idx="19" hasCustomPrompt="1"/>
          </p:nvPr>
        </p:nvSpPr>
        <p:spPr>
          <a:xfrm>
            <a:off x="4664075"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7" name="Inhaltsplatzhalter 10"/>
          <p:cNvSpPr>
            <a:spLocks noGrp="1"/>
          </p:cNvSpPr>
          <p:nvPr>
            <p:ph sz="quarter" idx="20" hasCustomPrompt="1"/>
          </p:nvPr>
        </p:nvSpPr>
        <p:spPr>
          <a:xfrm>
            <a:off x="429277"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8" name="Inhaltsplatzhalter 10"/>
          <p:cNvSpPr>
            <a:spLocks noGrp="1"/>
          </p:cNvSpPr>
          <p:nvPr>
            <p:ph sz="quarter" idx="21" hasCustomPrompt="1"/>
          </p:nvPr>
        </p:nvSpPr>
        <p:spPr>
          <a:xfrm>
            <a:off x="4667250"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1947804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3617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292825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baseline="0"/>
            </a:lvl1pPr>
          </a:lstStyle>
          <a:p>
            <a:r>
              <a:rPr lang="de-DE" dirty="0"/>
              <a:t>Zwei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4664075"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20" hasCustomPrompt="1"/>
          </p:nvPr>
        </p:nvSpPr>
        <p:spPr>
          <a:xfrm>
            <a:off x="429277"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7" name="Inhaltsplatzhalter 10"/>
          <p:cNvSpPr>
            <a:spLocks noGrp="1"/>
          </p:cNvSpPr>
          <p:nvPr>
            <p:ph sz="quarter" idx="21" hasCustomPrompt="1"/>
          </p:nvPr>
        </p:nvSpPr>
        <p:spPr>
          <a:xfrm>
            <a:off x="4667250"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extLst>
              <p:ext uri="{D42A27DB-BD31-4B8C-83A1-F6EECF244321}">
                <p14:modId xmlns:p14="http://schemas.microsoft.com/office/powerpoint/2010/main" val="264454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933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781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2627870" cy="270843"/>
          </a:xfrm>
        </p:spPr>
        <p:txBody>
          <a:bodyPr/>
          <a:lstStyle>
            <a:lvl1pPr>
              <a:defRPr b="1"/>
            </a:lvl1pPr>
          </a:lstStyle>
          <a:p>
            <a:pPr lvl="0"/>
            <a:r>
              <a:rPr lang="de-AT" dirty="0"/>
              <a:t>Zwischenüberschrift</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3252788" y="1627188"/>
            <a:ext cx="2627870" cy="249812"/>
          </a:xfrm>
        </p:spPr>
        <p:txBody>
          <a:bodyPr/>
          <a:lstStyle>
            <a:lvl1pPr>
              <a:defRPr b="1"/>
            </a:lvl1pPr>
          </a:lstStyle>
          <a:p>
            <a:pPr lvl="0"/>
            <a:r>
              <a:rPr lang="de-AT" dirty="0"/>
              <a:t>Zwischenüberschrift</a:t>
            </a:r>
          </a:p>
        </p:txBody>
      </p:sp>
      <p:sp>
        <p:nvSpPr>
          <p:cNvPr id="16" name="Textplatzhalter 13"/>
          <p:cNvSpPr>
            <a:spLocks noGrp="1"/>
          </p:cNvSpPr>
          <p:nvPr>
            <p:ph type="body" sz="quarter" idx="19" hasCustomPrompt="1"/>
          </p:nvPr>
        </p:nvSpPr>
        <p:spPr>
          <a:xfrm>
            <a:off x="325278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2"/>
          <p:cNvSpPr>
            <a:spLocks noGrp="1"/>
          </p:cNvSpPr>
          <p:nvPr>
            <p:ph idx="20" hasCustomPrompt="1"/>
          </p:nvPr>
        </p:nvSpPr>
        <p:spPr>
          <a:xfrm>
            <a:off x="6076950" y="1627188"/>
            <a:ext cx="2627870" cy="249812"/>
          </a:xfrm>
        </p:spPr>
        <p:txBody>
          <a:bodyPr/>
          <a:lstStyle>
            <a:lvl1pPr>
              <a:defRPr b="1"/>
            </a:lvl1pPr>
          </a:lstStyle>
          <a:p>
            <a:pPr lvl="0"/>
            <a:r>
              <a:rPr lang="de-AT" dirty="0"/>
              <a:t>Zwischenüberschrift</a:t>
            </a:r>
          </a:p>
        </p:txBody>
      </p:sp>
      <p:sp>
        <p:nvSpPr>
          <p:cNvPr id="19" name="Textplatzhalter 13"/>
          <p:cNvSpPr>
            <a:spLocks noGrp="1"/>
          </p:cNvSpPr>
          <p:nvPr>
            <p:ph type="body" sz="quarter" idx="22" hasCustomPrompt="1"/>
          </p:nvPr>
        </p:nvSpPr>
        <p:spPr>
          <a:xfrm>
            <a:off x="6076950"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20" name="Inhaltsplatzhalter 10"/>
          <p:cNvSpPr>
            <a:spLocks noGrp="1"/>
          </p:cNvSpPr>
          <p:nvPr>
            <p:ph sz="quarter" idx="23" hasCustomPrompt="1"/>
          </p:nvPr>
        </p:nvSpPr>
        <p:spPr>
          <a:xfrm>
            <a:off x="429277"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4" hasCustomPrompt="1"/>
          </p:nvPr>
        </p:nvSpPr>
        <p:spPr>
          <a:xfrm>
            <a:off x="3252788"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2" name="Inhaltsplatzhalter 10"/>
          <p:cNvSpPr>
            <a:spLocks noGrp="1"/>
          </p:cNvSpPr>
          <p:nvPr>
            <p:ph sz="quarter" idx="25" hasCustomPrompt="1"/>
          </p:nvPr>
        </p:nvSpPr>
        <p:spPr>
          <a:xfrm>
            <a:off x="6076950"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26343773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2043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303594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325278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9" name="Textplatzhalter 13"/>
          <p:cNvSpPr>
            <a:spLocks noGrp="1"/>
          </p:cNvSpPr>
          <p:nvPr>
            <p:ph type="body" sz="quarter" idx="22" hasCustomPrompt="1"/>
          </p:nvPr>
        </p:nvSpPr>
        <p:spPr>
          <a:xfrm>
            <a:off x="6076950"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10"/>
          <p:cNvSpPr>
            <a:spLocks noGrp="1"/>
          </p:cNvSpPr>
          <p:nvPr>
            <p:ph sz="quarter" idx="23" hasCustomPrompt="1"/>
          </p:nvPr>
        </p:nvSpPr>
        <p:spPr>
          <a:xfrm>
            <a:off x="429277"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24" hasCustomPrompt="1"/>
          </p:nvPr>
        </p:nvSpPr>
        <p:spPr>
          <a:xfrm>
            <a:off x="3252788"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5" hasCustomPrompt="1"/>
          </p:nvPr>
        </p:nvSpPr>
        <p:spPr>
          <a:xfrm>
            <a:off x="6076950"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3828073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8751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clusi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981075"/>
            <a:ext cx="6861175" cy="282129"/>
          </a:xfrm>
        </p:spPr>
        <p:txBody>
          <a:bodyPr/>
          <a:lstStyle>
            <a:lvl1pPr>
              <a:lnSpc>
                <a:spcPts val="2200"/>
              </a:lnSpc>
              <a:defRPr/>
            </a:lvl1pPr>
          </a:lstStyle>
          <a:p>
            <a:r>
              <a:rPr lang="de-DE" dirty="0"/>
              <a:t>Conclusio</a:t>
            </a:r>
            <a:endParaRPr lang="de-AT" dirty="0"/>
          </a:p>
        </p:txBody>
      </p:sp>
      <p:sp>
        <p:nvSpPr>
          <p:cNvPr id="3" name="Datumsplatzhalter 2"/>
          <p:cNvSpPr>
            <a:spLocks noGrp="1"/>
          </p:cNvSpPr>
          <p:nvPr>
            <p:ph type="dt" sz="half" idx="10"/>
          </p:nvPr>
        </p:nvSpPr>
        <p:spPr/>
        <p:txBody>
          <a:bodyPr/>
          <a:lstStyle/>
          <a:p>
            <a:r>
              <a:rPr lang="de-DE"/>
              <a:t>11.1.2024</a:t>
            </a:r>
            <a:endParaRPr lang="de-AT"/>
          </a:p>
        </p:txBody>
      </p:sp>
      <p:sp>
        <p:nvSpPr>
          <p:cNvPr id="4" name="Foliennummernplatzhalter 3"/>
          <p:cNvSpPr>
            <a:spLocks noGrp="1"/>
          </p:cNvSpPr>
          <p:nvPr>
            <p:ph type="sldNum" sz="quarter" idx="11"/>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nvPr>
        </p:nvSpPr>
        <p:spPr/>
        <p:txBody>
          <a:bodyPr/>
          <a:lstStyle/>
          <a:p>
            <a:r>
              <a:rPr lang="de-AT"/>
              <a:t>Technische Modellierung - Teil II</a:t>
            </a:r>
          </a:p>
        </p:txBody>
      </p:sp>
      <p:sp>
        <p:nvSpPr>
          <p:cNvPr id="7" name="Textplatzhalter 6"/>
          <p:cNvSpPr>
            <a:spLocks noGrp="1"/>
          </p:cNvSpPr>
          <p:nvPr>
            <p:ph type="body" sz="quarter" idx="13" hasCustomPrompt="1"/>
          </p:nvPr>
        </p:nvSpPr>
        <p:spPr>
          <a:xfrm>
            <a:off x="431800" y="1627188"/>
            <a:ext cx="5457825" cy="1523494"/>
          </a:xfrm>
        </p:spPr>
        <p:txBody>
          <a:bodyPr/>
          <a:lstStyle>
            <a:lvl1pPr>
              <a:defRPr baseline="0"/>
            </a:lvl1pPr>
          </a:lstStyle>
          <a:p>
            <a:pPr lvl="0"/>
            <a:r>
              <a:rPr lang="de-AT" dirty="0"/>
              <a:t>Das Conclusio wird immer eingerückt und linksbündig an</a:t>
            </a:r>
          </a:p>
          <a:p>
            <a:pPr lvl="0"/>
            <a:r>
              <a:rPr lang="de-AT" dirty="0"/>
              <a:t>der zweiten Spalte positioniert. Ein Mindestabstand von drei</a:t>
            </a:r>
          </a:p>
          <a:p>
            <a:pPr lvl="0"/>
            <a:r>
              <a:rPr lang="de-AT" dirty="0"/>
              <a:t>Zeilen, nach oben und unten zum Fließtext, sollte eingehalten werden. Die </a:t>
            </a:r>
            <a:r>
              <a:rPr lang="de-AT" dirty="0" err="1"/>
              <a:t>Headlinegröße</a:t>
            </a:r>
            <a:r>
              <a:rPr lang="de-AT" dirty="0"/>
              <a:t> beträgt 22 </a:t>
            </a:r>
            <a:r>
              <a:rPr lang="de-AT" dirty="0" err="1"/>
              <a:t>pt</a:t>
            </a:r>
            <a:r>
              <a:rPr lang="de-AT" dirty="0"/>
              <a:t>, 24 ZAB. Zusätzlich wird ein vertikaler Balken von 3pt Strichstärke </a:t>
            </a:r>
            <a:br>
              <a:rPr lang="de-AT" dirty="0"/>
            </a:br>
            <a:r>
              <a:rPr lang="de-AT" dirty="0"/>
              <a:t>zur Auszeichnung verwendet.</a:t>
            </a:r>
          </a:p>
        </p:txBody>
      </p:sp>
      <p:sp>
        <p:nvSpPr>
          <p:cNvPr id="9" name="Textplatzhalter 8"/>
          <p:cNvSpPr>
            <a:spLocks noGrp="1"/>
          </p:cNvSpPr>
          <p:nvPr>
            <p:ph type="body" sz="quarter" idx="14" hasCustomPrompt="1"/>
          </p:nvPr>
        </p:nvSpPr>
        <p:spPr>
          <a:xfrm>
            <a:off x="1654176" y="4097620"/>
            <a:ext cx="5638800" cy="923330"/>
          </a:xfrm>
          <a:prstGeom prst="leftRightArrow">
            <a:avLst>
              <a:gd name="adj1" fmla="val 100000"/>
              <a:gd name="adj2" fmla="val 0"/>
            </a:avLst>
          </a:prstGeom>
        </p:spPr>
        <p:txBody>
          <a:bodyPr lIns="187200"/>
          <a:lstStyle>
            <a:lvl1pPr>
              <a:lnSpc>
                <a:spcPts val="2400"/>
              </a:lnSpc>
              <a:defRPr sz="2200"/>
            </a:lvl1pPr>
            <a:lvl2pPr>
              <a:lnSpc>
                <a:spcPts val="2400"/>
              </a:lnSpc>
              <a:defRPr sz="2200"/>
            </a:lvl2pPr>
            <a:lvl3pPr>
              <a:lnSpc>
                <a:spcPts val="2400"/>
              </a:lnSpc>
              <a:defRPr sz="2200"/>
            </a:lvl3pPr>
            <a:lvl4pPr>
              <a:lnSpc>
                <a:spcPts val="2400"/>
              </a:lnSpc>
              <a:defRPr sz="2200"/>
            </a:lvl4pPr>
            <a:lvl5pPr>
              <a:lnSpc>
                <a:spcPts val="2400"/>
              </a:lnSpc>
              <a:defRPr sz="2200"/>
            </a:lvl5pPr>
          </a:lstStyle>
          <a:p>
            <a:pPr lvl="0"/>
            <a:r>
              <a:rPr lang="de-AT" dirty="0"/>
              <a:t>Konkretisierung und Umsetzung auch</a:t>
            </a:r>
          </a:p>
          <a:p>
            <a:pPr lvl="0"/>
            <a:r>
              <a:rPr lang="de-AT" dirty="0"/>
              <a:t>im Rahmen der Weiterentwicklung der</a:t>
            </a:r>
          </a:p>
          <a:p>
            <a:pPr lvl="0"/>
            <a:r>
              <a:rPr lang="de-AT" dirty="0"/>
              <a:t>VERBUND -Strategie 2011</a:t>
            </a:r>
            <a:endParaRPr lang="de-DE" dirty="0"/>
          </a:p>
        </p:txBody>
      </p:sp>
    </p:spTree>
    <p:extLst>
      <p:ext uri="{BB962C8B-B14F-4D97-AF65-F5344CB8AC3E}">
        <p14:creationId xmlns:p14="http://schemas.microsoft.com/office/powerpoint/2010/main" val="26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_6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3" name="Inhaltsplatzhalter 10"/>
          <p:cNvSpPr>
            <a:spLocks noGrp="1"/>
          </p:cNvSpPr>
          <p:nvPr>
            <p:ph sz="quarter" idx="26" hasCustomPrompt="1"/>
            <p:custDataLst>
              <p:tags r:id="rId2"/>
            </p:custDataLst>
          </p:nvPr>
        </p:nvSpPr>
        <p:spPr>
          <a:xfrm>
            <a:off x="429277"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4"/>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5"/>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6"/>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7"/>
            </p:custDataLst>
          </p:nvPr>
        </p:nvSpPr>
        <p:spPr>
          <a:xfrm>
            <a:off x="431800"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2" name="Textplatzhalter 6"/>
          <p:cNvSpPr>
            <a:spLocks noGrp="1"/>
          </p:cNvSpPr>
          <p:nvPr>
            <p:ph type="body" sz="quarter" idx="15" hasCustomPrompt="1"/>
            <p:custDataLst>
              <p:tags r:id="rId8"/>
            </p:custDataLst>
          </p:nvPr>
        </p:nvSpPr>
        <p:spPr>
          <a:xfrm>
            <a:off x="325278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4" name="Textplatzhalter 6"/>
          <p:cNvSpPr>
            <a:spLocks noGrp="1"/>
          </p:cNvSpPr>
          <p:nvPr>
            <p:ph type="body" sz="quarter" idx="17" hasCustomPrompt="1"/>
            <p:custDataLst>
              <p:tags r:id="rId9"/>
            </p:custDataLst>
          </p:nvPr>
        </p:nvSpPr>
        <p:spPr>
          <a:xfrm>
            <a:off x="607853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6" name="Textplatzhalter 6"/>
          <p:cNvSpPr>
            <a:spLocks noGrp="1"/>
          </p:cNvSpPr>
          <p:nvPr>
            <p:ph type="body" sz="quarter" idx="19" hasCustomPrompt="1"/>
            <p:custDataLst>
              <p:tags r:id="rId10"/>
            </p:custDataLst>
          </p:nvPr>
        </p:nvSpPr>
        <p:spPr>
          <a:xfrm>
            <a:off x="431800"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8" name="Textplatzhalter 6"/>
          <p:cNvSpPr>
            <a:spLocks noGrp="1"/>
          </p:cNvSpPr>
          <p:nvPr>
            <p:ph type="body" sz="quarter" idx="21" hasCustomPrompt="1"/>
            <p:custDataLst>
              <p:tags r:id="rId11"/>
            </p:custDataLst>
          </p:nvPr>
        </p:nvSpPr>
        <p:spPr>
          <a:xfrm>
            <a:off x="325278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0" name="Textplatzhalter 6"/>
          <p:cNvSpPr>
            <a:spLocks noGrp="1"/>
          </p:cNvSpPr>
          <p:nvPr>
            <p:ph type="body" sz="quarter" idx="23" hasCustomPrompt="1"/>
            <p:custDataLst>
              <p:tags r:id="rId12"/>
            </p:custDataLst>
          </p:nvPr>
        </p:nvSpPr>
        <p:spPr>
          <a:xfrm>
            <a:off x="607853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6" name="Inhaltsplatzhalter 10"/>
          <p:cNvSpPr>
            <a:spLocks noGrp="1"/>
          </p:cNvSpPr>
          <p:nvPr>
            <p:ph sz="quarter" idx="27" hasCustomPrompt="1"/>
            <p:custDataLst>
              <p:tags r:id="rId13"/>
            </p:custDataLst>
          </p:nvPr>
        </p:nvSpPr>
        <p:spPr>
          <a:xfrm>
            <a:off x="325278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7" name="Inhaltsplatzhalter 10"/>
          <p:cNvSpPr>
            <a:spLocks noGrp="1"/>
          </p:cNvSpPr>
          <p:nvPr>
            <p:ph sz="quarter" idx="28" hasCustomPrompt="1"/>
            <p:custDataLst>
              <p:tags r:id="rId14"/>
            </p:custDataLst>
          </p:nvPr>
        </p:nvSpPr>
        <p:spPr>
          <a:xfrm>
            <a:off x="607853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8" name="Inhaltsplatzhalter 10"/>
          <p:cNvSpPr>
            <a:spLocks noGrp="1"/>
          </p:cNvSpPr>
          <p:nvPr>
            <p:ph sz="quarter" idx="29" hasCustomPrompt="1"/>
          </p:nvPr>
        </p:nvSpPr>
        <p:spPr>
          <a:xfrm>
            <a:off x="429277"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9" name="Inhaltsplatzhalter 10"/>
          <p:cNvSpPr>
            <a:spLocks noGrp="1"/>
          </p:cNvSpPr>
          <p:nvPr>
            <p:ph sz="quarter" idx="30" hasCustomPrompt="1"/>
          </p:nvPr>
        </p:nvSpPr>
        <p:spPr>
          <a:xfrm>
            <a:off x="325278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30" name="Inhaltsplatzhalter 10"/>
          <p:cNvSpPr>
            <a:spLocks noGrp="1"/>
          </p:cNvSpPr>
          <p:nvPr>
            <p:ph sz="quarter" idx="31" hasCustomPrompt="1"/>
          </p:nvPr>
        </p:nvSpPr>
        <p:spPr>
          <a:xfrm>
            <a:off x="607853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9" name="Objekt 18" hidden="1"/>
          <p:cNvGraphicFramePr>
            <a:graphicFrameLocks noChangeAspect="1"/>
          </p:cNvGraphicFramePr>
          <p:nvPr userDrawn="1">
            <p:custDataLst>
              <p:tags r:id="rId15"/>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3175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3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9" name="Inhaltsplatzhalter 10"/>
          <p:cNvSpPr>
            <a:spLocks noGrp="1"/>
          </p:cNvSpPr>
          <p:nvPr>
            <p:ph sz="quarter" idx="29" hasCustomPrompt="1"/>
            <p:custDataLst>
              <p:tags r:id="rId2"/>
            </p:custDataLst>
          </p:nvPr>
        </p:nvSpPr>
        <p:spPr>
          <a:xfrm>
            <a:off x="429277"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30" hasCustomPrompt="1"/>
            <p:custDataLst>
              <p:tags r:id="rId3"/>
            </p:custDataLst>
          </p:nvPr>
        </p:nvSpPr>
        <p:spPr>
          <a:xfrm>
            <a:off x="325278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31" hasCustomPrompt="1"/>
            <p:custDataLst>
              <p:tags r:id="rId4"/>
            </p:custDataLst>
          </p:nvPr>
        </p:nvSpPr>
        <p:spPr>
          <a:xfrm>
            <a:off x="607853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5"/>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6"/>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7"/>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8"/>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9"/>
            </p:custDataLst>
          </p:nvPr>
        </p:nvSpPr>
        <p:spPr>
          <a:xfrm>
            <a:off x="431800" y="1627188"/>
            <a:ext cx="5457825" cy="1015663"/>
          </a:xfrm>
        </p:spPr>
        <p:txBody>
          <a:bodyPr/>
          <a:lstStyle>
            <a:lvl1pPr>
              <a:defRPr/>
            </a:lvl1pPr>
          </a:lstStyle>
          <a:p>
            <a:pPr lvl="0"/>
            <a:r>
              <a:rPr lang="de-AT" dirty="0"/>
              <a:t>Arial Regular 15 </a:t>
            </a:r>
            <a:r>
              <a:rPr lang="de-AT" dirty="0" err="1"/>
              <a:t>pt</a:t>
            </a:r>
            <a:r>
              <a:rPr lang="de-AT" dirty="0"/>
              <a:t>. Jemand musste Josef K. verleumdet</a:t>
            </a:r>
          </a:p>
          <a:p>
            <a:pPr lvl="0"/>
            <a:r>
              <a:rPr lang="de-AT" dirty="0"/>
              <a:t>haben, denn ohne dass er etwas Böses getan hätte, wurde</a:t>
            </a:r>
          </a:p>
          <a:p>
            <a:pPr lvl="0"/>
            <a:r>
              <a:rPr lang="de-AT" dirty="0"/>
              <a:t>er eines Morgens verhaftet. »Wie ein Hund! « sagte er, es</a:t>
            </a:r>
          </a:p>
          <a:p>
            <a:pPr lvl="0"/>
            <a:r>
              <a:rPr lang="de-AT" dirty="0"/>
              <a:t>war, als sollte die Scham ihn überleben.</a:t>
            </a:r>
          </a:p>
        </p:txBody>
      </p:sp>
      <p:sp>
        <p:nvSpPr>
          <p:cNvPr id="10" name="Textplatzhalter 9"/>
          <p:cNvSpPr>
            <a:spLocks noGrp="1"/>
          </p:cNvSpPr>
          <p:nvPr>
            <p:ph type="body" sz="quarter" idx="14" hasCustomPrompt="1"/>
            <p:custDataLst>
              <p:tags r:id="rId10"/>
            </p:custDataLst>
          </p:nvPr>
        </p:nvSpPr>
        <p:spPr>
          <a:xfrm>
            <a:off x="431800"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4" name="Textplatzhalter 9"/>
          <p:cNvSpPr>
            <a:spLocks noGrp="1"/>
          </p:cNvSpPr>
          <p:nvPr>
            <p:ph type="body" sz="quarter" idx="16" hasCustomPrompt="1"/>
            <p:custDataLst>
              <p:tags r:id="rId11"/>
            </p:custDataLst>
          </p:nvPr>
        </p:nvSpPr>
        <p:spPr>
          <a:xfrm>
            <a:off x="3255963"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6" name="Textplatzhalter 9"/>
          <p:cNvSpPr>
            <a:spLocks noGrp="1"/>
          </p:cNvSpPr>
          <p:nvPr>
            <p:ph type="body" sz="quarter" idx="18" hasCustomPrompt="1"/>
            <p:custDataLst>
              <p:tags r:id="rId12"/>
            </p:custDataLst>
          </p:nvPr>
        </p:nvSpPr>
        <p:spPr>
          <a:xfrm>
            <a:off x="6078538"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graphicFrame>
        <p:nvGraphicFramePr>
          <p:cNvPr id="15" name="Objekt 14" hidden="1"/>
          <p:cNvGraphicFramePr>
            <a:graphicFrameLocks noChangeAspect="1"/>
          </p:cNvGraphicFramePr>
          <p:nvPr userDrawn="1">
            <p:custDataLst>
              <p:tags r:id="rId13"/>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94540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chlussseit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a:t>Vielen Dank</a:t>
            </a:r>
            <a:br>
              <a:rPr lang="de-AT" noProof="0" dirty="0"/>
            </a:br>
            <a:r>
              <a:rPr lang="de-AT" noProof="0" dirty="0"/>
              <a:t>für Ihre Aufmerksamkeit</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11.1.2024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r>
              <a:rPr lang="de-AT"/>
              <a:t>Seite </a:t>
            </a:r>
            <a:fld id="{56C9A048-A28E-493E-A30E-F5A55EC874C9}" type="slidenum">
              <a:rPr lang="de-AT" smtClean="0"/>
              <a:pP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5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11"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hasCustomPrompt="1"/>
            <p:custDataLst>
              <p:tags r:id="rId3"/>
            </p:custDataLst>
          </p:nvPr>
        </p:nvSpPr>
        <p:spPr>
          <a:xfrm>
            <a:off x="432000" y="1681163"/>
            <a:ext cx="6861175" cy="457200"/>
          </a:xfrm>
        </p:spPr>
        <p:txBody>
          <a:bodyPr/>
          <a:lstStyle>
            <a:lvl1pPr>
              <a:lnSpc>
                <a:spcPts val="3600"/>
              </a:lnSpc>
              <a:defRPr sz="3200">
                <a:latin typeface="Georgia" pitchFamily="18" charset="0"/>
              </a:defRPr>
            </a:lvl1pPr>
          </a:lstStyle>
          <a:p>
            <a:pPr lvl="0"/>
            <a:r>
              <a:rPr lang="de-AT" noProof="0" dirty="0"/>
              <a:t>Titel, max. 40 Zeichen, einzeilig</a:t>
            </a:r>
          </a:p>
        </p:txBody>
      </p:sp>
      <p:sp>
        <p:nvSpPr>
          <p:cNvPr id="5124" name="Rectangle 4"/>
          <p:cNvSpPr>
            <a:spLocks noGrp="1" noChangeArrowheads="1"/>
          </p:cNvSpPr>
          <p:nvPr>
            <p:ph type="subTitle" idx="1" hasCustomPrompt="1"/>
            <p:custDataLst>
              <p:tags r:id="rId4"/>
            </p:custDataLst>
          </p:nvPr>
        </p:nvSpPr>
        <p:spPr>
          <a:xfrm>
            <a:off x="432000" y="2175435"/>
            <a:ext cx="6861175" cy="923330"/>
          </a:xfrm>
        </p:spPr>
        <p:txBody>
          <a:bodyPr/>
          <a:lstStyle>
            <a:lvl1pPr>
              <a:lnSpc>
                <a:spcPts val="3600"/>
              </a:lnSpc>
              <a:defRPr sz="3200">
                <a:solidFill>
                  <a:schemeClr val="tx2"/>
                </a:solidFill>
                <a:latin typeface="Georgia" pitchFamily="18" charset="0"/>
              </a:defRPr>
            </a:lvl1pPr>
          </a:lstStyle>
          <a:p>
            <a:pPr lvl="0"/>
            <a:r>
              <a:rPr lang="de-AT" noProof="0" dirty="0"/>
              <a:t>Das ist der Untertitel. Dieser kann auch zweizeilig sein.</a:t>
            </a:r>
          </a:p>
        </p:txBody>
      </p:sp>
      <p:sp>
        <p:nvSpPr>
          <p:cNvPr id="8" name="Text Box 7"/>
          <p:cNvSpPr txBox="1">
            <a:spLocks noChangeArrowheads="1"/>
          </p:cNvSpPr>
          <p:nvPr>
            <p:custDataLst>
              <p:tags r:id="rId5"/>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p:cNvSpPr>
            <a:spLocks noGrp="1"/>
          </p:cNvSpPr>
          <p:nvPr>
            <p:ph type="body" sz="quarter" idx="10" hasCustomPrompt="1"/>
          </p:nvPr>
        </p:nvSpPr>
        <p:spPr>
          <a:xfrm>
            <a:off x="425450" y="4219575"/>
            <a:ext cx="4052888" cy="253916"/>
          </a:xfrm>
        </p:spPr>
        <p:txBody>
          <a:bodyPr/>
          <a:lstStyle>
            <a:lvl1pPr>
              <a:defRPr>
                <a:solidFill>
                  <a:schemeClr val="tx1"/>
                </a:solidFill>
              </a:defRPr>
            </a:lvl1pPr>
          </a:lstStyle>
          <a:p>
            <a:pPr lvl="0"/>
            <a:r>
              <a:rPr lang="de-DE" dirty="0"/>
              <a:t>Verfasser, Ort TT.MM.JJJJ</a:t>
            </a:r>
            <a:endParaRPr lang="de-AT" dirty="0"/>
          </a:p>
        </p:txBody>
      </p:sp>
      <p:sp>
        <p:nvSpPr>
          <p:cNvPr id="5" name="Fußzeilenplatzhalter 4"/>
          <p:cNvSpPr>
            <a:spLocks noGrp="1"/>
          </p:cNvSpPr>
          <p:nvPr>
            <p:ph type="ftr" sz="quarter" idx="12"/>
          </p:nvPr>
        </p:nvSpPr>
        <p:spPr>
          <a:xfrm>
            <a:off x="3252788" y="6566738"/>
            <a:ext cx="551433" cy="128240"/>
          </a:xfrm>
        </p:spPr>
        <p:txBody>
          <a:bodyPr/>
          <a:lstStyle>
            <a:lvl1pPr>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7"/>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2" name="Picture 2" descr="Verbund_Logo_RGB_AI"/>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0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Kontakt</a:t>
            </a:r>
            <a:endParaRPr lang="de-AT" dirty="0"/>
          </a:p>
        </p:txBody>
      </p:sp>
      <p:sp>
        <p:nvSpPr>
          <p:cNvPr id="3" name="Datumsplatzhalter 2"/>
          <p:cNvSpPr>
            <a:spLocks noGrp="1"/>
          </p:cNvSpPr>
          <p:nvPr>
            <p:ph type="dt" sz="half" idx="10"/>
            <p:custDataLst>
              <p:tags r:id="rId3"/>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4"/>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5"/>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6"/>
            </p:custDataLst>
          </p:nvPr>
        </p:nvSpPr>
        <p:spPr>
          <a:xfrm>
            <a:off x="431800" y="4841302"/>
            <a:ext cx="5457825" cy="1107996"/>
          </a:xfrm>
        </p:spPr>
        <p:txBody>
          <a:bodyPr anchor="b"/>
          <a:lstStyle>
            <a:lvl1pPr>
              <a:lnSpc>
                <a:spcPct val="100000"/>
              </a:lnSpc>
              <a:defRPr sz="1200"/>
            </a:lvl1pPr>
          </a:lstStyle>
          <a:p>
            <a:pPr lvl="0"/>
            <a:r>
              <a:rPr lang="de-AT" dirty="0"/>
              <a:t>VERBUND AG</a:t>
            </a:r>
          </a:p>
          <a:p>
            <a:pPr lvl="0"/>
            <a:r>
              <a:rPr lang="de-AT" dirty="0"/>
              <a:t>Am Hof 6a, A-1010 Wien</a:t>
            </a:r>
          </a:p>
          <a:p>
            <a:pPr lvl="0"/>
            <a:r>
              <a:rPr lang="de-AT" dirty="0"/>
              <a:t>T: +43(0)50313-0</a:t>
            </a:r>
          </a:p>
          <a:p>
            <a:pPr lvl="0"/>
            <a:r>
              <a:rPr lang="de-AT" dirty="0"/>
              <a:t>Fax: +43(0)50313-54191</a:t>
            </a:r>
          </a:p>
          <a:p>
            <a:pPr lvl="0"/>
            <a:r>
              <a:rPr lang="de-AT" dirty="0"/>
              <a:t>Email: info@verbund.com</a:t>
            </a:r>
          </a:p>
          <a:p>
            <a:pPr lvl="0"/>
            <a:r>
              <a:rPr lang="de-AT" dirty="0"/>
              <a:t>Website: www.verbund.com</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868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069410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279400"/>
          </a:xfrm>
        </p:spPr>
        <p:txBody>
          <a:bodyPr/>
          <a:lstStyle>
            <a:lvl1pPr>
              <a:defRPr/>
            </a:lvl1pPr>
          </a:lstStyle>
          <a:p>
            <a:r>
              <a:rPr lang="de-AT" noProof="0" dirty="0"/>
              <a:t>Agenda</a:t>
            </a:r>
          </a:p>
        </p:txBody>
      </p:sp>
      <p:sp>
        <p:nvSpPr>
          <p:cNvPr id="4" name="Datumsplatzhalter 3"/>
          <p:cNvSpPr>
            <a:spLocks noGrp="1"/>
          </p:cNvSpPr>
          <p:nvPr>
            <p:ph type="dt" sz="half" idx="10"/>
            <p:custDataLst>
              <p:tags r:id="rId3"/>
            </p:custDataLst>
          </p:nvPr>
        </p:nvSpPr>
        <p:spPr/>
        <p:txBody>
          <a:bodyPr/>
          <a:lstStyle>
            <a:lvl1pPr>
              <a:defRPr/>
            </a:lvl1pPr>
          </a:lstStyle>
          <a:p>
            <a:r>
              <a:rPr lang="de-DE"/>
              <a:t>11.1.2024</a:t>
            </a:r>
            <a:endParaRPr lang="de-AT"/>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AT"/>
              <a:t>Seite </a:t>
            </a:r>
            <a:fld id="{DA7C5908-43A2-4734-906C-248E75A07F0B}" type="slidenum">
              <a:rPr lang="de-AT" smtClean="0"/>
              <a:pPr algn="r"/>
              <a:t>‹Nr.›</a:t>
            </a:fld>
            <a:endParaRPr lang="de-AT"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AT"/>
              <a:t>Technische Modellierung - Teil II</a:t>
            </a:r>
          </a:p>
        </p:txBody>
      </p:sp>
      <p:sp>
        <p:nvSpPr>
          <p:cNvPr id="12" name="Textplatzhalter 11"/>
          <p:cNvSpPr>
            <a:spLocks noGrp="1"/>
          </p:cNvSpPr>
          <p:nvPr>
            <p:ph type="body" sz="quarter" idx="14" hasCustomPrompt="1"/>
          </p:nvPr>
        </p:nvSpPr>
        <p:spPr>
          <a:xfrm>
            <a:off x="431800" y="1627188"/>
            <a:ext cx="6872287" cy="1015663"/>
          </a:xfrm>
        </p:spPr>
        <p:txBody>
          <a:bodyPr/>
          <a:lstStyle>
            <a:lvl1pPr marL="182563" indent="-182563">
              <a:buFont typeface="Arial" pitchFamily="34" charset="0"/>
              <a:buChar char="•"/>
              <a:defRPr/>
            </a:lvl1pPr>
          </a:lstStyle>
          <a:p>
            <a:pPr lvl="0"/>
            <a:r>
              <a:rPr lang="de-DE" dirty="0" err="1"/>
              <a:t>Agendapunkt</a:t>
            </a:r>
            <a:r>
              <a:rPr lang="de-DE" dirty="0"/>
              <a:t> 1</a:t>
            </a:r>
          </a:p>
          <a:p>
            <a:pPr lvl="0"/>
            <a:r>
              <a:rPr lang="de-DE" dirty="0" err="1"/>
              <a:t>Agendapunkt</a:t>
            </a:r>
            <a:r>
              <a:rPr lang="de-DE" dirty="0"/>
              <a:t> 2</a:t>
            </a:r>
          </a:p>
          <a:p>
            <a:pPr lvl="0"/>
            <a:r>
              <a:rPr lang="de-DE" dirty="0" err="1"/>
              <a:t>Agendapunkt</a:t>
            </a:r>
            <a:r>
              <a:rPr lang="de-DE" dirty="0"/>
              <a:t> 3</a:t>
            </a:r>
          </a:p>
          <a:p>
            <a:pPr lvl="0"/>
            <a:r>
              <a:rPr lang="de-DE" dirty="0" err="1"/>
              <a:t>Agendapunkt</a:t>
            </a:r>
            <a:r>
              <a:rPr lang="de-DE" dirty="0"/>
              <a:t> 4</a:t>
            </a:r>
            <a:endParaRPr lang="en-GB" dirty="0"/>
          </a:p>
        </p:txBody>
      </p:sp>
    </p:spTree>
    <p:extLst>
      <p:ext uri="{BB962C8B-B14F-4D97-AF65-F5344CB8AC3E}">
        <p14:creationId xmlns:p14="http://schemas.microsoft.com/office/powerpoint/2010/main" val="3644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Kapiteltren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err="1"/>
              <a:t>Kapiteltrenner</a:t>
            </a:r>
            <a:r>
              <a:rPr lang="de-AT" noProof="0" dirty="0"/>
              <a:t>. Er besteht nur aus einem </a:t>
            </a:r>
            <a:r>
              <a:rPr lang="de-AT" noProof="0" dirty="0" err="1"/>
              <a:t>einfärbigen</a:t>
            </a:r>
            <a:r>
              <a:rPr lang="de-AT" noProof="0" dirty="0"/>
              <a:t> Kapiteltitel.</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11.1.2024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pPr algn="r"/>
            <a:r>
              <a:rPr lang="de-AT"/>
              <a:t>Seite </a:t>
            </a:r>
            <a:fld id="{56C9A048-A28E-493E-A30E-F5A55EC874C9}" type="slidenum">
              <a:rPr lang="de-AT" smtClean="0"/>
              <a:pPr algn="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4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mit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0" y="6241950"/>
            <a:ext cx="6861175"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761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ohne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72871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2380591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006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pPr eaLnBrk="0" fontAlgn="base" hangingPunct="0">
              <a:spcBef>
                <a:spcPct val="0"/>
              </a:spcBef>
              <a:spcAft>
                <a:spcPct val="0"/>
              </a:spcAft>
            </a:pPr>
            <a:r>
              <a:rPr lang="de-DE"/>
              <a:t>11.1.2024</a:t>
            </a:r>
            <a:endParaRPr lang="de-AT"/>
          </a:p>
        </p:txBody>
      </p:sp>
      <p:sp>
        <p:nvSpPr>
          <p:cNvPr id="4" name="Foliennummernplatzhalter 3"/>
          <p:cNvSpPr>
            <a:spLocks noGrp="1"/>
          </p:cNvSpPr>
          <p:nvPr>
            <p:ph type="sldNum" sz="quarter" idx="11"/>
          </p:nvPr>
        </p:nvSpPr>
        <p:spPr/>
        <p:txBody>
          <a:body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5" name="Fußzeilenplatzhalter 4"/>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4038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Inhaltsplatzhalter 10"/>
          <p:cNvSpPr>
            <a:spLocks noGrp="1"/>
          </p:cNvSpPr>
          <p:nvPr>
            <p:ph sz="quarter" idx="15" hasCustomPrompt="1"/>
            <p:custDataLst>
              <p:tags r:id="rId2"/>
            </p:custDataLst>
          </p:nvPr>
        </p:nvSpPr>
        <p:spPr>
          <a:xfrm>
            <a:off x="431800" y="1681162"/>
            <a:ext cx="828039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Bildfolie</a:t>
            </a:r>
            <a:endParaRPr lang="de-AT" dirty="0"/>
          </a:p>
        </p:txBody>
      </p:sp>
      <p:sp>
        <p:nvSpPr>
          <p:cNvPr id="3" name="Inhaltsplatzhalter 2"/>
          <p:cNvSpPr>
            <a:spLocks noGrp="1"/>
          </p:cNvSpPr>
          <p:nvPr>
            <p:ph idx="1" hasCustomPrompt="1"/>
            <p:custDataLst>
              <p:tags r:id="rId4"/>
            </p:custDataLst>
          </p:nvPr>
        </p:nvSpPr>
        <p:spPr>
          <a:xfrm>
            <a:off x="431800" y="6054334"/>
            <a:ext cx="6862763" cy="359073"/>
          </a:xfrm>
        </p:spPr>
        <p:txBody>
          <a:bodyPr/>
          <a:lstStyle>
            <a:lvl1pPr>
              <a:lnSpc>
                <a:spcPts val="1400"/>
              </a:lnSpc>
              <a:defRPr sz="1200"/>
            </a:lvl1pPr>
            <a:lvl2pPr>
              <a:lnSpc>
                <a:spcPts val="1400"/>
              </a:lnSpc>
              <a:defRPr sz="1400"/>
            </a:lvl2pPr>
            <a:lvl3pPr>
              <a:lnSpc>
                <a:spcPts val="1400"/>
              </a:lnSpc>
              <a:defRPr sz="1400"/>
            </a:lvl3pPr>
            <a:lvl4pPr>
              <a:lnSpc>
                <a:spcPts val="1400"/>
              </a:lnSpc>
              <a:defRPr sz="1400"/>
            </a:lvl4pPr>
            <a:lvl5pPr>
              <a:lnSpc>
                <a:spcPts val="1400"/>
              </a:lnSpc>
              <a:defRPr sz="1400"/>
            </a:lvl5pPr>
          </a:lstStyle>
          <a:p>
            <a:pPr lvl="0"/>
            <a:r>
              <a:rPr lang="de-DE" dirty="0"/>
              <a:t>Das ist eine Erklärung zum Bild, Arial 12 </a:t>
            </a:r>
            <a:r>
              <a:rPr lang="de-DE" dirty="0" err="1"/>
              <a:t>pt</a:t>
            </a:r>
            <a:r>
              <a:rPr lang="de-DE" dirty="0"/>
              <a:t>,</a:t>
            </a:r>
          </a:p>
          <a:p>
            <a:pPr lvl="0"/>
            <a:r>
              <a:rPr lang="de-DE" dirty="0" err="1"/>
              <a:t>Zab</a:t>
            </a:r>
            <a:r>
              <a:rPr lang="de-DE" dirty="0"/>
              <a:t> 14 </a:t>
            </a:r>
            <a:r>
              <a:rPr lang="de-DE" dirty="0" err="1"/>
              <a:t>pt</a:t>
            </a:r>
            <a:endParaRPr lang="de-AT" dirty="0"/>
          </a:p>
        </p:txBody>
      </p:sp>
      <p:sp>
        <p:nvSpPr>
          <p:cNvPr id="4" name="Datumsplatzhalter 3"/>
          <p:cNvSpPr>
            <a:spLocks noGrp="1"/>
          </p:cNvSpPr>
          <p:nvPr>
            <p:ph type="dt" sz="half" idx="10"/>
            <p:custDataLst>
              <p:tags r:id="rId5"/>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8"/>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918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Text mit erklärenden Bild und Bildunterschrift</a:t>
            </a:r>
            <a:endParaRPr lang="de-AT" dirty="0"/>
          </a:p>
        </p:txBody>
      </p:sp>
      <p:sp>
        <p:nvSpPr>
          <p:cNvPr id="3" name="Inhaltsplatzhalter 2"/>
          <p:cNvSpPr>
            <a:spLocks noGrp="1"/>
          </p:cNvSpPr>
          <p:nvPr>
            <p:ph idx="1" hasCustomPrompt="1"/>
            <p:custDataLst>
              <p:tags r:id="rId3"/>
            </p:custDataLst>
          </p:nvPr>
        </p:nvSpPr>
        <p:spPr>
          <a:xfrm>
            <a:off x="431801" y="1627188"/>
            <a:ext cx="4046538" cy="2793072"/>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15" hasCustomPrompt="1"/>
            <p:custDataLst>
              <p:tags r:id="rId7"/>
            </p:custDataLst>
          </p:nvPr>
        </p:nvSpPr>
        <p:spPr>
          <a:xfrm>
            <a:off x="4667250" y="1681162"/>
            <a:ext cx="404494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1" name="Objekt 10" hidden="1"/>
          <p:cNvGraphicFramePr>
            <a:graphicFrameLocks noChangeAspect="1"/>
          </p:cNvGraphicFramePr>
          <p:nvPr userDrawn="1">
            <p:custDataLst>
              <p:tags r:id="rId8"/>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236175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tags" Target="../tags/tag1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2"/>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1" imgW="270" imgH="270" progId="TCLayout.ActiveDocument.1">
                  <p:embed/>
                </p:oleObj>
              </mc:Choice>
              <mc:Fallback>
                <p:oleObj name="think-cell Foli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pic>
        <p:nvPicPr>
          <p:cNvPr id="4098" name="Picture 2" descr="Verbund_Logo_RGB_AI"/>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custDataLst>
              <p:tags r:id="rId24"/>
            </p:custDataLst>
          </p:nvPr>
        </p:nvSpPr>
        <p:spPr bwMode="auto">
          <a:xfrm>
            <a:off x="431800" y="981075"/>
            <a:ext cx="68611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Mastertitelformat bearbeiten</a:t>
            </a:r>
          </a:p>
        </p:txBody>
      </p:sp>
      <p:sp>
        <p:nvSpPr>
          <p:cNvPr id="4100" name="Rectangle 4"/>
          <p:cNvSpPr>
            <a:spLocks noGrp="1" noChangeArrowheads="1"/>
          </p:cNvSpPr>
          <p:nvPr>
            <p:ph type="body" idx="1"/>
            <p:custDataLst>
              <p:tags r:id="rId25"/>
            </p:custDataLst>
          </p:nvPr>
        </p:nvSpPr>
        <p:spPr bwMode="auto">
          <a:xfrm>
            <a:off x="431800" y="1627188"/>
            <a:ext cx="6862763" cy="12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Mastertextformat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101" name="Rectangle 5"/>
          <p:cNvSpPr>
            <a:spLocks noGrp="1" noChangeArrowheads="1"/>
          </p:cNvSpPr>
          <p:nvPr>
            <p:ph type="dt" sz="half" idx="2"/>
            <p:custDataLst>
              <p:tags r:id="rId26"/>
            </p:custDataLst>
          </p:nvPr>
        </p:nvSpPr>
        <p:spPr bwMode="auto">
          <a:xfrm>
            <a:off x="7467600" y="6566738"/>
            <a:ext cx="62837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DE"/>
              <a:t>11.1.2024</a:t>
            </a:r>
            <a:endParaRPr lang="de-AT"/>
          </a:p>
        </p:txBody>
      </p:sp>
      <p:sp>
        <p:nvSpPr>
          <p:cNvPr id="4102" name="Rectangle 6"/>
          <p:cNvSpPr>
            <a:spLocks noGrp="1" noChangeArrowheads="1"/>
          </p:cNvSpPr>
          <p:nvPr>
            <p:ph type="sldNum" sz="quarter" idx="4"/>
            <p:custDataLst>
              <p:tags r:id="rId27"/>
            </p:custDataLst>
          </p:nvPr>
        </p:nvSpPr>
        <p:spPr bwMode="auto">
          <a:xfrm>
            <a:off x="8186415" y="6566738"/>
            <a:ext cx="525785"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4103" name="Text Box 7"/>
          <p:cNvSpPr txBox="1">
            <a:spLocks noChangeArrowheads="1"/>
          </p:cNvSpPr>
          <p:nvPr>
            <p:custDataLst>
              <p:tags r:id="rId28"/>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sp>
        <p:nvSpPr>
          <p:cNvPr id="4104" name="Rectangle 8"/>
          <p:cNvSpPr>
            <a:spLocks noGrp="1" noChangeArrowheads="1"/>
          </p:cNvSpPr>
          <p:nvPr>
            <p:ph type="ftr" sz="quarter" idx="3"/>
            <p:custDataLst>
              <p:tags r:id="rId29"/>
            </p:custDataLst>
          </p:nvPr>
        </p:nvSpPr>
        <p:spPr bwMode="auto">
          <a:xfrm>
            <a:off x="3252788" y="6566738"/>
            <a:ext cx="1391407"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30"/>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412273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7" r:id="rId6"/>
    <p:sldLayoutId id="2147483718"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hf hdr="0"/>
  <p:txStyles>
    <p:title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p:titleStyle>
    <p:bodyStyle>
      <a:lvl1pPr marL="0" indent="0" algn="l" rtl="0" eaLnBrk="1" fontAlgn="base" hangingPunct="1">
        <a:lnSpc>
          <a:spcPct val="110000"/>
        </a:lnSpc>
        <a:spcBef>
          <a:spcPct val="0"/>
        </a:spcBef>
        <a:spcAft>
          <a:spcPct val="0"/>
        </a:spcAft>
        <a:buClrTx/>
        <a:buFont typeface="Arial" pitchFamily="34" charset="0"/>
        <a:buNone/>
        <a:defRPr sz="1500">
          <a:solidFill>
            <a:srgbClr val="000000"/>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32000" y="1681163"/>
            <a:ext cx="6861175" cy="923330"/>
          </a:xfrm>
        </p:spPr>
        <p:txBody>
          <a:bodyPr/>
          <a:lstStyle/>
          <a:p>
            <a:r>
              <a:rPr lang="de-AT" dirty="0"/>
              <a:t>Long-term </a:t>
            </a:r>
            <a:r>
              <a:rPr lang="de-AT" dirty="0" err="1"/>
              <a:t>hydro</a:t>
            </a:r>
            <a:r>
              <a:rPr lang="de-AT" dirty="0"/>
              <a:t> </a:t>
            </a:r>
            <a:r>
              <a:rPr lang="de-AT" dirty="0" err="1"/>
              <a:t>scheduling</a:t>
            </a:r>
            <a:r>
              <a:rPr lang="de-AT" dirty="0"/>
              <a:t> </a:t>
            </a:r>
            <a:r>
              <a:rPr lang="de-AT" dirty="0" err="1"/>
              <a:t>problem</a:t>
            </a:r>
            <a:br>
              <a:rPr lang="de-AT" dirty="0"/>
            </a:br>
            <a:endParaRPr lang="de-AT" dirty="0"/>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11. Jänner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62267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bwMode="auto">
          <a:xfrm>
            <a:off x="468721" y="1576346"/>
            <a:ext cx="8248098" cy="3875678"/>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7" name="Rechteck 6"/>
          <p:cNvSpPr/>
          <p:nvPr/>
        </p:nvSpPr>
        <p:spPr>
          <a:xfrm>
            <a:off x="431801" y="1576346"/>
            <a:ext cx="8242518" cy="4031873"/>
          </a:xfrm>
          <a:prstGeom prst="rect">
            <a:avLst/>
          </a:prstGeom>
        </p:spPr>
        <p:txBody>
          <a:bodyPr wrap="square">
            <a:spAutoFit/>
          </a:bodyPr>
          <a:lstStyle/>
          <a:p>
            <a:endParaRPr lang="de-AT" sz="500" b="1" dirty="0">
              <a:solidFill>
                <a:schemeClr val="accent1"/>
              </a:solidFill>
            </a:endParaRPr>
          </a:p>
          <a:p>
            <a:r>
              <a:rPr lang="de-AT" sz="1100" b="1" dirty="0">
                <a:solidFill>
                  <a:schemeClr val="accent1"/>
                </a:solidFill>
              </a:rPr>
              <a:t>Ermitteln Sie den durchschnittlichen monatlichen Wert des Energieinhalt eines Speichers in Euro/MWh („Wasserwert“) sowie den Energieinhalt zu den Monatsenden. Optimieren Sie mittels SLP-Algorithmus hierfür den Kraftwerkseinsatz des zugehörigen Kraftwerks auf Basis einer langfristigen Strompreis- und Dargebots-Prognose (Gewinnmaximierung). Wie können Sie diese Informationen bei der Erstellung einer </a:t>
            </a:r>
            <a:r>
              <a:rPr lang="de-AT" sz="1100" b="1" dirty="0" err="1">
                <a:solidFill>
                  <a:schemeClr val="accent1"/>
                </a:solidFill>
              </a:rPr>
              <a:t>Bidding</a:t>
            </a:r>
            <a:r>
              <a:rPr lang="de-AT" sz="1100" b="1" dirty="0">
                <a:solidFill>
                  <a:schemeClr val="accent1"/>
                </a:solidFill>
              </a:rPr>
              <a:t> </a:t>
            </a:r>
            <a:r>
              <a:rPr lang="de-AT" sz="1100" b="1" dirty="0" err="1">
                <a:solidFill>
                  <a:schemeClr val="accent1"/>
                </a:solidFill>
              </a:rPr>
              <a:t>Curve</a:t>
            </a:r>
            <a:r>
              <a:rPr lang="de-AT" sz="1100" b="1" dirty="0">
                <a:solidFill>
                  <a:schemeClr val="accent1"/>
                </a:solidFill>
              </a:rPr>
              <a:t> für den Spot-Markt verwerten?</a:t>
            </a:r>
          </a:p>
          <a:p>
            <a:endParaRPr lang="de-AT" sz="1100" dirty="0">
              <a:solidFill>
                <a:schemeClr val="bg2"/>
              </a:solidFill>
            </a:endParaRPr>
          </a:p>
          <a:p>
            <a:r>
              <a:rPr lang="de-AT" sz="1100" b="1" dirty="0">
                <a:solidFill>
                  <a:schemeClr val="accent1"/>
                </a:solidFill>
              </a:rPr>
              <a:t>Kraftwerk:</a:t>
            </a:r>
          </a:p>
          <a:p>
            <a:endParaRPr lang="de-AT" sz="200" b="1" dirty="0">
              <a:solidFill>
                <a:schemeClr val="accent1"/>
              </a:solidFill>
            </a:endParaRPr>
          </a:p>
          <a:p>
            <a:endParaRPr lang="de-AT" sz="2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Das Kraftwerk besitzt vier </a:t>
            </a:r>
            <a:r>
              <a:rPr lang="de-AT" sz="1100" dirty="0" err="1"/>
              <a:t>Pelton</a:t>
            </a:r>
            <a:r>
              <a:rPr lang="de-AT" sz="1100" dirty="0"/>
              <a:t>-Turbinen mit einem Durchfluss-Bereich von je 0-13 m</a:t>
            </a:r>
            <a:r>
              <a:rPr lang="de-AT" sz="1100" baseline="30000" dirty="0"/>
              <a:t>3</a:t>
            </a:r>
            <a:r>
              <a:rPr lang="de-AT" sz="1100" dirty="0"/>
              <a:t>/s (unabhängig von der Fallhöhe).</a:t>
            </a:r>
            <a:endParaRPr lang="de-AT" sz="200" dirty="0"/>
          </a:p>
          <a:p>
            <a:endParaRPr lang="de-AT" sz="200" dirty="0"/>
          </a:p>
          <a:p>
            <a:pPr marL="285750" indent="-285750">
              <a:buFont typeface="Arial" panose="020B0604020202020204" pitchFamily="34" charset="0"/>
              <a:buChar char="•"/>
            </a:pPr>
            <a:r>
              <a:rPr lang="de-AT" sz="1100" dirty="0"/>
              <a:t>Die Turbinenachsen befinden sich auf 872 m.</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Der Gesamtwirkungsgrad ist konstant 87,5%.</a:t>
            </a:r>
          </a:p>
          <a:p>
            <a:endParaRPr lang="de-AT" sz="200" dirty="0"/>
          </a:p>
          <a:p>
            <a:endParaRPr lang="de-AT" sz="1100" dirty="0"/>
          </a:p>
          <a:p>
            <a:r>
              <a:rPr lang="de-AT" sz="1100" b="1" dirty="0">
                <a:solidFill>
                  <a:schemeClr val="accent1"/>
                </a:solidFill>
              </a:rPr>
              <a:t>Speicher:</a:t>
            </a:r>
          </a:p>
          <a:p>
            <a:endParaRPr lang="de-AT" sz="200" dirty="0"/>
          </a:p>
          <a:p>
            <a:pPr marL="285750" indent="-285750">
              <a:buFont typeface="Arial" panose="020B0604020202020204" pitchFamily="34" charset="0"/>
              <a:buChar char="•"/>
            </a:pPr>
            <a:r>
              <a:rPr lang="de-AT" sz="1100" dirty="0"/>
              <a:t>Der Speicher besitzt ein Absenkziel von 1665 m und ein </a:t>
            </a:r>
            <a:r>
              <a:rPr lang="de-AT" sz="1100" dirty="0" err="1"/>
              <a:t>Stauziel</a:t>
            </a:r>
            <a:r>
              <a:rPr lang="de-AT" sz="1100" dirty="0"/>
              <a:t> von 1767 m.</a:t>
            </a:r>
          </a:p>
          <a:p>
            <a:endParaRPr lang="de-AT" sz="200" dirty="0"/>
          </a:p>
          <a:p>
            <a:pPr marL="285750" indent="-285750">
              <a:buFont typeface="Arial" panose="020B0604020202020204" pitchFamily="34" charset="0"/>
              <a:buChar char="•"/>
            </a:pPr>
            <a:r>
              <a:rPr lang="de-AT" sz="1100" dirty="0"/>
              <a:t>Die Koeffizienten für des Energieinhaltspolynom mit N=5 sind:</a:t>
            </a:r>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Anfangs- und Endenergieinhalt des Speichers sollen übereinstimmen.</a:t>
            </a:r>
          </a:p>
          <a:p>
            <a:pPr marL="285750" indent="-285750">
              <a:buFont typeface="Arial" panose="020B0604020202020204" pitchFamily="34" charset="0"/>
              <a:buChar char="•"/>
            </a:pPr>
            <a:endParaRPr lang="de-AT" sz="200" dirty="0"/>
          </a:p>
          <a:p>
            <a:r>
              <a:rPr lang="de-AT" sz="1100" b="1" dirty="0">
                <a:solidFill>
                  <a:schemeClr val="accent1"/>
                </a:solidFill>
              </a:rPr>
              <a:t>Systemnutzungsentgelte:</a:t>
            </a:r>
          </a:p>
          <a:p>
            <a:endParaRPr lang="de-AT" sz="200" dirty="0"/>
          </a:p>
          <a:p>
            <a:pPr marL="285750" indent="-285750">
              <a:buFont typeface="Arial" panose="020B0604020202020204" pitchFamily="34" charset="0"/>
              <a:buChar char="•"/>
            </a:pPr>
            <a:r>
              <a:rPr lang="de-AT" sz="1100" dirty="0"/>
              <a:t>Berücksichtigen Sie 16 Euro/MWh für die Einspeisung von elektrischer Energie als Systemnutzungsentgelt.</a:t>
            </a:r>
            <a:endParaRPr lang="de-AT" sz="1500" dirty="0"/>
          </a:p>
        </p:txBody>
      </p:sp>
      <p:sp>
        <p:nvSpPr>
          <p:cNvPr id="10"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Wasserwerte eines Jahresspeichers</a:t>
            </a:r>
          </a:p>
        </p:txBody>
      </p:sp>
      <p:sp>
        <p:nvSpPr>
          <p:cNvPr id="9" name="Rechteck 8"/>
          <p:cNvSpPr/>
          <p:nvPr/>
        </p:nvSpPr>
        <p:spPr bwMode="auto">
          <a:xfrm>
            <a:off x="464102" y="5600231"/>
            <a:ext cx="8248098" cy="675061"/>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Rechteck 2"/>
          <p:cNvSpPr/>
          <p:nvPr/>
        </p:nvSpPr>
        <p:spPr>
          <a:xfrm>
            <a:off x="458734" y="5622290"/>
            <a:ext cx="8215584" cy="630942"/>
          </a:xfrm>
          <a:prstGeom prst="rect">
            <a:avLst/>
          </a:prstGeom>
        </p:spPr>
        <p:txBody>
          <a:bodyPr wrap="square">
            <a:spAutoFit/>
          </a:bodyPr>
          <a:lstStyle/>
          <a:p>
            <a:endParaRPr lang="de-AT" sz="200" b="1" dirty="0">
              <a:solidFill>
                <a:schemeClr val="accent1"/>
              </a:solidFill>
            </a:endParaRPr>
          </a:p>
          <a:p>
            <a:r>
              <a:rPr lang="de-AT" sz="1100" b="1" dirty="0">
                <a:solidFill>
                  <a:schemeClr val="accent1"/>
                </a:solidFill>
              </a:rPr>
              <a:t>Hinweis:</a:t>
            </a:r>
          </a:p>
          <a:p>
            <a:pPr marL="285750" indent="-285750">
              <a:buFont typeface="Arial" panose="020B0604020202020204" pitchFamily="34" charset="0"/>
              <a:buChar char="•"/>
            </a:pPr>
            <a:r>
              <a:rPr lang="de-AT" sz="1100" dirty="0"/>
              <a:t>Den Wasserwert ist ein Schattenpreis bestimmt durch die Dualvariable der Energiebilanz-Gleichung des Speichers.</a:t>
            </a:r>
          </a:p>
          <a:p>
            <a:pPr marL="285750" indent="-285750">
              <a:buFont typeface="Arial" panose="020B0604020202020204" pitchFamily="34" charset="0"/>
              <a:buChar char="•"/>
            </a:pPr>
            <a:r>
              <a:rPr lang="de-AT" sz="1100" dirty="0"/>
              <a:t>Versuchen Sie den Energieinhalt anstatt des Pegelstandes nach oben zu begrenzen.</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10</a:t>
            </a:fld>
            <a:endParaRPr lang="de-DE" dirty="0"/>
          </a:p>
        </p:txBody>
      </p:sp>
      <p:graphicFrame>
        <p:nvGraphicFramePr>
          <p:cNvPr id="12" name="Tabelle 11"/>
          <p:cNvGraphicFramePr>
            <a:graphicFrameLocks noGrp="1"/>
          </p:cNvGraphicFramePr>
          <p:nvPr>
            <p:extLst>
              <p:ext uri="{D42A27DB-BD31-4B8C-83A1-F6EECF244321}">
                <p14:modId xmlns:p14="http://schemas.microsoft.com/office/powerpoint/2010/main" val="2439498635"/>
              </p:ext>
            </p:extLst>
          </p:nvPr>
        </p:nvGraphicFramePr>
        <p:xfrm>
          <a:off x="1236977" y="4209570"/>
          <a:ext cx="6949438" cy="487680"/>
        </p:xfrm>
        <a:graphic>
          <a:graphicData uri="http://schemas.openxmlformats.org/drawingml/2006/table">
            <a:tbl>
              <a:tblPr firstRow="1" bandRow="1">
                <a:tableStyleId>{68D230F3-CF80-4859-8CE7-A43EE81993B5}</a:tableStyleId>
              </a:tblPr>
              <a:tblGrid>
                <a:gridCol w="1117598">
                  <a:extLst>
                    <a:ext uri="{9D8B030D-6E8A-4147-A177-3AD203B41FA5}">
                      <a16:colId xmlns:a16="http://schemas.microsoft.com/office/drawing/2014/main" val="3600510184"/>
                    </a:ext>
                  </a:extLst>
                </a:gridCol>
                <a:gridCol w="1097280">
                  <a:extLst>
                    <a:ext uri="{9D8B030D-6E8A-4147-A177-3AD203B41FA5}">
                      <a16:colId xmlns:a16="http://schemas.microsoft.com/office/drawing/2014/main" val="2773748339"/>
                    </a:ext>
                  </a:extLst>
                </a:gridCol>
                <a:gridCol w="1026160">
                  <a:extLst>
                    <a:ext uri="{9D8B030D-6E8A-4147-A177-3AD203B41FA5}">
                      <a16:colId xmlns:a16="http://schemas.microsoft.com/office/drawing/2014/main" val="3590826778"/>
                    </a:ext>
                  </a:extLst>
                </a:gridCol>
                <a:gridCol w="1158240">
                  <a:extLst>
                    <a:ext uri="{9D8B030D-6E8A-4147-A177-3AD203B41FA5}">
                      <a16:colId xmlns:a16="http://schemas.microsoft.com/office/drawing/2014/main" val="1740111967"/>
                    </a:ext>
                  </a:extLst>
                </a:gridCol>
                <a:gridCol w="1137920">
                  <a:extLst>
                    <a:ext uri="{9D8B030D-6E8A-4147-A177-3AD203B41FA5}">
                      <a16:colId xmlns:a16="http://schemas.microsoft.com/office/drawing/2014/main" val="2763731743"/>
                    </a:ext>
                  </a:extLst>
                </a:gridCol>
                <a:gridCol w="1412240">
                  <a:extLst>
                    <a:ext uri="{9D8B030D-6E8A-4147-A177-3AD203B41FA5}">
                      <a16:colId xmlns:a16="http://schemas.microsoft.com/office/drawing/2014/main" val="2535161619"/>
                    </a:ext>
                  </a:extLst>
                </a:gridCol>
              </a:tblGrid>
              <a:tr h="141550">
                <a:tc>
                  <a:txBody>
                    <a:bodyPr/>
                    <a:lstStyle/>
                    <a:p>
                      <a:pPr algn="ctr"/>
                      <a:r>
                        <a:rPr lang="de-AT" sz="1000" b="0" dirty="0"/>
                        <a:t>b</a:t>
                      </a:r>
                      <a:r>
                        <a:rPr lang="de-AT" sz="1000" b="0" baseline="-25000" dirty="0"/>
                        <a:t>1</a:t>
                      </a:r>
                    </a:p>
                  </a:txBody>
                  <a:tcPr/>
                </a:tc>
                <a:tc>
                  <a:txBody>
                    <a:bodyPr/>
                    <a:lstStyle/>
                    <a:p>
                      <a:pPr algn="ctr"/>
                      <a:r>
                        <a:rPr lang="de-AT" sz="1000" b="0" dirty="0"/>
                        <a:t>b</a:t>
                      </a:r>
                      <a:r>
                        <a:rPr lang="de-AT" sz="1000" b="0" baseline="-25000" dirty="0"/>
                        <a:t>2</a:t>
                      </a:r>
                    </a:p>
                  </a:txBody>
                  <a:tcPr/>
                </a:tc>
                <a:tc>
                  <a:txBody>
                    <a:bodyPr/>
                    <a:lstStyle/>
                    <a:p>
                      <a:pPr algn="ctr"/>
                      <a:r>
                        <a:rPr lang="de-AT" sz="1000" b="0" dirty="0"/>
                        <a:t>b</a:t>
                      </a:r>
                      <a:r>
                        <a:rPr lang="de-AT" sz="1000" b="0" baseline="-25000" dirty="0"/>
                        <a:t>3</a:t>
                      </a:r>
                    </a:p>
                  </a:txBody>
                  <a:tcPr/>
                </a:tc>
                <a:tc>
                  <a:txBody>
                    <a:bodyPr/>
                    <a:lstStyle/>
                    <a:p>
                      <a:pPr algn="ctr"/>
                      <a:r>
                        <a:rPr lang="de-AT" sz="1000" b="0" dirty="0"/>
                        <a:t>b</a:t>
                      </a:r>
                      <a:r>
                        <a:rPr lang="de-AT" sz="1000" b="0" baseline="-25000" dirty="0"/>
                        <a:t>4</a:t>
                      </a:r>
                    </a:p>
                  </a:txBody>
                  <a:tcPr/>
                </a:tc>
                <a:tc>
                  <a:txBody>
                    <a:bodyPr/>
                    <a:lstStyle/>
                    <a:p>
                      <a:pPr algn="ctr"/>
                      <a:r>
                        <a:rPr lang="de-AT" sz="1000" b="0" dirty="0"/>
                        <a:t>b</a:t>
                      </a:r>
                      <a:r>
                        <a:rPr lang="de-AT" sz="1000" b="0" baseline="-25000" dirty="0"/>
                        <a:t>5</a:t>
                      </a:r>
                    </a:p>
                  </a:txBody>
                  <a:tcPr/>
                </a:tc>
                <a:tc>
                  <a:txBody>
                    <a:bodyPr/>
                    <a:lstStyle/>
                    <a:p>
                      <a:pPr algn="ctr"/>
                      <a:r>
                        <a:rPr lang="de-AT" sz="1000" b="0" dirty="0"/>
                        <a:t>b</a:t>
                      </a:r>
                      <a:r>
                        <a:rPr lang="de-AT" sz="1000" b="0" baseline="-25000" dirty="0"/>
                        <a:t>6</a:t>
                      </a:r>
                    </a:p>
                  </a:txBody>
                  <a:tcPr/>
                </a:tc>
                <a:extLst>
                  <a:ext uri="{0D108BD9-81ED-4DB2-BD59-A6C34878D82A}">
                    <a16:rowId xmlns:a16="http://schemas.microsoft.com/office/drawing/2014/main" val="2003455827"/>
                  </a:ext>
                </a:extLst>
              </a:tr>
              <a:tr h="14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AT" sz="1000" dirty="0"/>
                        <a:t> 115.7511</a:t>
                      </a:r>
                    </a:p>
                  </a:txBody>
                  <a:tcPr/>
                </a:tc>
                <a:tc>
                  <a:txBody>
                    <a:bodyPr/>
                    <a:lstStyle/>
                    <a:p>
                      <a:pPr algn="ctr"/>
                      <a:r>
                        <a:rPr lang="de-AT" sz="1000" dirty="0"/>
                        <a:t>-1.14234</a:t>
                      </a:r>
                    </a:p>
                  </a:txBody>
                  <a:tcPr/>
                </a:tc>
                <a:tc>
                  <a:txBody>
                    <a:bodyPr/>
                    <a:lstStyle/>
                    <a:p>
                      <a:pPr algn="ctr"/>
                      <a:r>
                        <a:rPr lang="de-AT" sz="1000" dirty="0"/>
                        <a:t>0.3398127</a:t>
                      </a:r>
                    </a:p>
                  </a:txBody>
                  <a:tcPr/>
                </a:tc>
                <a:tc>
                  <a:txBody>
                    <a:bodyPr/>
                    <a:lstStyle/>
                    <a:p>
                      <a:pPr algn="ctr"/>
                      <a:r>
                        <a:rPr lang="de-AT" sz="1000" dirty="0"/>
                        <a:t>-</a:t>
                      </a:r>
                      <a:r>
                        <a:rPr lang="de-AT" sz="1000" kern="1200" dirty="0">
                          <a:solidFill>
                            <a:schemeClr val="tx1"/>
                          </a:solidFill>
                          <a:latin typeface="+mn-lt"/>
                          <a:ea typeface="+mn-ea"/>
                          <a:cs typeface="+mn-cs"/>
                        </a:rPr>
                        <a:t>0.003401161</a:t>
                      </a:r>
                    </a:p>
                  </a:txBody>
                  <a:tcPr/>
                </a:tc>
                <a:tc>
                  <a:txBody>
                    <a:bodyPr/>
                    <a:lstStyle/>
                    <a:p>
                      <a:r>
                        <a:rPr lang="de-AT" sz="1000" dirty="0"/>
                        <a:t>0.00000986934</a:t>
                      </a:r>
                    </a:p>
                  </a:txBody>
                  <a:tcPr/>
                </a:tc>
                <a:tc>
                  <a:txBody>
                    <a:bodyPr/>
                    <a:lstStyle/>
                    <a:p>
                      <a:r>
                        <a:rPr lang="de-AT" sz="1000" dirty="0"/>
                        <a:t>0.00000001431875</a:t>
                      </a:r>
                    </a:p>
                  </a:txBody>
                  <a:tcPr/>
                </a:tc>
                <a:extLst>
                  <a:ext uri="{0D108BD9-81ED-4DB2-BD59-A6C34878D82A}">
                    <a16:rowId xmlns:a16="http://schemas.microsoft.com/office/drawing/2014/main" val="1506109137"/>
                  </a:ext>
                </a:extLst>
              </a:tr>
            </a:tbl>
          </a:graphicData>
        </a:graphic>
      </p:graphicFrame>
    </p:spTree>
    <p:extLst>
      <p:ext uri="{BB962C8B-B14F-4D97-AF65-F5344CB8AC3E}">
        <p14:creationId xmlns:p14="http://schemas.microsoft.com/office/powerpoint/2010/main" val="409093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2</a:t>
            </a:fld>
            <a:endParaRPr lang="de-DE" dirty="0"/>
          </a:p>
        </p:txBody>
      </p:sp>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Querschnitt des Speichers </a:t>
            </a:r>
            <a:r>
              <a:rPr lang="de-AT" sz="1400" dirty="0" err="1"/>
              <a:t>Kölnbrein</a:t>
            </a:r>
            <a:r>
              <a:rPr lang="de-AT" sz="1400" dirty="0"/>
              <a:t> (Malta-</a:t>
            </a:r>
            <a:r>
              <a:rPr lang="de-AT" sz="1400" dirty="0" err="1"/>
              <a:t>Reißeck</a:t>
            </a:r>
            <a:r>
              <a:rPr lang="de-AT" sz="1400" dirty="0"/>
              <a:t>, Kärnten).</a:t>
            </a: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25" y="426718"/>
            <a:ext cx="5309602" cy="5028033"/>
          </a:xfrm>
          <a:prstGeom prst="rect">
            <a:avLst/>
          </a:prstGeom>
        </p:spPr>
      </p:pic>
    </p:spTree>
    <p:extLst>
      <p:ext uri="{BB962C8B-B14F-4D97-AF65-F5344CB8AC3E}">
        <p14:creationId xmlns:p14="http://schemas.microsoft.com/office/powerpoint/2010/main" val="23666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bwMode="auto">
          <a:xfrm>
            <a:off x="452435" y="1874735"/>
            <a:ext cx="8334889" cy="387637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3758123" y="2015547"/>
            <a:ext cx="4954077" cy="344869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7" name="Grafik 6"/>
          <p:cNvPicPr>
            <a:picLocks noChangeAspect="1"/>
          </p:cNvPicPr>
          <p:nvPr/>
        </p:nvPicPr>
        <p:blipFill>
          <a:blip r:embed="rId3"/>
          <a:stretch>
            <a:fillRect/>
          </a:stretch>
        </p:blipFill>
        <p:spPr>
          <a:xfrm>
            <a:off x="3822634" y="2082387"/>
            <a:ext cx="4841402" cy="3109093"/>
          </a:xfrm>
          <a:prstGeom prst="rect">
            <a:avLst/>
          </a:prstGeom>
        </p:spPr>
      </p:pic>
      <p:sp>
        <p:nvSpPr>
          <p:cNvPr id="14" name="Inhaltsplatzhalter 2"/>
          <p:cNvSpPr txBox="1">
            <a:spLocks/>
          </p:cNvSpPr>
          <p:nvPr/>
        </p:nvSpPr>
        <p:spPr bwMode="auto">
          <a:xfrm>
            <a:off x="3758123" y="5271876"/>
            <a:ext cx="4954077"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Betriebsinhaltskurve des Speichers </a:t>
            </a:r>
            <a:r>
              <a:rPr lang="de-AT" sz="800" b="1" kern="0" dirty="0" err="1">
                <a:solidFill>
                  <a:schemeClr val="bg2"/>
                </a:solidFill>
              </a:rPr>
              <a:t>Gepatsch</a:t>
            </a:r>
            <a:r>
              <a:rPr lang="de-AT" sz="800" b="1" kern="0" dirty="0">
                <a:solidFill>
                  <a:schemeClr val="bg2"/>
                </a:solidFill>
              </a:rPr>
              <a:t> (Tirol, TIWAG)</a:t>
            </a:r>
            <a:endParaRPr lang="de-AT" kern="0" dirty="0"/>
          </a:p>
        </p:txBody>
      </p:sp>
      <p:sp>
        <p:nvSpPr>
          <p:cNvPr id="10" name="Rechteck 9"/>
          <p:cNvSpPr/>
          <p:nvPr/>
        </p:nvSpPr>
        <p:spPr bwMode="auto">
          <a:xfrm>
            <a:off x="452436" y="1051883"/>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555810" y="2070862"/>
            <a:ext cx="3118223" cy="3063916"/>
          </a:xfrm>
        </p:spPr>
        <p:txBody>
          <a:bodyPr/>
          <a:lstStyle/>
          <a:p>
            <a:pPr marL="1588" lvl="1" indent="0" algn="just">
              <a:buNone/>
            </a:pPr>
            <a:r>
              <a:rPr lang="de-AT" sz="1100" b="1" dirty="0">
                <a:solidFill>
                  <a:schemeClr val="bg2"/>
                </a:solidFill>
              </a:rPr>
              <a:t>Definition: </a:t>
            </a:r>
          </a:p>
          <a:p>
            <a:pPr marL="1588" lvl="1" indent="0" algn="just">
              <a:buNone/>
            </a:pPr>
            <a:endParaRPr lang="de-AT" sz="800" b="1" dirty="0">
              <a:solidFill>
                <a:schemeClr val="bg2"/>
              </a:solidFill>
            </a:endParaRPr>
          </a:p>
          <a:p>
            <a:pPr marL="1588" lvl="1" indent="0">
              <a:buNone/>
            </a:pPr>
            <a:r>
              <a:rPr lang="de-AT" sz="1100" dirty="0">
                <a:solidFill>
                  <a:schemeClr val="tx1"/>
                </a:solidFill>
              </a:rPr>
              <a:t>Wassermenge, die energetisch genutzt werden kann, d.h. das </a:t>
            </a:r>
            <a:r>
              <a:rPr lang="de-AT" sz="1100" dirty="0">
                <a:solidFill>
                  <a:schemeClr val="bg2"/>
                </a:solidFill>
              </a:rPr>
              <a:t>Wasservolumen zwischen Absenkziel</a:t>
            </a:r>
            <a:r>
              <a:rPr lang="de-AT" sz="1100" dirty="0">
                <a:solidFill>
                  <a:schemeClr val="tx1"/>
                </a:solidFill>
              </a:rPr>
              <a:t> (minimaler zulässiger Pegelstand) und </a:t>
            </a:r>
            <a:r>
              <a:rPr lang="de-AT" sz="1100" dirty="0" err="1">
                <a:solidFill>
                  <a:schemeClr val="bg2"/>
                </a:solidFill>
              </a:rPr>
              <a:t>Stauziel</a:t>
            </a:r>
            <a:r>
              <a:rPr lang="de-AT" sz="1100" dirty="0">
                <a:solidFill>
                  <a:schemeClr val="tx2"/>
                </a:solidFill>
              </a:rPr>
              <a:t> </a:t>
            </a:r>
            <a:r>
              <a:rPr lang="de-AT" sz="1100" dirty="0">
                <a:solidFill>
                  <a:schemeClr val="tx1"/>
                </a:solidFill>
              </a:rPr>
              <a:t>(maximal zulässiger Pegelstand).</a:t>
            </a:r>
          </a:p>
          <a:p>
            <a:pPr marL="1588" lvl="1" indent="0" algn="just">
              <a:buNone/>
            </a:pPr>
            <a:endParaRPr lang="de-AT" sz="1100" dirty="0">
              <a:solidFill>
                <a:schemeClr val="tx1"/>
              </a:solidFill>
            </a:endParaRPr>
          </a:p>
          <a:p>
            <a:pPr marL="1588" lvl="1" indent="0" algn="just">
              <a:buNone/>
            </a:pPr>
            <a:r>
              <a:rPr lang="de-AT" sz="1100" b="1" dirty="0">
                <a:solidFill>
                  <a:schemeClr val="bg2"/>
                </a:solidFill>
              </a:rPr>
              <a:t>Eigenschaften als Funktion des Pegelstands: </a:t>
            </a:r>
          </a:p>
          <a:p>
            <a:pPr marL="1588" lvl="1" indent="0" algn="just">
              <a:buNone/>
            </a:pPr>
            <a:endParaRPr lang="de-AT" sz="800" b="1" dirty="0">
              <a:solidFill>
                <a:schemeClr val="bg2"/>
              </a:solidFill>
            </a:endParaRPr>
          </a:p>
          <a:p>
            <a:pPr lvl="2"/>
            <a:r>
              <a:rPr lang="de-AT" sz="1100" dirty="0">
                <a:solidFill>
                  <a:schemeClr val="bg2"/>
                </a:solidFill>
              </a:rPr>
              <a:t>Monoton wachsend</a:t>
            </a:r>
            <a:r>
              <a:rPr lang="de-AT" sz="1100" dirty="0"/>
              <a:t>:</a:t>
            </a:r>
            <a:r>
              <a:rPr lang="de-AT" sz="1100" dirty="0">
                <a:solidFill>
                  <a:schemeClr val="tx2"/>
                </a:solidFill>
              </a:rPr>
              <a:t> </a:t>
            </a:r>
            <a:r>
              <a:rPr lang="de-AT" sz="1100" dirty="0"/>
              <a:t>Je größer der Pegelstand, desto größer der Betriebsinhalt.</a:t>
            </a:r>
          </a:p>
          <a:p>
            <a:pPr lvl="2"/>
            <a:r>
              <a:rPr lang="de-AT" sz="1100" dirty="0">
                <a:solidFill>
                  <a:schemeClr val="bg2"/>
                </a:solidFill>
              </a:rPr>
              <a:t>Konvex</a:t>
            </a:r>
            <a:r>
              <a:rPr lang="de-AT" sz="1100" dirty="0"/>
              <a:t>: Die Ableitung der Funktion, (entspricht der Wasseroberfläche des Speichers) ist ebenfalls monoton wachsend. →  Je größer der Pegelstand, desto größer die Wasseroberfläche - Speicherbecken weiten sich nach oben hin aus.</a:t>
            </a: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3</a:t>
            </a:fld>
            <a:endParaRPr lang="de-DE" dirty="0"/>
          </a:p>
        </p:txBody>
      </p:sp>
      <p:sp>
        <p:nvSpPr>
          <p:cNvPr id="11" name="Titel 1"/>
          <p:cNvSpPr txBox="1">
            <a:spLocks/>
          </p:cNvSpPr>
          <p:nvPr/>
        </p:nvSpPr>
        <p:spPr bwMode="auto">
          <a:xfrm>
            <a:off x="452435" y="1242248"/>
            <a:ext cx="8316738" cy="2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Betriebsinhalt (hm</a:t>
            </a:r>
            <a:r>
              <a:rPr lang="de-AT" sz="1800" b="1" kern="0" baseline="30000" dirty="0">
                <a:solidFill>
                  <a:schemeClr val="bg2"/>
                </a:solidFill>
              </a:rPr>
              <a:t>3</a:t>
            </a:r>
            <a:r>
              <a:rPr lang="de-AT" sz="1800" b="1" kern="0" dirty="0">
                <a:solidFill>
                  <a:schemeClr val="bg2"/>
                </a:solidFill>
              </a:rPr>
              <a:t>)</a:t>
            </a:r>
          </a:p>
        </p:txBody>
      </p:sp>
    </p:spTree>
    <p:extLst>
      <p:ext uri="{BB962C8B-B14F-4D97-AF65-F5344CB8AC3E}">
        <p14:creationId xmlns:p14="http://schemas.microsoft.com/office/powerpoint/2010/main" val="351956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bwMode="auto">
          <a:xfrm>
            <a:off x="5838195" y="1538306"/>
            <a:ext cx="2949129" cy="461484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mc:AlternateContent xmlns:mc="http://schemas.openxmlformats.org/markup-compatibility/2006" xmlns:a14="http://schemas.microsoft.com/office/drawing/2010/main">
        <mc:Choice Requires="a14">
          <p:sp>
            <p:nvSpPr>
              <p:cNvPr id="18" name="Inhaltsplatzhalter 2"/>
              <p:cNvSpPr txBox="1">
                <a:spLocks/>
              </p:cNvSpPr>
              <p:nvPr/>
            </p:nvSpPr>
            <p:spPr bwMode="auto">
              <a:xfrm>
                <a:off x="5808730" y="2131919"/>
                <a:ext cx="2903470" cy="445198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lvl="2"/>
                <a:r>
                  <a:rPr lang="de-AT" sz="1100" kern="0" dirty="0">
                    <a:solidFill>
                      <a:schemeClr val="tx1"/>
                    </a:solidFill>
                  </a:rPr>
                  <a:t>Definition als </a:t>
                </a:r>
                <a:r>
                  <a:rPr lang="de-AT" sz="1100" kern="0" dirty="0">
                    <a:solidFill>
                      <a:schemeClr val="bg2"/>
                    </a:solidFill>
                  </a:rPr>
                  <a:t>elektrischen Energie, </a:t>
                </a:r>
                <a:r>
                  <a:rPr lang="de-AT" sz="1100" dirty="0"/>
                  <a:t>die mit dem Betriebsinhalt mit allen tieferliegenden Kraftwerken der Speichergruppe erzeugt werden kann:</a:t>
                </a:r>
              </a:p>
              <a:p>
                <a:pPr lvl="2"/>
                <a:endParaRPr lang="de-AT" sz="1100" kern="0" dirty="0">
                  <a:solidFill>
                    <a:schemeClr val="tx1"/>
                  </a:solidFill>
                </a:endParaRPr>
              </a:p>
              <a:p>
                <a:pPr lvl="2"/>
                <a:endParaRPr lang="de-AT" sz="1100" kern="0" dirty="0">
                  <a:solidFill>
                    <a:schemeClr val="tx1"/>
                  </a:solidFill>
                </a:endParaRPr>
              </a:p>
              <a:p>
                <a:pPr marL="180975" lvl="2" indent="0">
                  <a:buNone/>
                </a:pPr>
                <a:endParaRPr lang="de-AT" sz="1100" kern="0" dirty="0">
                  <a:solidFill>
                    <a:schemeClr val="tx1"/>
                  </a:solidFill>
                </a:endParaRPr>
              </a:p>
              <a:p>
                <a:pPr marL="180975" lvl="2" indent="0">
                  <a:buNone/>
                </a:pPr>
                <a:endParaRPr lang="de-AT" sz="600" kern="0" dirty="0">
                  <a:solidFill>
                    <a:schemeClr val="tx1"/>
                  </a:solidFill>
                </a:endParaRPr>
              </a:p>
              <a:p>
                <a:pPr lvl="2"/>
                <a:endParaRPr lang="de-AT" sz="200" dirty="0"/>
              </a:p>
              <a:p>
                <a:pPr lvl="2"/>
                <a:r>
                  <a:rPr lang="de-AT" sz="1100" dirty="0"/>
                  <a:t>Für diese Definition </a:t>
                </a:r>
                <a:r>
                  <a:rPr lang="de-AT" sz="1100" dirty="0">
                    <a:solidFill>
                      <a:schemeClr val="bg2"/>
                    </a:solidFill>
                  </a:rPr>
                  <a:t>muss</a:t>
                </a:r>
                <a:r>
                  <a:rPr lang="de-AT" sz="1100" dirty="0"/>
                  <a:t> ein </a:t>
                </a:r>
                <a:r>
                  <a:rPr lang="de-AT" sz="1100" dirty="0">
                    <a:solidFill>
                      <a:schemeClr val="bg2"/>
                    </a:solidFill>
                  </a:rPr>
                  <a:t>mittlerer Wirkungsgrad</a:t>
                </a:r>
                <a:r>
                  <a:rPr lang="de-AT" sz="1100" dirty="0">
                    <a:latin typeface="Arial" panose="020B0604020202020204" pitchFamily="34" charset="0"/>
                    <a:cs typeface="Arial" panose="020B0604020202020204" pitchFamily="34" charset="0"/>
                  </a:rPr>
                  <a:t> </a:t>
                </a:r>
                <a14:m>
                  <m:oMath xmlns:m="http://schemas.openxmlformats.org/officeDocument/2006/math">
                    <m:bar>
                      <m:barPr>
                        <m:pos m:val="top"/>
                        <m:ctrlPr>
                          <a:rPr lang="el-GR" sz="1100" i="1" dirty="0" smtClean="0">
                            <a:latin typeface="Cambria Math" panose="02040503050406030204" pitchFamily="18" charset="0"/>
                            <a:cs typeface="Arial" panose="020B0604020202020204" pitchFamily="34" charset="0"/>
                          </a:rPr>
                        </m:ctrlPr>
                      </m:barPr>
                      <m:e>
                        <m:r>
                          <m:rPr>
                            <m:nor/>
                          </m:rPr>
                          <a:rPr lang="el-GR" sz="1100" dirty="0">
                            <a:latin typeface="Arial" panose="020B0604020202020204" pitchFamily="34" charset="0"/>
                            <a:cs typeface="Arial" panose="020B0604020202020204" pitchFamily="34" charset="0"/>
                          </a:rPr>
                          <m:t>η</m:t>
                        </m:r>
                      </m:e>
                    </m:bar>
                    <m:r>
                      <a:rPr lang="de-AT" sz="1100" b="0" i="0" dirty="0" smtClean="0">
                        <a:latin typeface="Cambria Math" panose="02040503050406030204" pitchFamily="18" charset="0"/>
                        <a:cs typeface="Arial" panose="020B0604020202020204" pitchFamily="34" charset="0"/>
                      </a:rPr>
                      <m:t> </m:t>
                    </m:r>
                  </m:oMath>
                </a14:m>
                <a:r>
                  <a:rPr lang="de-AT" sz="1100" dirty="0"/>
                  <a:t>für die Energie-umwandlung der gesamten Speicherkette </a:t>
                </a:r>
                <a:r>
                  <a:rPr lang="de-AT" sz="1100" dirty="0">
                    <a:solidFill>
                      <a:schemeClr val="bg2"/>
                    </a:solidFill>
                  </a:rPr>
                  <a:t>angenommen werden</a:t>
                </a:r>
                <a:r>
                  <a:rPr lang="de-AT" sz="1100" dirty="0"/>
                  <a:t>.</a:t>
                </a:r>
              </a:p>
              <a:p>
                <a:pPr marL="180975" lvl="2" indent="0">
                  <a:buNone/>
                </a:pPr>
                <a:r>
                  <a:rPr lang="de-AT" sz="200" dirty="0"/>
                  <a:t> </a:t>
                </a:r>
              </a:p>
              <a:p>
                <a:pPr lvl="2"/>
                <a:r>
                  <a:rPr lang="de-AT" sz="1100" dirty="0"/>
                  <a:t>Definition entspricht der ÖNORM, d.h. Angaben im Internet und Fachliteratur z.B. zum maximalen Energieinhalt eines Speichers („Arbeitsvermögen“) entsprechen dieser Definition.</a:t>
                </a:r>
              </a:p>
              <a:p>
                <a:pPr marL="180975" lvl="2" indent="0">
                  <a:buNone/>
                </a:pPr>
                <a:endParaRPr lang="de-AT" sz="200" dirty="0"/>
              </a:p>
              <a:p>
                <a:pPr lvl="2"/>
                <a:r>
                  <a:rPr lang="de-AT" sz="1100" dirty="0"/>
                  <a:t>Da in der Optimierung der Wirkungsgrad eine </a:t>
                </a:r>
                <a:r>
                  <a:rPr lang="de-AT" sz="1100" i="1" dirty="0"/>
                  <a:t>endogene</a:t>
                </a:r>
                <a:r>
                  <a:rPr lang="de-AT" sz="1100" dirty="0"/>
                  <a:t> Größe ist, ist diese Definition für diesen Zweck </a:t>
                </a:r>
                <a:r>
                  <a:rPr lang="de-AT" sz="1100" dirty="0">
                    <a:solidFill>
                      <a:schemeClr val="bg2"/>
                    </a:solidFill>
                  </a:rPr>
                  <a:t>nicht sinnvoll</a:t>
                </a:r>
                <a:r>
                  <a:rPr lang="de-AT" sz="1100" dirty="0"/>
                  <a:t>.</a:t>
                </a:r>
              </a:p>
              <a:p>
                <a:pPr lvl="2"/>
                <a:endParaRPr lang="de-AT" sz="1100" dirty="0"/>
              </a:p>
              <a:p>
                <a:pPr lvl="2"/>
                <a:endParaRPr lang="de-AT" sz="1100" dirty="0"/>
              </a:p>
            </p:txBody>
          </p:sp>
        </mc:Choice>
        <mc:Fallback xmlns="">
          <p:sp>
            <p:nvSpPr>
              <p:cNvPr id="18" name="Inhaltsplatzhalter 2"/>
              <p:cNvSpPr txBox="1">
                <a:spLocks noRot="1" noChangeAspect="1" noMove="1" noResize="1" noEditPoints="1" noAdjustHandles="1" noChangeArrowheads="1" noChangeShapeType="1" noTextEdit="1"/>
              </p:cNvSpPr>
              <p:nvPr/>
            </p:nvSpPr>
            <p:spPr bwMode="auto">
              <a:xfrm>
                <a:off x="5808730" y="2131919"/>
                <a:ext cx="2903470" cy="4451988"/>
              </a:xfrm>
              <a:prstGeom prst="rect">
                <a:avLst/>
              </a:prstGeom>
              <a:blipFill>
                <a:blip r:embed="rId3"/>
                <a:stretch>
                  <a:fillRect t="-1096" r="-294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de-AT">
                    <a:noFill/>
                  </a:rPr>
                  <a:t> </a:t>
                </a:r>
              </a:p>
            </p:txBody>
          </p:sp>
        </mc:Fallback>
      </mc:AlternateContent>
      <p:sp>
        <p:nvSpPr>
          <p:cNvPr id="21" name="Rechteck 20"/>
          <p:cNvSpPr/>
          <p:nvPr/>
        </p:nvSpPr>
        <p:spPr bwMode="auto">
          <a:xfrm>
            <a:off x="6198906" y="2977084"/>
            <a:ext cx="2450281" cy="39159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452435" y="1538307"/>
            <a:ext cx="5222223" cy="461484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2" name="Rechteck 21"/>
          <p:cNvSpPr/>
          <p:nvPr/>
        </p:nvSpPr>
        <p:spPr bwMode="auto">
          <a:xfrm>
            <a:off x="675218" y="4573524"/>
            <a:ext cx="4776653" cy="5544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431800" y="1903284"/>
            <a:ext cx="5138420" cy="4096506"/>
          </a:xfrm>
        </p:spPr>
        <p:txBody>
          <a:bodyPr/>
          <a:lstStyle/>
          <a:p>
            <a:pPr lvl="2" algn="just"/>
            <a:endParaRPr lang="de-AT" sz="1100" dirty="0">
              <a:solidFill>
                <a:schemeClr val="tx1"/>
              </a:solidFill>
            </a:endParaRPr>
          </a:p>
          <a:p>
            <a:pPr lvl="2" algn="just"/>
            <a:r>
              <a:rPr lang="de-AT" sz="1100" dirty="0">
                <a:solidFill>
                  <a:schemeClr val="tx1"/>
                </a:solidFill>
              </a:rPr>
              <a:t>Definition als </a:t>
            </a:r>
            <a:r>
              <a:rPr lang="de-AT" sz="1100" dirty="0">
                <a:solidFill>
                  <a:schemeClr val="bg2"/>
                </a:solidFill>
              </a:rPr>
              <a:t>potentielle Energie (Lageenergie) des Betriebsinhaltes</a:t>
            </a:r>
            <a:r>
              <a:rPr lang="de-AT" sz="1100" dirty="0">
                <a:solidFill>
                  <a:schemeClr val="tx1"/>
                </a:solidFill>
              </a:rPr>
              <a:t>:</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p>
          <a:p>
            <a:pPr lvl="2"/>
            <a:r>
              <a:rPr lang="de-AT" sz="1100" dirty="0"/>
              <a:t>Die </a:t>
            </a:r>
            <a:r>
              <a:rPr lang="de-AT" sz="1100" dirty="0">
                <a:solidFill>
                  <a:schemeClr val="bg2"/>
                </a:solidFill>
              </a:rPr>
              <a:t>Höhe des Schwerpunktes </a:t>
            </a:r>
            <a:r>
              <a:rPr lang="de-AT" sz="1100" dirty="0"/>
              <a:t>kann an Hand der Betriebsinhalts-Kurve </a:t>
            </a:r>
            <a:r>
              <a:rPr lang="de-AT" sz="1100" i="1" dirty="0"/>
              <a:t>I</a:t>
            </a:r>
            <a:r>
              <a:rPr lang="de-AT" sz="1100" dirty="0"/>
              <a:t>(Peg) bestimmt werden: </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r>
              <a:rPr lang="de-AT" sz="1100" dirty="0">
                <a:solidFill>
                  <a:schemeClr val="tx1"/>
                </a:solidFill>
              </a:rPr>
              <a:t>Der </a:t>
            </a:r>
            <a:r>
              <a:rPr lang="de-AT" sz="1100" dirty="0">
                <a:solidFill>
                  <a:schemeClr val="bg2"/>
                </a:solidFill>
              </a:rPr>
              <a:t>Bezugshorizont</a:t>
            </a:r>
            <a:r>
              <a:rPr lang="de-AT" sz="1100" dirty="0">
                <a:solidFill>
                  <a:schemeClr val="tx1"/>
                </a:solidFill>
              </a:rPr>
              <a:t> für die Berechnung der potentiellen Energie </a:t>
            </a:r>
            <a:r>
              <a:rPr lang="de-AT" sz="1100" i="1" dirty="0">
                <a:solidFill>
                  <a:schemeClr val="bg2"/>
                </a:solidFill>
              </a:rPr>
              <a:t>muss</a:t>
            </a:r>
            <a:r>
              <a:rPr lang="de-AT" sz="1100" dirty="0">
                <a:solidFill>
                  <a:schemeClr val="bg2"/>
                </a:solidFill>
              </a:rPr>
              <a:t> </a:t>
            </a:r>
            <a:r>
              <a:rPr lang="de-AT" sz="1100" dirty="0">
                <a:solidFill>
                  <a:schemeClr val="tx1"/>
                </a:solidFill>
              </a:rPr>
              <a:t>stets </a:t>
            </a:r>
            <a:r>
              <a:rPr lang="de-AT" sz="1100" dirty="0">
                <a:solidFill>
                  <a:schemeClr val="bg2"/>
                </a:solidFill>
              </a:rPr>
              <a:t>angegeben werden</a:t>
            </a:r>
            <a:r>
              <a:rPr lang="de-AT" sz="1100" dirty="0">
                <a:solidFill>
                  <a:schemeClr val="tx1"/>
                </a:solidFill>
              </a:rPr>
              <a:t>. Im Allgemeinen wird der durchschnittliche Pegelstand des Unterliegers (bzw. bei Kraftwerken mit </a:t>
            </a:r>
            <a:r>
              <a:rPr lang="de-AT" sz="1100" dirty="0" err="1">
                <a:solidFill>
                  <a:schemeClr val="tx1"/>
                </a:solidFill>
              </a:rPr>
              <a:t>Pelton</a:t>
            </a:r>
            <a:r>
              <a:rPr lang="de-AT" sz="1100" dirty="0">
                <a:solidFill>
                  <a:schemeClr val="tx1"/>
                </a:solidFill>
              </a:rPr>
              <a:t>-Turbinen die Turbinen-achse) des </a:t>
            </a:r>
            <a:r>
              <a:rPr lang="de-AT" sz="1100" i="1" dirty="0" err="1">
                <a:solidFill>
                  <a:schemeClr val="bg2"/>
                </a:solidFill>
              </a:rPr>
              <a:t>tiefstgelegenen</a:t>
            </a:r>
            <a:r>
              <a:rPr lang="de-AT" sz="1100" dirty="0">
                <a:solidFill>
                  <a:schemeClr val="bg2"/>
                </a:solidFill>
              </a:rPr>
              <a:t> Kraftwerks der Speichergruppe </a:t>
            </a:r>
            <a:r>
              <a:rPr lang="de-AT" sz="1100" dirty="0">
                <a:solidFill>
                  <a:schemeClr val="tx1"/>
                </a:solidFill>
              </a:rPr>
              <a:t>gewählt. </a:t>
            </a:r>
            <a:endParaRPr lang="de-AT" dirty="0"/>
          </a:p>
        </p:txBody>
      </p:sp>
      <p:sp>
        <p:nvSpPr>
          <p:cNvPr id="15" name="Rechteck 14"/>
          <p:cNvSpPr/>
          <p:nvPr/>
        </p:nvSpPr>
        <p:spPr bwMode="auto">
          <a:xfrm>
            <a:off x="675219" y="2938756"/>
            <a:ext cx="4776653" cy="10585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3" name="Rechteck 12"/>
          <p:cNvSpPr/>
          <p:nvPr/>
        </p:nvSpPr>
        <p:spPr bwMode="auto">
          <a:xfrm>
            <a:off x="681807" y="2350468"/>
            <a:ext cx="4776653" cy="47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7" name="Rechteck 6"/>
          <p:cNvSpPr/>
          <p:nvPr/>
        </p:nvSpPr>
        <p:spPr bwMode="auto">
          <a:xfrm>
            <a:off x="452436" y="775839"/>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Titel 1"/>
          <p:cNvSpPr txBox="1">
            <a:spLocks/>
          </p:cNvSpPr>
          <p:nvPr/>
        </p:nvSpPr>
        <p:spPr bwMode="auto">
          <a:xfrm>
            <a:off x="431799" y="958748"/>
            <a:ext cx="8316738" cy="282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Energieinhalt (MWh)</a:t>
            </a: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4</a:t>
            </a:fld>
            <a:endParaRPr lang="de-DE" dirty="0"/>
          </a:p>
        </p:txBody>
      </p:sp>
      <p:pic>
        <p:nvPicPr>
          <p:cNvPr id="12" name="Grafik 11"/>
          <p:cNvPicPr>
            <a:picLocks noChangeAspect="1"/>
          </p:cNvPicPr>
          <p:nvPr/>
        </p:nvPicPr>
        <p:blipFill>
          <a:blip r:embed="rId4"/>
          <a:stretch>
            <a:fillRect/>
          </a:stretch>
        </p:blipFill>
        <p:spPr>
          <a:xfrm>
            <a:off x="1384265" y="2350468"/>
            <a:ext cx="3155986" cy="474215"/>
          </a:xfrm>
          <a:prstGeom prst="rect">
            <a:avLst/>
          </a:prstGeom>
        </p:spPr>
      </p:pic>
      <p:pic>
        <p:nvPicPr>
          <p:cNvPr id="16" name="Grafik 15"/>
          <p:cNvPicPr>
            <a:picLocks noChangeAspect="1"/>
          </p:cNvPicPr>
          <p:nvPr/>
        </p:nvPicPr>
        <p:blipFill>
          <a:blip r:embed="rId5"/>
          <a:stretch>
            <a:fillRect/>
          </a:stretch>
        </p:blipFill>
        <p:spPr>
          <a:xfrm>
            <a:off x="1303906" y="3003861"/>
            <a:ext cx="3390969" cy="984746"/>
          </a:xfrm>
          <a:prstGeom prst="rect">
            <a:avLst/>
          </a:prstGeom>
        </p:spPr>
      </p:pic>
      <p:sp>
        <p:nvSpPr>
          <p:cNvPr id="19" name="Rechteck 18"/>
          <p:cNvSpPr/>
          <p:nvPr/>
        </p:nvSpPr>
        <p:spPr>
          <a:xfrm>
            <a:off x="452436" y="1635466"/>
            <a:ext cx="5222222" cy="307777"/>
          </a:xfrm>
          <a:prstGeom prst="rect">
            <a:avLst/>
          </a:prstGeom>
        </p:spPr>
        <p:txBody>
          <a:bodyPr wrap="square">
            <a:spAutoFit/>
          </a:bodyPr>
          <a:lstStyle/>
          <a:p>
            <a:pPr algn="ctr"/>
            <a:r>
              <a:rPr lang="de-AT" sz="1400" b="1" dirty="0">
                <a:solidFill>
                  <a:schemeClr val="bg2"/>
                </a:solidFill>
              </a:rPr>
              <a:t>… als potentielle Energie („brutto“)</a:t>
            </a:r>
            <a:endParaRPr lang="de-AT" sz="1400" dirty="0"/>
          </a:p>
        </p:txBody>
      </p:sp>
      <p:pic>
        <p:nvPicPr>
          <p:cNvPr id="20" name="Grafik 19"/>
          <p:cNvPicPr>
            <a:picLocks noChangeAspect="1"/>
          </p:cNvPicPr>
          <p:nvPr/>
        </p:nvPicPr>
        <p:blipFill>
          <a:blip r:embed="rId6"/>
          <a:stretch>
            <a:fillRect/>
          </a:stretch>
        </p:blipFill>
        <p:spPr>
          <a:xfrm>
            <a:off x="1526858" y="4589771"/>
            <a:ext cx="3168017" cy="481218"/>
          </a:xfrm>
          <a:prstGeom prst="rect">
            <a:avLst/>
          </a:prstGeom>
        </p:spPr>
      </p:pic>
      <p:sp>
        <p:nvSpPr>
          <p:cNvPr id="23" name="Rechteck 22"/>
          <p:cNvSpPr/>
          <p:nvPr/>
        </p:nvSpPr>
        <p:spPr>
          <a:xfrm>
            <a:off x="5976341" y="1670996"/>
            <a:ext cx="2672848" cy="307777"/>
          </a:xfrm>
          <a:prstGeom prst="rect">
            <a:avLst/>
          </a:prstGeom>
        </p:spPr>
        <p:txBody>
          <a:bodyPr wrap="none">
            <a:spAutoFit/>
          </a:bodyPr>
          <a:lstStyle/>
          <a:p>
            <a:pPr marL="1588" lvl="1" indent="0" algn="ctr">
              <a:buFontTx/>
              <a:buNone/>
            </a:pPr>
            <a:r>
              <a:rPr lang="de-AT" sz="1400" b="1" kern="0" dirty="0">
                <a:solidFill>
                  <a:schemeClr val="bg2"/>
                </a:solidFill>
              </a:rPr>
              <a:t>… als </a:t>
            </a:r>
            <a:r>
              <a:rPr lang="de-AT" sz="1400" b="1" dirty="0">
                <a:solidFill>
                  <a:schemeClr val="bg2"/>
                </a:solidFill>
              </a:rPr>
              <a:t>Arbeitsvorrat („netto“)</a:t>
            </a:r>
            <a:r>
              <a:rPr lang="de-AT" sz="1400" b="1" kern="0" dirty="0">
                <a:solidFill>
                  <a:schemeClr val="bg2"/>
                </a:solidFill>
              </a:rPr>
              <a:t> </a:t>
            </a:r>
          </a:p>
        </p:txBody>
      </p:sp>
      <p:pic>
        <p:nvPicPr>
          <p:cNvPr id="2" name="Grafik 1"/>
          <p:cNvPicPr>
            <a:picLocks noChangeAspect="1"/>
          </p:cNvPicPr>
          <p:nvPr/>
        </p:nvPicPr>
        <p:blipFill>
          <a:blip r:embed="rId7"/>
          <a:stretch>
            <a:fillRect/>
          </a:stretch>
        </p:blipFill>
        <p:spPr>
          <a:xfrm>
            <a:off x="6523226" y="3050404"/>
            <a:ext cx="1743872" cy="225431"/>
          </a:xfrm>
          <a:prstGeom prst="rect">
            <a:avLst/>
          </a:prstGeom>
        </p:spPr>
      </p:pic>
    </p:spTree>
    <p:extLst>
      <p:ext uri="{BB962C8B-B14F-4D97-AF65-F5344CB8AC3E}">
        <p14:creationId xmlns:p14="http://schemas.microsoft.com/office/powerpoint/2010/main" val="320846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p:cNvSpPr/>
          <p:nvPr/>
        </p:nvSpPr>
        <p:spPr bwMode="auto">
          <a:xfrm>
            <a:off x="395462" y="1659549"/>
            <a:ext cx="8316738" cy="421737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9" name="Rechteck 18"/>
          <p:cNvSpPr/>
          <p:nvPr/>
        </p:nvSpPr>
        <p:spPr bwMode="auto">
          <a:xfrm>
            <a:off x="626682" y="4082052"/>
            <a:ext cx="7939468" cy="131862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633032" y="2258605"/>
            <a:ext cx="7939468" cy="17006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395462" y="895442"/>
            <a:ext cx="8316738" cy="614374"/>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11.1.2024</a:t>
            </a:r>
            <a:endParaRPr lang="de-DE" dirty="0"/>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5</a:t>
            </a:fld>
            <a:endParaRPr lang="de-DE" dirty="0"/>
          </a:p>
        </p:txBody>
      </p:sp>
      <p:sp>
        <p:nvSpPr>
          <p:cNvPr id="12" name="Inhaltsplatzhalter 2"/>
          <p:cNvSpPr>
            <a:spLocks noGrp="1"/>
          </p:cNvSpPr>
          <p:nvPr>
            <p:ph idx="1"/>
          </p:nvPr>
        </p:nvSpPr>
        <p:spPr>
          <a:xfrm>
            <a:off x="638175" y="1793118"/>
            <a:ext cx="7934325" cy="880241"/>
          </a:xfrm>
        </p:spPr>
        <p:txBody>
          <a:bodyPr/>
          <a:lstStyle/>
          <a:p>
            <a:pPr marL="1588" lvl="1" indent="0">
              <a:buNone/>
            </a:pPr>
            <a:r>
              <a:rPr lang="de-AT" sz="1100" dirty="0"/>
              <a:t>Die Betriebsinhalts-Kurve und damit </a:t>
            </a:r>
            <a:r>
              <a:rPr lang="de-AT" sz="1100" i="1" dirty="0">
                <a:solidFill>
                  <a:schemeClr val="tx2">
                    <a:lumMod val="50000"/>
                  </a:schemeClr>
                </a:solidFill>
              </a:rPr>
              <a:t>implizit</a:t>
            </a:r>
            <a:r>
              <a:rPr lang="de-AT" sz="1100" dirty="0"/>
              <a:t> auch die Energieinhalts-Kurve wird zumeist </a:t>
            </a:r>
            <a:r>
              <a:rPr lang="de-AT" sz="1100" dirty="0">
                <a:solidFill>
                  <a:schemeClr val="tx2">
                    <a:lumMod val="50000"/>
                  </a:schemeClr>
                </a:solidFill>
              </a:rPr>
              <a:t>als Polynomfunktion N-</a:t>
            </a:r>
            <a:r>
              <a:rPr lang="de-AT" sz="1100" dirty="0" err="1">
                <a:solidFill>
                  <a:schemeClr val="tx2">
                    <a:lumMod val="50000"/>
                  </a:schemeClr>
                </a:solidFill>
              </a:rPr>
              <a:t>ten</a:t>
            </a:r>
            <a:r>
              <a:rPr lang="de-AT" sz="1100" dirty="0">
                <a:solidFill>
                  <a:schemeClr val="tx2">
                    <a:lumMod val="50000"/>
                  </a:schemeClr>
                </a:solidFill>
              </a:rPr>
              <a:t> bzw. </a:t>
            </a:r>
          </a:p>
          <a:p>
            <a:pPr marL="1588" lvl="1" indent="0">
              <a:buNone/>
            </a:pPr>
            <a:r>
              <a:rPr lang="de-AT" sz="1100" dirty="0">
                <a:solidFill>
                  <a:schemeClr val="tx2">
                    <a:lumMod val="50000"/>
                  </a:schemeClr>
                </a:solidFill>
              </a:rPr>
              <a:t>(N+1)-</a:t>
            </a:r>
            <a:r>
              <a:rPr lang="de-AT" sz="1100" dirty="0" err="1">
                <a:solidFill>
                  <a:schemeClr val="tx2">
                    <a:lumMod val="50000"/>
                  </a:schemeClr>
                </a:solidFill>
              </a:rPr>
              <a:t>ten</a:t>
            </a:r>
            <a:r>
              <a:rPr lang="de-AT" sz="1100" dirty="0">
                <a:solidFill>
                  <a:schemeClr val="tx2">
                    <a:lumMod val="50000"/>
                  </a:schemeClr>
                </a:solidFill>
              </a:rPr>
              <a:t> Grades</a:t>
            </a:r>
            <a:r>
              <a:rPr lang="de-AT" sz="1100" dirty="0">
                <a:solidFill>
                  <a:schemeClr val="bg2"/>
                </a:solidFill>
              </a:rPr>
              <a:t> </a:t>
            </a:r>
            <a:r>
              <a:rPr lang="de-AT" sz="1100" dirty="0"/>
              <a:t>mit </a:t>
            </a:r>
            <a:r>
              <a:rPr lang="de-AT" sz="1100" dirty="0">
                <a:solidFill>
                  <a:schemeClr val="tx2">
                    <a:lumMod val="50000"/>
                  </a:schemeClr>
                </a:solidFill>
              </a:rPr>
              <a:t>N ≥ 2 </a:t>
            </a:r>
            <a:r>
              <a:rPr lang="de-AT" sz="1100" dirty="0"/>
              <a:t>modelliert:</a:t>
            </a:r>
          </a:p>
          <a:p>
            <a:pPr marL="1588" lvl="1" indent="0">
              <a:buNone/>
            </a:pPr>
            <a:endParaRPr lang="de-AT" dirty="0"/>
          </a:p>
          <a:p>
            <a:pPr marL="1588" lvl="1" indent="0">
              <a:buNone/>
            </a:pPr>
            <a:endParaRPr lang="de-AT" dirty="0"/>
          </a:p>
        </p:txBody>
      </p:sp>
      <p:sp>
        <p:nvSpPr>
          <p:cNvPr id="11" name="Titel 1"/>
          <p:cNvSpPr txBox="1">
            <a:spLocks/>
          </p:cNvSpPr>
          <p:nvPr/>
        </p:nvSpPr>
        <p:spPr bwMode="auto">
          <a:xfrm>
            <a:off x="395462" y="1078351"/>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Betriebs- und Energieinhalt </a:t>
            </a:r>
          </a:p>
        </p:txBody>
      </p:sp>
      <p:sp>
        <p:nvSpPr>
          <p:cNvPr id="8" name="Rechteck 7"/>
          <p:cNvSpPr/>
          <p:nvPr/>
        </p:nvSpPr>
        <p:spPr>
          <a:xfrm>
            <a:off x="638174" y="5540085"/>
            <a:ext cx="7934325" cy="261610"/>
          </a:xfrm>
          <a:prstGeom prst="rect">
            <a:avLst/>
          </a:prstGeom>
        </p:spPr>
        <p:txBody>
          <a:bodyPr wrap="square">
            <a:spAutoFit/>
          </a:bodyPr>
          <a:lstStyle/>
          <a:p>
            <a:pPr marL="1588" lvl="1" indent="0">
              <a:buNone/>
            </a:pPr>
            <a:r>
              <a:rPr lang="de-AT" sz="1100" b="1" dirty="0">
                <a:solidFill>
                  <a:schemeClr val="tx2">
                    <a:lumMod val="50000"/>
                  </a:schemeClr>
                </a:solidFill>
              </a:rPr>
              <a:t>Übung</a:t>
            </a:r>
            <a:r>
              <a:rPr lang="de-AT" sz="1100" dirty="0"/>
              <a:t>: Überprüfen Sie die Formel für den Energieinhalt.</a:t>
            </a:r>
          </a:p>
        </p:txBody>
      </p:sp>
      <p:pic>
        <p:nvPicPr>
          <p:cNvPr id="16" name="Grafik 15"/>
          <p:cNvPicPr>
            <a:picLocks noChangeAspect="1"/>
          </p:cNvPicPr>
          <p:nvPr/>
        </p:nvPicPr>
        <p:blipFill>
          <a:blip r:embed="rId3"/>
          <a:stretch>
            <a:fillRect/>
          </a:stretch>
        </p:blipFill>
        <p:spPr>
          <a:xfrm>
            <a:off x="2437068" y="3215310"/>
            <a:ext cx="4100176" cy="668779"/>
          </a:xfrm>
          <a:prstGeom prst="rect">
            <a:avLst/>
          </a:prstGeom>
        </p:spPr>
      </p:pic>
      <p:pic>
        <p:nvPicPr>
          <p:cNvPr id="17" name="Grafik 16"/>
          <p:cNvPicPr>
            <a:picLocks noChangeAspect="1"/>
          </p:cNvPicPr>
          <p:nvPr/>
        </p:nvPicPr>
        <p:blipFill>
          <a:blip r:embed="rId4"/>
          <a:stretch>
            <a:fillRect/>
          </a:stretch>
        </p:blipFill>
        <p:spPr>
          <a:xfrm>
            <a:off x="2171510" y="2284822"/>
            <a:ext cx="4729162" cy="909454"/>
          </a:xfrm>
          <a:prstGeom prst="rect">
            <a:avLst/>
          </a:prstGeom>
        </p:spPr>
      </p:pic>
      <p:pic>
        <p:nvPicPr>
          <p:cNvPr id="18" name="Grafik 17"/>
          <p:cNvPicPr>
            <a:picLocks noChangeAspect="1"/>
          </p:cNvPicPr>
          <p:nvPr/>
        </p:nvPicPr>
        <p:blipFill>
          <a:blip r:embed="rId5"/>
          <a:stretch>
            <a:fillRect/>
          </a:stretch>
        </p:blipFill>
        <p:spPr>
          <a:xfrm>
            <a:off x="2871788" y="4156583"/>
            <a:ext cx="3499056" cy="1182999"/>
          </a:xfrm>
          <a:prstGeom prst="rect">
            <a:avLst/>
          </a:prstGeom>
        </p:spPr>
      </p:pic>
    </p:spTree>
    <p:extLst>
      <p:ext uri="{BB962C8B-B14F-4D97-AF65-F5344CB8AC3E}">
        <p14:creationId xmlns:p14="http://schemas.microsoft.com/office/powerpoint/2010/main" val="376384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17"/>
          <p:cNvSpPr/>
          <p:nvPr/>
        </p:nvSpPr>
        <p:spPr bwMode="auto">
          <a:xfrm>
            <a:off x="4417935" y="1710397"/>
            <a:ext cx="4335539"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23" name="Rechteck 22"/>
          <p:cNvSpPr/>
          <p:nvPr/>
        </p:nvSpPr>
        <p:spPr bwMode="auto">
          <a:xfrm>
            <a:off x="4524160" y="4223061"/>
            <a:ext cx="4146802" cy="1923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4" name="Rechteck 23"/>
          <p:cNvSpPr/>
          <p:nvPr/>
        </p:nvSpPr>
        <p:spPr bwMode="auto">
          <a:xfrm>
            <a:off x="4510794" y="2086765"/>
            <a:ext cx="4146802" cy="8200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0" name="Rechteck 19"/>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1" name="Titel 1"/>
          <p:cNvSpPr txBox="1">
            <a:spLocks/>
          </p:cNvSpPr>
          <p:nvPr/>
        </p:nvSpPr>
        <p:spPr bwMode="auto">
          <a:xfrm>
            <a:off x="352425" y="102839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(1) </a:t>
            </a:r>
          </a:p>
        </p:txBody>
      </p:sp>
      <p:sp>
        <p:nvSpPr>
          <p:cNvPr id="19" name="Rechteck 18"/>
          <p:cNvSpPr/>
          <p:nvPr/>
        </p:nvSpPr>
        <p:spPr bwMode="auto">
          <a:xfrm>
            <a:off x="352425" y="1682965"/>
            <a:ext cx="3895726"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3" name="Inhaltsplatzhalter 2"/>
          <p:cNvSpPr>
            <a:spLocks noGrp="1"/>
          </p:cNvSpPr>
          <p:nvPr>
            <p:ph idx="1"/>
          </p:nvPr>
        </p:nvSpPr>
        <p:spPr>
          <a:xfrm>
            <a:off x="412751" y="2155539"/>
            <a:ext cx="3730624" cy="3859518"/>
          </a:xfrm>
        </p:spPr>
        <p:txBody>
          <a:bodyPr/>
          <a:lstStyle/>
          <a:p>
            <a:pPr marL="285750" indent="-285750">
              <a:buFont typeface="Arial" panose="020B0604020202020204" pitchFamily="34" charset="0"/>
              <a:buChar char="•"/>
            </a:pPr>
            <a:endParaRPr lang="de-AT" sz="1400" dirty="0"/>
          </a:p>
          <a:p>
            <a:pPr marL="285750" indent="-285750">
              <a:buFont typeface="Arial" panose="020B0604020202020204" pitchFamily="34" charset="0"/>
              <a:buChar char="•"/>
            </a:pPr>
            <a:r>
              <a:rPr lang="de-AT" sz="1100" b="1" dirty="0">
                <a:solidFill>
                  <a:schemeClr val="tx2">
                    <a:lumMod val="50000"/>
                  </a:schemeClr>
                </a:solidFill>
              </a:rPr>
              <a:t>Ziel: </a:t>
            </a:r>
            <a:r>
              <a:rPr lang="de-AT" sz="1100" dirty="0"/>
              <a:t>Approximation eines </a:t>
            </a:r>
            <a:r>
              <a:rPr lang="de-AT" sz="1100" i="1" dirty="0"/>
              <a:t>nicht-linearen</a:t>
            </a:r>
            <a:r>
              <a:rPr lang="de-AT" sz="1100" dirty="0"/>
              <a:t> Optimierungsproblems durch eine </a:t>
            </a:r>
            <a:r>
              <a:rPr lang="de-AT" sz="1100" dirty="0">
                <a:solidFill>
                  <a:schemeClr val="tx2">
                    <a:lumMod val="50000"/>
                  </a:schemeClr>
                </a:solidFill>
              </a:rPr>
              <a:t>Folge </a:t>
            </a:r>
            <a:r>
              <a:rPr lang="de-AT" sz="1100" i="1" dirty="0">
                <a:solidFill>
                  <a:schemeClr val="tx2">
                    <a:lumMod val="50000"/>
                  </a:schemeClr>
                </a:solidFill>
              </a:rPr>
              <a:t>linearer</a:t>
            </a:r>
            <a:r>
              <a:rPr lang="de-AT" sz="1100" dirty="0">
                <a:solidFill>
                  <a:schemeClr val="tx2">
                    <a:lumMod val="50000"/>
                  </a:schemeClr>
                </a:solidFill>
              </a:rPr>
              <a:t> Optimierungsprobleme</a:t>
            </a:r>
            <a:r>
              <a:rPr lang="de-AT" sz="1100" dirty="0"/>
              <a:t>, deren Lösungen gegen die Lösung des ursprünglichen Problems konvergieren soll.</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Methode: </a:t>
            </a:r>
            <a:r>
              <a:rPr lang="de-AT" sz="1100" dirty="0"/>
              <a:t>Die Lösung der linearen Probleme in jedem Iterationsschritt wird als Informationsquelle verwendet, um im nächsten Iterationsschritt mit Hilfe von </a:t>
            </a:r>
            <a:r>
              <a:rPr lang="de-AT" sz="1100" dirty="0">
                <a:solidFill>
                  <a:schemeClr val="tx2">
                    <a:lumMod val="50000"/>
                  </a:schemeClr>
                </a:solidFill>
              </a:rPr>
              <a:t>Taylorreihenapproximationen 1. Ordnung </a:t>
            </a:r>
            <a:r>
              <a:rPr lang="de-AT" sz="1100" dirty="0"/>
              <a:t>ein weiteres lineares Problem zu konstruieren, dessen Lösung der Lösung des Ursprungsproblems besser entspricht. </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Konvergenz: </a:t>
            </a:r>
            <a:r>
              <a:rPr lang="de-AT" sz="1100" dirty="0"/>
              <a:t>Eine Konvergenz (in sinnvoller Zeit) ist nur zu erwarten, wenn die Lösung des nicht-linearen Problem sich in einem Eckpunkt des Lösungsraumes befindet, d.h. jede Variable im Optimum durch eine bindende Nebenbedingung eingeschränkt ist (wie stets bei linearen Problemen). D.h. der SLP-Algorithmus nur bei nicht-linearen Problemen sinnvoll, bei denen die </a:t>
            </a:r>
            <a:r>
              <a:rPr lang="de-AT" sz="1100" dirty="0">
                <a:solidFill>
                  <a:schemeClr val="tx2">
                    <a:lumMod val="50000"/>
                  </a:schemeClr>
                </a:solidFill>
              </a:rPr>
              <a:t>nicht-linearen Variablen stark eingeschränkt </a:t>
            </a:r>
            <a:r>
              <a:rPr lang="de-AT" sz="1100" dirty="0"/>
              <a:t>sind.</a:t>
            </a: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6</a:t>
            </a:fld>
            <a:endParaRPr lang="de-DE" dirty="0"/>
          </a:p>
        </p:txBody>
      </p:sp>
      <p:sp>
        <p:nvSpPr>
          <p:cNvPr id="10" name="Inhaltsplatzhalter 2"/>
          <p:cNvSpPr txBox="1">
            <a:spLocks/>
          </p:cNvSpPr>
          <p:nvPr/>
        </p:nvSpPr>
        <p:spPr bwMode="auto">
          <a:xfrm>
            <a:off x="4417934" y="1840423"/>
            <a:ext cx="4335539"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Nicht-lineares Problem</a:t>
            </a:r>
          </a:p>
        </p:txBody>
      </p:sp>
      <p:sp>
        <p:nvSpPr>
          <p:cNvPr id="14" name="Rechteck 13"/>
          <p:cNvSpPr/>
          <p:nvPr/>
        </p:nvSpPr>
        <p:spPr>
          <a:xfrm>
            <a:off x="4556857" y="5262332"/>
            <a:ext cx="4242680" cy="800219"/>
          </a:xfrm>
          <a:prstGeom prst="rect">
            <a:avLst/>
          </a:prstGeom>
        </p:spPr>
        <p:txBody>
          <a:bodyPr wrap="square">
            <a:spAutoFit/>
          </a:bodyPr>
          <a:lstStyle/>
          <a:p>
            <a:r>
              <a:rPr lang="de-AT" sz="1100" kern="0" dirty="0"/>
              <a:t>Die Lösung aus der vorangegangen Iteration </a:t>
            </a:r>
            <a:r>
              <a:rPr lang="de-AT" sz="1100" b="1" i="1" kern="0" dirty="0"/>
              <a:t>x</a:t>
            </a:r>
            <a:r>
              <a:rPr lang="de-AT" sz="1100" i="1" kern="0" baseline="-25000" dirty="0"/>
              <a:t>i-1</a:t>
            </a:r>
            <a:r>
              <a:rPr lang="de-AT" sz="1100" kern="0" dirty="0"/>
              <a:t>,die Gradienten der nicht-linearen Funktionen </a:t>
            </a:r>
            <a:r>
              <a:rPr lang="de-AT" sz="1100" i="1" kern="0" dirty="0"/>
              <a:t>f, </a:t>
            </a:r>
            <a:r>
              <a:rPr lang="de-AT" sz="1100" b="1" i="1" kern="0" dirty="0"/>
              <a:t>g</a:t>
            </a:r>
            <a:r>
              <a:rPr lang="de-AT" sz="1100" kern="0" dirty="0"/>
              <a:t> und </a:t>
            </a:r>
            <a:r>
              <a:rPr lang="de-AT" sz="1100" b="1" i="1" kern="0" dirty="0"/>
              <a:t>h</a:t>
            </a:r>
            <a:r>
              <a:rPr lang="de-AT" sz="1100" kern="0" dirty="0"/>
              <a:t> an der Stelle </a:t>
            </a:r>
            <a:r>
              <a:rPr lang="de-AT" sz="1100" b="1" i="1" kern="0" dirty="0"/>
              <a:t>x</a:t>
            </a:r>
            <a:r>
              <a:rPr lang="de-AT" sz="1100" i="1" kern="0" baseline="-25000" dirty="0"/>
              <a:t>i-1</a:t>
            </a:r>
            <a:r>
              <a:rPr lang="de-AT" sz="1100" i="1" kern="0" dirty="0"/>
              <a:t>, </a:t>
            </a:r>
            <a:r>
              <a:rPr lang="de-AT" sz="1100" kern="0" dirty="0"/>
              <a:t>sowie der Wert der Funktionen an derselben Stelle sind </a:t>
            </a:r>
            <a:r>
              <a:rPr lang="de-AT" sz="1100" i="1" kern="0" dirty="0"/>
              <a:t>Parameter. </a:t>
            </a:r>
          </a:p>
          <a:p>
            <a:endParaRPr lang="de-AT" sz="200" i="1" kern="0" dirty="0"/>
          </a:p>
          <a:p>
            <a:r>
              <a:rPr lang="de-AT" sz="1100" kern="0" dirty="0"/>
              <a:t>Für den Fall i=1 muss eine Startlösung </a:t>
            </a:r>
            <a:r>
              <a:rPr lang="de-AT" sz="1100" b="1" kern="0" dirty="0"/>
              <a:t>x</a:t>
            </a:r>
            <a:r>
              <a:rPr lang="de-AT" sz="1100" kern="0" baseline="-25000" dirty="0"/>
              <a:t>0</a:t>
            </a:r>
            <a:r>
              <a:rPr lang="de-AT" sz="1100" kern="0" dirty="0"/>
              <a:t> angegeben werden.</a:t>
            </a:r>
          </a:p>
        </p:txBody>
      </p:sp>
      <p:sp>
        <p:nvSpPr>
          <p:cNvPr id="15" name="Rechteck 14"/>
          <p:cNvSpPr/>
          <p:nvPr/>
        </p:nvSpPr>
        <p:spPr>
          <a:xfrm>
            <a:off x="6671705" y="2160556"/>
            <a:ext cx="2053195" cy="661720"/>
          </a:xfrm>
          <a:prstGeom prst="rect">
            <a:avLst/>
          </a:prstGeom>
        </p:spPr>
        <p:txBody>
          <a:bodyPr wrap="square">
            <a:spAutoFit/>
          </a:bodyPr>
          <a:lstStyle/>
          <a:p>
            <a:r>
              <a:rPr lang="de-AT" sz="1100" kern="0" dirty="0"/>
              <a:t>Nicht-lineare Zielfunktion f.</a:t>
            </a:r>
          </a:p>
          <a:p>
            <a:endParaRPr lang="de-AT" sz="200" kern="0" dirty="0"/>
          </a:p>
          <a:p>
            <a:r>
              <a:rPr lang="de-AT" sz="1100" kern="0" dirty="0"/>
              <a:t>Vektor mit nicht-linearen </a:t>
            </a:r>
          </a:p>
          <a:p>
            <a:r>
              <a:rPr lang="de-AT" sz="1100" kern="0" dirty="0"/>
              <a:t>Nebenbedingungen </a:t>
            </a:r>
            <a:r>
              <a:rPr lang="de-AT" sz="1100" b="1" i="1" kern="0" dirty="0"/>
              <a:t>g</a:t>
            </a:r>
            <a:r>
              <a:rPr lang="de-AT" sz="1100" kern="0" dirty="0"/>
              <a:t> und </a:t>
            </a:r>
            <a:r>
              <a:rPr lang="de-AT" sz="1100" b="1" i="1" kern="0" dirty="0"/>
              <a:t>h.</a:t>
            </a:r>
            <a:r>
              <a:rPr lang="de-AT" sz="1100" kern="0" dirty="0"/>
              <a:t>   </a:t>
            </a:r>
          </a:p>
          <a:p>
            <a:endParaRPr lang="de-AT" sz="200" kern="0" dirty="0"/>
          </a:p>
        </p:txBody>
      </p:sp>
      <p:pic>
        <p:nvPicPr>
          <p:cNvPr id="17" name="Grafik 16"/>
          <p:cNvPicPr>
            <a:picLocks noChangeAspect="1"/>
          </p:cNvPicPr>
          <p:nvPr/>
        </p:nvPicPr>
        <p:blipFill>
          <a:blip r:embed="rId3"/>
          <a:stretch>
            <a:fillRect/>
          </a:stretch>
        </p:blipFill>
        <p:spPr>
          <a:xfrm>
            <a:off x="4569880" y="2211079"/>
            <a:ext cx="2120875" cy="560564"/>
          </a:xfrm>
          <a:prstGeom prst="rect">
            <a:avLst/>
          </a:prstGeom>
        </p:spPr>
      </p:pic>
      <p:sp>
        <p:nvSpPr>
          <p:cNvPr id="22" name="Rechteck 21"/>
          <p:cNvSpPr/>
          <p:nvPr/>
        </p:nvSpPr>
        <p:spPr>
          <a:xfrm>
            <a:off x="412751" y="1847877"/>
            <a:ext cx="3886200" cy="307777"/>
          </a:xfrm>
          <a:prstGeom prst="rect">
            <a:avLst/>
          </a:prstGeom>
        </p:spPr>
        <p:txBody>
          <a:bodyPr wrap="square">
            <a:spAutoFit/>
          </a:bodyPr>
          <a:lstStyle/>
          <a:p>
            <a:pPr algn="ctr"/>
            <a:r>
              <a:rPr lang="de-AT" sz="1400" b="1" kern="0" dirty="0" err="1">
                <a:solidFill>
                  <a:schemeClr val="tx2">
                    <a:lumMod val="50000"/>
                  </a:schemeClr>
                </a:solidFill>
              </a:rPr>
              <a:t>Sequential</a:t>
            </a:r>
            <a:r>
              <a:rPr lang="de-AT" sz="1400" b="1" kern="0" dirty="0">
                <a:solidFill>
                  <a:schemeClr val="tx2">
                    <a:lumMod val="50000"/>
                  </a:schemeClr>
                </a:solidFill>
              </a:rPr>
              <a:t> Linear </a:t>
            </a:r>
            <a:r>
              <a:rPr lang="de-AT" sz="1400" b="1" kern="0" dirty="0" err="1">
                <a:solidFill>
                  <a:schemeClr val="tx2">
                    <a:lumMod val="50000"/>
                  </a:schemeClr>
                </a:solidFill>
              </a:rPr>
              <a:t>Programming</a:t>
            </a:r>
            <a:r>
              <a:rPr lang="de-AT" sz="1400" b="1" kern="0" dirty="0">
                <a:solidFill>
                  <a:schemeClr val="tx2">
                    <a:lumMod val="50000"/>
                  </a:schemeClr>
                </a:solidFill>
              </a:rPr>
              <a:t> (SLP) </a:t>
            </a:r>
            <a:endParaRPr lang="de-AT" sz="1400" dirty="0"/>
          </a:p>
        </p:txBody>
      </p:sp>
      <p:sp>
        <p:nvSpPr>
          <p:cNvPr id="25" name="Inhaltsplatzhalter 2"/>
          <p:cNvSpPr txBox="1">
            <a:spLocks/>
          </p:cNvSpPr>
          <p:nvPr/>
        </p:nvSpPr>
        <p:spPr bwMode="auto">
          <a:xfrm>
            <a:off x="6228912" y="3177992"/>
            <a:ext cx="1325923" cy="35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kern="0" dirty="0"/>
              <a:t>approximiert </a:t>
            </a:r>
          </a:p>
          <a:p>
            <a:pPr algn="ctr"/>
            <a:r>
              <a:rPr lang="de-AT" sz="1100" kern="0" dirty="0"/>
              <a:t>durch</a:t>
            </a:r>
          </a:p>
        </p:txBody>
      </p:sp>
      <p:sp>
        <p:nvSpPr>
          <p:cNvPr id="26" name="Pfeil nach rechts 25"/>
          <p:cNvSpPr/>
          <p:nvPr/>
        </p:nvSpPr>
        <p:spPr bwMode="auto">
          <a:xfrm rot="5400000">
            <a:off x="5839013" y="3225777"/>
            <a:ext cx="688006" cy="270163"/>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7" name="Inhaltsplatzhalter 2"/>
          <p:cNvSpPr txBox="1">
            <a:spLocks/>
          </p:cNvSpPr>
          <p:nvPr/>
        </p:nvSpPr>
        <p:spPr bwMode="auto">
          <a:xfrm>
            <a:off x="4417936" y="3889670"/>
            <a:ext cx="4306964"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Folge linearer Probleme mit i-</a:t>
            </a:r>
            <a:r>
              <a:rPr lang="de-AT" sz="1100" b="1" kern="0" dirty="0" err="1">
                <a:solidFill>
                  <a:schemeClr val="tx2">
                    <a:lumMod val="50000"/>
                  </a:schemeClr>
                </a:solidFill>
              </a:rPr>
              <a:t>tem</a:t>
            </a:r>
            <a:r>
              <a:rPr lang="de-AT" sz="1100" b="1" kern="0" dirty="0">
                <a:solidFill>
                  <a:schemeClr val="tx2">
                    <a:lumMod val="50000"/>
                  </a:schemeClr>
                </a:solidFill>
              </a:rPr>
              <a:t> Iterationsschritt:</a:t>
            </a:r>
          </a:p>
        </p:txBody>
      </p:sp>
      <p:pic>
        <p:nvPicPr>
          <p:cNvPr id="2" name="Grafik 1"/>
          <p:cNvPicPr>
            <a:picLocks noChangeAspect="1"/>
          </p:cNvPicPr>
          <p:nvPr/>
        </p:nvPicPr>
        <p:blipFill>
          <a:blip r:embed="rId4"/>
          <a:stretch>
            <a:fillRect/>
          </a:stretch>
        </p:blipFill>
        <p:spPr>
          <a:xfrm>
            <a:off x="5240716" y="4656093"/>
            <a:ext cx="3302313" cy="521784"/>
          </a:xfrm>
          <a:prstGeom prst="rect">
            <a:avLst/>
          </a:prstGeom>
        </p:spPr>
      </p:pic>
      <p:pic>
        <p:nvPicPr>
          <p:cNvPr id="7" name="Grafik 6"/>
          <p:cNvPicPr>
            <a:picLocks noChangeAspect="1"/>
          </p:cNvPicPr>
          <p:nvPr/>
        </p:nvPicPr>
        <p:blipFill>
          <a:blip r:embed="rId5"/>
          <a:stretch>
            <a:fillRect/>
          </a:stretch>
        </p:blipFill>
        <p:spPr>
          <a:xfrm>
            <a:off x="4644195" y="4318364"/>
            <a:ext cx="2495930" cy="304443"/>
          </a:xfrm>
          <a:prstGeom prst="rect">
            <a:avLst/>
          </a:prstGeom>
        </p:spPr>
      </p:pic>
    </p:spTree>
    <p:extLst>
      <p:ext uri="{BB962C8B-B14F-4D97-AF65-F5344CB8AC3E}">
        <p14:creationId xmlns:p14="http://schemas.microsoft.com/office/powerpoint/2010/main" val="392063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59907" y="1731995"/>
            <a:ext cx="8359775" cy="411431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6" name="Rechteck 15"/>
          <p:cNvSpPr/>
          <p:nvPr/>
        </p:nvSpPr>
        <p:spPr bwMode="auto">
          <a:xfrm>
            <a:off x="495227" y="3514803"/>
            <a:ext cx="4305344" cy="4847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7" name="Rechteck 16"/>
          <p:cNvSpPr/>
          <p:nvPr/>
        </p:nvSpPr>
        <p:spPr bwMode="auto">
          <a:xfrm>
            <a:off x="478530" y="4207209"/>
            <a:ext cx="4305344" cy="10510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4935891" y="1891667"/>
            <a:ext cx="3646134" cy="37757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028397"/>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(2) </a:t>
            </a: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7</a:t>
            </a:fld>
            <a:endParaRPr lang="de-DE" dirty="0"/>
          </a:p>
        </p:txBody>
      </p:sp>
      <p:sp>
        <p:nvSpPr>
          <p:cNvPr id="12" name="Rechteck 11"/>
          <p:cNvSpPr/>
          <p:nvPr/>
        </p:nvSpPr>
        <p:spPr>
          <a:xfrm>
            <a:off x="431801" y="1908947"/>
            <a:ext cx="3886200" cy="307777"/>
          </a:xfrm>
          <a:prstGeom prst="rect">
            <a:avLst/>
          </a:prstGeom>
        </p:spPr>
        <p:txBody>
          <a:bodyPr wrap="square">
            <a:spAutoFit/>
          </a:bodyPr>
          <a:lstStyle/>
          <a:p>
            <a:pPr algn="ctr"/>
            <a:r>
              <a:rPr lang="de-AT" sz="1400" b="1" kern="0" dirty="0">
                <a:solidFill>
                  <a:schemeClr val="tx2">
                    <a:lumMod val="50000"/>
                  </a:schemeClr>
                </a:solidFill>
              </a:rPr>
              <a:t>Beispiel: Pegel-Energieinhaltskurve</a:t>
            </a:r>
            <a:endParaRPr lang="de-AT" sz="1400" dirty="0"/>
          </a:p>
        </p:txBody>
      </p:sp>
      <p:sp>
        <p:nvSpPr>
          <p:cNvPr id="14" name="Rechteck 13"/>
          <p:cNvSpPr/>
          <p:nvPr/>
        </p:nvSpPr>
        <p:spPr>
          <a:xfrm>
            <a:off x="457127" y="2327092"/>
            <a:ext cx="4050103" cy="1061829"/>
          </a:xfrm>
          <a:prstGeom prst="rect">
            <a:avLst/>
          </a:prstGeom>
        </p:spPr>
        <p:txBody>
          <a:bodyPr wrap="square">
            <a:spAutoFit/>
          </a:bodyPr>
          <a:lstStyle/>
          <a:p>
            <a:r>
              <a:rPr lang="de-AT" sz="1100" dirty="0"/>
              <a:t>Für ein lineares Kraftwerkseinsatzoptimierungsproblem (mit konstanten Wirkungsgraden) soll die nicht-lineare Beziehung zwischen Energieinhalt und Pegelstand modelliert werden. </a:t>
            </a:r>
          </a:p>
          <a:p>
            <a:endParaRPr lang="de-AT" sz="800" dirty="0"/>
          </a:p>
          <a:p>
            <a:r>
              <a:rPr lang="de-AT" sz="1100" dirty="0"/>
              <a:t>Dazu wird </a:t>
            </a:r>
            <a:r>
              <a:rPr lang="de-AT" sz="1100" dirty="0">
                <a:solidFill>
                  <a:schemeClr val="tx2">
                    <a:lumMod val="50000"/>
                  </a:schemeClr>
                </a:solidFill>
              </a:rPr>
              <a:t>in jedem Iterationsschritt des SLP-Algorithmus </a:t>
            </a:r>
            <a:r>
              <a:rPr lang="de-AT" sz="1100" dirty="0"/>
              <a:t>die </a:t>
            </a:r>
            <a:r>
              <a:rPr lang="de-AT" sz="1100" dirty="0">
                <a:solidFill>
                  <a:schemeClr val="tx2">
                    <a:lumMod val="50000"/>
                  </a:schemeClr>
                </a:solidFill>
              </a:rPr>
              <a:t>nicht-lineare Beziehung Peg(E) approximiert durch</a:t>
            </a:r>
            <a:r>
              <a:rPr lang="de-AT" sz="1100" dirty="0"/>
              <a:t>:</a:t>
            </a:r>
          </a:p>
        </p:txBody>
      </p:sp>
      <p:pic>
        <p:nvPicPr>
          <p:cNvPr id="10" name="Grafik 9"/>
          <p:cNvPicPr>
            <a:picLocks noChangeAspect="1"/>
          </p:cNvPicPr>
          <p:nvPr/>
        </p:nvPicPr>
        <p:blipFill>
          <a:blip r:embed="rId3"/>
          <a:stretch>
            <a:fillRect/>
          </a:stretch>
        </p:blipFill>
        <p:spPr>
          <a:xfrm>
            <a:off x="578010" y="4301622"/>
            <a:ext cx="4098736" cy="863291"/>
          </a:xfrm>
          <a:prstGeom prst="rect">
            <a:avLst/>
          </a:prstGeom>
        </p:spPr>
      </p:pic>
      <p:pic>
        <p:nvPicPr>
          <p:cNvPr id="18" name="Grafik 17"/>
          <p:cNvPicPr>
            <a:picLocks noChangeAspect="1"/>
          </p:cNvPicPr>
          <p:nvPr/>
        </p:nvPicPr>
        <p:blipFill>
          <a:blip r:embed="rId4"/>
          <a:stretch>
            <a:fillRect/>
          </a:stretch>
        </p:blipFill>
        <p:spPr>
          <a:xfrm>
            <a:off x="1255714" y="3566694"/>
            <a:ext cx="2811462" cy="404262"/>
          </a:xfrm>
          <a:prstGeom prst="rect">
            <a:avLst/>
          </a:prstGeom>
        </p:spPr>
      </p:pic>
      <p:sp>
        <p:nvSpPr>
          <p:cNvPr id="19" name="Inhaltsplatzhalter 2"/>
          <p:cNvSpPr txBox="1">
            <a:spLocks/>
          </p:cNvSpPr>
          <p:nvPr/>
        </p:nvSpPr>
        <p:spPr bwMode="auto">
          <a:xfrm>
            <a:off x="4935892" y="5444016"/>
            <a:ext cx="3646134" cy="27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Taylorreihen-Approximation 1. Ordnung der Pegel-Energieinhaltskurve</a:t>
            </a:r>
          </a:p>
          <a:p>
            <a:pPr marL="1588" lvl="1" indent="0" algn="ctr">
              <a:buNone/>
            </a:pPr>
            <a:r>
              <a:rPr lang="de-AT" sz="800" b="1" kern="0" dirty="0">
                <a:solidFill>
                  <a:schemeClr val="bg2"/>
                </a:solidFill>
              </a:rPr>
              <a:t> </a:t>
            </a:r>
            <a:endParaRPr lang="de-AT" kern="0" dirty="0"/>
          </a:p>
        </p:txBody>
      </p:sp>
      <p:pic>
        <p:nvPicPr>
          <p:cNvPr id="3" name="Grafik 2"/>
          <p:cNvPicPr>
            <a:picLocks noChangeAspect="1"/>
          </p:cNvPicPr>
          <p:nvPr/>
        </p:nvPicPr>
        <p:blipFill>
          <a:blip r:embed="rId5"/>
          <a:stretch>
            <a:fillRect/>
          </a:stretch>
        </p:blipFill>
        <p:spPr>
          <a:xfrm>
            <a:off x="5054593" y="1966243"/>
            <a:ext cx="3391688" cy="3403198"/>
          </a:xfrm>
          <a:prstGeom prst="rect">
            <a:avLst/>
          </a:prstGeom>
        </p:spPr>
      </p:pic>
    </p:spTree>
    <p:extLst>
      <p:ext uri="{BB962C8B-B14F-4D97-AF65-F5344CB8AC3E}">
        <p14:creationId xmlns:p14="http://schemas.microsoft.com/office/powerpoint/2010/main" val="3915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40857" y="1951070"/>
            <a:ext cx="8359775" cy="378567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0" name="Rechteck 9"/>
          <p:cNvSpPr/>
          <p:nvPr/>
        </p:nvSpPr>
        <p:spPr bwMode="auto">
          <a:xfrm>
            <a:off x="463299" y="2576462"/>
            <a:ext cx="8115925" cy="294579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1150366"/>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323672"/>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(3) </a:t>
            </a:r>
          </a:p>
        </p:txBody>
      </p:sp>
      <p:sp>
        <p:nvSpPr>
          <p:cNvPr id="3" name="Inhaltsplatzhalter 2"/>
          <p:cNvSpPr>
            <a:spLocks noGrp="1"/>
          </p:cNvSpPr>
          <p:nvPr>
            <p:ph idx="1"/>
          </p:nvPr>
        </p:nvSpPr>
        <p:spPr>
          <a:xfrm>
            <a:off x="650821" y="2684042"/>
            <a:ext cx="7790570" cy="2739609"/>
          </a:xfrm>
        </p:spPr>
        <p:txBody>
          <a:bodyPr/>
          <a:lstStyle/>
          <a:p>
            <a:pPr marL="285750" indent="-285750">
              <a:buFont typeface="Arial" panose="020B0604020202020204" pitchFamily="34" charset="0"/>
              <a:buChar char="•"/>
            </a:pPr>
            <a:r>
              <a:rPr lang="de-AT" sz="1100" b="1" dirty="0">
                <a:solidFill>
                  <a:schemeClr val="tx2">
                    <a:lumMod val="50000"/>
                  </a:schemeClr>
                </a:solidFill>
              </a:rPr>
              <a:t>1. Initialisierung: </a:t>
            </a:r>
          </a:p>
          <a:p>
            <a:pPr marL="285750" indent="-285750">
              <a:buFont typeface="Arial" panose="020B0604020202020204" pitchFamily="34" charset="0"/>
              <a:buChar char="•"/>
            </a:pPr>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357188" lvl="3" indent="0">
              <a:buNone/>
            </a:pPr>
            <a:r>
              <a:rPr lang="de-AT" sz="1100" dirty="0"/>
              <a:t>Festlegen einer zulässigen Startlösung für den Pegelstand, z.B. der für jeden Zeitpunkt der mittlere Pegelstand aus Absenk- und </a:t>
            </a:r>
            <a:r>
              <a:rPr lang="de-AT" sz="1100" dirty="0" err="1"/>
              <a:t>Stauziel</a:t>
            </a:r>
            <a:r>
              <a:rPr lang="de-AT" sz="1100" dirty="0"/>
              <a:t>.</a:t>
            </a:r>
          </a:p>
          <a:p>
            <a:pPr marL="357188" lvl="3" indent="0">
              <a:buNone/>
            </a:pPr>
            <a:endParaRPr lang="de-AT" sz="1100" dirty="0"/>
          </a:p>
          <a:p>
            <a:endParaRPr lang="de-AT" sz="200" b="1" dirty="0">
              <a:solidFill>
                <a:schemeClr val="tx2">
                  <a:lumMod val="50000"/>
                </a:schemeClr>
              </a:solidFill>
            </a:endParaRPr>
          </a:p>
          <a:p>
            <a:pPr marL="285750" indent="-285750">
              <a:buFont typeface="Arial" panose="020B0604020202020204" pitchFamily="34" charset="0"/>
              <a:buChar char="•"/>
            </a:pPr>
            <a:r>
              <a:rPr lang="de-AT" sz="1100" b="1" dirty="0">
                <a:solidFill>
                  <a:schemeClr val="tx2">
                    <a:lumMod val="50000"/>
                  </a:schemeClr>
                </a:solidFill>
              </a:rPr>
              <a:t>2. Iterationen:</a:t>
            </a:r>
          </a:p>
          <a:p>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644525" lvl="2" indent="-285750">
              <a:buFont typeface="Arial" panose="020B0604020202020204" pitchFamily="34" charset="0"/>
              <a:buChar char="•"/>
            </a:pPr>
            <a:r>
              <a:rPr lang="de-AT" sz="1100" dirty="0">
                <a:solidFill>
                  <a:schemeClr val="tx2">
                    <a:lumMod val="50000"/>
                  </a:schemeClr>
                </a:solidFill>
              </a:rPr>
              <a:t>I. Berechnen der Parameter: </a:t>
            </a:r>
          </a:p>
          <a:p>
            <a:pPr marL="820738" lvl="3" indent="-285750">
              <a:buFont typeface="Arial" panose="020B0604020202020204" pitchFamily="34" charset="0"/>
              <a:buChar char="•"/>
            </a:pPr>
            <a:r>
              <a:rPr lang="de-AT" sz="1100" dirty="0">
                <a:solidFill>
                  <a:schemeClr val="tx1"/>
                </a:solidFill>
              </a:rPr>
              <a:t>Pegelstand bei Energieinhalt aus vorangegangen Iteration:</a:t>
            </a:r>
          </a:p>
          <a:p>
            <a:pPr lvl="3" indent="0">
              <a:buNone/>
            </a:pPr>
            <a:r>
              <a:rPr lang="de-AT" sz="1100" dirty="0"/>
              <a:t>	Auswertung der Umkehrfunktion der Polynomfunktion von Seite 5, z.B. mit dem </a:t>
            </a:r>
            <a:r>
              <a:rPr lang="de-AT" sz="1100" dirty="0" err="1"/>
              <a:t>Bisektionsverfahren</a:t>
            </a:r>
            <a:r>
              <a:rPr lang="de-AT" sz="1100" dirty="0"/>
              <a:t>.</a:t>
            </a:r>
          </a:p>
          <a:p>
            <a:pPr marL="820738" lvl="3" indent="-285750">
              <a:buFont typeface="Arial" panose="020B0604020202020204" pitchFamily="34" charset="0"/>
              <a:buChar char="•"/>
            </a:pPr>
            <a:r>
              <a:rPr lang="de-AT" sz="1100" dirty="0">
                <a:solidFill>
                  <a:schemeClr val="tx1"/>
                </a:solidFill>
              </a:rPr>
              <a:t>Ableitung des Pegelstands beim Energieinhalt aus vorangegangen Iteration: </a:t>
            </a:r>
          </a:p>
          <a:p>
            <a:pPr lvl="3" indent="0">
              <a:buNone/>
            </a:pPr>
            <a:r>
              <a:rPr lang="de-AT" sz="1100" dirty="0">
                <a:solidFill>
                  <a:schemeClr val="tx1"/>
                </a:solidFill>
              </a:rPr>
              <a:t>	</a:t>
            </a:r>
            <a:r>
              <a:rPr lang="de-AT" sz="1100" dirty="0"/>
              <a:t>Kann mittels Umkehrregel und der Polynomfunktion von Seite 5 ausgewertet werden.</a:t>
            </a:r>
          </a:p>
          <a:p>
            <a:pPr marL="644525" lvl="2" indent="-285750">
              <a:buFont typeface="Arial" panose="020B0604020202020204" pitchFamily="34" charset="0"/>
              <a:buChar char="•"/>
            </a:pPr>
            <a:r>
              <a:rPr lang="de-AT" sz="1100" dirty="0">
                <a:solidFill>
                  <a:schemeClr val="tx2">
                    <a:lumMod val="50000"/>
                  </a:schemeClr>
                </a:solidFill>
              </a:rPr>
              <a:t>II. Erstellen und Lösen des Linearen Problems mittels Solver in GAMS. </a:t>
            </a:r>
          </a:p>
          <a:p>
            <a:pPr lvl="2" indent="0">
              <a:buNone/>
            </a:pPr>
            <a:endParaRPr lang="de-AT" sz="800" dirty="0">
              <a:solidFill>
                <a:schemeClr val="tx2"/>
              </a:solidFill>
            </a:endParaRP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b="1" dirty="0">
                <a:solidFill>
                  <a:schemeClr val="tx2">
                    <a:lumMod val="50000"/>
                  </a:schemeClr>
                </a:solidFill>
              </a:rPr>
              <a:t>3. Abbruch der Iterationen:</a:t>
            </a:r>
          </a:p>
          <a:p>
            <a:pPr marL="285750" indent="-285750">
              <a:buFont typeface="Arial" panose="020B0604020202020204" pitchFamily="34" charset="0"/>
              <a:buChar char="•"/>
            </a:pPr>
            <a:endParaRPr lang="de-AT" sz="200" dirty="0"/>
          </a:p>
          <a:p>
            <a:r>
              <a:rPr lang="de-AT" sz="1100" dirty="0"/>
              <a:t>      Abbruch, wenn z.B. 5 Iterationen durchlaufen wurden.</a:t>
            </a:r>
          </a:p>
          <a:p>
            <a:pPr marL="285750" indent="-285750">
              <a:buFont typeface="Arial" panose="020B0604020202020204" pitchFamily="34" charset="0"/>
              <a:buChar char="•"/>
            </a:pP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8</a:t>
            </a:fld>
            <a:endParaRPr lang="de-DE" dirty="0"/>
          </a:p>
        </p:txBody>
      </p:sp>
      <p:sp>
        <p:nvSpPr>
          <p:cNvPr id="12" name="Rechteck 11"/>
          <p:cNvSpPr/>
          <p:nvPr/>
        </p:nvSpPr>
        <p:spPr>
          <a:xfrm>
            <a:off x="412751" y="2128022"/>
            <a:ext cx="8256412" cy="307777"/>
          </a:xfrm>
          <a:prstGeom prst="rect">
            <a:avLst/>
          </a:prstGeom>
        </p:spPr>
        <p:txBody>
          <a:bodyPr wrap="square">
            <a:spAutoFit/>
          </a:bodyPr>
          <a:lstStyle/>
          <a:p>
            <a:pPr algn="ctr"/>
            <a:r>
              <a:rPr lang="de-AT" sz="1400" b="1" kern="0" dirty="0">
                <a:solidFill>
                  <a:schemeClr val="tx2">
                    <a:lumMod val="50000"/>
                  </a:schemeClr>
                </a:solidFill>
              </a:rPr>
              <a:t>Pseudo-Code</a:t>
            </a:r>
            <a:endParaRPr lang="de-AT" sz="1400" dirty="0"/>
          </a:p>
        </p:txBody>
      </p:sp>
    </p:spTree>
    <p:extLst>
      <p:ext uri="{BB962C8B-B14F-4D97-AF65-F5344CB8AC3E}">
        <p14:creationId xmlns:p14="http://schemas.microsoft.com/office/powerpoint/2010/main" val="148277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Aufgabenstellung</a:t>
            </a:r>
          </a:p>
        </p:txBody>
      </p:sp>
      <p:sp>
        <p:nvSpPr>
          <p:cNvPr id="3" name="Untertitel 2"/>
          <p:cNvSpPr>
            <a:spLocks noGrp="1"/>
          </p:cNvSpPr>
          <p:nvPr>
            <p:ph type="subTitle" idx="1"/>
          </p:nvPr>
        </p:nvSpPr>
        <p:spPr>
          <a:xfrm>
            <a:off x="432000" y="2175435"/>
            <a:ext cx="6861175" cy="923330"/>
          </a:xfrm>
        </p:spPr>
        <p:txBody>
          <a:bodyPr/>
          <a:lstStyle/>
          <a:p>
            <a:r>
              <a:rPr lang="de-AT" dirty="0">
                <a:solidFill>
                  <a:schemeClr val="tx2"/>
                </a:solidFill>
              </a:rPr>
              <a:t>Ermittlung Wasserwerte und Ziel-Inhalte eines Jahresspeichers</a:t>
            </a:r>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11. Jänner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280342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YK1NHJkhd0WUXLMf1L4ha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2bW8mZ6CnUyTnewP49HW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mUnPF2.gkibkq6cgUku7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ZIc.X0fH0SRNrpi.lJL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z68BizIyEe44a_gi8PR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t4DvGkV220m8FdOmObMXo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2IDyG9df06SBQDVpvG.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xCeLc_sDkOjbQdVI_h_O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eTb4t4ZHUaO_09rjByc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F8uaCt6ZE6FtgoWz8pHT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jOqYVWiA0y2j4nLjV7t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mzUy6oJWkapjURF5P2lk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Hv2gudkl0m_NAuL5u5fJ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gX.Eby570uGkuiOyqGz1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ZCmC2msak2uOrxMdhdOq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LaKr_KORAUeyZxUB0E437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18Y3TUrBU.hTorFiv.jt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Xkb33lQekqtu9.8rdM4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rdQLQh4U6PKgKfRArrM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6WIpOb100ycHLUQJP8p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qOAE3VYUGH731e.lYdC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5XG3O5JQEixivAZ1kEPN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NjdGUp0SeYakMWQKP.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RY6z0V2EejpNwUVMMp0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1u3.sjXjEiAKoSFCzq6s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9Qxs2Mp9EqunXv9LaBU0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d8UNOZ_cUyZ1xo.a9dy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lYW1H4f.EinCevQRKme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u8wwuRtFEKFr2DL41ys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5DnRyo6vEeHms9Cda5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TJ7S.EnKUygq0Fr0WnG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KIFlVT0uF.aRsTU4C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UqulFca_0aUlawycZtF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SCU2bpar0yGOGYF8uA3W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0J71EVWLUe8Ar2f70OBT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QAYZ7DzJk6oN9l_inuU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MOP2kAghEmcxbPn8foU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4RGlMqKw0m4sTKQmijl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5mlWQm.I0SBwByB24kcL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Dio3gO_8EuiFK2TA3n1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2Rd3GPrXkeMCS0K5HJT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AfPo4y6D0uVZVhbX2HTdw"/>
</p:tagLst>
</file>

<file path=ppt/theme/theme1.xml><?xml version="1.0" encoding="utf-8"?>
<a:theme xmlns:a="http://schemas.openxmlformats.org/drawingml/2006/main" name="VERBUND">
  <a:themeElements>
    <a:clrScheme name="Verbund">
      <a:dk1>
        <a:srgbClr val="000000"/>
      </a:dk1>
      <a:lt1>
        <a:srgbClr val="FFFFFF"/>
      </a:lt1>
      <a:dk2>
        <a:srgbClr val="00A4C7"/>
      </a:dk2>
      <a:lt2>
        <a:srgbClr val="00488E"/>
      </a:lt2>
      <a:accent1>
        <a:srgbClr val="4D4D4D"/>
      </a:accent1>
      <a:accent2>
        <a:srgbClr val="999999"/>
      </a:accent2>
      <a:accent3>
        <a:srgbClr val="CCCCCC"/>
      </a:accent3>
      <a:accent4>
        <a:srgbClr val="4D4D4D"/>
      </a:accent4>
      <a:accent5>
        <a:srgbClr val="999999"/>
      </a:accent5>
      <a:accent6>
        <a:srgbClr val="CCCCCC"/>
      </a:accent6>
      <a:hlink>
        <a:srgbClr val="CCCCCC"/>
      </a:hlink>
      <a:folHlink>
        <a:srgbClr val="00A4C7"/>
      </a:folHlink>
    </a:clrScheme>
    <a:fontScheme name="Verbund">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500" b="0" i="0" u="none" strike="noStrike" cap="none" normalizeH="0" baseline="0" dirty="0" err="1"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AT" sz="16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none" lIns="0" tIns="0" rIns="0" bIns="0" rtlCol="0">
        <a:spAutoFit/>
      </a:bodyPr>
      <a:lstStyle>
        <a:defPPr>
          <a:lnSpc>
            <a:spcPct val="110000"/>
          </a:lnSpc>
          <a:defRPr sz="1500" dirty="0" err="1"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1237</Words>
  <Application>Microsoft Office PowerPoint</Application>
  <PresentationFormat>Bildschirmpräsentation (4:3)</PresentationFormat>
  <Paragraphs>204</Paragraphs>
  <Slides>10</Slides>
  <Notes>6</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10</vt:i4>
      </vt:variant>
    </vt:vector>
  </HeadingPairs>
  <TitlesOfParts>
    <vt:vector size="17" baseType="lpstr">
      <vt:lpstr>Arial</vt:lpstr>
      <vt:lpstr>Calibri</vt:lpstr>
      <vt:lpstr>Cambria Math</vt:lpstr>
      <vt:lpstr>Georgia</vt:lpstr>
      <vt:lpstr>VERBUND</vt:lpstr>
      <vt:lpstr>think-cell Folie</vt:lpstr>
      <vt:lpstr>think-cell Slide</vt:lpstr>
      <vt:lpstr>Long-term hydro scheduling problem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Aufgabenstellung</vt:lpstr>
      <vt:lpstr>PowerPoint-Präsentation</vt:lpstr>
    </vt:vector>
  </TitlesOfParts>
  <Company>VERBUND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Modellierung</dc:title>
  <dc:creator>Rab Nikolaus</dc:creator>
  <cp:lastModifiedBy>Sacher, Christoph</cp:lastModifiedBy>
  <cp:revision>260</cp:revision>
  <cp:lastPrinted>2018-12-13T17:56:26Z</cp:lastPrinted>
  <dcterms:created xsi:type="dcterms:W3CDTF">2017-12-12T14:15:48Z</dcterms:created>
  <dcterms:modified xsi:type="dcterms:W3CDTF">2024-01-12T09:01:35Z</dcterms:modified>
</cp:coreProperties>
</file>