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3"/>
    <p:restoredTop sz="94663"/>
  </p:normalViewPr>
  <p:slideViewPr>
    <p:cSldViewPr snapToGrid="0" snapToObjects="1">
      <p:cViewPr varScale="1">
        <p:scale>
          <a:sx n="99" d="100"/>
          <a:sy n="99" d="100"/>
        </p:scale>
        <p:origin x="20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6758-37A8-EF43-945F-636AD24C9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983CD-1CA7-E040-AA80-C715C628D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F8070-E734-E740-BB03-90B9A042B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0CF9-C780-A040-B58A-D37E75421287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8F5BC-DBBF-7F41-B8A1-03CD93896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0387E-6184-9448-A093-B7627F9C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C281-9E18-1043-AA2E-D8DA19CA3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0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24DEB-7266-C74A-9656-89A1CDEF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AFC25-602A-BD4F-B710-77DFC7829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DB5B4-6C47-8F45-B6B8-E0B9E1252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0CF9-C780-A040-B58A-D37E75421287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3157B-B923-F047-A7EA-D682C307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FD0C3-9859-6F41-A0DE-3A857511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C281-9E18-1043-AA2E-D8DA19CA3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F97B19-8FCE-8340-8246-A1CC010CC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CA731-3DA8-B746-9781-B4F610395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FC26B-2F76-9748-B918-5DD0DC301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0CF9-C780-A040-B58A-D37E75421287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85422-3FEA-C541-8CB9-681D0108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54464-CB90-A84F-9B7A-029744194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C281-9E18-1043-AA2E-D8DA19CA3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3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57011-0626-E841-8120-B5DABA1E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DECC0-31A9-034A-8677-84004C339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96400-CB77-514F-9986-ACFA6846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0CF9-C780-A040-B58A-D37E75421287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FADCB-C63B-5F46-BB47-0B291482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2F1D3-DEF7-664D-96D6-95778CC5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C281-9E18-1043-AA2E-D8DA19CA3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5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9A56-A34C-3B40-B271-254D5F1D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212BD-3BD2-9047-B4ED-168BDFEA5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09842-C7BB-754C-829B-89772D0E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0CF9-C780-A040-B58A-D37E75421287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58234-B016-044A-9F58-CE470A4C2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FD39B-C2A6-6740-8001-A0C5760E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C281-9E18-1043-AA2E-D8DA19CA3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9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993FC-42C3-3040-9D79-4808C96C6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A06C0-1A35-004E-A8DE-88D03E271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55CCA-B6DA-B94E-A59B-0EBFF9AE0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D19D1-3AE6-0C4B-AFAD-6D5EC2A4E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0CF9-C780-A040-B58A-D37E75421287}" type="datetimeFigureOut">
              <a:rPr lang="en-US" smtClean="0"/>
              <a:t>8/30/21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0089A-8CB8-554D-BAC5-1723E8045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7FE9A-38D7-0745-A73A-1E37B0C8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C281-9E18-1043-AA2E-D8DA19CA3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7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1D08-F1E7-744E-B6FF-203C3DBA7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94A5A-C66F-2A41-A1EA-C32851FFD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9D761-1D6D-C341-BD72-ABBBA9A19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13E88D-CDCE-0542-8589-06651BED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4F1F22-4B00-D843-ADA1-F912978641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02BEBC-9955-8641-88E0-22C03E035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0CF9-C780-A040-B58A-D37E75421287}" type="datetimeFigureOut">
              <a:rPr lang="en-US" smtClean="0"/>
              <a:t>8/30/21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360748-FECB-8A40-910D-4005B275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B4CB6B-3EC2-264C-92D5-9E96335D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C281-9E18-1043-AA2E-D8DA19CA3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8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0225E-E114-9D4B-A8BF-F134D034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4B55A7-B382-9F40-8F07-0BDAFAD8E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0CF9-C780-A040-B58A-D37E75421287}" type="datetimeFigureOut">
              <a:rPr lang="en-US" smtClean="0"/>
              <a:t>8/30/21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7B23D-C279-C745-8772-652EFFFCB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F3B64-E9DF-4346-9804-FFF8DA6FC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C281-9E18-1043-AA2E-D8DA19CA3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4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B56D4-8402-DF4C-AAE4-4E92EF77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0CF9-C780-A040-B58A-D37E75421287}" type="datetimeFigureOut">
              <a:rPr lang="en-US" smtClean="0"/>
              <a:t>8/30/21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40769D-2C49-214F-9984-B634991F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17AB1-2C0C-A148-AF29-13371D14B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C281-9E18-1043-AA2E-D8DA19CA3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7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19241-DC51-8D47-8119-C00A09504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4BC2C-236A-594A-BA84-E22308CB5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5737E-7EFF-2E49-A9F9-DA8488C2E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521F6-815E-FE47-961C-41837C15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0CF9-C780-A040-B58A-D37E75421287}" type="datetimeFigureOut">
              <a:rPr lang="en-US" smtClean="0"/>
              <a:t>8/30/21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0259E-9905-BF49-89EB-D1F987E75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A098E-07C1-F54A-A41F-8FBF3B75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C281-9E18-1043-AA2E-D8DA19CA3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8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D921-9330-EF43-BD09-CE27BD161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DAE8F0-B39B-FF48-8F73-9EB916F70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313C5-5D20-A545-9E81-DCB0891BF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5237A-D847-934B-84A9-C7A3ADA43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0CF9-C780-A040-B58A-D37E75421287}" type="datetimeFigureOut">
              <a:rPr lang="en-US" smtClean="0"/>
              <a:t>8/30/21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FFC1F-B1AB-CE4C-AD28-98758DA5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757C1-7BEE-FC4C-A536-6CEB72085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C281-9E18-1043-AA2E-D8DA19CA3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7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34FF74-9A57-3043-896A-0FFA8395D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4015E-2984-8D47-B269-162061B76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9B488-8F29-1749-92DA-0177AFD21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30CF9-C780-A040-B58A-D37E75421287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89F8E-FE44-4244-8284-AABB597E0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23DA0-35A2-CE47-A98F-53D91FA98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8C281-9E18-1043-AA2E-D8DA19CA3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2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0.svg"/><Relationship Id="rId12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3.pn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0.svg"/><Relationship Id="rId12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3.pn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97DD1D02-7EAE-3247-8406-D276DA9F8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830" y="2023247"/>
            <a:ext cx="2811505" cy="2811505"/>
          </a:xfrm>
          <a:prstGeom prst="rect">
            <a:avLst/>
          </a:prstGeom>
        </p:spPr>
      </p:pic>
      <p:pic>
        <p:nvPicPr>
          <p:cNvPr id="9" name="Picture 8" descr="A pink hat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F4C85AFF-3AD1-A443-9A56-30D9E65B1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34077">
            <a:off x="4349916" y="1803403"/>
            <a:ext cx="1676400" cy="16764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090E719-9EC3-8647-BCE6-BC3D8CC7A0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75769" y="2797688"/>
            <a:ext cx="789741" cy="902561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83B60652-054D-F34A-8F48-1F503C9B83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2653" y="3180406"/>
            <a:ext cx="789741" cy="902561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D7F6811-5545-D944-9DEE-BEC80FB642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36974" y="190106"/>
            <a:ext cx="1103599" cy="88287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9C745E93-1DD5-094D-865C-406F71150E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7477" y="2665457"/>
            <a:ext cx="802963" cy="917671"/>
          </a:xfrm>
          <a:prstGeom prst="rect">
            <a:avLst/>
          </a:prstGeom>
        </p:spPr>
      </p:pic>
      <p:pic>
        <p:nvPicPr>
          <p:cNvPr id="22" name="Picture 21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6AA31090-68E6-0E48-AF8F-7B840A54FA5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6108" y="5523113"/>
            <a:ext cx="2529016" cy="780623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BDF8520-21D5-2B46-96AE-F2AF59C1F95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81938" y="2475950"/>
            <a:ext cx="1664395" cy="1906100"/>
          </a:xfrm>
          <a:prstGeom prst="rect">
            <a:avLst/>
          </a:prstGeom>
        </p:spPr>
      </p:pic>
      <p:pic>
        <p:nvPicPr>
          <p:cNvPr id="26" name="Picture 2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20D78C5-5B30-EE4C-87F4-FA54F7EF468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57830" y="2811835"/>
            <a:ext cx="2533328" cy="1382411"/>
          </a:xfrm>
          <a:prstGeom prst="rect">
            <a:avLst/>
          </a:prstGeom>
        </p:spPr>
      </p:pic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06029BB8-E559-0945-A268-3B56A1325C6C}"/>
              </a:ext>
            </a:extLst>
          </p:cNvPr>
          <p:cNvCxnSpPr>
            <a:cxnSpLocks/>
            <a:stCxn id="9" idx="0"/>
            <a:endCxn id="18" idx="0"/>
          </p:cNvCxnSpPr>
          <p:nvPr/>
        </p:nvCxnSpPr>
        <p:spPr>
          <a:xfrm rot="16200000" flipH="1" flipV="1">
            <a:off x="2566996" y="-12692"/>
            <a:ext cx="860112" cy="4496186"/>
          </a:xfrm>
          <a:prstGeom prst="curvedConnector3">
            <a:avLst>
              <a:gd name="adj1" fmla="val -26804"/>
            </a:avLst>
          </a:prstGeom>
          <a:ln w="3175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A4EE2072-4AC2-B74B-B540-51670F608702}"/>
              </a:ext>
            </a:extLst>
          </p:cNvPr>
          <p:cNvCxnSpPr>
            <a:cxnSpLocks/>
            <a:stCxn id="7" idx="2"/>
            <a:endCxn id="26" idx="2"/>
          </p:cNvCxnSpPr>
          <p:nvPr/>
        </p:nvCxnSpPr>
        <p:spPr>
          <a:xfrm rot="5400000" flipH="1" flipV="1">
            <a:off x="6942285" y="2952543"/>
            <a:ext cx="640506" cy="3123911"/>
          </a:xfrm>
          <a:prstGeom prst="curvedConnector3">
            <a:avLst>
              <a:gd name="adj1" fmla="val -35691"/>
            </a:avLst>
          </a:prstGeom>
          <a:ln w="31750">
            <a:headEnd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A1BB9629-CB6D-D64E-BC76-0CBB571B472E}"/>
              </a:ext>
            </a:extLst>
          </p:cNvPr>
          <p:cNvCxnSpPr>
            <a:cxnSpLocks/>
            <a:stCxn id="7" idx="2"/>
            <a:endCxn id="24" idx="2"/>
          </p:cNvCxnSpPr>
          <p:nvPr/>
        </p:nvCxnSpPr>
        <p:spPr>
          <a:xfrm rot="5400000" flipH="1">
            <a:off x="4031009" y="3165178"/>
            <a:ext cx="452702" cy="2886447"/>
          </a:xfrm>
          <a:prstGeom prst="curvedConnector3">
            <a:avLst>
              <a:gd name="adj1" fmla="val -50497"/>
            </a:avLst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B7FB7CA2-748E-5640-B655-85A718F131BA}"/>
              </a:ext>
            </a:extLst>
          </p:cNvPr>
          <p:cNvCxnSpPr>
            <a:cxnSpLocks/>
            <a:stCxn id="24" idx="2"/>
            <a:endCxn id="18" idx="2"/>
          </p:cNvCxnSpPr>
          <p:nvPr/>
        </p:nvCxnSpPr>
        <p:spPr>
          <a:xfrm rot="5400000" flipH="1">
            <a:off x="1382087" y="2950001"/>
            <a:ext cx="798922" cy="2065177"/>
          </a:xfrm>
          <a:prstGeom prst="curvedConnector3">
            <a:avLst>
              <a:gd name="adj1" fmla="val -28614"/>
            </a:avLst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6E398B7A-053D-034C-B6D7-B1EF09F51E2D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 flipH="1" flipV="1">
            <a:off x="8389486" y="1849617"/>
            <a:ext cx="296232" cy="5674038"/>
          </a:xfrm>
          <a:prstGeom prst="curvedConnector4">
            <a:avLst>
              <a:gd name="adj1" fmla="val -269049"/>
              <a:gd name="adj2" fmla="val 100063"/>
            </a:avLst>
          </a:prstGeom>
          <a:ln w="3175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94C3B88-FC96-5442-8F64-98BB64C8D972}"/>
              </a:ext>
            </a:extLst>
          </p:cNvPr>
          <p:cNvCxnSpPr>
            <a:stCxn id="16" idx="2"/>
          </p:cNvCxnSpPr>
          <p:nvPr/>
        </p:nvCxnSpPr>
        <p:spPr>
          <a:xfrm flipH="1">
            <a:off x="5894173" y="1072985"/>
            <a:ext cx="94601" cy="1067661"/>
          </a:xfrm>
          <a:prstGeom prst="straightConnector1">
            <a:avLst/>
          </a:prstGeom>
          <a:ln w="3175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A5103CB-8713-A445-AA06-B28A0E63D945}"/>
              </a:ext>
            </a:extLst>
          </p:cNvPr>
          <p:cNvSpPr txBox="1"/>
          <p:nvPr/>
        </p:nvSpPr>
        <p:spPr>
          <a:xfrm>
            <a:off x="1060336" y="888658"/>
            <a:ext cx="19604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2. Automated invitation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Via SMS or Email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+/- 1-2 reminders</a:t>
            </a:r>
          </a:p>
        </p:txBody>
      </p: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872B640C-CD58-0B4F-830F-3F8E602962E8}"/>
              </a:ext>
            </a:extLst>
          </p:cNvPr>
          <p:cNvCxnSpPr>
            <a:cxnSpLocks/>
          </p:cNvCxnSpPr>
          <p:nvPr/>
        </p:nvCxnSpPr>
        <p:spPr>
          <a:xfrm>
            <a:off x="6633477" y="631545"/>
            <a:ext cx="4642292" cy="1803880"/>
          </a:xfrm>
          <a:prstGeom prst="curvedConnector3">
            <a:avLst>
              <a:gd name="adj1" fmla="val 99775"/>
            </a:avLst>
          </a:prstGeom>
          <a:ln w="31750">
            <a:prstDash val="sysDash"/>
            <a:headEnd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9D6A811-E605-0347-ABB4-9D0C1392DAE7}"/>
              </a:ext>
            </a:extLst>
          </p:cNvPr>
          <p:cNvSpPr txBox="1"/>
          <p:nvPr/>
        </p:nvSpPr>
        <p:spPr>
          <a:xfrm>
            <a:off x="748959" y="5015160"/>
            <a:ext cx="28864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3. Completion on own device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Typically in comfort of own home</a:t>
            </a:r>
            <a:endParaRPr lang="en-US" sz="1400" b="1" dirty="0"/>
          </a:p>
          <a:p>
            <a:pPr marL="285750" indent="-285750">
              <a:buFontTx/>
              <a:buChar char="-"/>
            </a:pPr>
            <a:r>
              <a:rPr lang="en-US" sz="1400" dirty="0" err="1"/>
              <a:t>Carer</a:t>
            </a:r>
            <a:r>
              <a:rPr lang="en-US" sz="1400" dirty="0"/>
              <a:t>/family can help if needed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Onsite iPad as fallback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15D31F7-8745-1D4E-B7FE-7D19B53833F1}"/>
              </a:ext>
            </a:extLst>
          </p:cNvPr>
          <p:cNvSpPr txBox="1"/>
          <p:nvPr/>
        </p:nvSpPr>
        <p:spPr>
          <a:xfrm>
            <a:off x="3820481" y="454392"/>
            <a:ext cx="1504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1. Onboarding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by ePRO team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1E72575-1A07-764D-BB76-A32807263243}"/>
              </a:ext>
            </a:extLst>
          </p:cNvPr>
          <p:cNvSpPr txBox="1"/>
          <p:nvPr/>
        </p:nvSpPr>
        <p:spPr>
          <a:xfrm>
            <a:off x="6296443" y="4297037"/>
            <a:ext cx="28864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4a. Clinical system integration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Available in clinic or </a:t>
            </a:r>
            <a:br>
              <a:rPr lang="en-US" sz="1400" dirty="0"/>
            </a:br>
            <a:r>
              <a:rPr lang="en-US" sz="1400" dirty="0"/>
              <a:t>for remote RV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20AB34E-68BE-B642-A4AD-D26F31299423}"/>
              </a:ext>
            </a:extLst>
          </p:cNvPr>
          <p:cNvSpPr txBox="1"/>
          <p:nvPr/>
        </p:nvSpPr>
        <p:spPr>
          <a:xfrm>
            <a:off x="8556595" y="4935849"/>
            <a:ext cx="2886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4b. Email alert if potentially severe ePRO finding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2E5530-D3A3-7047-8805-2A38DF844342}"/>
              </a:ext>
            </a:extLst>
          </p:cNvPr>
          <p:cNvSpPr txBox="1"/>
          <p:nvPr/>
        </p:nvSpPr>
        <p:spPr>
          <a:xfrm>
            <a:off x="6540572" y="911850"/>
            <a:ext cx="3336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4c. Regular scanning of </a:t>
            </a:r>
            <a:r>
              <a:rPr lang="en-US" sz="1400" b="1" dirty="0" err="1"/>
              <a:t>freetext</a:t>
            </a:r>
            <a:r>
              <a:rPr lang="en-US" sz="1400" b="1" dirty="0"/>
              <a:t> response and clinical escalation if any doubt</a:t>
            </a:r>
          </a:p>
        </p:txBody>
      </p:sp>
    </p:spTree>
    <p:extLst>
      <p:ext uri="{BB962C8B-B14F-4D97-AF65-F5344CB8AC3E}">
        <p14:creationId xmlns:p14="http://schemas.microsoft.com/office/powerpoint/2010/main" val="269022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8ED742F2-4A4C-5147-AED5-076812550670}"/>
              </a:ext>
            </a:extLst>
          </p:cNvPr>
          <p:cNvCxnSpPr>
            <a:cxnSpLocks/>
            <a:stCxn id="105" idx="1"/>
            <a:endCxn id="70" idx="1"/>
          </p:cNvCxnSpPr>
          <p:nvPr/>
        </p:nvCxnSpPr>
        <p:spPr>
          <a:xfrm rot="10800000" flipV="1">
            <a:off x="949439" y="1101666"/>
            <a:ext cx="602013" cy="4246847"/>
          </a:xfrm>
          <a:prstGeom prst="curvedConnector3">
            <a:avLst>
              <a:gd name="adj1" fmla="val 203655"/>
            </a:avLst>
          </a:prstGeom>
          <a:ln w="3175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97DD1D02-7EAE-3247-8406-D276DA9F8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585" y="1658116"/>
            <a:ext cx="2811505" cy="2811505"/>
          </a:xfrm>
          <a:prstGeom prst="rect">
            <a:avLst/>
          </a:prstGeom>
        </p:spPr>
      </p:pic>
      <p:pic>
        <p:nvPicPr>
          <p:cNvPr id="9" name="Picture 8" descr="A pink hat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F4C85AFF-3AD1-A443-9A56-30D9E65B1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34077">
            <a:off x="4137725" y="1515647"/>
            <a:ext cx="1676400" cy="16764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D7F6811-5545-D944-9DEE-BEC80FB64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9836" y="67436"/>
            <a:ext cx="1103599" cy="88287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9C745E93-1DD5-094D-865C-406F71150E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4740" y="437577"/>
            <a:ext cx="609529" cy="696604"/>
          </a:xfrm>
          <a:prstGeom prst="rect">
            <a:avLst/>
          </a:prstGeom>
        </p:spPr>
      </p:pic>
      <p:pic>
        <p:nvPicPr>
          <p:cNvPr id="22" name="Picture 21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6AA31090-68E6-0E48-AF8F-7B840A54FA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7292" y="3967427"/>
            <a:ext cx="2061758" cy="636396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BDF8520-21D5-2B46-96AE-F2AF59C1F9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93649" y="2602938"/>
            <a:ext cx="1664395" cy="1906100"/>
          </a:xfrm>
          <a:prstGeom prst="rect">
            <a:avLst/>
          </a:prstGeom>
        </p:spPr>
      </p:pic>
      <p:pic>
        <p:nvPicPr>
          <p:cNvPr id="26" name="Picture 2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20D78C5-5B30-EE4C-87F4-FA54F7EF46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56125" y="2364684"/>
            <a:ext cx="2811505" cy="1534209"/>
          </a:xfrm>
          <a:prstGeom prst="rect">
            <a:avLst/>
          </a:prstGeom>
        </p:spPr>
      </p:pic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06029BB8-E559-0945-A268-3B56A1325C6C}"/>
              </a:ext>
            </a:extLst>
          </p:cNvPr>
          <p:cNvCxnSpPr>
            <a:cxnSpLocks/>
            <a:stCxn id="71" idx="1"/>
            <a:endCxn id="105" idx="0"/>
          </p:cNvCxnSpPr>
          <p:nvPr/>
        </p:nvCxnSpPr>
        <p:spPr>
          <a:xfrm rot="10800000" flipV="1">
            <a:off x="1767571" y="570656"/>
            <a:ext cx="2097477" cy="346844"/>
          </a:xfrm>
          <a:prstGeom prst="curvedConnector2">
            <a:avLst/>
          </a:prstGeom>
          <a:ln w="3175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6E398B7A-053D-034C-B6D7-B1EF09F51E2D}"/>
              </a:ext>
            </a:extLst>
          </p:cNvPr>
          <p:cNvCxnSpPr>
            <a:cxnSpLocks/>
            <a:stCxn id="70" idx="2"/>
            <a:endCxn id="73" idx="2"/>
          </p:cNvCxnSpPr>
          <p:nvPr/>
        </p:nvCxnSpPr>
        <p:spPr>
          <a:xfrm rot="5400000" flipH="1" flipV="1">
            <a:off x="6339594" y="1349529"/>
            <a:ext cx="636827" cy="8530693"/>
          </a:xfrm>
          <a:prstGeom prst="curvedConnector3">
            <a:avLst>
              <a:gd name="adj1" fmla="val -103810"/>
            </a:avLst>
          </a:prstGeom>
          <a:ln w="31750">
            <a:prstDash val="sys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A5103CB-8713-A445-AA06-B28A0E63D945}"/>
              </a:ext>
            </a:extLst>
          </p:cNvPr>
          <p:cNvSpPr txBox="1"/>
          <p:nvPr/>
        </p:nvSpPr>
        <p:spPr>
          <a:xfrm>
            <a:off x="1641408" y="896159"/>
            <a:ext cx="20180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2. Automated invitation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Via personalized SMS or Email link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+/- 1-2 reminders</a:t>
            </a:r>
          </a:p>
        </p:txBody>
      </p: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872B640C-CD58-0B4F-830F-3F8E602962E8}"/>
              </a:ext>
            </a:extLst>
          </p:cNvPr>
          <p:cNvCxnSpPr>
            <a:cxnSpLocks/>
            <a:stCxn id="16" idx="3"/>
            <a:endCxn id="94" idx="0"/>
          </p:cNvCxnSpPr>
          <p:nvPr/>
        </p:nvCxnSpPr>
        <p:spPr>
          <a:xfrm>
            <a:off x="6503435" y="508876"/>
            <a:ext cx="5136982" cy="2270462"/>
          </a:xfrm>
          <a:prstGeom prst="curvedConnector2">
            <a:avLst/>
          </a:prstGeom>
          <a:ln w="31750">
            <a:prstDash val="sysDash"/>
            <a:headEnd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9D6A811-E605-0347-ABB4-9D0C1392DAE7}"/>
              </a:ext>
            </a:extLst>
          </p:cNvPr>
          <p:cNvSpPr txBox="1"/>
          <p:nvPr/>
        </p:nvSpPr>
        <p:spPr>
          <a:xfrm>
            <a:off x="949438" y="4763738"/>
            <a:ext cx="28864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3. Completion on own device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Typically in comfort of own home</a:t>
            </a:r>
            <a:endParaRPr lang="en-US" sz="1400" b="1" dirty="0"/>
          </a:p>
          <a:p>
            <a:pPr marL="285750" indent="-285750">
              <a:buFontTx/>
              <a:buChar char="-"/>
            </a:pPr>
            <a:r>
              <a:rPr lang="en-US" sz="1400" dirty="0" err="1"/>
              <a:t>Carer</a:t>
            </a:r>
            <a:r>
              <a:rPr lang="en-US" sz="1400" dirty="0"/>
              <a:t>/family can help if needed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Onsite iPad as fallback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15D31F7-8745-1D4E-B7FE-7D19B53833F1}"/>
              </a:ext>
            </a:extLst>
          </p:cNvPr>
          <p:cNvSpPr txBox="1"/>
          <p:nvPr/>
        </p:nvSpPr>
        <p:spPr>
          <a:xfrm>
            <a:off x="3865047" y="309046"/>
            <a:ext cx="1504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1. Onboarding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by ePRO team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1E72575-1A07-764D-BB76-A32807263243}"/>
              </a:ext>
            </a:extLst>
          </p:cNvPr>
          <p:cNvSpPr txBox="1"/>
          <p:nvPr/>
        </p:nvSpPr>
        <p:spPr>
          <a:xfrm>
            <a:off x="7745852" y="4025074"/>
            <a:ext cx="28864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4a. Clinical system integration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Routine availability in clinic or </a:t>
            </a:r>
            <a:br>
              <a:rPr lang="en-US" sz="1400" dirty="0"/>
            </a:br>
            <a:r>
              <a:rPr lang="en-US" sz="1400" dirty="0"/>
              <a:t>for remote review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20AB34E-68BE-B642-A4AD-D26F31299423}"/>
              </a:ext>
            </a:extLst>
          </p:cNvPr>
          <p:cNvSpPr txBox="1"/>
          <p:nvPr/>
        </p:nvSpPr>
        <p:spPr>
          <a:xfrm>
            <a:off x="9654710" y="4773242"/>
            <a:ext cx="2537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4b. Email alert if potentially severe ePRO finding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2E5530-D3A3-7047-8805-2A38DF844342}"/>
              </a:ext>
            </a:extLst>
          </p:cNvPr>
          <p:cNvSpPr txBox="1"/>
          <p:nvPr/>
        </p:nvSpPr>
        <p:spPr>
          <a:xfrm>
            <a:off x="6507050" y="781020"/>
            <a:ext cx="24163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4c. Regular scanning of </a:t>
            </a:r>
            <a:r>
              <a:rPr lang="en-US" sz="1400" b="1" dirty="0" err="1"/>
              <a:t>freetext</a:t>
            </a:r>
            <a:r>
              <a:rPr lang="en-US" sz="1400" b="1" dirty="0"/>
              <a:t> response and clinical escalation if any doubt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066C7FBB-615A-B64B-9323-4F139FE017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21305" y="5723819"/>
            <a:ext cx="609529" cy="696604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62D8313E-DA6D-314C-82B7-D6E22C1410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389062" y="3245138"/>
            <a:ext cx="615676" cy="703630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39842D61-B17A-1343-A8C7-B3154D2187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773386" y="3615612"/>
            <a:ext cx="615676" cy="703629"/>
          </a:xfrm>
          <a:prstGeom prst="rect">
            <a:avLst/>
          </a:prstGeom>
        </p:spPr>
      </p:pic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311FE29D-E12F-FF4E-BF67-51C29D28F687}"/>
              </a:ext>
            </a:extLst>
          </p:cNvPr>
          <p:cNvCxnSpPr>
            <a:cxnSpLocks/>
            <a:stCxn id="127" idx="2"/>
            <a:endCxn id="124" idx="2"/>
          </p:cNvCxnSpPr>
          <p:nvPr/>
        </p:nvCxnSpPr>
        <p:spPr>
          <a:xfrm rot="5400000" flipH="1" flipV="1">
            <a:off x="5984177" y="2891670"/>
            <a:ext cx="791366" cy="5024378"/>
          </a:xfrm>
          <a:prstGeom prst="curvedConnector3">
            <a:avLst>
              <a:gd name="adj1" fmla="val -28887"/>
            </a:avLst>
          </a:prstGeom>
          <a:ln w="3175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0DED7CC-388D-C34E-8F18-E6CABF95E256}"/>
              </a:ext>
            </a:extLst>
          </p:cNvPr>
          <p:cNvSpPr txBox="1"/>
          <p:nvPr/>
        </p:nvSpPr>
        <p:spPr>
          <a:xfrm>
            <a:off x="11521634" y="277933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DFF0287-6BE7-D34C-8289-8EE24ED295E7}"/>
              </a:ext>
            </a:extLst>
          </p:cNvPr>
          <p:cNvSpPr txBox="1"/>
          <p:nvPr/>
        </p:nvSpPr>
        <p:spPr>
          <a:xfrm>
            <a:off x="1551451" y="917500"/>
            <a:ext cx="432238" cy="368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EF65A94-3BBD-C542-950F-7767069155E7}"/>
              </a:ext>
            </a:extLst>
          </p:cNvPr>
          <p:cNvSpPr txBox="1"/>
          <p:nvPr/>
        </p:nvSpPr>
        <p:spPr>
          <a:xfrm>
            <a:off x="8773266" y="463884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140EF53-962E-E54E-B459-DA4A03B966A3}"/>
              </a:ext>
            </a:extLst>
          </p:cNvPr>
          <p:cNvSpPr txBox="1"/>
          <p:nvPr/>
        </p:nvSpPr>
        <p:spPr>
          <a:xfrm>
            <a:off x="3748888" y="543021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8824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8ED742F2-4A4C-5147-AED5-076812550670}"/>
              </a:ext>
            </a:extLst>
          </p:cNvPr>
          <p:cNvCxnSpPr>
            <a:cxnSpLocks/>
            <a:stCxn id="18" idx="1"/>
            <a:endCxn id="34" idx="1"/>
          </p:cNvCxnSpPr>
          <p:nvPr/>
        </p:nvCxnSpPr>
        <p:spPr>
          <a:xfrm rot="10800000" flipV="1">
            <a:off x="798967" y="1247782"/>
            <a:ext cx="244071" cy="4340808"/>
          </a:xfrm>
          <a:prstGeom prst="curvedConnector3">
            <a:avLst>
              <a:gd name="adj1" fmla="val 325578"/>
            </a:avLst>
          </a:prstGeom>
          <a:ln w="3175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97DD1D02-7EAE-3247-8406-D276DA9F8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397" y="1491960"/>
            <a:ext cx="2811505" cy="2811505"/>
          </a:xfrm>
          <a:prstGeom prst="rect">
            <a:avLst/>
          </a:prstGeom>
        </p:spPr>
      </p:pic>
      <p:pic>
        <p:nvPicPr>
          <p:cNvPr id="9" name="Picture 8" descr="A pink hat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F4C85AFF-3AD1-A443-9A56-30D9E65B1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34077">
            <a:off x="4142537" y="1349491"/>
            <a:ext cx="1676400" cy="16764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D7F6811-5545-D944-9DEE-BEC80FB64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46993" y="701930"/>
            <a:ext cx="1103599" cy="88287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9C745E93-1DD5-094D-865C-406F71150E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3037" y="899480"/>
            <a:ext cx="609529" cy="696604"/>
          </a:xfrm>
          <a:prstGeom prst="rect">
            <a:avLst/>
          </a:prstGeom>
        </p:spPr>
      </p:pic>
      <p:pic>
        <p:nvPicPr>
          <p:cNvPr id="22" name="Picture 21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6AA31090-68E6-0E48-AF8F-7B840A54FA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12104" y="3801271"/>
            <a:ext cx="2061758" cy="636396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BDF8520-21D5-2B46-96AE-F2AF59C1F9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8652" y="2211822"/>
            <a:ext cx="1974493" cy="2261231"/>
          </a:xfrm>
          <a:prstGeom prst="rect">
            <a:avLst/>
          </a:prstGeom>
        </p:spPr>
      </p:pic>
      <p:pic>
        <p:nvPicPr>
          <p:cNvPr id="26" name="Picture 2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20D78C5-5B30-EE4C-87F4-FA54F7EF46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38496" y="2506548"/>
            <a:ext cx="3624515" cy="1977860"/>
          </a:xfrm>
          <a:prstGeom prst="rect">
            <a:avLst/>
          </a:prstGeom>
        </p:spPr>
      </p:pic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06029BB8-E559-0945-A268-3B56A1325C6C}"/>
              </a:ext>
            </a:extLst>
          </p:cNvPr>
          <p:cNvCxnSpPr>
            <a:cxnSpLocks/>
            <a:stCxn id="16" idx="0"/>
            <a:endCxn id="18" idx="0"/>
          </p:cNvCxnSpPr>
          <p:nvPr/>
        </p:nvCxnSpPr>
        <p:spPr>
          <a:xfrm rot="16200000" flipH="1" flipV="1">
            <a:off x="5574523" y="-3524791"/>
            <a:ext cx="197550" cy="8650991"/>
          </a:xfrm>
          <a:prstGeom prst="curvedConnector3">
            <a:avLst>
              <a:gd name="adj1" fmla="val -265663"/>
            </a:avLst>
          </a:prstGeom>
          <a:ln w="3175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6E398B7A-053D-034C-B6D7-B1EF09F51E2D}"/>
              </a:ext>
            </a:extLst>
          </p:cNvPr>
          <p:cNvCxnSpPr>
            <a:cxnSpLocks/>
            <a:stCxn id="34" idx="2"/>
            <a:endCxn id="52" idx="2"/>
          </p:cNvCxnSpPr>
          <p:nvPr/>
        </p:nvCxnSpPr>
        <p:spPr>
          <a:xfrm rot="5400000" flipH="1" flipV="1">
            <a:off x="5865195" y="982608"/>
            <a:ext cx="192820" cy="9715748"/>
          </a:xfrm>
          <a:prstGeom prst="curvedConnector3">
            <a:avLst>
              <a:gd name="adj1" fmla="val -425800"/>
            </a:avLst>
          </a:prstGeom>
          <a:ln w="31750">
            <a:prstDash val="sys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A5103CB-8713-A445-AA06-B28A0E63D945}"/>
              </a:ext>
            </a:extLst>
          </p:cNvPr>
          <p:cNvSpPr txBox="1"/>
          <p:nvPr/>
        </p:nvSpPr>
        <p:spPr>
          <a:xfrm>
            <a:off x="1641408" y="896159"/>
            <a:ext cx="20180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2. Automated invitation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Via personalized SMS or Email link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+/- 1-2 reminders</a:t>
            </a:r>
          </a:p>
        </p:txBody>
      </p: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872B640C-CD58-0B4F-830F-3F8E602962E8}"/>
              </a:ext>
            </a:extLst>
          </p:cNvPr>
          <p:cNvCxnSpPr>
            <a:cxnSpLocks/>
            <a:stCxn id="16" idx="3"/>
            <a:endCxn id="51" idx="3"/>
          </p:cNvCxnSpPr>
          <p:nvPr/>
        </p:nvCxnSpPr>
        <p:spPr>
          <a:xfrm>
            <a:off x="10550592" y="1143370"/>
            <a:ext cx="1099520" cy="3950565"/>
          </a:xfrm>
          <a:prstGeom prst="curvedConnector3">
            <a:avLst>
              <a:gd name="adj1" fmla="val 119620"/>
            </a:avLst>
          </a:prstGeom>
          <a:ln w="31750">
            <a:prstDash val="sysDash"/>
            <a:headEnd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9D6A811-E605-0347-ABB4-9D0C1392DAE7}"/>
              </a:ext>
            </a:extLst>
          </p:cNvPr>
          <p:cNvSpPr txBox="1"/>
          <p:nvPr/>
        </p:nvSpPr>
        <p:spPr>
          <a:xfrm>
            <a:off x="1265166" y="4552799"/>
            <a:ext cx="28864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3. Completion on own device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Typically in comfort of own home</a:t>
            </a:r>
            <a:endParaRPr lang="en-US" sz="1400" b="1" dirty="0"/>
          </a:p>
          <a:p>
            <a:pPr marL="285750" indent="-285750">
              <a:buFontTx/>
              <a:buChar char="-"/>
            </a:pPr>
            <a:r>
              <a:rPr lang="en-US" sz="1400" dirty="0" err="1"/>
              <a:t>Carer</a:t>
            </a:r>
            <a:r>
              <a:rPr lang="en-US" sz="1400" dirty="0"/>
              <a:t>/family can help if needed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Onsite iPad as fallback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15D31F7-8745-1D4E-B7FE-7D19B53833F1}"/>
              </a:ext>
            </a:extLst>
          </p:cNvPr>
          <p:cNvSpPr txBox="1"/>
          <p:nvPr/>
        </p:nvSpPr>
        <p:spPr>
          <a:xfrm>
            <a:off x="7699445" y="701929"/>
            <a:ext cx="1504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1. Onboarding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by ePRO team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1E72575-1A07-764D-BB76-A32807263243}"/>
              </a:ext>
            </a:extLst>
          </p:cNvPr>
          <p:cNvSpPr txBox="1"/>
          <p:nvPr/>
        </p:nvSpPr>
        <p:spPr>
          <a:xfrm>
            <a:off x="5270411" y="5382410"/>
            <a:ext cx="27699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4a. Clinical system integration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Routine availability in clinic or </a:t>
            </a:r>
            <a:br>
              <a:rPr lang="en-US" sz="1400" dirty="0"/>
            </a:br>
            <a:r>
              <a:rPr lang="en-US" sz="1400" dirty="0"/>
              <a:t>for remote review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20AB34E-68BE-B642-A4AD-D26F31299423}"/>
              </a:ext>
            </a:extLst>
          </p:cNvPr>
          <p:cNvSpPr txBox="1"/>
          <p:nvPr/>
        </p:nvSpPr>
        <p:spPr>
          <a:xfrm>
            <a:off x="10729950" y="5893218"/>
            <a:ext cx="1583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4b. Automated email alert if potentially severe ePRO finding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2E5530-D3A3-7047-8805-2A38DF844342}"/>
              </a:ext>
            </a:extLst>
          </p:cNvPr>
          <p:cNvSpPr txBox="1"/>
          <p:nvPr/>
        </p:nvSpPr>
        <p:spPr>
          <a:xfrm>
            <a:off x="10393355" y="117606"/>
            <a:ext cx="17986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4c. Regular scanning of </a:t>
            </a:r>
            <a:r>
              <a:rPr lang="en-US" sz="1400" b="1" dirty="0" err="1"/>
              <a:t>freetext</a:t>
            </a:r>
            <a:r>
              <a:rPr lang="en-US" sz="1400" b="1" dirty="0"/>
              <a:t> response and clinical escalation if any doubt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066C7FBB-615A-B64B-9323-4F139FE017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8966" y="5240288"/>
            <a:ext cx="609529" cy="696604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62D8313E-DA6D-314C-82B7-D6E22C1410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34436" y="4742120"/>
            <a:ext cx="615676" cy="703630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39842D61-B17A-1343-A8C7-B3154D2187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511641" y="5040443"/>
            <a:ext cx="615676" cy="703629"/>
          </a:xfrm>
          <a:prstGeom prst="rect">
            <a:avLst/>
          </a:prstGeom>
        </p:spPr>
      </p:pic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311FE29D-E12F-FF4E-BF67-51C29D28F687}"/>
              </a:ext>
            </a:extLst>
          </p:cNvPr>
          <p:cNvCxnSpPr>
            <a:cxnSpLocks/>
            <a:stCxn id="70" idx="2"/>
            <a:endCxn id="26" idx="2"/>
          </p:cNvCxnSpPr>
          <p:nvPr/>
        </p:nvCxnSpPr>
        <p:spPr>
          <a:xfrm rot="5400000" flipH="1" flipV="1">
            <a:off x="5610601" y="1582197"/>
            <a:ext cx="1237942" cy="7042364"/>
          </a:xfrm>
          <a:prstGeom prst="curvedConnector3">
            <a:avLst>
              <a:gd name="adj1" fmla="val -41354"/>
            </a:avLst>
          </a:prstGeom>
          <a:ln w="3175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0DED7CC-388D-C34E-8F18-E6CABF95E256}"/>
              </a:ext>
            </a:extLst>
          </p:cNvPr>
          <p:cNvSpPr txBox="1"/>
          <p:nvPr/>
        </p:nvSpPr>
        <p:spPr>
          <a:xfrm>
            <a:off x="11521634" y="277933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EF65A94-3BBD-C542-950F-7767069155E7}"/>
              </a:ext>
            </a:extLst>
          </p:cNvPr>
          <p:cNvSpPr txBox="1"/>
          <p:nvPr/>
        </p:nvSpPr>
        <p:spPr>
          <a:xfrm>
            <a:off x="8773266" y="463884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140EF53-962E-E54E-B459-DA4A03B966A3}"/>
              </a:ext>
            </a:extLst>
          </p:cNvPr>
          <p:cNvSpPr txBox="1"/>
          <p:nvPr/>
        </p:nvSpPr>
        <p:spPr>
          <a:xfrm>
            <a:off x="3748888" y="543021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6617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2227</TotalTime>
  <Words>239</Words>
  <Application>Microsoft Macintosh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Thilo Schuler (HDR)</dc:creator>
  <cp:lastModifiedBy>Thilo Schuler (HDR)</cp:lastModifiedBy>
  <cp:revision>3</cp:revision>
  <dcterms:created xsi:type="dcterms:W3CDTF">2021-08-29T03:19:48Z</dcterms:created>
  <dcterms:modified xsi:type="dcterms:W3CDTF">2021-08-31T22:16:28Z</dcterms:modified>
</cp:coreProperties>
</file>