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257" r:id="rId6"/>
    <p:sldId id="271" r:id="rId7"/>
    <p:sldId id="258" r:id="rId8"/>
    <p:sldId id="277" r:id="rId9"/>
    <p:sldId id="261" r:id="rId10"/>
    <p:sldId id="334" r:id="rId11"/>
    <p:sldId id="329" r:id="rId12"/>
    <p:sldId id="336" r:id="rId13"/>
    <p:sldId id="333" r:id="rId14"/>
    <p:sldId id="323" r:id="rId15"/>
    <p:sldId id="322" r:id="rId16"/>
    <p:sldId id="321" r:id="rId17"/>
    <p:sldId id="266" r:id="rId18"/>
    <p:sldId id="319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FC4"/>
    <a:srgbClr val="002060"/>
    <a:srgbClr val="FFFFFF"/>
    <a:srgbClr val="6313DC"/>
    <a:srgbClr val="DCE7F7"/>
    <a:srgbClr val="DDD6F8"/>
    <a:srgbClr val="DADEF8"/>
    <a:srgbClr val="DCEBF7"/>
    <a:srgbClr val="7BEBD8"/>
    <a:srgbClr val="833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0AAD6-B4E2-407F-99C7-B4510B180382}" v="916" dt="2020-04-15T01:48:0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1986" autoAdjust="0"/>
  </p:normalViewPr>
  <p:slideViewPr>
    <p:cSldViewPr snapToGrid="0" showGuides="1">
      <p:cViewPr varScale="1">
        <p:scale>
          <a:sx n="106" d="100"/>
          <a:sy n="106" d="100"/>
        </p:scale>
        <p:origin x="558" y="102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68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30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584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13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0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07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8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6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625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3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F8F48A-6110-47DA-8521-A1D1FFD22F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0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10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9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0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0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8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A373E-4619-4AD9-9A1C-1502F6556AA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FDC5-981C-4662-9572-8515C9214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chwebke/DDS-6306-Case-Study-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schwebke.github.io/" TargetMode="External"/><Relationship Id="rId4" Type="http://schemas.openxmlformats.org/officeDocument/2006/relationships/hyperlink" Target="https://youtu.b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This image is an abstract decorative shap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DDS 6306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Study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Thad Schwebke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i="0" dirty="0"/>
              <a:t>KNN and Naive Bayes models were used to predict attrition.  The Naive Bayes model was chosen for the final prediction model because it had the highest accuracy (99.54%), sensitivity (100%), and specificity (96.55%). 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126601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Predictions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DD2115A1-ADD1-4064-9E55-B44B61B4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51745"/>
              </p:ext>
            </p:extLst>
          </p:nvPr>
        </p:nvGraphicFramePr>
        <p:xfrm>
          <a:off x="428018" y="5733713"/>
          <a:ext cx="6677813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24396">
                  <a:extLst>
                    <a:ext uri="{9D8B030D-6E8A-4147-A177-3AD203B41FA5}">
                      <a16:colId xmlns:a16="http://schemas.microsoft.com/office/drawing/2014/main" val="2907652754"/>
                    </a:ext>
                  </a:extLst>
                </a:gridCol>
                <a:gridCol w="1851139">
                  <a:extLst>
                    <a:ext uri="{9D8B030D-6E8A-4147-A177-3AD203B41FA5}">
                      <a16:colId xmlns:a16="http://schemas.microsoft.com/office/drawing/2014/main" val="834548049"/>
                    </a:ext>
                  </a:extLst>
                </a:gridCol>
                <a:gridCol w="1810138">
                  <a:extLst>
                    <a:ext uri="{9D8B030D-6E8A-4147-A177-3AD203B41FA5}">
                      <a16:colId xmlns:a16="http://schemas.microsoft.com/office/drawing/2014/main" val="975190561"/>
                    </a:ext>
                  </a:extLst>
                </a:gridCol>
                <a:gridCol w="1892140">
                  <a:extLst>
                    <a:ext uri="{9D8B030D-6E8A-4147-A177-3AD203B41FA5}">
                      <a16:colId xmlns:a16="http://schemas.microsoft.com/office/drawing/2014/main" val="82940303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3053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KNN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0.97351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0.04348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959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Naive Bayes 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7780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73F408-706F-4F54-9E62-3DA047DB700B}"/>
              </a:ext>
            </a:extLst>
          </p:cNvPr>
          <p:cNvSpPr txBox="1"/>
          <p:nvPr/>
        </p:nvSpPr>
        <p:spPr>
          <a:xfrm>
            <a:off x="428018" y="1910313"/>
            <a:ext cx="1121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KNN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EFBF1-4362-4A15-AC96-92EA428EA5AA}"/>
              </a:ext>
            </a:extLst>
          </p:cNvPr>
          <p:cNvSpPr txBox="1"/>
          <p:nvPr/>
        </p:nvSpPr>
        <p:spPr>
          <a:xfrm>
            <a:off x="4324529" y="1910313"/>
            <a:ext cx="11216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>
              <a:defRPr/>
            </a:pPr>
            <a:r>
              <a:rPr lang="en-US" b="1" i="0" dirty="0"/>
              <a:t>Naive Bayes</a:t>
            </a:r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6C710-C5C5-4616-B970-B1D44958F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8" y="2155057"/>
            <a:ext cx="2562225" cy="3114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81938-7245-4A2F-9C1A-2CD8F567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529" y="2129578"/>
            <a:ext cx="2834640" cy="31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9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The Linear Regression model was tested and used for salary predictions achieving a Root Mean Squared Error (RMSE) of $1,419, which is below the evaluation criteria of &lt; $3,000.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6126601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Salary Prediction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17FE2-40A8-4ADA-8E32-476B43C7A700}"/>
              </a:ext>
            </a:extLst>
          </p:cNvPr>
          <p:cNvSpPr/>
          <p:nvPr/>
        </p:nvSpPr>
        <p:spPr>
          <a:xfrm>
            <a:off x="621421" y="2036300"/>
            <a:ext cx="6453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Adjusted R-squared says that 91.3% of the variation in the response variable is explained by the predictor variables. The F-statistic value is 1213 which leads to a p-value of &lt; 0.0000000000000002, which is highly significant.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6A883-BF2B-4111-BEF3-83DD50AE7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1" y="2867297"/>
            <a:ext cx="52673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3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677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Statistically the top three factors contributing to Attrition are: Distance from Home, Marital Status, and Overtime. 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work from home arrangements for employees that have longer commutes.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why single and married employees have higher attrition rates than divorced employees.</a:t>
            </a:r>
          </a:p>
          <a:p>
            <a:endParaRPr lang="en-US" sz="1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There is an opportunity to explore why overtime-eligible employees have higher attrition.  Is the overtime pay not competitive?  Or is it just too many additional hours?</a:t>
            </a:r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</p:spTree>
    <p:extLst>
      <p:ext uri="{BB962C8B-B14F-4D97-AF65-F5344CB8AC3E}">
        <p14:creationId xmlns:p14="http://schemas.microsoft.com/office/powerpoint/2010/main" val="7943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</p:spTree>
    <p:extLst>
      <p:ext uri="{BB962C8B-B14F-4D97-AF65-F5344CB8AC3E}">
        <p14:creationId xmlns:p14="http://schemas.microsoft.com/office/powerpoint/2010/main" val="53259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1A80AA-243C-4883-A8F9-57E2C85AA69A}"/>
              </a:ext>
            </a:extLst>
          </p:cNvPr>
          <p:cNvSpPr txBox="1"/>
          <p:nvPr/>
        </p:nvSpPr>
        <p:spPr>
          <a:xfrm>
            <a:off x="1188749" y="3056722"/>
            <a:ext cx="4223760" cy="576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6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510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424134-52BB-4183-A9FC-3CBBA75DCD28}"/>
              </a:ext>
            </a:extLst>
          </p:cNvPr>
          <p:cNvSpPr txBox="1"/>
          <p:nvPr/>
        </p:nvSpPr>
        <p:spPr>
          <a:xfrm>
            <a:off x="726781" y="2245249"/>
            <a:ext cx="564631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defTabSz="457200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Link</a:t>
            </a:r>
          </a:p>
          <a:p>
            <a:pPr lvl="0">
              <a:defRPr/>
            </a:pPr>
            <a:r>
              <a:rPr lang="en-US" dirty="0">
                <a:hlinkClick r:id="rId3"/>
              </a:rPr>
              <a:t>https://github.com/tschwebke/DDS-6306-Case-Study-2</a:t>
            </a:r>
            <a:endParaRPr lang="en-US" dirty="0"/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YouTube Link</a:t>
            </a:r>
          </a:p>
          <a:p>
            <a:pPr>
              <a:defRPr/>
            </a:pPr>
            <a:r>
              <a:rPr lang="en-US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</a:t>
            </a:r>
            <a:r>
              <a:rPr lang="en-US" altLang="en-US" dirty="0"/>
              <a:t> TBD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GitHub Pages Link</a:t>
            </a:r>
          </a:p>
          <a:p>
            <a:pPr>
              <a:defRPr/>
            </a:pPr>
            <a:r>
              <a:rPr lang="en-US" dirty="0">
                <a:hlinkClick r:id="rId5"/>
              </a:rPr>
              <a:t>https://tschwebke.github.io/</a:t>
            </a:r>
            <a:endParaRPr lang="en-US" dirty="0"/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</p:spTree>
    <p:extLst>
      <p:ext uri="{BB962C8B-B14F-4D97-AF65-F5344CB8AC3E}">
        <p14:creationId xmlns:p14="http://schemas.microsoft.com/office/powerpoint/2010/main" val="103135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1466019"/>
            <a:ext cx="350118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DDSAnalytics – Employee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1939373"/>
            <a:ext cx="6407350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DDSAnalytics is an analytics company that specializes in talent management solutions for Fortune 100 companies. </a:t>
            </a:r>
          </a:p>
          <a:p>
            <a:endParaRPr lang="en-US" i="0" dirty="0"/>
          </a:p>
          <a:p>
            <a:r>
              <a:rPr lang="en-US" b="1" i="0" dirty="0"/>
              <a:t>Talent management </a:t>
            </a:r>
            <a:r>
              <a:rPr lang="en-US" i="0" dirty="0"/>
              <a:t>is the iterative process of developing and retaining employees. 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workforce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employee training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identifying high-potential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reducing/preventing voluntary employee turnover (attrition)</a:t>
            </a:r>
          </a:p>
          <a:p>
            <a:endParaRPr lang="en-US" i="0" dirty="0"/>
          </a:p>
          <a:p>
            <a:r>
              <a:rPr lang="en-US" i="0" dirty="0"/>
              <a:t>DDSAnalytics is planning to leverage data science for talent management to gain a competitive edge over its competition. Executive leadership has identified predicting employee turnover as its first application of data science for talent management. </a:t>
            </a:r>
          </a:p>
          <a:p>
            <a:endParaRPr lang="en-US" i="0" dirty="0"/>
          </a:p>
          <a:p>
            <a:r>
              <a:rPr lang="en-US" i="0" dirty="0"/>
              <a:t>The DDSAnalytics data science team will conduct an analysis of existing employee data as a first step. </a:t>
            </a:r>
            <a:endParaRPr lang="en-US" dirty="0"/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</p:spTree>
    <p:extLst>
      <p:ext uri="{BB962C8B-B14F-4D97-AF65-F5344CB8AC3E}">
        <p14:creationId xmlns:p14="http://schemas.microsoft.com/office/powerpoint/2010/main" val="20910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D787-E830-4638-97B3-205F0A0ABC3F}"/>
              </a:ext>
            </a:extLst>
          </p:cNvPr>
          <p:cNvGrpSpPr/>
          <p:nvPr/>
        </p:nvGrpSpPr>
        <p:grpSpPr>
          <a:xfrm>
            <a:off x="518433" y="2011888"/>
            <a:ext cx="4201583" cy="246221"/>
            <a:chOff x="518433" y="1981199"/>
            <a:chExt cx="4201583" cy="24622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FCD1AA-E1CA-41D6-8605-56AFEBE4EEE3}"/>
                </a:ext>
              </a:extLst>
            </p:cNvPr>
            <p:cNvSpPr/>
            <p:nvPr/>
          </p:nvSpPr>
          <p:spPr>
            <a:xfrm>
              <a:off x="518433" y="198119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01D99-B002-4698-9C7E-C942B9AA2D39}"/>
                </a:ext>
              </a:extLst>
            </p:cNvPr>
            <p:cNvSpPr/>
            <p:nvPr/>
          </p:nvSpPr>
          <p:spPr>
            <a:xfrm>
              <a:off x="1183821" y="1981199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Demographics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19246F-8F2D-4FAD-8927-AA34DDAA5DFA}"/>
              </a:ext>
            </a:extLst>
          </p:cNvPr>
          <p:cNvGrpSpPr/>
          <p:nvPr/>
        </p:nvGrpSpPr>
        <p:grpSpPr>
          <a:xfrm>
            <a:off x="518433" y="3626494"/>
            <a:ext cx="4159057" cy="246221"/>
            <a:chOff x="518433" y="2833702"/>
            <a:chExt cx="4159057" cy="24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847627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0C2221-E8A7-47E0-B2B2-5A6A32F96791}"/>
                </a:ext>
              </a:extLst>
            </p:cNvPr>
            <p:cNvSpPr/>
            <p:nvPr/>
          </p:nvSpPr>
          <p:spPr>
            <a:xfrm>
              <a:off x="1141295" y="2833702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Job role trends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065A01-39E4-4CC9-9075-3910C66205F5}"/>
              </a:ext>
            </a:extLst>
          </p:cNvPr>
          <p:cNvGrpSpPr/>
          <p:nvPr/>
        </p:nvGrpSpPr>
        <p:grpSpPr>
          <a:xfrm>
            <a:off x="518433" y="4433797"/>
            <a:ext cx="4185433" cy="246221"/>
            <a:chOff x="518433" y="3714055"/>
            <a:chExt cx="4185433" cy="24622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B458D5C-BDF7-4A75-A4E8-B99128DCD84A}"/>
                </a:ext>
              </a:extLst>
            </p:cNvPr>
            <p:cNvSpPr/>
            <p:nvPr/>
          </p:nvSpPr>
          <p:spPr>
            <a:xfrm>
              <a:off x="518433" y="3727980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7B45E-57F0-4725-89C0-3CD74A5097A3}"/>
                </a:ext>
              </a:extLst>
            </p:cNvPr>
            <p:cNvSpPr/>
            <p:nvPr/>
          </p:nvSpPr>
          <p:spPr>
            <a:xfrm>
              <a:off x="1167671" y="3714055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attrition predictions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9D452F-25F9-4A2F-84BD-9A44714884C6}"/>
              </a:ext>
            </a:extLst>
          </p:cNvPr>
          <p:cNvGrpSpPr/>
          <p:nvPr/>
        </p:nvGrpSpPr>
        <p:grpSpPr>
          <a:xfrm>
            <a:off x="518433" y="5241101"/>
            <a:ext cx="4185432" cy="253183"/>
            <a:chOff x="518433" y="4587446"/>
            <a:chExt cx="4185432" cy="25318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E3D015-D1E6-40C0-B820-5D2B0144652D}"/>
                </a:ext>
              </a:extLst>
            </p:cNvPr>
            <p:cNvSpPr/>
            <p:nvPr/>
          </p:nvSpPr>
          <p:spPr>
            <a:xfrm>
              <a:off x="518433" y="4608333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7696D-0387-46E9-A420-AD2392161D95}"/>
                </a:ext>
              </a:extLst>
            </p:cNvPr>
            <p:cNvSpPr/>
            <p:nvPr/>
          </p:nvSpPr>
          <p:spPr>
            <a:xfrm>
              <a:off x="1167670" y="4587446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Employee salary predictions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5858C8-62B4-4D20-97DD-EA2EE91A707F}"/>
              </a:ext>
            </a:extLst>
          </p:cNvPr>
          <p:cNvGrpSpPr/>
          <p:nvPr/>
        </p:nvGrpSpPr>
        <p:grpSpPr>
          <a:xfrm>
            <a:off x="502282" y="2819191"/>
            <a:ext cx="4201583" cy="246221"/>
            <a:chOff x="502282" y="2546608"/>
            <a:chExt cx="4201583" cy="24622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192C6DE-1CD1-4FD8-B8F5-2C5BD44ECB2C}"/>
                </a:ext>
              </a:extLst>
            </p:cNvPr>
            <p:cNvSpPr/>
            <p:nvPr/>
          </p:nvSpPr>
          <p:spPr>
            <a:xfrm>
              <a:off x="502282" y="2546608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BB68B0-FBA4-48C0-AE2D-819FA6673B6C}"/>
                </a:ext>
              </a:extLst>
            </p:cNvPr>
            <p:cNvSpPr/>
            <p:nvPr/>
          </p:nvSpPr>
          <p:spPr>
            <a:xfrm>
              <a:off x="1167670" y="2546608"/>
              <a:ext cx="3536195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Three factors leading to attrition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6" y="2302855"/>
            <a:ext cx="3260566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8589" y="6596082"/>
            <a:ext cx="40368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100" b="1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Attrition</a:t>
            </a:r>
            <a:r>
              <a:rPr lang="en-US" sz="11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 is the gradual reduction of a workforce by employees' leaving.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929290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16%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802399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Employee Health Ratings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E4AB604-CF34-4776-BFF1-9AD3477F593C}"/>
              </a:ext>
            </a:extLst>
          </p:cNvPr>
          <p:cNvGrpSpPr/>
          <p:nvPr/>
        </p:nvGrpSpPr>
        <p:grpSpPr>
          <a:xfrm>
            <a:off x="4481031" y="1611347"/>
            <a:ext cx="3067397" cy="346075"/>
            <a:chOff x="5063285" y="2201597"/>
            <a:chExt cx="3067396" cy="3460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7E4A54-8A0F-43A0-AA7D-F508F05BB2EF}"/>
                </a:ext>
              </a:extLst>
            </p:cNvPr>
            <p:cNvSpPr/>
            <p:nvPr/>
          </p:nvSpPr>
          <p:spPr>
            <a:xfrm>
              <a:off x="5642387" y="2218943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Work 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environment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B97B3C9-EBC6-4C92-9F0A-E28F4EF7A5EA}"/>
                </a:ext>
              </a:extLst>
            </p:cNvPr>
            <p:cNvGrpSpPr/>
            <p:nvPr/>
          </p:nvGrpSpPr>
          <p:grpSpPr>
            <a:xfrm>
              <a:off x="5063285" y="2201597"/>
              <a:ext cx="330200" cy="346075"/>
              <a:chOff x="2686050" y="2895601"/>
              <a:chExt cx="330200" cy="346075"/>
            </a:xfrm>
          </p:grpSpPr>
          <p:sp>
            <p:nvSpPr>
              <p:cNvPr id="52" name="Oval 309">
                <a:extLst>
                  <a:ext uri="{FF2B5EF4-FFF2-40B4-BE49-F238E27FC236}">
                    <a16:creationId xmlns:a16="http://schemas.microsoft.com/office/drawing/2014/main" id="{00D7C237-71FC-445A-9F26-101C7B72A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 310">
                <a:extLst>
                  <a:ext uri="{FF2B5EF4-FFF2-40B4-BE49-F238E27FC236}">
                    <a16:creationId xmlns:a16="http://schemas.microsoft.com/office/drawing/2014/main" id="{66875E49-12B2-4689-93D2-F6C3DFA57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311">
                <a:extLst>
                  <a:ext uri="{FF2B5EF4-FFF2-40B4-BE49-F238E27FC236}">
                    <a16:creationId xmlns:a16="http://schemas.microsoft.com/office/drawing/2014/main" id="{79E812C8-6A14-42FA-B983-56B6F7303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 312">
                <a:extLst>
                  <a:ext uri="{FF2B5EF4-FFF2-40B4-BE49-F238E27FC236}">
                    <a16:creationId xmlns:a16="http://schemas.microsoft.com/office/drawing/2014/main" id="{6EE140AE-95E2-42D6-8343-EED0E01B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313">
                <a:extLst>
                  <a:ext uri="{FF2B5EF4-FFF2-40B4-BE49-F238E27FC236}">
                    <a16:creationId xmlns:a16="http://schemas.microsoft.com/office/drawing/2014/main" id="{A91A4C56-03CB-4D67-8CD8-FC29B3A2B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 314">
                <a:extLst>
                  <a:ext uri="{FF2B5EF4-FFF2-40B4-BE49-F238E27FC236}">
                    <a16:creationId xmlns:a16="http://schemas.microsoft.com/office/drawing/2014/main" id="{4BF4DB61-E50C-4659-B315-21BF743FF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315">
                <a:extLst>
                  <a:ext uri="{FF2B5EF4-FFF2-40B4-BE49-F238E27FC236}">
                    <a16:creationId xmlns:a16="http://schemas.microsoft.com/office/drawing/2014/main" id="{263D783B-3857-4E55-A551-6655D8DDA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316">
                <a:extLst>
                  <a:ext uri="{FF2B5EF4-FFF2-40B4-BE49-F238E27FC236}">
                    <a16:creationId xmlns:a16="http://schemas.microsoft.com/office/drawing/2014/main" id="{E46D5622-D664-481B-8902-70C961FA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317">
                <a:extLst>
                  <a:ext uri="{FF2B5EF4-FFF2-40B4-BE49-F238E27FC236}">
                    <a16:creationId xmlns:a16="http://schemas.microsoft.com/office/drawing/2014/main" id="{5BDC2AA3-8653-47C6-9CF7-2579486BF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318">
                <a:extLst>
                  <a:ext uri="{FF2B5EF4-FFF2-40B4-BE49-F238E27FC236}">
                    <a16:creationId xmlns:a16="http://schemas.microsoft.com/office/drawing/2014/main" id="{3A66D3FE-E235-4203-A19F-BC38BF7A6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 319">
                <a:extLst>
                  <a:ext uri="{FF2B5EF4-FFF2-40B4-BE49-F238E27FC236}">
                    <a16:creationId xmlns:a16="http://schemas.microsoft.com/office/drawing/2014/main" id="{6C51C0E5-2DAE-4DE1-BAE4-8E0D932D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320">
                <a:extLst>
                  <a:ext uri="{FF2B5EF4-FFF2-40B4-BE49-F238E27FC236}">
                    <a16:creationId xmlns:a16="http://schemas.microsoft.com/office/drawing/2014/main" id="{FED6DFE8-0963-48D1-9BAA-53772F0EA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F34A4EB-3F1D-46DA-8918-F39703249E85}"/>
              </a:ext>
            </a:extLst>
          </p:cNvPr>
          <p:cNvGrpSpPr/>
          <p:nvPr/>
        </p:nvGrpSpPr>
        <p:grpSpPr>
          <a:xfrm>
            <a:off x="4481031" y="3595319"/>
            <a:ext cx="3075334" cy="346075"/>
            <a:chOff x="5055348" y="2929307"/>
            <a:chExt cx="3075333" cy="3460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36D759-25F2-4CF2-9BE6-769681C37E48}"/>
                </a:ext>
              </a:extLst>
            </p:cNvPr>
            <p:cNvGrpSpPr/>
            <p:nvPr/>
          </p:nvGrpSpPr>
          <p:grpSpPr>
            <a:xfrm>
              <a:off x="5055348" y="2929307"/>
              <a:ext cx="346075" cy="346075"/>
              <a:chOff x="3398838" y="2895601"/>
              <a:chExt cx="346075" cy="346075"/>
            </a:xfrm>
          </p:grpSpPr>
          <p:sp>
            <p:nvSpPr>
              <p:cNvPr id="16" name="Freeform 49">
                <a:extLst>
                  <a:ext uri="{FF2B5EF4-FFF2-40B4-BE49-F238E27FC236}">
                    <a16:creationId xmlns:a16="http://schemas.microsoft.com/office/drawing/2014/main" id="{56CCB68B-57D2-49CC-B61F-363F0FF3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50">
                <a:extLst>
                  <a:ext uri="{FF2B5EF4-FFF2-40B4-BE49-F238E27FC236}">
                    <a16:creationId xmlns:a16="http://schemas.microsoft.com/office/drawing/2014/main" id="{67F96EFD-DA55-4AD5-BA45-4313C3E98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51">
                <a:extLst>
                  <a:ext uri="{FF2B5EF4-FFF2-40B4-BE49-F238E27FC236}">
                    <a16:creationId xmlns:a16="http://schemas.microsoft.com/office/drawing/2014/main" id="{F372C151-C001-4280-B771-9A23908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52">
                <a:extLst>
                  <a:ext uri="{FF2B5EF4-FFF2-40B4-BE49-F238E27FC236}">
                    <a16:creationId xmlns:a16="http://schemas.microsoft.com/office/drawing/2014/main" id="{D3FA7893-F8A0-4F72-ACCF-CF4CE6E4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53">
                <a:extLst>
                  <a:ext uri="{FF2B5EF4-FFF2-40B4-BE49-F238E27FC236}">
                    <a16:creationId xmlns:a16="http://schemas.microsoft.com/office/drawing/2014/main" id="{C017CF38-81FD-491D-9BA4-35D01D4D4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54">
                <a:extLst>
                  <a:ext uri="{FF2B5EF4-FFF2-40B4-BE49-F238E27FC236}">
                    <a16:creationId xmlns:a16="http://schemas.microsoft.com/office/drawing/2014/main" id="{99433936-BA1A-40A3-959B-047AFFF78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55">
                <a:extLst>
                  <a:ext uri="{FF2B5EF4-FFF2-40B4-BE49-F238E27FC236}">
                    <a16:creationId xmlns:a16="http://schemas.microsoft.com/office/drawing/2014/main" id="{BDA2F5A8-B23C-499E-9267-3DC7A37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56">
                <a:extLst>
                  <a:ext uri="{FF2B5EF4-FFF2-40B4-BE49-F238E27FC236}">
                    <a16:creationId xmlns:a16="http://schemas.microsoft.com/office/drawing/2014/main" id="{099EF59E-5EEF-46B5-962D-A5FD94EA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57">
                <a:extLst>
                  <a:ext uri="{FF2B5EF4-FFF2-40B4-BE49-F238E27FC236}">
                    <a16:creationId xmlns:a16="http://schemas.microsoft.com/office/drawing/2014/main" id="{FCE54361-37E3-4F52-B33F-6FAA345B4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58">
                <a:extLst>
                  <a:ext uri="{FF2B5EF4-FFF2-40B4-BE49-F238E27FC236}">
                    <a16:creationId xmlns:a16="http://schemas.microsoft.com/office/drawing/2014/main" id="{78645E47-D178-4E95-8459-77D1D8FF6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59">
                <a:extLst>
                  <a:ext uri="{FF2B5EF4-FFF2-40B4-BE49-F238E27FC236}">
                    <a16:creationId xmlns:a16="http://schemas.microsoft.com/office/drawing/2014/main" id="{7854B272-51DE-4F9C-A5CA-3532EA082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60">
                <a:extLst>
                  <a:ext uri="{FF2B5EF4-FFF2-40B4-BE49-F238E27FC236}">
                    <a16:creationId xmlns:a16="http://schemas.microsoft.com/office/drawing/2014/main" id="{814DA909-0D02-4070-A399-CC0263BE5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61">
                <a:extLst>
                  <a:ext uri="{FF2B5EF4-FFF2-40B4-BE49-F238E27FC236}">
                    <a16:creationId xmlns:a16="http://schemas.microsoft.com/office/drawing/2014/main" id="{5899F489-EDA7-4EC2-826F-95D6DBC76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62">
                <a:extLst>
                  <a:ext uri="{FF2B5EF4-FFF2-40B4-BE49-F238E27FC236}">
                    <a16:creationId xmlns:a16="http://schemas.microsoft.com/office/drawing/2014/main" id="{83CCE497-C8F7-4970-AE29-490A81B26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600301E-404F-4763-892B-EE1C3109F4D3}"/>
                </a:ext>
              </a:extLst>
            </p:cNvPr>
            <p:cNvSpPr/>
            <p:nvPr/>
          </p:nvSpPr>
          <p:spPr>
            <a:xfrm>
              <a:off x="5642387" y="2973815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Overall</a:t>
              </a:r>
              <a:r>
                <a:rPr lang="en-US" sz="1600" b="1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 j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ob</a:t>
              </a:r>
              <a:r>
                <a:rPr lang="en-US" sz="1600" b="1" i="1" dirty="0">
                  <a:solidFill>
                    <a:prstClr val="white"/>
                  </a:solidFill>
                  <a:latin typeface="Calibri Light" panose="020F0302020204030204"/>
                  <a:cs typeface="Segoe UI" panose="020B0502040204020203" pitchFamily="34" charset="0"/>
                </a:rPr>
                <a:t> </a:t>
              </a: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satisfaction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75CECE-C8C6-426B-9A8C-EB696D69F141}"/>
              </a:ext>
            </a:extLst>
          </p:cNvPr>
          <p:cNvGrpSpPr/>
          <p:nvPr/>
        </p:nvGrpSpPr>
        <p:grpSpPr>
          <a:xfrm>
            <a:off x="4481031" y="4602386"/>
            <a:ext cx="3067397" cy="315913"/>
            <a:chOff x="5063285" y="3728115"/>
            <a:chExt cx="3067396" cy="3159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974775F-B291-4B53-B461-88835C383ED5}"/>
                </a:ext>
              </a:extLst>
            </p:cNvPr>
            <p:cNvGrpSpPr/>
            <p:nvPr/>
          </p:nvGrpSpPr>
          <p:grpSpPr>
            <a:xfrm>
              <a:off x="5063285" y="3728115"/>
              <a:ext cx="330200" cy="315913"/>
              <a:chOff x="4127500" y="2909888"/>
              <a:chExt cx="330200" cy="315913"/>
            </a:xfrm>
          </p:grpSpPr>
          <p:sp>
            <p:nvSpPr>
              <p:cNvPr id="42" name="Oval 268">
                <a:extLst>
                  <a:ext uri="{FF2B5EF4-FFF2-40B4-BE49-F238E27FC236}">
                    <a16:creationId xmlns:a16="http://schemas.microsoft.com/office/drawing/2014/main" id="{FE9D5F51-D5BF-438E-8442-591451564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 269">
                <a:extLst>
                  <a:ext uri="{FF2B5EF4-FFF2-40B4-BE49-F238E27FC236}">
                    <a16:creationId xmlns:a16="http://schemas.microsoft.com/office/drawing/2014/main" id="{4514A40D-D6F0-4AD6-9605-37581D312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270">
                <a:extLst>
                  <a:ext uri="{FF2B5EF4-FFF2-40B4-BE49-F238E27FC236}">
                    <a16:creationId xmlns:a16="http://schemas.microsoft.com/office/drawing/2014/main" id="{B605F216-E7D2-42D4-8BCF-4B68365D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 271">
                <a:extLst>
                  <a:ext uri="{FF2B5EF4-FFF2-40B4-BE49-F238E27FC236}">
                    <a16:creationId xmlns:a16="http://schemas.microsoft.com/office/drawing/2014/main" id="{7221B60C-9DC7-49BE-9845-B55F67481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272">
                <a:extLst>
                  <a:ext uri="{FF2B5EF4-FFF2-40B4-BE49-F238E27FC236}">
                    <a16:creationId xmlns:a16="http://schemas.microsoft.com/office/drawing/2014/main" id="{F7CDF7AF-4200-420D-ACFE-5F2B36CC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1A3F4268-4FB7-4106-9CDA-E5DFAC4AB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90011F9-93DA-4E08-8197-0237F3720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832AB0A3-F36E-4927-8E0D-E0C36586B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69185BBE-8B01-4042-9127-5E91F9A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7E16F25-9A73-4F49-8593-4DDEE2A8AB5D}"/>
                </a:ext>
              </a:extLst>
            </p:cNvPr>
            <p:cNvSpPr/>
            <p:nvPr/>
          </p:nvSpPr>
          <p:spPr>
            <a:xfrm>
              <a:off x="5642387" y="3766597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Relationship</a:t>
              </a: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 rating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7DB03EE-BB00-488A-B451-6DF7DA5AC981}"/>
              </a:ext>
            </a:extLst>
          </p:cNvPr>
          <p:cNvGrpSpPr/>
          <p:nvPr/>
        </p:nvGrpSpPr>
        <p:grpSpPr>
          <a:xfrm>
            <a:off x="4481031" y="5579291"/>
            <a:ext cx="3074541" cy="346075"/>
            <a:chOff x="5056141" y="4633426"/>
            <a:chExt cx="3074540" cy="3460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ED15E3-F2A7-469C-B628-611921767E34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31" name="Freeform 258">
                <a:extLst>
                  <a:ext uri="{FF2B5EF4-FFF2-40B4-BE49-F238E27FC236}">
                    <a16:creationId xmlns:a16="http://schemas.microsoft.com/office/drawing/2014/main" id="{66F1D3E8-8C01-4B14-8A55-CA0D33656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 259">
                <a:extLst>
                  <a:ext uri="{FF2B5EF4-FFF2-40B4-BE49-F238E27FC236}">
                    <a16:creationId xmlns:a16="http://schemas.microsoft.com/office/drawing/2014/main" id="{C7E4337D-67E8-477B-8284-B0579D016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260">
                <a:extLst>
                  <a:ext uri="{FF2B5EF4-FFF2-40B4-BE49-F238E27FC236}">
                    <a16:creationId xmlns:a16="http://schemas.microsoft.com/office/drawing/2014/main" id="{C2AF1AB5-D96A-4C19-BE80-2C8A0736E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Line 261">
                <a:extLst>
                  <a:ext uri="{FF2B5EF4-FFF2-40B4-BE49-F238E27FC236}">
                    <a16:creationId xmlns:a16="http://schemas.microsoft.com/office/drawing/2014/main" id="{FF7B7042-5F74-4182-89DF-79E95F074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Line 262">
                <a:extLst>
                  <a:ext uri="{FF2B5EF4-FFF2-40B4-BE49-F238E27FC236}">
                    <a16:creationId xmlns:a16="http://schemas.microsoft.com/office/drawing/2014/main" id="{6D40A249-C0DF-492C-98A0-556339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Line 263">
                <a:extLst>
                  <a:ext uri="{FF2B5EF4-FFF2-40B4-BE49-F238E27FC236}">
                    <a16:creationId xmlns:a16="http://schemas.microsoft.com/office/drawing/2014/main" id="{0424966D-2E93-463D-925D-8EC1314AA4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264">
                <a:extLst>
                  <a:ext uri="{FF2B5EF4-FFF2-40B4-BE49-F238E27FC236}">
                    <a16:creationId xmlns:a16="http://schemas.microsoft.com/office/drawing/2014/main" id="{A2027076-84C0-41AA-ABE6-E182664DD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265">
                <a:extLst>
                  <a:ext uri="{FF2B5EF4-FFF2-40B4-BE49-F238E27FC236}">
                    <a16:creationId xmlns:a16="http://schemas.microsoft.com/office/drawing/2014/main" id="{34911030-E1C4-47C6-B878-AB9504619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266">
                <a:extLst>
                  <a:ext uri="{FF2B5EF4-FFF2-40B4-BE49-F238E27FC236}">
                    <a16:creationId xmlns:a16="http://schemas.microsoft.com/office/drawing/2014/main" id="{872A828C-C960-409B-BA85-F3FA58C58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 267">
                <a:extLst>
                  <a:ext uri="{FF2B5EF4-FFF2-40B4-BE49-F238E27FC236}">
                    <a16:creationId xmlns:a16="http://schemas.microsoft.com/office/drawing/2014/main" id="{111031BF-F147-4673-B7D2-BAB9FDE01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482C2C4-A83F-481A-A4DA-8A5D9AD7A680}"/>
                </a:ext>
              </a:extLst>
            </p:cNvPr>
            <p:cNvSpPr/>
            <p:nvPr/>
          </p:nvSpPr>
          <p:spPr>
            <a:xfrm>
              <a:off x="5642387" y="4668879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Work life balance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AECCF3F-B2FA-4F0A-96EE-B54207D66547}"/>
              </a:ext>
            </a:extLst>
          </p:cNvPr>
          <p:cNvSpPr txBox="1"/>
          <p:nvPr/>
        </p:nvSpPr>
        <p:spPr>
          <a:xfrm>
            <a:off x="8423853" y="24509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AD2E5F-3DBB-47BA-B90E-DDB45972B6AF}"/>
              </a:ext>
            </a:extLst>
          </p:cNvPr>
          <p:cNvSpPr/>
          <p:nvPr/>
        </p:nvSpPr>
        <p:spPr>
          <a:xfrm>
            <a:off x="8434076" y="535524"/>
            <a:ext cx="297566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Employees: 870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age: 36.8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Gender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Male: 59.3%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Female: 40.7%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working: 11.05 years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650A66-75C3-4933-AFC0-6AB58DFE89D9}"/>
              </a:ext>
            </a:extLst>
          </p:cNvPr>
          <p:cNvSpPr txBox="1"/>
          <p:nvPr/>
        </p:nvSpPr>
        <p:spPr>
          <a:xfrm>
            <a:off x="8423853" y="1690420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Compensation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F5E0B-9D11-43FF-9946-9B61EF9D6E88}"/>
              </a:ext>
            </a:extLst>
          </p:cNvPr>
          <p:cNvSpPr/>
          <p:nvPr/>
        </p:nvSpPr>
        <p:spPr>
          <a:xfrm>
            <a:off x="8434076" y="1980369"/>
            <a:ext cx="297566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yearly income: $76,683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salary increase: 15.2%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Employees overtime: 29%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BACDD99-66AF-423B-B714-10B1BD09EBE4}"/>
              </a:ext>
            </a:extLst>
          </p:cNvPr>
          <p:cNvSpPr txBox="1"/>
          <p:nvPr/>
        </p:nvSpPr>
        <p:spPr>
          <a:xfrm>
            <a:off x="8423853" y="2650954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Performance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1FF210-334C-43FA-80C2-0E1E9F3F51C4}"/>
              </a:ext>
            </a:extLst>
          </p:cNvPr>
          <p:cNvCxnSpPr>
            <a:cxnSpLocks/>
          </p:cNvCxnSpPr>
          <p:nvPr/>
        </p:nvCxnSpPr>
        <p:spPr>
          <a:xfrm>
            <a:off x="8423853" y="2569180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F599308-2B51-4D9D-9F9B-2C2E81CA918F}"/>
              </a:ext>
            </a:extLst>
          </p:cNvPr>
          <p:cNvCxnSpPr>
            <a:cxnSpLocks/>
          </p:cNvCxnSpPr>
          <p:nvPr/>
        </p:nvCxnSpPr>
        <p:spPr>
          <a:xfrm>
            <a:off x="8423853" y="1596617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221E82-0082-4EC4-90A6-1F721C143D22}"/>
              </a:ext>
            </a:extLst>
          </p:cNvPr>
          <p:cNvSpPr txBox="1"/>
          <p:nvPr/>
        </p:nvSpPr>
        <p:spPr>
          <a:xfrm>
            <a:off x="8449538" y="3651169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F152E-149E-4FBC-825B-CD5F5BA68450}"/>
              </a:ext>
            </a:extLst>
          </p:cNvPr>
          <p:cNvCxnSpPr>
            <a:cxnSpLocks/>
          </p:cNvCxnSpPr>
          <p:nvPr/>
        </p:nvCxnSpPr>
        <p:spPr>
          <a:xfrm>
            <a:off x="8449538" y="3560315"/>
            <a:ext cx="29961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FAC011-BE86-406A-B16C-EB0547DF11AE}"/>
              </a:ext>
            </a:extLst>
          </p:cNvPr>
          <p:cNvSpPr txBox="1"/>
          <p:nvPr/>
        </p:nvSpPr>
        <p:spPr>
          <a:xfrm>
            <a:off x="4391257" y="1072314"/>
            <a:ext cx="3260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* Rating Scale is 1 to 4. Four the highest and one the lowest.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D4D90F3-CCB0-427B-86B5-C82F642B5067}"/>
              </a:ext>
            </a:extLst>
          </p:cNvPr>
          <p:cNvGrpSpPr/>
          <p:nvPr/>
        </p:nvGrpSpPr>
        <p:grpSpPr>
          <a:xfrm>
            <a:off x="5067276" y="2131609"/>
            <a:ext cx="2421165" cy="446773"/>
            <a:chOff x="5067276" y="2557116"/>
            <a:chExt cx="2421165" cy="44677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81162-F8E5-4429-8E39-AF70CBB53233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6F7D42-7783-4AA6-ADD6-AB6D2DF05CAF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A78528F-E9CB-4B99-BD4F-A6AE016C76C8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BE1CF42-34AD-45F7-9BB7-06D7FDE081B7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6443E451-9C29-4A82-84C8-6FFD5B281B5A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C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E7DECD4-12D5-4A5F-B7AC-3E94714CF93A}"/>
              </a:ext>
            </a:extLst>
          </p:cNvPr>
          <p:cNvGrpSpPr/>
          <p:nvPr/>
        </p:nvGrpSpPr>
        <p:grpSpPr>
          <a:xfrm>
            <a:off x="5067276" y="4149229"/>
            <a:ext cx="2421165" cy="446773"/>
            <a:chOff x="5067276" y="2557116"/>
            <a:chExt cx="2421165" cy="4467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15371CB-F8C4-4EDB-AA03-AF2D90C4CEDA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5E2D20D5-6B06-4C66-A2BC-AEE88F4A7D88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DB40EFA8-6BC9-4296-8D14-E2394F5D134C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6482ADE-4810-4346-8E94-05721A2E1E45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67123ED0-767B-4171-9582-52A76C34CD51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C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5766EA8-A508-46AB-ADB5-06F88A478AA2}"/>
              </a:ext>
            </a:extLst>
          </p:cNvPr>
          <p:cNvGrpSpPr/>
          <p:nvPr/>
        </p:nvGrpSpPr>
        <p:grpSpPr>
          <a:xfrm>
            <a:off x="5067276" y="5148986"/>
            <a:ext cx="2421165" cy="446773"/>
            <a:chOff x="5067276" y="2557116"/>
            <a:chExt cx="2421165" cy="44677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043146E-60E2-4C6C-BEFD-240B034D6031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C5A4F9F-4FB3-4B5E-B7DB-B74993E2D259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CF578483-3A30-4C2D-9C61-B080DC07885C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BDF0B-EE56-4685-BD98-513DD793B286}"/>
                </a:ext>
              </a:extLst>
            </p:cNvPr>
            <p:cNvSpPr/>
            <p:nvPr/>
          </p:nvSpPr>
          <p:spPr>
            <a:xfrm>
              <a:off x="6591575" y="2757668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E9380A90-9A91-4D2B-9F88-848116284CDE}"/>
                </a:ext>
              </a:extLst>
            </p:cNvPr>
            <p:cNvSpPr/>
            <p:nvPr/>
          </p:nvSpPr>
          <p:spPr>
            <a:xfrm>
              <a:off x="6606711" y="2620031"/>
              <a:ext cx="172016" cy="167818"/>
            </a:xfrm>
            <a:prstGeom prst="triangle">
              <a:avLst/>
            </a:prstGeom>
            <a:solidFill>
              <a:srgbClr val="DADE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01BF00A-B386-4549-8E07-48A9187CFF23}"/>
              </a:ext>
            </a:extLst>
          </p:cNvPr>
          <p:cNvGrpSpPr/>
          <p:nvPr/>
        </p:nvGrpSpPr>
        <p:grpSpPr>
          <a:xfrm>
            <a:off x="5067276" y="6148743"/>
            <a:ext cx="2421165" cy="464879"/>
            <a:chOff x="5067276" y="2557116"/>
            <a:chExt cx="2421165" cy="46487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D803AD1-2F31-4DEF-B1A5-460B8A794EE8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56274964-C649-42F1-B4EE-DCDF500E94CC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28FBA57B-FAFC-437C-8BE2-714640C2CD42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300107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A40401-1ABD-43F1-9639-EB6831EC7B77}"/>
                </a:ext>
              </a:extLst>
            </p:cNvPr>
            <p:cNvSpPr/>
            <p:nvPr/>
          </p:nvSpPr>
          <p:spPr>
            <a:xfrm>
              <a:off x="6754531" y="2775774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2.8</a:t>
              </a:r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587C221-985D-4E0A-BB1B-0CB161F325BA}"/>
                </a:ext>
              </a:extLst>
            </p:cNvPr>
            <p:cNvSpPr/>
            <p:nvPr/>
          </p:nvSpPr>
          <p:spPr>
            <a:xfrm>
              <a:off x="6796824" y="2620031"/>
              <a:ext cx="172016" cy="167818"/>
            </a:xfrm>
            <a:prstGeom prst="triangle">
              <a:avLst/>
            </a:prstGeom>
            <a:solidFill>
              <a:srgbClr val="DDD6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DE2D6FE-A1BD-4AF1-9C59-2DD9A9704CB2}"/>
              </a:ext>
            </a:extLst>
          </p:cNvPr>
          <p:cNvSpPr/>
          <p:nvPr/>
        </p:nvSpPr>
        <p:spPr>
          <a:xfrm>
            <a:off x="8434076" y="2968514"/>
            <a:ext cx="297566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performance rating: 3.2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in current role: 4.2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since last promotion: 2.2 years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280544-648C-49A9-A92B-2A112DD22D69}"/>
              </a:ext>
            </a:extLst>
          </p:cNvPr>
          <p:cNvSpPr/>
          <p:nvPr/>
        </p:nvSpPr>
        <p:spPr>
          <a:xfrm>
            <a:off x="8434076" y="3935230"/>
            <a:ext cx="2975669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at company: 7 years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Avg years with current manager: 4.14 years</a:t>
            </a:r>
          </a:p>
          <a:p>
            <a:pPr lvl="0"/>
            <a:endParaRPr lang="en-US" sz="1000" i="1" dirty="0">
              <a:solidFill>
                <a:srgbClr val="002060"/>
              </a:solidFill>
              <a:latin typeface="Calibri Light" panose="020F0302020204030204"/>
              <a:cs typeface="Segoe UI" panose="020B0502040204020203" pitchFamily="34" charset="0"/>
            </a:endParaRPr>
          </a:p>
          <a:p>
            <a:pPr lvl="0"/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Departments (3)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Sales: 31.38%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&amp; Development: 64.6%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Human Resources: 4.02%</a:t>
            </a:r>
          </a:p>
          <a:p>
            <a:pPr lvl="0"/>
            <a:endParaRPr lang="en-US" sz="1000" i="1" dirty="0">
              <a:solidFill>
                <a:srgbClr val="002060"/>
              </a:solidFill>
              <a:latin typeface="Calibri Light" panose="020F0302020204030204"/>
              <a:cs typeface="Segoe UI" panose="020B0502040204020203" pitchFamily="34" charset="0"/>
            </a:endParaRPr>
          </a:p>
          <a:p>
            <a:pPr lvl="0"/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Roles (9)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 Executive: 22.99%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Director: 5.86%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Manufacturing Director: 10%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Research Scientist: 19.77%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Sales Representative: 6.09%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Healthcare Representative: 8.74%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Manager: 5.86%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Human Resources: 3.1%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Laboratory Technician: 17.59% 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A9400C9-34C7-4205-B72D-1A201D7CB7D6}"/>
              </a:ext>
            </a:extLst>
          </p:cNvPr>
          <p:cNvGrpSpPr/>
          <p:nvPr/>
        </p:nvGrpSpPr>
        <p:grpSpPr>
          <a:xfrm>
            <a:off x="4481031" y="2603333"/>
            <a:ext cx="3074541" cy="346075"/>
            <a:chOff x="5056141" y="4633426"/>
            <a:chExt cx="3074540" cy="34607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E397303-1B4E-4BF8-A418-48D24456F919}"/>
                </a:ext>
              </a:extLst>
            </p:cNvPr>
            <p:cNvGrpSpPr/>
            <p:nvPr/>
          </p:nvGrpSpPr>
          <p:grpSpPr>
            <a:xfrm>
              <a:off x="5056141" y="4633426"/>
              <a:ext cx="344488" cy="346075"/>
              <a:chOff x="4841875" y="2895601"/>
              <a:chExt cx="344488" cy="346075"/>
            </a:xfrm>
          </p:grpSpPr>
          <p:sp>
            <p:nvSpPr>
              <p:cNvPr id="135" name="Freeform 258">
                <a:extLst>
                  <a:ext uri="{FF2B5EF4-FFF2-40B4-BE49-F238E27FC236}">
                    <a16:creationId xmlns:a16="http://schemas.microsoft.com/office/drawing/2014/main" id="{AF0C9859-FC72-4E6C-A241-0205988DB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259">
                <a:extLst>
                  <a:ext uri="{FF2B5EF4-FFF2-40B4-BE49-F238E27FC236}">
                    <a16:creationId xmlns:a16="http://schemas.microsoft.com/office/drawing/2014/main" id="{790A86DB-C8CF-4698-B0BA-0C3AEDBFF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260">
                <a:extLst>
                  <a:ext uri="{FF2B5EF4-FFF2-40B4-BE49-F238E27FC236}">
                    <a16:creationId xmlns:a16="http://schemas.microsoft.com/office/drawing/2014/main" id="{45F5611C-70C6-4576-9C2A-5EBF4CF60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Line 261">
                <a:extLst>
                  <a:ext uri="{FF2B5EF4-FFF2-40B4-BE49-F238E27FC236}">
                    <a16:creationId xmlns:a16="http://schemas.microsoft.com/office/drawing/2014/main" id="{3FDE403C-B735-453B-BBD0-51A921B3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79A6E8D6-697C-4647-85A4-3D4E6091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Line 263">
                <a:extLst>
                  <a:ext uri="{FF2B5EF4-FFF2-40B4-BE49-F238E27FC236}">
                    <a16:creationId xmlns:a16="http://schemas.microsoft.com/office/drawing/2014/main" id="{FE10C4EA-FE2A-4063-BF52-673176C33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264">
                <a:extLst>
                  <a:ext uri="{FF2B5EF4-FFF2-40B4-BE49-F238E27FC236}">
                    <a16:creationId xmlns:a16="http://schemas.microsoft.com/office/drawing/2014/main" id="{7731C89B-CCE0-4710-B450-EA21DFBC2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265">
                <a:extLst>
                  <a:ext uri="{FF2B5EF4-FFF2-40B4-BE49-F238E27FC236}">
                    <a16:creationId xmlns:a16="http://schemas.microsoft.com/office/drawing/2014/main" id="{BEC2DE64-0440-48D4-9968-E2A87927A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266">
                <a:extLst>
                  <a:ext uri="{FF2B5EF4-FFF2-40B4-BE49-F238E27FC236}">
                    <a16:creationId xmlns:a16="http://schemas.microsoft.com/office/drawing/2014/main" id="{07972058-5189-44E2-80E3-7D2EEB311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267">
                <a:extLst>
                  <a:ext uri="{FF2B5EF4-FFF2-40B4-BE49-F238E27FC236}">
                    <a16:creationId xmlns:a16="http://schemas.microsoft.com/office/drawing/2014/main" id="{2385C487-1995-46A8-AD7D-EB50F4A1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535D60E-9F46-4E48-8EF4-8F31B09191C9}"/>
                </a:ext>
              </a:extLst>
            </p:cNvPr>
            <p:cNvSpPr/>
            <p:nvPr/>
          </p:nvSpPr>
          <p:spPr>
            <a:xfrm>
              <a:off x="5642387" y="4677931"/>
              <a:ext cx="24882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Job involvement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ABC3B3C-EB16-4A48-B55A-D17EA87B1142}"/>
              </a:ext>
            </a:extLst>
          </p:cNvPr>
          <p:cNvGrpSpPr/>
          <p:nvPr/>
        </p:nvGrpSpPr>
        <p:grpSpPr>
          <a:xfrm>
            <a:off x="5067276" y="3131366"/>
            <a:ext cx="2421165" cy="464879"/>
            <a:chOff x="5067276" y="2557116"/>
            <a:chExt cx="2421165" cy="46487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1312EC6-58A2-4E5C-9A6B-24C0B2B796AB}"/>
                </a:ext>
              </a:extLst>
            </p:cNvPr>
            <p:cNvGrpSpPr/>
            <p:nvPr/>
          </p:nvGrpSpPr>
          <p:grpSpPr>
            <a:xfrm>
              <a:off x="5067276" y="2557116"/>
              <a:ext cx="2421165" cy="88596"/>
              <a:chOff x="4674462" y="2940354"/>
              <a:chExt cx="3045133" cy="81030"/>
            </a:xfrm>
          </p:grpSpPr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6502CD2F-FDEE-42AF-8B08-B67008B86142}"/>
                  </a:ext>
                </a:extLst>
              </p:cNvPr>
              <p:cNvSpPr/>
              <p:nvPr/>
            </p:nvSpPr>
            <p:spPr>
              <a:xfrm>
                <a:off x="4674462" y="2940367"/>
                <a:ext cx="3045133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2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F2E00CB2-3F61-4CD8-8726-890D18B41F6A}"/>
                  </a:ext>
                </a:extLst>
              </p:cNvPr>
              <p:cNvSpPr/>
              <p:nvPr/>
            </p:nvSpPr>
            <p:spPr>
              <a:xfrm>
                <a:off x="4674462" y="2940354"/>
                <a:ext cx="2058596" cy="81017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05D1984-1A0B-4B55-8E59-BA331C2F0C06}"/>
                </a:ext>
              </a:extLst>
            </p:cNvPr>
            <p:cNvSpPr/>
            <p:nvPr/>
          </p:nvSpPr>
          <p:spPr>
            <a:xfrm>
              <a:off x="6555365" y="2775774"/>
              <a:ext cx="4464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Segoe UI" panose="020B0502040204020203" pitchFamily="34" charset="0"/>
                </a:rPr>
                <a:t>2.7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4E648536-6A68-4DF0-AD31-3238029113F3}"/>
                </a:ext>
              </a:extLst>
            </p:cNvPr>
            <p:cNvSpPr/>
            <p:nvPr/>
          </p:nvSpPr>
          <p:spPr>
            <a:xfrm>
              <a:off x="6597658" y="2620031"/>
              <a:ext cx="172016" cy="167818"/>
            </a:xfrm>
            <a:prstGeom prst="triangle">
              <a:avLst/>
            </a:prstGeom>
            <a:solidFill>
              <a:srgbClr val="DCE7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7E586771-0281-4FA2-97C0-C721B731C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8" t="17566" r="8518" b="12959"/>
          <a:stretch/>
        </p:blipFill>
        <p:spPr bwMode="auto">
          <a:xfrm>
            <a:off x="243579" y="3731020"/>
            <a:ext cx="3657600" cy="208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69909" y="250371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F73119-3DE0-413C-AC6D-EDDB1EF55CFC}"/>
              </a:ext>
            </a:extLst>
          </p:cNvPr>
          <p:cNvSpPr/>
          <p:nvPr/>
        </p:nvSpPr>
        <p:spPr>
          <a:xfrm>
            <a:off x="7459301" y="48014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Overtime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0BCCF9E-ACEC-4887-8D94-F5A368BA6405}"/>
              </a:ext>
            </a:extLst>
          </p:cNvPr>
          <p:cNvSpPr/>
          <p:nvPr/>
        </p:nvSpPr>
        <p:spPr>
          <a:xfrm>
            <a:off x="6050316" y="327095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Commute Distance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46AD1F-7000-4F4C-8811-97FD1D9C452F}"/>
              </a:ext>
            </a:extLst>
          </p:cNvPr>
          <p:cNvSpPr/>
          <p:nvPr/>
        </p:nvSpPr>
        <p:spPr>
          <a:xfrm>
            <a:off x="7459301" y="3270952"/>
            <a:ext cx="2709333" cy="2709334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2709333" y="0"/>
                </a:moveTo>
                <a:lnTo>
                  <a:pt x="1354666" y="2709333"/>
                </a:lnTo>
                <a:lnTo>
                  <a:pt x="0" y="0"/>
                </a:lnTo>
                <a:lnTo>
                  <a:pt x="2709333" y="0"/>
                </a:lnTo>
                <a:close/>
              </a:path>
            </a:pathLst>
          </a:custGeom>
          <a:solidFill>
            <a:srgbClr val="00BFC4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87631" rIns="764963" bIns="1442297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Attrition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FE455C-D145-412D-BF23-AD2A5D9B1AD7}"/>
              </a:ext>
            </a:extLst>
          </p:cNvPr>
          <p:cNvSpPr/>
          <p:nvPr/>
        </p:nvSpPr>
        <p:spPr>
          <a:xfrm>
            <a:off x="8868286" y="3270953"/>
            <a:ext cx="2709333" cy="2709333"/>
          </a:xfrm>
          <a:custGeom>
            <a:avLst/>
            <a:gdLst>
              <a:gd name="connsiteX0" fmla="*/ 0 w 2709333"/>
              <a:gd name="connsiteY0" fmla="*/ 2709333 h 2709333"/>
              <a:gd name="connsiteX1" fmla="*/ 1354667 w 2709333"/>
              <a:gd name="connsiteY1" fmla="*/ 0 h 2709333"/>
              <a:gd name="connsiteX2" fmla="*/ 2709333 w 2709333"/>
              <a:gd name="connsiteY2" fmla="*/ 2709333 h 2709333"/>
              <a:gd name="connsiteX3" fmla="*/ 0 w 2709333"/>
              <a:gd name="connsiteY3" fmla="*/ 2709333 h 270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3" h="2709333">
                <a:moveTo>
                  <a:pt x="0" y="2709333"/>
                </a:moveTo>
                <a:lnTo>
                  <a:pt x="1354667" y="0"/>
                </a:lnTo>
                <a:lnTo>
                  <a:pt x="2709333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00206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4963" tIns="1442297" rIns="764963" bIns="8763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Marital Status</a:t>
            </a:r>
          </a:p>
        </p:txBody>
      </p:sp>
      <p:pic>
        <p:nvPicPr>
          <p:cNvPr id="54" name="Graphic 53" descr="Thumbs up sign">
            <a:extLst>
              <a:ext uri="{FF2B5EF4-FFF2-40B4-BE49-F238E27FC236}">
                <a16:creationId xmlns:a16="http://schemas.microsoft.com/office/drawing/2014/main" id="{2A335FAD-6EB0-43B4-97D1-E57B16F55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53259" y="4221534"/>
            <a:ext cx="548640" cy="548640"/>
          </a:xfrm>
          <a:prstGeom prst="rect">
            <a:avLst/>
          </a:prstGeom>
        </p:spPr>
      </p:pic>
      <p:pic>
        <p:nvPicPr>
          <p:cNvPr id="55" name="Graphic 54" descr="Stopwatch">
            <a:extLst>
              <a:ext uri="{FF2B5EF4-FFF2-40B4-BE49-F238E27FC236}">
                <a16:creationId xmlns:a16="http://schemas.microsoft.com/office/drawing/2014/main" id="{9D731716-55BA-4515-B29C-D458AEA47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9647" y="1686952"/>
            <a:ext cx="548640" cy="548640"/>
          </a:xfrm>
          <a:prstGeom prst="rect">
            <a:avLst/>
          </a:prstGeom>
        </p:spPr>
      </p:pic>
      <p:pic>
        <p:nvPicPr>
          <p:cNvPr id="56" name="Graphic 55" descr="Car">
            <a:extLst>
              <a:ext uri="{FF2B5EF4-FFF2-40B4-BE49-F238E27FC236}">
                <a16:creationId xmlns:a16="http://schemas.microsoft.com/office/drawing/2014/main" id="{78C11354-10EB-4F1F-8EBB-E95393F68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0662" y="4351299"/>
            <a:ext cx="548640" cy="548640"/>
          </a:xfrm>
          <a:prstGeom prst="rect">
            <a:avLst/>
          </a:prstGeom>
        </p:spPr>
      </p:pic>
      <p:pic>
        <p:nvPicPr>
          <p:cNvPr id="57" name="Graphic 56" descr="Wedding rings">
            <a:extLst>
              <a:ext uri="{FF2B5EF4-FFF2-40B4-BE49-F238E27FC236}">
                <a16:creationId xmlns:a16="http://schemas.microsoft.com/office/drawing/2014/main" id="{CBEB52F5-D536-489B-A65C-332393BBC0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6802" y="4351299"/>
            <a:ext cx="548640" cy="54864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B401755-1AD3-4DE7-B00B-9B2FCEE47B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177" t="20014" r="11508" b="7872"/>
          <a:stretch/>
        </p:blipFill>
        <p:spPr>
          <a:xfrm>
            <a:off x="955468" y="3413333"/>
            <a:ext cx="2651760" cy="141648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518C6ED-72C0-480F-9E4A-E9BB1E03A53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851" t="21068" r="11507" b="7794"/>
          <a:stretch/>
        </p:blipFill>
        <p:spPr>
          <a:xfrm>
            <a:off x="954373" y="1748606"/>
            <a:ext cx="2651760" cy="139186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091E7FD-3BFD-4AC4-9EDC-C6CC02738C32}"/>
              </a:ext>
            </a:extLst>
          </p:cNvPr>
          <p:cNvSpPr txBox="1"/>
          <p:nvPr/>
        </p:nvSpPr>
        <p:spPr>
          <a:xfrm>
            <a:off x="833947" y="373201"/>
            <a:ext cx="4365201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Attrition Factors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920C4C-CFD4-4F2A-BA43-6FF7F968F9BF}"/>
              </a:ext>
            </a:extLst>
          </p:cNvPr>
          <p:cNvSpPr/>
          <p:nvPr/>
        </p:nvSpPr>
        <p:spPr>
          <a:xfrm>
            <a:off x="841884" y="939668"/>
            <a:ext cx="436520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>
              <a:defRPr/>
            </a:pPr>
            <a:r>
              <a:rPr lang="en-US" sz="16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The top three factors that contribute to attrition: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1AD839-C2C8-4BDE-B5DF-28CCFBA9200B}"/>
              </a:ext>
            </a:extLst>
          </p:cNvPr>
          <p:cNvSpPr/>
          <p:nvPr/>
        </p:nvSpPr>
        <p:spPr>
          <a:xfrm>
            <a:off x="958400" y="1487288"/>
            <a:ext cx="2899564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that work overtime.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5E6D6-3238-4A1C-9058-1AB8E2458B19}"/>
              </a:ext>
            </a:extLst>
          </p:cNvPr>
          <p:cNvSpPr/>
          <p:nvPr/>
        </p:nvSpPr>
        <p:spPr>
          <a:xfrm>
            <a:off x="1018583" y="3174940"/>
            <a:ext cx="3195629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that are single or married.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5D3AA6-4059-4AF9-A1C4-16E923425149}"/>
              </a:ext>
            </a:extLst>
          </p:cNvPr>
          <p:cNvSpPr/>
          <p:nvPr/>
        </p:nvSpPr>
        <p:spPr>
          <a:xfrm>
            <a:off x="982927" y="4856579"/>
            <a:ext cx="300495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Employees with long commutes.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7A022F9-6ED0-4130-AED0-9E23961604A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718" t="19089" r="11387" b="8682"/>
          <a:stretch/>
        </p:blipFill>
        <p:spPr>
          <a:xfrm>
            <a:off x="981639" y="5181673"/>
            <a:ext cx="2651760" cy="1425955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E44F12F-81A3-480F-8DD9-12B738224A38}"/>
              </a:ext>
            </a:extLst>
          </p:cNvPr>
          <p:cNvSpPr/>
          <p:nvPr/>
        </p:nvSpPr>
        <p:spPr>
          <a:xfrm>
            <a:off x="2280253" y="1904705"/>
            <a:ext cx="869740" cy="1109640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C6E93-E099-4D10-A664-CDBFD616E9E0}"/>
              </a:ext>
            </a:extLst>
          </p:cNvPr>
          <p:cNvSpPr/>
          <p:nvPr/>
        </p:nvSpPr>
        <p:spPr>
          <a:xfrm>
            <a:off x="1978381" y="3593506"/>
            <a:ext cx="1184903" cy="1109640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494AB-B1BD-4EA8-86AE-E49C612605E8}"/>
              </a:ext>
            </a:extLst>
          </p:cNvPr>
          <p:cNvSpPr/>
          <p:nvPr/>
        </p:nvSpPr>
        <p:spPr>
          <a:xfrm>
            <a:off x="2213869" y="6050158"/>
            <a:ext cx="1058058" cy="460901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Stopwatch">
            <a:extLst>
              <a:ext uri="{FF2B5EF4-FFF2-40B4-BE49-F238E27FC236}">
                <a16:creationId xmlns:a16="http://schemas.microsoft.com/office/drawing/2014/main" id="{5271D7D4-7A01-42F6-85E9-14F5A4FC7C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3772" y="1356065"/>
            <a:ext cx="548640" cy="548640"/>
          </a:xfrm>
          <a:prstGeom prst="rect">
            <a:avLst/>
          </a:prstGeom>
        </p:spPr>
      </p:pic>
      <p:pic>
        <p:nvPicPr>
          <p:cNvPr id="70" name="Graphic 69" descr="Car">
            <a:extLst>
              <a:ext uri="{FF2B5EF4-FFF2-40B4-BE49-F238E27FC236}">
                <a16:creationId xmlns:a16="http://schemas.microsoft.com/office/drawing/2014/main" id="{507117F1-1C18-46CE-8D0A-8C5B9CDA1D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3772" y="4761511"/>
            <a:ext cx="548640" cy="548640"/>
          </a:xfrm>
          <a:prstGeom prst="rect">
            <a:avLst/>
          </a:prstGeom>
        </p:spPr>
      </p:pic>
      <p:pic>
        <p:nvPicPr>
          <p:cNvPr id="71" name="Graphic 70" descr="Wedding rings">
            <a:extLst>
              <a:ext uri="{FF2B5EF4-FFF2-40B4-BE49-F238E27FC236}">
                <a16:creationId xmlns:a16="http://schemas.microsoft.com/office/drawing/2014/main" id="{859A1BBE-24A7-48BB-8C9B-121BBDE34B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6541" y="3058788"/>
            <a:ext cx="548640" cy="548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14F594-902A-49BD-80DA-4F22427FB7B4}"/>
              </a:ext>
            </a:extLst>
          </p:cNvPr>
          <p:cNvSpPr/>
          <p:nvPr/>
        </p:nvSpPr>
        <p:spPr>
          <a:xfrm>
            <a:off x="6508968" y="523771"/>
            <a:ext cx="2004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Overtime is a big contributor to attrition. Employee attrition rating is 3 times higher (31% vs 10%) when employees work overtime.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DB2CE35-76D7-4CA7-AB73-BB62AD9B292E}"/>
              </a:ext>
            </a:extLst>
          </p:cNvPr>
          <p:cNvSpPr/>
          <p:nvPr/>
        </p:nvSpPr>
        <p:spPr>
          <a:xfrm>
            <a:off x="10654574" y="3058788"/>
            <a:ext cx="15034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Single employees have a high rate of attrition (26%). Likely due to not having a spouse or child to consider when leaving a job. Divorcee's only have a 6% attrition rate.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3EDF82-309E-44B5-BDFC-73CF8379865E}"/>
              </a:ext>
            </a:extLst>
          </p:cNvPr>
          <p:cNvSpPr/>
          <p:nvPr/>
        </p:nvSpPr>
        <p:spPr>
          <a:xfrm>
            <a:off x="5531571" y="3359760"/>
            <a:ext cx="16471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rgbClr val="002060"/>
                </a:solidFill>
                <a:latin typeface="Calibri Light" panose="020F0302020204030204"/>
                <a:cs typeface="Segoe UI" panose="020B0502040204020203" pitchFamily="34" charset="0"/>
              </a:rPr>
              <a:t>Distance from home shows that the proportion of employees with high attrition rates have longer commutes (12+ miles).</a:t>
            </a:r>
          </a:p>
        </p:txBody>
      </p:sp>
    </p:spTree>
    <p:extLst>
      <p:ext uri="{BB962C8B-B14F-4D97-AF65-F5344CB8AC3E}">
        <p14:creationId xmlns:p14="http://schemas.microsoft.com/office/powerpoint/2010/main" val="26320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These are the variables that will be used in predicting attrition.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Variable Importance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F8D228-C0AD-491C-9EB4-05DAD6F7E1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323" y="2056485"/>
            <a:ext cx="5827551" cy="3506621"/>
            <a:chOff x="371378" y="1819026"/>
            <a:chExt cx="6935522" cy="417332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AD409F6-CF7E-42A1-A450-0A29B1671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378" y="1819026"/>
              <a:ext cx="6935522" cy="417332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5687-AF34-4922-8C4E-AE1D396D0F0A}"/>
                </a:ext>
              </a:extLst>
            </p:cNvPr>
            <p:cNvSpPr/>
            <p:nvPr/>
          </p:nvSpPr>
          <p:spPr>
            <a:xfrm>
              <a:off x="471055" y="1828261"/>
              <a:ext cx="6835844" cy="2383089"/>
            </a:xfrm>
            <a:prstGeom prst="rect">
              <a:avLst/>
            </a:prstGeom>
            <a:noFill/>
            <a:ln w="38100">
              <a:solidFill>
                <a:srgbClr val="6313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5330937-4CD0-4D48-ACCF-CFA0DB7F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60" y="2056485"/>
            <a:ext cx="4311487" cy="2745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69922-F751-48B4-839B-AF638C27DAA3}"/>
              </a:ext>
            </a:extLst>
          </p:cNvPr>
          <p:cNvSpPr txBox="1"/>
          <p:nvPr/>
        </p:nvSpPr>
        <p:spPr>
          <a:xfrm>
            <a:off x="6242527" y="3105834"/>
            <a:ext cx="1293330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Top 3 attrition factors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BBC546-7A2C-4A30-895D-CF8AD536A2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889192" y="2415942"/>
            <a:ext cx="646665" cy="68989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D4CC0B-1625-447C-9395-778E9463CF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889192" y="3629054"/>
            <a:ext cx="706567" cy="6894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C2C655-9C78-484F-954F-3EAE2F1FDF4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889192" y="2885510"/>
            <a:ext cx="676617" cy="22032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2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40F0350B-A0DF-49BC-B925-C3FFA8BF02C7}"/>
              </a:ext>
            </a:extLst>
          </p:cNvPr>
          <p:cNvSpPr txBox="1"/>
          <p:nvPr/>
        </p:nvSpPr>
        <p:spPr>
          <a:xfrm>
            <a:off x="6490636" y="1282514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XXXXXXXX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Correlation with Attrition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B332E-EEC3-4258-BDD0-12BB066A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42" y="952618"/>
            <a:ext cx="6949440" cy="5905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D12739-3189-49F1-A5C0-E208BB89BF06}"/>
              </a:ext>
            </a:extLst>
          </p:cNvPr>
          <p:cNvSpPr/>
          <p:nvPr/>
        </p:nvSpPr>
        <p:spPr>
          <a:xfrm>
            <a:off x="1848051" y="1282515"/>
            <a:ext cx="269507" cy="5002782"/>
          </a:xfrm>
          <a:prstGeom prst="rect">
            <a:avLst/>
          </a:prstGeom>
          <a:noFill/>
          <a:ln w="38100">
            <a:solidFill>
              <a:srgbClr val="6313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3CF79-F23F-433B-A2DD-EF3CDB7EB780}"/>
              </a:ext>
            </a:extLst>
          </p:cNvPr>
          <p:cNvSpPr txBox="1"/>
          <p:nvPr/>
        </p:nvSpPr>
        <p:spPr>
          <a:xfrm>
            <a:off x="4856852" y="963677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Overtime and marital status have a moderate-level of positive correlation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955AAA-27DE-47ED-9460-B284D7E73B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164662" y="2234186"/>
            <a:ext cx="3646266" cy="11842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FAED42-C2AF-4D71-8318-A6BE9633D4CC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140018" y="1913128"/>
            <a:ext cx="2058618" cy="1997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DACCD7-4305-42FD-A1EF-3E54C0AF73DF}"/>
              </a:ext>
            </a:extLst>
          </p:cNvPr>
          <p:cNvCxnSpPr>
            <a:cxnSpLocks/>
          </p:cNvCxnSpPr>
          <p:nvPr/>
        </p:nvCxnSpPr>
        <p:spPr>
          <a:xfrm flipH="1">
            <a:off x="2221936" y="1348068"/>
            <a:ext cx="2634916" cy="1806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6F2201-6534-4B2D-8866-F1A0FCC78A1F}"/>
              </a:ext>
            </a:extLst>
          </p:cNvPr>
          <p:cNvSpPr txBox="1"/>
          <p:nvPr/>
        </p:nvSpPr>
        <p:spPr>
          <a:xfrm>
            <a:off x="5810928" y="3033743"/>
            <a:ext cx="4199346" cy="76944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JobSatisfaction</a:t>
            </a:r>
            <a:r>
              <a:rPr lang="en-US" sz="1100" dirty="0"/>
              <a:t>, </a:t>
            </a:r>
            <a:r>
              <a:rPr lang="en-US" sz="1100" dirty="0" err="1"/>
              <a:t>EnvironmentSatisfaction</a:t>
            </a:r>
            <a:r>
              <a:rPr lang="en-US" sz="1100" dirty="0"/>
              <a:t>, </a:t>
            </a:r>
            <a:r>
              <a:rPr lang="en-US" sz="1100" dirty="0" err="1"/>
              <a:t>WorkLifeBalance</a:t>
            </a:r>
            <a:r>
              <a:rPr lang="en-US" sz="1100" dirty="0"/>
              <a:t>, </a:t>
            </a:r>
            <a:r>
              <a:rPr lang="en-US" sz="1100" dirty="0" err="1"/>
              <a:t>YearsWithCurrManager</a:t>
            </a:r>
            <a:r>
              <a:rPr lang="en-US" sz="1100" dirty="0"/>
              <a:t>, </a:t>
            </a:r>
            <a:r>
              <a:rPr lang="en-US" sz="1100" dirty="0" err="1"/>
              <a:t>YearsAtCompany</a:t>
            </a:r>
            <a:r>
              <a:rPr lang="en-US" sz="1100" dirty="0"/>
              <a:t>, </a:t>
            </a:r>
            <a:r>
              <a:rPr lang="en-US" sz="1100" dirty="0" err="1"/>
              <a:t>YearsInCurrentRole</a:t>
            </a:r>
            <a:r>
              <a:rPr lang="en-US" sz="1100" dirty="0"/>
              <a:t>, Age, </a:t>
            </a:r>
            <a:r>
              <a:rPr lang="en-US" sz="1100" dirty="0" err="1"/>
              <a:t>TotalWorkingYears</a:t>
            </a:r>
            <a:r>
              <a:rPr lang="en-US" sz="1100" dirty="0"/>
              <a:t>, </a:t>
            </a:r>
            <a:r>
              <a:rPr lang="en-US" sz="1100" dirty="0" err="1"/>
              <a:t>JobLevel</a:t>
            </a:r>
            <a:r>
              <a:rPr lang="en-US" sz="1100" dirty="0"/>
              <a:t>, </a:t>
            </a:r>
            <a:r>
              <a:rPr lang="en-US" sz="1100" dirty="0" err="1"/>
              <a:t>MonthlyIncome</a:t>
            </a:r>
            <a:r>
              <a:rPr lang="en-US" sz="1100" dirty="0"/>
              <a:t>, </a:t>
            </a:r>
            <a:r>
              <a:rPr lang="en-US" sz="1100" dirty="0" err="1"/>
              <a:t>StockOptionLevel</a:t>
            </a:r>
            <a:r>
              <a:rPr lang="en-US" sz="1100" dirty="0"/>
              <a:t>, and </a:t>
            </a:r>
            <a:r>
              <a:rPr lang="en-US" sz="1100" dirty="0" err="1"/>
              <a:t>JobInvolvement</a:t>
            </a:r>
            <a:r>
              <a:rPr lang="en-US" sz="1100" dirty="0"/>
              <a:t> all have low-levels of  negative correlation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54996-6028-48D6-B7CD-1AB4F0C817C2}"/>
              </a:ext>
            </a:extLst>
          </p:cNvPr>
          <p:cNvSpPr txBox="1"/>
          <p:nvPr/>
        </p:nvSpPr>
        <p:spPr>
          <a:xfrm>
            <a:off x="4198636" y="1897406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Department and </a:t>
            </a:r>
            <a:r>
              <a:rPr lang="en-US" sz="1100" dirty="0" err="1"/>
              <a:t>JobeRole</a:t>
            </a:r>
            <a:r>
              <a:rPr lang="en-US" sz="1100" dirty="0"/>
              <a:t> have a low-level of positive correlation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781B3D-BC06-4F01-8870-98E0388DE7C5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200536" y="2840546"/>
            <a:ext cx="3610392" cy="57791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19A48D-204B-493E-BBFB-D763AF1296B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200536" y="3418464"/>
            <a:ext cx="3610392" cy="14482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E9042-4AA5-4714-9183-7F1B3CBBCB1C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2140018" y="5219857"/>
            <a:ext cx="5195130" cy="7574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1D1C0EE-A771-44E7-A3BB-95CECCD7E0B8}"/>
              </a:ext>
            </a:extLst>
          </p:cNvPr>
          <p:cNvSpPr txBox="1"/>
          <p:nvPr/>
        </p:nvSpPr>
        <p:spPr>
          <a:xfrm>
            <a:off x="7335148" y="5004413"/>
            <a:ext cx="2478296" cy="4308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/>
              <a:t>DistanceFromHome</a:t>
            </a:r>
            <a:r>
              <a:rPr lang="en-US" sz="1100" dirty="0"/>
              <a:t> has a low-level of positive correlation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587819-5936-4CB4-B10F-D674105D7C55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2149700" y="3354898"/>
            <a:ext cx="3661228" cy="635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50694-B466-4695-ABD6-CCD699F9E8F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132520" y="3418464"/>
            <a:ext cx="3678408" cy="20590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6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7B5F3-C2DD-4707-AE2A-243EAF015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7" t="21158" r="43568" b="6389"/>
          <a:stretch/>
        </p:blipFill>
        <p:spPr>
          <a:xfrm>
            <a:off x="3257008" y="4137770"/>
            <a:ext cx="2807860" cy="2446677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Job Role Trends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51623-B31A-43A3-B7F6-ABC0D9822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21212" r="43383" b="6060"/>
          <a:stretch/>
        </p:blipFill>
        <p:spPr>
          <a:xfrm>
            <a:off x="92365" y="1408963"/>
            <a:ext cx="2835233" cy="2431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1EC048-E62D-4168-B9B0-918C5308BA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6" t="21212" r="43889" b="6060"/>
          <a:stretch/>
        </p:blipFill>
        <p:spPr>
          <a:xfrm>
            <a:off x="6944957" y="1958772"/>
            <a:ext cx="2807860" cy="24317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87BC0C-452E-4F39-9D16-002C0AD82214}"/>
              </a:ext>
            </a:extLst>
          </p:cNvPr>
          <p:cNvSpPr txBox="1"/>
          <p:nvPr/>
        </p:nvSpPr>
        <p:spPr>
          <a:xfrm>
            <a:off x="6293717" y="4895039"/>
            <a:ext cx="283523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This is a very diverse company. The split between men and women across all the roles is great to see.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DB6413-97CA-4A30-9416-A5AC70FD214E}"/>
              </a:ext>
            </a:extLst>
          </p:cNvPr>
          <p:cNvSpPr txBox="1"/>
          <p:nvPr/>
        </p:nvSpPr>
        <p:spPr>
          <a:xfrm>
            <a:off x="4267377" y="2459463"/>
            <a:ext cx="234005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 Light" panose="020F0302020204030204"/>
              </a:rPr>
              <a:t>Its surprising to see sales executives with a higher percentage of high-level education than researches. However, research directors clearly have the highest level of education.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720655-CE40-473E-B384-5898E96BA956}"/>
              </a:ext>
            </a:extLst>
          </p:cNvPr>
          <p:cNvSpPr txBox="1"/>
          <p:nvPr/>
        </p:nvSpPr>
        <p:spPr>
          <a:xfrm>
            <a:off x="92365" y="3785215"/>
            <a:ext cx="283523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Sales reps start in their early 20’s, but quickly move up to sales executives by their late 20’s. Salespeople have</a:t>
            </a:r>
            <a:r>
              <a:rPr lang="en-US" sz="1200" dirty="0">
                <a:latin typeface="Calibri Light" panose="020F0302020204030204"/>
              </a:rPr>
              <a:t> the highest average age.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02A1DB-DE19-4828-8713-8C98BB63A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12" t="21212" r="11327" b="6060"/>
          <a:stretch/>
        </p:blipFill>
        <p:spPr>
          <a:xfrm>
            <a:off x="10335496" y="0"/>
            <a:ext cx="1764139" cy="24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62E10-6246-4753-878E-FB07DC1353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" t="20086" r="8071" b="6248"/>
          <a:stretch/>
        </p:blipFill>
        <p:spPr>
          <a:xfrm>
            <a:off x="5530405" y="3938672"/>
            <a:ext cx="4054765" cy="207856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7947733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Other Notable Trends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0089A-946D-40E1-96BF-6259C42C9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9" t="18592" r="10237" b="7741"/>
          <a:stretch/>
        </p:blipFill>
        <p:spPr>
          <a:xfrm>
            <a:off x="2189017" y="1831957"/>
            <a:ext cx="3906983" cy="2078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B9A15E-307D-4564-8188-AFA5BE5E0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49" t="20925" r="9697" b="5409"/>
          <a:stretch/>
        </p:blipFill>
        <p:spPr>
          <a:xfrm>
            <a:off x="8201855" y="1247541"/>
            <a:ext cx="3906983" cy="2078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ACBFAF-C2DB-46F0-8A1B-F6DF3F63FB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32" t="19494" r="11313" b="6840"/>
          <a:stretch/>
        </p:blipFill>
        <p:spPr>
          <a:xfrm>
            <a:off x="52576" y="4161455"/>
            <a:ext cx="3906983" cy="2078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8617C8-03C1-4358-BCD4-3E7B679358DD}"/>
              </a:ext>
            </a:extLst>
          </p:cNvPr>
          <p:cNvSpPr txBox="1"/>
          <p:nvPr/>
        </p:nvSpPr>
        <p:spPr>
          <a:xfrm>
            <a:off x="92382" y="2202091"/>
            <a:ext cx="20966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Other than ages 15-20 males out number the percentage of women.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F03E-AB22-4439-8404-D01956ED15C0}"/>
              </a:ext>
            </a:extLst>
          </p:cNvPr>
          <p:cNvSpPr txBox="1"/>
          <p:nvPr/>
        </p:nvSpPr>
        <p:spPr>
          <a:xfrm>
            <a:off x="2994449" y="5953193"/>
            <a:ext cx="209665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Overtime may be a factor when it comes to attrition, but it doesn’t have much of an impact on Job Involvement.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A58EC-F15B-4CF4-8D88-620567D4D628}"/>
              </a:ext>
            </a:extLst>
          </p:cNvPr>
          <p:cNvSpPr txBox="1"/>
          <p:nvPr/>
        </p:nvSpPr>
        <p:spPr>
          <a:xfrm>
            <a:off x="9585170" y="4149864"/>
            <a:ext cx="209665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Men tend to outnumber the woman at all salary bins, except in the 14-16k and 18-20k ranges.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A7087B-D38F-4F3A-A3B8-575932859D80}"/>
              </a:ext>
            </a:extLst>
          </p:cNvPr>
          <p:cNvSpPr txBox="1"/>
          <p:nvPr/>
        </p:nvSpPr>
        <p:spPr>
          <a:xfrm>
            <a:off x="5954083" y="1498513"/>
            <a:ext cx="2096652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" panose="020B0502040204020203" pitchFamily="34" charset="0"/>
              </a:rPr>
              <a:t>Married and single are very similar in mix between male and female. But it looks like there are far more divorced men than there are women.</a:t>
            </a:r>
          </a:p>
        </p:txBody>
      </p:sp>
    </p:spTree>
    <p:extLst>
      <p:ext uri="{BB962C8B-B14F-4D97-AF65-F5344CB8AC3E}">
        <p14:creationId xmlns:p14="http://schemas.microsoft.com/office/powerpoint/2010/main" val="24570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668227_Human resources, from 24Slides_SL_V1" id="{617D8675-87EA-4E65-899C-EC1AA060F43B}" vid="{A0FF6A7D-4118-4569-8B1F-1CBD407F0755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89EF843-5375-4D6F-A270-54A9909B0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C8C966-778B-43A2-9BDE-D67CABE9D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43F418-8757-4A9C-9AAF-2EFD75A2BEF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169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Office Theme</vt:lpstr>
      <vt:lpstr>1_Office Theme</vt:lpstr>
      <vt:lpstr>Human resources slide 1</vt:lpstr>
      <vt:lpstr>Human resources slide 8</vt:lpstr>
      <vt:lpstr>Human resources slide 2</vt:lpstr>
      <vt:lpstr>Human resources slide 3</vt:lpstr>
      <vt:lpstr>Human resources slide 5</vt:lpstr>
      <vt:lpstr>Human resources slide 9</vt:lpstr>
      <vt:lpstr>Human resources slide 9</vt:lpstr>
      <vt:lpstr>Human resources slide 9</vt:lpstr>
      <vt:lpstr>Human resources slide 9</vt:lpstr>
      <vt:lpstr>Human resources slide 8</vt:lpstr>
      <vt:lpstr>Human resources slide 8</vt:lpstr>
      <vt:lpstr>Human resources slide 6</vt:lpstr>
      <vt:lpstr>Human resources slide 10</vt:lpstr>
      <vt:lpstr>Human resources slide 9</vt:lpstr>
      <vt:lpstr>Human resources slide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2020-04-13T21:06:33Z</dcterms:created>
  <dcterms:modified xsi:type="dcterms:W3CDTF">2020-04-15T01:48:08Z</dcterms:modified>
</cp:coreProperties>
</file>