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72" r:id="rId3"/>
    <p:sldId id="271" r:id="rId4"/>
    <p:sldId id="261" r:id="rId5"/>
    <p:sldId id="264" r:id="rId6"/>
    <p:sldId id="268" r:id="rId7"/>
    <p:sldId id="265" r:id="rId8"/>
    <p:sldId id="266" r:id="rId9"/>
    <p:sldId id="267" r:id="rId10"/>
    <p:sldId id="273"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0DA"/>
    <a:srgbClr val="A9B2BD"/>
    <a:srgbClr val="F6F7FA"/>
    <a:srgbClr val="AD92ED"/>
    <a:srgbClr val="4FC1E9"/>
    <a:srgbClr val="C4C7CE"/>
    <a:srgbClr val="FA8150"/>
    <a:srgbClr val="E37553"/>
    <a:srgbClr val="E0653F"/>
    <a:srgbClr val="9596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4E13B9-32D7-4A28-92D8-A92CE0D0E976}" v="99" dt="2020-02-28T23:03:38.3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159" autoAdjust="0"/>
  </p:normalViewPr>
  <p:slideViewPr>
    <p:cSldViewPr>
      <p:cViewPr varScale="1">
        <p:scale>
          <a:sx n="126" d="100"/>
          <a:sy n="126" d="100"/>
        </p:scale>
        <p:origin x="456" y="12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d Schwebke" userId="8a3b078b179e4a90" providerId="LiveId" clId="{704E13B9-32D7-4A28-92D8-A92CE0D0E976}"/>
    <pc:docChg chg="undo custSel modSld">
      <pc:chgData name="Thad Schwebke" userId="8a3b078b179e4a90" providerId="LiveId" clId="{704E13B9-32D7-4A28-92D8-A92CE0D0E976}" dt="2020-02-28T23:19:44.629" v="1605" actId="33524"/>
      <pc:docMkLst>
        <pc:docMk/>
      </pc:docMkLst>
      <pc:sldChg chg="modSp mod modNotesTx">
        <pc:chgData name="Thad Schwebke" userId="8a3b078b179e4a90" providerId="LiveId" clId="{704E13B9-32D7-4A28-92D8-A92CE0D0E976}" dt="2020-02-28T22:04:54.060" v="167" actId="20577"/>
        <pc:sldMkLst>
          <pc:docMk/>
          <pc:sldMk cId="3849262026" sldId="261"/>
        </pc:sldMkLst>
        <pc:spChg chg="mod">
          <ac:chgData name="Thad Schwebke" userId="8a3b078b179e4a90" providerId="LiveId" clId="{704E13B9-32D7-4A28-92D8-A92CE0D0E976}" dt="2020-02-28T21:52:23.770" v="12" actId="20577"/>
          <ac:spMkLst>
            <pc:docMk/>
            <pc:sldMk cId="3849262026" sldId="261"/>
            <ac:spMk id="13" creationId="{3AEE4A84-F268-4FBB-BBBF-E08ACC13DA49}"/>
          </ac:spMkLst>
        </pc:spChg>
      </pc:sldChg>
      <pc:sldChg chg="addSp delSp modSp mod modNotesTx">
        <pc:chgData name="Thad Schwebke" userId="8a3b078b179e4a90" providerId="LiveId" clId="{704E13B9-32D7-4A28-92D8-A92CE0D0E976}" dt="2020-02-28T23:16:36.045" v="1337" actId="20577"/>
        <pc:sldMkLst>
          <pc:docMk/>
          <pc:sldMk cId="2663868610" sldId="264"/>
        </pc:sldMkLst>
        <pc:spChg chg="add mod">
          <ac:chgData name="Thad Schwebke" userId="8a3b078b179e4a90" providerId="LiveId" clId="{704E13B9-32D7-4A28-92D8-A92CE0D0E976}" dt="2020-02-28T23:16:36.045" v="1337" actId="20577"/>
          <ac:spMkLst>
            <pc:docMk/>
            <pc:sldMk cId="2663868610" sldId="264"/>
            <ac:spMk id="3" creationId="{74882E81-5526-42AC-A6FF-41F41DF63B40}"/>
          </ac:spMkLst>
        </pc:spChg>
        <pc:spChg chg="add mod">
          <ac:chgData name="Thad Schwebke" userId="8a3b078b179e4a90" providerId="LiveId" clId="{704E13B9-32D7-4A28-92D8-A92CE0D0E976}" dt="2020-02-28T22:40:39.010" v="576" actId="1036"/>
          <ac:spMkLst>
            <pc:docMk/>
            <pc:sldMk cId="2663868610" sldId="264"/>
            <ac:spMk id="5" creationId="{2C90659F-55B5-4268-93E8-9FE2ADD9FE80}"/>
          </ac:spMkLst>
        </pc:spChg>
        <pc:spChg chg="add del mod">
          <ac:chgData name="Thad Schwebke" userId="8a3b078b179e4a90" providerId="LiveId" clId="{704E13B9-32D7-4A28-92D8-A92CE0D0E976}" dt="2020-02-28T22:20:38.938" v="281" actId="478"/>
          <ac:spMkLst>
            <pc:docMk/>
            <pc:sldMk cId="2663868610" sldId="264"/>
            <ac:spMk id="6" creationId="{9326970A-F845-4346-A01B-FAB052929860}"/>
          </ac:spMkLst>
        </pc:spChg>
        <pc:spChg chg="add mod">
          <ac:chgData name="Thad Schwebke" userId="8a3b078b179e4a90" providerId="LiveId" clId="{704E13B9-32D7-4A28-92D8-A92CE0D0E976}" dt="2020-02-28T22:40:44.261" v="578" actId="1035"/>
          <ac:spMkLst>
            <pc:docMk/>
            <pc:sldMk cId="2663868610" sldId="264"/>
            <ac:spMk id="7" creationId="{8096F17D-6248-417E-A780-BE3D7A4F4E55}"/>
          </ac:spMkLst>
        </pc:spChg>
        <pc:spChg chg="add mod">
          <ac:chgData name="Thad Schwebke" userId="8a3b078b179e4a90" providerId="LiveId" clId="{704E13B9-32D7-4A28-92D8-A92CE0D0E976}" dt="2020-02-28T22:40:49.895" v="580" actId="1035"/>
          <ac:spMkLst>
            <pc:docMk/>
            <pc:sldMk cId="2663868610" sldId="264"/>
            <ac:spMk id="8" creationId="{612B8AB7-AF78-4751-955A-0A095D0B171F}"/>
          </ac:spMkLst>
        </pc:spChg>
        <pc:spChg chg="add mod">
          <ac:chgData name="Thad Schwebke" userId="8a3b078b179e4a90" providerId="LiveId" clId="{704E13B9-32D7-4A28-92D8-A92CE0D0E976}" dt="2020-02-28T22:40:59.932" v="585" actId="1037"/>
          <ac:spMkLst>
            <pc:docMk/>
            <pc:sldMk cId="2663868610" sldId="264"/>
            <ac:spMk id="9" creationId="{E37FECA1-0D5F-42F0-BCAA-F29A29D6596F}"/>
          </ac:spMkLst>
        </pc:spChg>
        <pc:picChg chg="del">
          <ac:chgData name="Thad Schwebke" userId="8a3b078b179e4a90" providerId="LiveId" clId="{704E13B9-32D7-4A28-92D8-A92CE0D0E976}" dt="2020-02-28T22:39:09.919" v="560" actId="478"/>
          <ac:picMkLst>
            <pc:docMk/>
            <pc:sldMk cId="2663868610" sldId="264"/>
            <ac:picMk id="4" creationId="{1FA308B8-1B1A-48F8-B418-8FA3D89BFF1F}"/>
          </ac:picMkLst>
        </pc:picChg>
        <pc:picChg chg="add mod">
          <ac:chgData name="Thad Schwebke" userId="8a3b078b179e4a90" providerId="LiveId" clId="{704E13B9-32D7-4A28-92D8-A92CE0D0E976}" dt="2020-02-28T22:40:17.479" v="570" actId="1038"/>
          <ac:picMkLst>
            <pc:docMk/>
            <pc:sldMk cId="2663868610" sldId="264"/>
            <ac:picMk id="1026" creationId="{F6925CE4-416A-4DC9-8FF4-3CF120BD9CD7}"/>
          </ac:picMkLst>
        </pc:picChg>
      </pc:sldChg>
      <pc:sldChg chg="addSp delSp modSp mod">
        <pc:chgData name="Thad Schwebke" userId="8a3b078b179e4a90" providerId="LiveId" clId="{704E13B9-32D7-4A28-92D8-A92CE0D0E976}" dt="2020-02-28T23:01:20.723" v="1102" actId="20577"/>
        <pc:sldMkLst>
          <pc:docMk/>
          <pc:sldMk cId="245379799" sldId="265"/>
        </pc:sldMkLst>
        <pc:spChg chg="add mod">
          <ac:chgData name="Thad Schwebke" userId="8a3b078b179e4a90" providerId="LiveId" clId="{704E13B9-32D7-4A28-92D8-A92CE0D0E976}" dt="2020-02-28T23:01:20.723" v="1102" actId="20577"/>
          <ac:spMkLst>
            <pc:docMk/>
            <pc:sldMk cId="245379799" sldId="265"/>
            <ac:spMk id="7" creationId="{E0FA0565-B86C-447A-930A-4F644DA70F73}"/>
          </ac:spMkLst>
        </pc:spChg>
        <pc:picChg chg="del mod">
          <ac:chgData name="Thad Schwebke" userId="8a3b078b179e4a90" providerId="LiveId" clId="{704E13B9-32D7-4A28-92D8-A92CE0D0E976}" dt="2020-02-28T22:45:02.129" v="617" actId="478"/>
          <ac:picMkLst>
            <pc:docMk/>
            <pc:sldMk cId="245379799" sldId="265"/>
            <ac:picMk id="5" creationId="{783DD891-5D34-446E-9988-4CC3B77CB1F1}"/>
          </ac:picMkLst>
        </pc:picChg>
        <pc:picChg chg="del mod">
          <ac:chgData name="Thad Schwebke" userId="8a3b078b179e4a90" providerId="LiveId" clId="{704E13B9-32D7-4A28-92D8-A92CE0D0E976}" dt="2020-02-28T22:45:03.842" v="618" actId="478"/>
          <ac:picMkLst>
            <pc:docMk/>
            <pc:sldMk cId="245379799" sldId="265"/>
            <ac:picMk id="6" creationId="{CB821A3B-407E-4F72-B7F8-A7D4A975031E}"/>
          </ac:picMkLst>
        </pc:picChg>
        <pc:picChg chg="add mod">
          <ac:chgData name="Thad Schwebke" userId="8a3b078b179e4a90" providerId="LiveId" clId="{704E13B9-32D7-4A28-92D8-A92CE0D0E976}" dt="2020-02-28T22:45:52.191" v="628" actId="1036"/>
          <ac:picMkLst>
            <pc:docMk/>
            <pc:sldMk cId="245379799" sldId="265"/>
            <ac:picMk id="2050" creationId="{E68324F2-06F6-44DF-A810-517B2049BB93}"/>
          </ac:picMkLst>
        </pc:picChg>
        <pc:picChg chg="add mod">
          <ac:chgData name="Thad Schwebke" userId="8a3b078b179e4a90" providerId="LiveId" clId="{704E13B9-32D7-4A28-92D8-A92CE0D0E976}" dt="2020-02-28T22:45:52.191" v="628" actId="1036"/>
          <ac:picMkLst>
            <pc:docMk/>
            <pc:sldMk cId="245379799" sldId="265"/>
            <ac:picMk id="2052" creationId="{5CFEAA06-4EA4-4AA6-8893-E43263412426}"/>
          </ac:picMkLst>
        </pc:picChg>
      </pc:sldChg>
      <pc:sldChg chg="addSp modSp mod">
        <pc:chgData name="Thad Schwebke" userId="8a3b078b179e4a90" providerId="LiveId" clId="{704E13B9-32D7-4A28-92D8-A92CE0D0E976}" dt="2020-02-28T23:19:44.629" v="1605" actId="33524"/>
        <pc:sldMkLst>
          <pc:docMk/>
          <pc:sldMk cId="1387322310" sldId="266"/>
        </pc:sldMkLst>
        <pc:spChg chg="add mod">
          <ac:chgData name="Thad Schwebke" userId="8a3b078b179e4a90" providerId="LiveId" clId="{704E13B9-32D7-4A28-92D8-A92CE0D0E976}" dt="2020-02-28T23:19:44.629" v="1605" actId="33524"/>
          <ac:spMkLst>
            <pc:docMk/>
            <pc:sldMk cId="1387322310" sldId="266"/>
            <ac:spMk id="8" creationId="{827C587C-DA10-4965-BD51-C25071B901C4}"/>
          </ac:spMkLst>
        </pc:spChg>
      </pc:sldChg>
      <pc:sldChg chg="addSp modSp mod">
        <pc:chgData name="Thad Schwebke" userId="8a3b078b179e4a90" providerId="LiveId" clId="{704E13B9-32D7-4A28-92D8-A92CE0D0E976}" dt="2020-02-28T23:17:18.400" v="1392" actId="20577"/>
        <pc:sldMkLst>
          <pc:docMk/>
          <pc:sldMk cId="4003640020" sldId="267"/>
        </pc:sldMkLst>
        <pc:spChg chg="add mod">
          <ac:chgData name="Thad Schwebke" userId="8a3b078b179e4a90" providerId="LiveId" clId="{704E13B9-32D7-4A28-92D8-A92CE0D0E976}" dt="2020-02-28T23:17:18.400" v="1392" actId="20577"/>
          <ac:spMkLst>
            <pc:docMk/>
            <pc:sldMk cId="4003640020" sldId="267"/>
            <ac:spMk id="3" creationId="{B931521C-8D09-4634-A177-CE683FD68DFA}"/>
          </ac:spMkLst>
        </pc:spChg>
      </pc:sldChg>
      <pc:sldChg chg="addSp modSp mod">
        <pc:chgData name="Thad Schwebke" userId="8a3b078b179e4a90" providerId="LiveId" clId="{704E13B9-32D7-4A28-92D8-A92CE0D0E976}" dt="2020-02-28T22:52:15.367" v="815" actId="1076"/>
        <pc:sldMkLst>
          <pc:docMk/>
          <pc:sldMk cId="2005336270" sldId="268"/>
        </pc:sldMkLst>
        <pc:spChg chg="add mod">
          <ac:chgData name="Thad Schwebke" userId="8a3b078b179e4a90" providerId="LiveId" clId="{704E13B9-32D7-4A28-92D8-A92CE0D0E976}" dt="2020-02-28T22:52:15.367" v="815" actId="1076"/>
          <ac:spMkLst>
            <pc:docMk/>
            <pc:sldMk cId="2005336270" sldId="268"/>
            <ac:spMk id="5" creationId="{5EF3F279-2AC6-4FC8-AE6A-1D976E15B713}"/>
          </ac:spMkLst>
        </pc:spChg>
        <pc:picChg chg="mod">
          <ac:chgData name="Thad Schwebke" userId="8a3b078b179e4a90" providerId="LiveId" clId="{704E13B9-32D7-4A28-92D8-A92CE0D0E976}" dt="2020-02-28T22:44:18.038" v="608" actId="1076"/>
          <ac:picMkLst>
            <pc:docMk/>
            <pc:sldMk cId="2005336270" sldId="268"/>
            <ac:picMk id="6" creationId="{373817C9-89CA-46E9-AB0D-999F923AEB79}"/>
          </ac:picMkLst>
        </pc:picChg>
        <pc:picChg chg="mod">
          <ac:chgData name="Thad Schwebke" userId="8a3b078b179e4a90" providerId="LiveId" clId="{704E13B9-32D7-4A28-92D8-A92CE0D0E976}" dt="2020-02-28T22:44:14.601" v="607" actId="1076"/>
          <ac:picMkLst>
            <pc:docMk/>
            <pc:sldMk cId="2005336270" sldId="268"/>
            <ac:picMk id="7" creationId="{A1CB0376-FE9D-4869-8DFA-36E7B01214B8}"/>
          </ac:picMkLst>
        </pc:picChg>
      </pc:sldChg>
      <pc:sldChg chg="modSp mod">
        <pc:chgData name="Thad Schwebke" userId="8a3b078b179e4a90" providerId="LiveId" clId="{704E13B9-32D7-4A28-92D8-A92CE0D0E976}" dt="2020-02-28T21:38:41.253" v="4" actId="20577"/>
        <pc:sldMkLst>
          <pc:docMk/>
          <pc:sldMk cId="832593484" sldId="271"/>
        </pc:sldMkLst>
        <pc:spChg chg="mod">
          <ac:chgData name="Thad Schwebke" userId="8a3b078b179e4a90" providerId="LiveId" clId="{704E13B9-32D7-4A28-92D8-A92CE0D0E976}" dt="2020-02-28T21:38:41.253" v="4" actId="20577"/>
          <ac:spMkLst>
            <pc:docMk/>
            <pc:sldMk cId="832593484" sldId="271"/>
            <ac:spMk id="11" creationId="{A2387AF3-1DA3-4623-8B20-25111713E76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2/28/2020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2/28/2020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visualcapitalist.com/united-states-of-beer/"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endParaRPr lang="en-US" dirty="0"/>
          </a:p>
          <a:p>
            <a:r>
              <a:rPr lang="en-US" dirty="0"/>
              <a:t>Firstly, Mr. CEO, we would like to thank for giving this opportunity to study your Beers and Breweries business and</a:t>
            </a:r>
            <a:r>
              <a:rPr lang="en-US" sz="1200" b="0" i="1" kern="1200" dirty="0">
                <a:solidFill>
                  <a:schemeClr val="tx1"/>
                </a:solidFill>
                <a:effectLst/>
                <a:latin typeface="+mn-lt"/>
                <a:ea typeface="+mn-ea"/>
                <a:cs typeface="+mn-cs"/>
              </a:rPr>
              <a:t> taking the time from your busy schedule to listen to our presentation.</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a:t>
            </a:fld>
            <a:endParaRPr lang="en-US"/>
          </a:p>
        </p:txBody>
      </p:sp>
    </p:spTree>
    <p:extLst>
      <p:ext uri="{BB962C8B-B14F-4D97-AF65-F5344CB8AC3E}">
        <p14:creationId xmlns:p14="http://schemas.microsoft.com/office/powerpoint/2010/main" val="3262095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r>
              <a:rPr lang="en-US" dirty="0"/>
              <a:t>Notes: The primary focus of this presentation is to address some of the key questions.</a:t>
            </a:r>
          </a:p>
          <a:p>
            <a:r>
              <a:rPr lang="en-US" dirty="0"/>
              <a:t>How many Breweries are there by state</a:t>
            </a:r>
          </a:p>
          <a:p>
            <a:r>
              <a:rPr lang="en-US" dirty="0"/>
              <a:t>Median Alcohol by Volume (ABV) and </a:t>
            </a:r>
            <a:r>
              <a:rPr lang="en-US" sz="1200" b="0" i="0" kern="1200" dirty="0">
                <a:solidFill>
                  <a:schemeClr val="tx1"/>
                </a:solidFill>
                <a:effectLst/>
                <a:latin typeface="+mn-lt"/>
                <a:ea typeface="+mn-ea"/>
                <a:cs typeface="+mn-cs"/>
              </a:rPr>
              <a:t> beer bitterness (IBU) by state </a:t>
            </a:r>
          </a:p>
          <a:p>
            <a:r>
              <a:rPr lang="en-US" sz="1200" b="0" i="0" kern="1200" dirty="0">
                <a:solidFill>
                  <a:schemeClr val="tx1"/>
                </a:solidFill>
                <a:effectLst/>
                <a:latin typeface="+mn-lt"/>
                <a:ea typeface="+mn-ea"/>
                <a:cs typeface="+mn-cs"/>
              </a:rPr>
              <a:t>Which states has beers with highest level of alcohol by volume and bitterness </a:t>
            </a:r>
          </a:p>
          <a:p>
            <a:r>
              <a:rPr lang="en-US" sz="1200" b="0" i="0" kern="1200" dirty="0">
                <a:solidFill>
                  <a:schemeClr val="tx1"/>
                </a:solidFill>
                <a:effectLst/>
                <a:latin typeface="+mn-lt"/>
                <a:ea typeface="+mn-ea"/>
                <a:cs typeface="+mn-cs"/>
              </a:rPr>
              <a:t>We will also present detailed information related to alcohol by volume and will also address the relation between alcohol by volume and bitterness</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2</a:t>
            </a:fld>
            <a:endParaRPr lang="en-US"/>
          </a:p>
        </p:txBody>
      </p:sp>
    </p:spTree>
    <p:extLst>
      <p:ext uri="{BB962C8B-B14F-4D97-AF65-F5344CB8AC3E}">
        <p14:creationId xmlns:p14="http://schemas.microsoft.com/office/powerpoint/2010/main" val="1627930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r>
              <a:rPr lang="en-US" dirty="0"/>
              <a:t>Notes: Our analysis is based upon the two datasets, beers and breweries, which is provided by Budweiser</a:t>
            </a:r>
          </a:p>
          <a:p>
            <a:endParaRPr lang="en-US" dirty="0"/>
          </a:p>
          <a:p>
            <a:r>
              <a:rPr lang="en-US" sz="1200" b="0" i="1" kern="1200" dirty="0">
                <a:solidFill>
                  <a:schemeClr val="tx1"/>
                </a:solidFill>
                <a:effectLst/>
                <a:latin typeface="+mn-lt"/>
                <a:ea typeface="+mn-ea"/>
                <a:cs typeface="+mn-cs"/>
              </a:rPr>
              <a:t>There are 62 (2.57%) observations where both ABV and IBU are empty, 943 (41.7%) observations where only IBU is empty. </a:t>
            </a:r>
          </a:p>
          <a:p>
            <a:r>
              <a:rPr lang="en-US" sz="1200" b="0" i="1" kern="1200" dirty="0">
                <a:solidFill>
                  <a:schemeClr val="tx1"/>
                </a:solidFill>
                <a:effectLst/>
                <a:latin typeface="+mn-lt"/>
                <a:ea typeface="+mn-ea"/>
                <a:cs typeface="+mn-cs"/>
              </a:rPr>
              <a:t>For all observations that had both only IBU empty, the NA value was changed to zero since having a non-bitter alcoholic beer is possible. Whereas we choose not to include any observations that had zero ABV. That just isn’t a real beer. This leaves us with only 2.57% of the observations not being used.</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This is how we addressed missing values, there are 2.6% of observations where both ABV and IBU are empty and 41.7% of total observations just IBU, which are empty. We made some realistic assumption that, a beer can exist without bitterness but probably not without alcohol. So, we have excluded all the ABV observations with NA’s and replaced IBU NA’s with zeros </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3</a:t>
            </a:fld>
            <a:endParaRPr lang="en-US"/>
          </a:p>
        </p:txBody>
      </p:sp>
    </p:spTree>
    <p:extLst>
      <p:ext uri="{BB962C8B-B14F-4D97-AF65-F5344CB8AC3E}">
        <p14:creationId xmlns:p14="http://schemas.microsoft.com/office/powerpoint/2010/main" val="1962182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Kris</a:t>
            </a:r>
          </a:p>
          <a:p>
            <a:r>
              <a:rPr lang="en-US" dirty="0"/>
              <a:t>Notes: </a:t>
            </a:r>
          </a:p>
          <a:p>
            <a:r>
              <a:rPr lang="en-US" dirty="0"/>
              <a:t>The top 5 breweries make up 31.3% of the breweries in the US.</a:t>
            </a:r>
          </a:p>
          <a:p>
            <a:endParaRPr lang="en-US" dirty="0"/>
          </a:p>
          <a:p>
            <a:r>
              <a:rPr lang="en-US" dirty="0"/>
              <a:t>Colorado has 47 breweries which is 8 more than California which is second with 39 breweries. </a:t>
            </a:r>
          </a:p>
          <a:p>
            <a:r>
              <a:rPr lang="en-US" dirty="0"/>
              <a:t>4 states (DC, N Dakota, S Dakota, and West Virginia) only had 1 brewery</a:t>
            </a:r>
          </a:p>
          <a:p>
            <a:r>
              <a:rPr lang="en-US" dirty="0"/>
              <a:t> and 4 more states (Arkansas, Delaware, Mississippi, and Nevada) only have two breweries. </a:t>
            </a:r>
          </a:p>
          <a:p>
            <a:r>
              <a:rPr lang="en-US" dirty="0"/>
              <a:t>Nevada was a shock due to it being the home of Las Vegas. The highest number of breweries appears to be west of the Mississippi river. However, the northeast united states has its fair share.</a:t>
            </a:r>
          </a:p>
          <a:p>
            <a:endParaRPr lang="en-US" dirty="0"/>
          </a:p>
          <a:p>
            <a:r>
              <a:rPr lang="en-US" dirty="0"/>
              <a:t>Beer Consumption Per Capita comes from </a:t>
            </a:r>
            <a:r>
              <a:rPr lang="en-US" dirty="0">
                <a:hlinkClick r:id="rId3"/>
              </a:rPr>
              <a:t>https://www.visualcapitalist.com/united-states-of-beer/</a:t>
            </a: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4</a:t>
            </a:fld>
            <a:endParaRPr lang="en-US"/>
          </a:p>
        </p:txBody>
      </p:sp>
    </p:spTree>
    <p:extLst>
      <p:ext uri="{BB962C8B-B14F-4D97-AF65-F5344CB8AC3E}">
        <p14:creationId xmlns:p14="http://schemas.microsoft.com/office/powerpoint/2010/main" val="1537315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average ABV is 6%. The middle 50% of the data fall between 5% and 6.7%. You may want to target this range during production. </a:t>
            </a:r>
            <a:endParaRPr lang="en-US" dirty="0"/>
          </a:p>
          <a:p>
            <a:endParaRPr lang="en-US" dirty="0"/>
          </a:p>
          <a:p>
            <a:r>
              <a:rPr lang="en-US" dirty="0"/>
              <a:t>Speaker: Kris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a:t>
            </a:r>
            <a:r>
              <a:rPr lang="en-US" sz="1200" b="0" i="1" kern="1200" dirty="0">
                <a:solidFill>
                  <a:schemeClr val="tx1"/>
                </a:solidFill>
                <a:effectLst/>
                <a:latin typeface="+mn-lt"/>
                <a:ea typeface="+mn-ea"/>
                <a:cs typeface="+mn-cs"/>
              </a:rPr>
              <a:t>The median ABV per state appears somewhat consistent with an overall ABV median of 0.056, if you exclude the states with zero ABV.</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Nevada has the highest median at 0.0669 ABV and Utah has the lowest at 0.051 ABV. </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The median IBU per state appears to vary considerably between states with an overall IBU median of 37. </a:t>
            </a:r>
          </a:p>
          <a:p>
            <a:r>
              <a:rPr lang="en-US" sz="1200" b="0" i="1" kern="1200" dirty="0">
                <a:solidFill>
                  <a:schemeClr val="tx1"/>
                </a:solidFill>
                <a:effectLst/>
                <a:latin typeface="+mn-lt"/>
                <a:ea typeface="+mn-ea"/>
                <a:cs typeface="+mn-cs"/>
              </a:rPr>
              <a:t>West Virginia has the highest median at 57.5 IBU and Arkansas has the lowest at 7.8 IBU if you exclude the states with zero IBU.</a:t>
            </a:r>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5</a:t>
            </a:fld>
            <a:endParaRPr lang="en-US"/>
          </a:p>
        </p:txBody>
      </p:sp>
    </p:spTree>
    <p:extLst>
      <p:ext uri="{BB962C8B-B14F-4D97-AF65-F5344CB8AC3E}">
        <p14:creationId xmlns:p14="http://schemas.microsoft.com/office/powerpoint/2010/main" val="982253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Thad Schwebke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a:t>
            </a:r>
            <a:r>
              <a:rPr lang="en-US" sz="1200" b="0" i="1" kern="1200" dirty="0">
                <a:solidFill>
                  <a:schemeClr val="tx1"/>
                </a:solidFill>
                <a:effectLst/>
                <a:latin typeface="+mn-lt"/>
                <a:ea typeface="+mn-ea"/>
                <a:cs typeface="+mn-cs"/>
              </a:rPr>
              <a:t>The maximum IBU by state appears vary between states. Oregon has the highest Max IBU at 138 and Arkansas has the lowest at 44.11. </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6</a:t>
            </a:fld>
            <a:endParaRPr lang="en-US"/>
          </a:p>
        </p:txBody>
      </p:sp>
    </p:spTree>
    <p:extLst>
      <p:ext uri="{BB962C8B-B14F-4D97-AF65-F5344CB8AC3E}">
        <p14:creationId xmlns:p14="http://schemas.microsoft.com/office/powerpoint/2010/main" val="3798718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Thad Schwebke</a:t>
            </a:r>
          </a:p>
          <a:p>
            <a:r>
              <a:rPr lang="en-US" dirty="0"/>
              <a:t>Notes: </a:t>
            </a:r>
            <a:r>
              <a:rPr lang="en-US" sz="1200" b="0" i="1" kern="1200" dirty="0">
                <a:solidFill>
                  <a:schemeClr val="tx1"/>
                </a:solidFill>
                <a:effectLst/>
                <a:latin typeface="+mn-lt"/>
                <a:ea typeface="+mn-ea"/>
                <a:cs typeface="+mn-cs"/>
              </a:rPr>
              <a:t>The maximum ABV by state appears to have only a small variance between states. Colorado has the highest Max ABV at 0.128 and Delaware has the lowest at 0.055. </a:t>
            </a: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7</a:t>
            </a:fld>
            <a:endParaRPr lang="en-US"/>
          </a:p>
        </p:txBody>
      </p:sp>
    </p:spTree>
    <p:extLst>
      <p:ext uri="{BB962C8B-B14F-4D97-AF65-F5344CB8AC3E}">
        <p14:creationId xmlns:p14="http://schemas.microsoft.com/office/powerpoint/2010/main" val="639101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the question why for each chart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Speaker: Thad Schwebke</a:t>
            </a:r>
          </a:p>
          <a:p>
            <a:endParaRPr lang="en-US" dirty="0"/>
          </a:p>
          <a:p>
            <a:r>
              <a:rPr lang="en-US" dirty="0"/>
              <a:t>Notes: The histogram shows that the ABV data is normally distributed, but appears to have some small outliers on both ends. The two box plots illustrate that IPA has a higher overall median ABV at ~.8 ABV, however Other has several outliers that sit above the median (i.e. several greater than .12 ABV). 19.2 ounce beers tend to have the higher ABV, but the 16 ounces has a few outliers on the high side. One could also argue that 8.4 ounce beers has the highest median. The problem with this would be the number of observations that were 8.4 ounces. It appears to be a single observation.</a:t>
            </a: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8</a:t>
            </a:fld>
            <a:endParaRPr lang="en-US"/>
          </a:p>
        </p:txBody>
      </p:sp>
    </p:spTree>
    <p:extLst>
      <p:ext uri="{BB962C8B-B14F-4D97-AF65-F5344CB8AC3E}">
        <p14:creationId xmlns:p14="http://schemas.microsoft.com/office/powerpoint/2010/main" val="38672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the question why for each chart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Speaker: Thad Schwebke</a:t>
            </a:r>
          </a:p>
          <a:p>
            <a:endParaRPr lang="en-US" dirty="0"/>
          </a:p>
          <a:p>
            <a:r>
              <a:rPr lang="en-US" dirty="0"/>
              <a:t>Notes: The dot plot illustrates what appears to  be a positive linear relationship between the ABB and IBU. The addition of the trend line somewhat confirms the presence of a positive linear relationship between the ABV and IBU. More analysis would be needed to confirm.</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9</a:t>
            </a:fld>
            <a:endParaRPr lang="en-US"/>
          </a:p>
        </p:txBody>
      </p:sp>
    </p:spTree>
    <p:extLst>
      <p:ext uri="{BB962C8B-B14F-4D97-AF65-F5344CB8AC3E}">
        <p14:creationId xmlns:p14="http://schemas.microsoft.com/office/powerpoint/2010/main" val="34276655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Beer PPT">
    <p:bg>
      <p:bgPr>
        <a:solidFill>
          <a:schemeClr val="bg1"/>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id="{5FA0FC5F-95F0-47DA-86D1-5D5A52434DA0}"/>
              </a:ext>
            </a:extLst>
          </p:cNvPr>
          <p:cNvSpPr>
            <a:spLocks/>
          </p:cNvSpPr>
          <p:nvPr userDrawn="1"/>
        </p:nvSpPr>
        <p:spPr bwMode="auto">
          <a:xfrm>
            <a:off x="1588" y="0"/>
            <a:ext cx="9140825" cy="3492500"/>
          </a:xfrm>
          <a:custGeom>
            <a:avLst/>
            <a:gdLst>
              <a:gd name="T0" fmla="*/ 11516 w 11516"/>
              <a:gd name="T1" fmla="*/ 0 h 4400"/>
              <a:gd name="T2" fmla="*/ 11516 w 11516"/>
              <a:gd name="T3" fmla="*/ 3893 h 4400"/>
              <a:gd name="T4" fmla="*/ 0 w 11516"/>
              <a:gd name="T5" fmla="*/ 4400 h 4400"/>
              <a:gd name="T6" fmla="*/ 0 w 11516"/>
              <a:gd name="T7" fmla="*/ 0 h 4400"/>
              <a:gd name="T8" fmla="*/ 11516 w 11516"/>
              <a:gd name="T9" fmla="*/ 0 h 4400"/>
            </a:gdLst>
            <a:ahLst/>
            <a:cxnLst>
              <a:cxn ang="0">
                <a:pos x="T0" y="T1"/>
              </a:cxn>
              <a:cxn ang="0">
                <a:pos x="T2" y="T3"/>
              </a:cxn>
              <a:cxn ang="0">
                <a:pos x="T4" y="T5"/>
              </a:cxn>
              <a:cxn ang="0">
                <a:pos x="T6" y="T7"/>
              </a:cxn>
              <a:cxn ang="0">
                <a:pos x="T8" y="T9"/>
              </a:cxn>
            </a:cxnLst>
            <a:rect l="0" t="0" r="r" b="b"/>
            <a:pathLst>
              <a:path w="11516" h="4400">
                <a:moveTo>
                  <a:pt x="11516" y="0"/>
                </a:moveTo>
                <a:lnTo>
                  <a:pt x="11516" y="3893"/>
                </a:lnTo>
                <a:lnTo>
                  <a:pt x="0" y="4400"/>
                </a:lnTo>
                <a:lnTo>
                  <a:pt x="0" y="0"/>
                </a:lnTo>
                <a:lnTo>
                  <a:pt x="11516" y="0"/>
                </a:lnTo>
                <a:close/>
              </a:path>
            </a:pathLst>
          </a:custGeom>
          <a:solidFill>
            <a:srgbClr val="FBD1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99" name="Picture 198">
            <a:extLst>
              <a:ext uri="{FF2B5EF4-FFF2-40B4-BE49-F238E27FC236}">
                <a16:creationId xmlns:a16="http://schemas.microsoft.com/office/drawing/2014/main" id="{BCD77E50-08B1-461C-8531-9A3CC6F7726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2" name="Title 1"/>
          <p:cNvSpPr>
            <a:spLocks noGrp="1"/>
          </p:cNvSpPr>
          <p:nvPr userDrawn="1">
            <p:ph type="title" hasCustomPrompt="1"/>
          </p:nvPr>
        </p:nvSpPr>
        <p:spPr>
          <a:xfrm>
            <a:off x="4714876" y="1608376"/>
            <a:ext cx="3673549" cy="857250"/>
          </a:xfrm>
        </p:spPr>
        <p:txBody>
          <a:bodyPr>
            <a:noAutofit/>
          </a:bodyPr>
          <a:lstStyle>
            <a:lvl1pPr algn="l">
              <a:defRPr sz="5400" baseline="0">
                <a:solidFill>
                  <a:schemeClr val="accent1"/>
                </a:solidFill>
              </a:defRPr>
            </a:lvl1pPr>
          </a:lstStyle>
          <a:p>
            <a:r>
              <a:rPr lang="en-US" dirty="0"/>
              <a:t>Beer</a:t>
            </a:r>
            <a:endParaRPr lang="en-US" noProof="0" dirty="0"/>
          </a:p>
        </p:txBody>
      </p:sp>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2/28/2020</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213" name="Text Placeholder 4"/>
          <p:cNvSpPr>
            <a:spLocks noGrp="1"/>
          </p:cNvSpPr>
          <p:nvPr userDrawn="1">
            <p:ph type="body" sz="quarter" idx="35" hasCustomPrompt="1"/>
          </p:nvPr>
        </p:nvSpPr>
        <p:spPr>
          <a:xfrm>
            <a:off x="4751222" y="2284980"/>
            <a:ext cx="3664315" cy="452437"/>
          </a:xfrm>
        </p:spPr>
        <p:txBody>
          <a:bodyPr anchor="ctr">
            <a:noAutofit/>
          </a:bodyPr>
          <a:lstStyle>
            <a:lvl1pPr marL="0" indent="0" algn="l">
              <a:buNone/>
              <a:defRPr sz="2800">
                <a:solidFill>
                  <a:schemeClr val="accent1"/>
                </a:solidFill>
              </a:defRPr>
            </a:lvl1pPr>
          </a:lstStyle>
          <a:p>
            <a:r>
              <a:rPr lang="en-US" dirty="0"/>
              <a:t>PowerPoint template</a:t>
            </a:r>
          </a:p>
        </p:txBody>
      </p:sp>
      <p:grpSp>
        <p:nvGrpSpPr>
          <p:cNvPr id="195" name="Group 194">
            <a:extLst>
              <a:ext uri="{FF2B5EF4-FFF2-40B4-BE49-F238E27FC236}">
                <a16:creationId xmlns:a16="http://schemas.microsoft.com/office/drawing/2014/main" id="{AE7FD111-E633-4783-8AE9-1576886AC3D3}"/>
              </a:ext>
            </a:extLst>
          </p:cNvPr>
          <p:cNvGrpSpPr/>
          <p:nvPr userDrawn="1"/>
        </p:nvGrpSpPr>
        <p:grpSpPr>
          <a:xfrm>
            <a:off x="6799263" y="2881313"/>
            <a:ext cx="850900" cy="850900"/>
            <a:chOff x="6799263" y="2881313"/>
            <a:chExt cx="850900" cy="850900"/>
          </a:xfrm>
        </p:grpSpPr>
        <p:sp>
          <p:nvSpPr>
            <p:cNvPr id="26" name="Freeform 7">
              <a:extLst>
                <a:ext uri="{FF2B5EF4-FFF2-40B4-BE49-F238E27FC236}">
                  <a16:creationId xmlns:a16="http://schemas.microsoft.com/office/drawing/2014/main" id="{38288481-5DA9-4E3B-9509-D4E467D9FA4C}"/>
                </a:ext>
              </a:extLst>
            </p:cNvPr>
            <p:cNvSpPr>
              <a:spLocks/>
            </p:cNvSpPr>
            <p:nvPr userDrawn="1"/>
          </p:nvSpPr>
          <p:spPr bwMode="auto">
            <a:xfrm>
              <a:off x="6799263" y="2881313"/>
              <a:ext cx="850900" cy="850900"/>
            </a:xfrm>
            <a:custGeom>
              <a:avLst/>
              <a:gdLst>
                <a:gd name="T0" fmla="*/ 1071 w 1073"/>
                <a:gd name="T1" fmla="*/ 565 h 1073"/>
                <a:gd name="T2" fmla="*/ 1061 w 1073"/>
                <a:gd name="T3" fmla="*/ 644 h 1073"/>
                <a:gd name="T4" fmla="*/ 1039 w 1073"/>
                <a:gd name="T5" fmla="*/ 721 h 1073"/>
                <a:gd name="T6" fmla="*/ 1007 w 1073"/>
                <a:gd name="T7" fmla="*/ 792 h 1073"/>
                <a:gd name="T8" fmla="*/ 965 w 1073"/>
                <a:gd name="T9" fmla="*/ 857 h 1073"/>
                <a:gd name="T10" fmla="*/ 915 w 1073"/>
                <a:gd name="T11" fmla="*/ 916 h 1073"/>
                <a:gd name="T12" fmla="*/ 857 w 1073"/>
                <a:gd name="T13" fmla="*/ 966 h 1073"/>
                <a:gd name="T14" fmla="*/ 792 w 1073"/>
                <a:gd name="T15" fmla="*/ 1008 h 1073"/>
                <a:gd name="T16" fmla="*/ 720 w 1073"/>
                <a:gd name="T17" fmla="*/ 1041 h 1073"/>
                <a:gd name="T18" fmla="*/ 644 w 1073"/>
                <a:gd name="T19" fmla="*/ 1061 h 1073"/>
                <a:gd name="T20" fmla="*/ 564 w 1073"/>
                <a:gd name="T21" fmla="*/ 1072 h 1073"/>
                <a:gd name="T22" fmla="*/ 508 w 1073"/>
                <a:gd name="T23" fmla="*/ 1072 h 1073"/>
                <a:gd name="T24" fmla="*/ 429 w 1073"/>
                <a:gd name="T25" fmla="*/ 1061 h 1073"/>
                <a:gd name="T26" fmla="*/ 352 w 1073"/>
                <a:gd name="T27" fmla="*/ 1041 h 1073"/>
                <a:gd name="T28" fmla="*/ 281 w 1073"/>
                <a:gd name="T29" fmla="*/ 1008 h 1073"/>
                <a:gd name="T30" fmla="*/ 216 w 1073"/>
                <a:gd name="T31" fmla="*/ 966 h 1073"/>
                <a:gd name="T32" fmla="*/ 157 w 1073"/>
                <a:gd name="T33" fmla="*/ 916 h 1073"/>
                <a:gd name="T34" fmla="*/ 106 w 1073"/>
                <a:gd name="T35" fmla="*/ 857 h 1073"/>
                <a:gd name="T36" fmla="*/ 65 w 1073"/>
                <a:gd name="T37" fmla="*/ 792 h 1073"/>
                <a:gd name="T38" fmla="*/ 33 w 1073"/>
                <a:gd name="T39" fmla="*/ 721 h 1073"/>
                <a:gd name="T40" fmla="*/ 12 w 1073"/>
                <a:gd name="T41" fmla="*/ 644 h 1073"/>
                <a:gd name="T42" fmla="*/ 2 w 1073"/>
                <a:gd name="T43" fmla="*/ 565 h 1073"/>
                <a:gd name="T44" fmla="*/ 2 w 1073"/>
                <a:gd name="T45" fmla="*/ 510 h 1073"/>
                <a:gd name="T46" fmla="*/ 12 w 1073"/>
                <a:gd name="T47" fmla="*/ 429 h 1073"/>
                <a:gd name="T48" fmla="*/ 33 w 1073"/>
                <a:gd name="T49" fmla="*/ 353 h 1073"/>
                <a:gd name="T50" fmla="*/ 65 w 1073"/>
                <a:gd name="T51" fmla="*/ 281 h 1073"/>
                <a:gd name="T52" fmla="*/ 106 w 1073"/>
                <a:gd name="T53" fmla="*/ 216 h 1073"/>
                <a:gd name="T54" fmla="*/ 157 w 1073"/>
                <a:gd name="T55" fmla="*/ 158 h 1073"/>
                <a:gd name="T56" fmla="*/ 216 w 1073"/>
                <a:gd name="T57" fmla="*/ 108 h 1073"/>
                <a:gd name="T58" fmla="*/ 281 w 1073"/>
                <a:gd name="T59" fmla="*/ 66 h 1073"/>
                <a:gd name="T60" fmla="*/ 352 w 1073"/>
                <a:gd name="T61" fmla="*/ 34 h 1073"/>
                <a:gd name="T62" fmla="*/ 429 w 1073"/>
                <a:gd name="T63" fmla="*/ 12 h 1073"/>
                <a:gd name="T64" fmla="*/ 508 w 1073"/>
                <a:gd name="T65" fmla="*/ 2 h 1073"/>
                <a:gd name="T66" fmla="*/ 564 w 1073"/>
                <a:gd name="T67" fmla="*/ 2 h 1073"/>
                <a:gd name="T68" fmla="*/ 644 w 1073"/>
                <a:gd name="T69" fmla="*/ 12 h 1073"/>
                <a:gd name="T70" fmla="*/ 720 w 1073"/>
                <a:gd name="T71" fmla="*/ 34 h 1073"/>
                <a:gd name="T72" fmla="*/ 792 w 1073"/>
                <a:gd name="T73" fmla="*/ 66 h 1073"/>
                <a:gd name="T74" fmla="*/ 857 w 1073"/>
                <a:gd name="T75" fmla="*/ 108 h 1073"/>
                <a:gd name="T76" fmla="*/ 915 w 1073"/>
                <a:gd name="T77" fmla="*/ 158 h 1073"/>
                <a:gd name="T78" fmla="*/ 965 w 1073"/>
                <a:gd name="T79" fmla="*/ 216 h 1073"/>
                <a:gd name="T80" fmla="*/ 1007 w 1073"/>
                <a:gd name="T81" fmla="*/ 281 h 1073"/>
                <a:gd name="T82" fmla="*/ 1039 w 1073"/>
                <a:gd name="T83" fmla="*/ 353 h 1073"/>
                <a:gd name="T84" fmla="*/ 1061 w 1073"/>
                <a:gd name="T85" fmla="*/ 429 h 1073"/>
                <a:gd name="T86" fmla="*/ 1071 w 1073"/>
                <a:gd name="T87" fmla="*/ 51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3">
                  <a:moveTo>
                    <a:pt x="1073" y="537"/>
                  </a:moveTo>
                  <a:lnTo>
                    <a:pt x="1073" y="537"/>
                  </a:lnTo>
                  <a:lnTo>
                    <a:pt x="1071" y="565"/>
                  </a:lnTo>
                  <a:lnTo>
                    <a:pt x="1069" y="591"/>
                  </a:lnTo>
                  <a:lnTo>
                    <a:pt x="1066" y="619"/>
                  </a:lnTo>
                  <a:lnTo>
                    <a:pt x="1061" y="644"/>
                  </a:lnTo>
                  <a:lnTo>
                    <a:pt x="1055" y="671"/>
                  </a:lnTo>
                  <a:lnTo>
                    <a:pt x="1048" y="696"/>
                  </a:lnTo>
                  <a:lnTo>
                    <a:pt x="1039" y="721"/>
                  </a:lnTo>
                  <a:lnTo>
                    <a:pt x="1030" y="746"/>
                  </a:lnTo>
                  <a:lnTo>
                    <a:pt x="1020" y="769"/>
                  </a:lnTo>
                  <a:lnTo>
                    <a:pt x="1007" y="792"/>
                  </a:lnTo>
                  <a:lnTo>
                    <a:pt x="994" y="815"/>
                  </a:lnTo>
                  <a:lnTo>
                    <a:pt x="980" y="837"/>
                  </a:lnTo>
                  <a:lnTo>
                    <a:pt x="965" y="857"/>
                  </a:lnTo>
                  <a:lnTo>
                    <a:pt x="949" y="878"/>
                  </a:lnTo>
                  <a:lnTo>
                    <a:pt x="933" y="897"/>
                  </a:lnTo>
                  <a:lnTo>
                    <a:pt x="915" y="916"/>
                  </a:lnTo>
                  <a:lnTo>
                    <a:pt x="896" y="933"/>
                  </a:lnTo>
                  <a:lnTo>
                    <a:pt x="877" y="951"/>
                  </a:lnTo>
                  <a:lnTo>
                    <a:pt x="857" y="966"/>
                  </a:lnTo>
                  <a:lnTo>
                    <a:pt x="835" y="981"/>
                  </a:lnTo>
                  <a:lnTo>
                    <a:pt x="815" y="996"/>
                  </a:lnTo>
                  <a:lnTo>
                    <a:pt x="792" y="1008"/>
                  </a:lnTo>
                  <a:lnTo>
                    <a:pt x="769" y="1020"/>
                  </a:lnTo>
                  <a:lnTo>
                    <a:pt x="744" y="1030"/>
                  </a:lnTo>
                  <a:lnTo>
                    <a:pt x="720" y="1041"/>
                  </a:lnTo>
                  <a:lnTo>
                    <a:pt x="696" y="1049"/>
                  </a:lnTo>
                  <a:lnTo>
                    <a:pt x="671" y="1056"/>
                  </a:lnTo>
                  <a:lnTo>
                    <a:pt x="644" y="1061"/>
                  </a:lnTo>
                  <a:lnTo>
                    <a:pt x="618" y="1067"/>
                  </a:lnTo>
                  <a:lnTo>
                    <a:pt x="591" y="1069"/>
                  </a:lnTo>
                  <a:lnTo>
                    <a:pt x="564" y="1072"/>
                  </a:lnTo>
                  <a:lnTo>
                    <a:pt x="536" y="1073"/>
                  </a:lnTo>
                  <a:lnTo>
                    <a:pt x="536" y="1073"/>
                  </a:lnTo>
                  <a:lnTo>
                    <a:pt x="508" y="1072"/>
                  </a:lnTo>
                  <a:lnTo>
                    <a:pt x="482" y="1069"/>
                  </a:lnTo>
                  <a:lnTo>
                    <a:pt x="454" y="1067"/>
                  </a:lnTo>
                  <a:lnTo>
                    <a:pt x="429" y="1061"/>
                  </a:lnTo>
                  <a:lnTo>
                    <a:pt x="402" y="1056"/>
                  </a:lnTo>
                  <a:lnTo>
                    <a:pt x="377" y="1049"/>
                  </a:lnTo>
                  <a:lnTo>
                    <a:pt x="352" y="1041"/>
                  </a:lnTo>
                  <a:lnTo>
                    <a:pt x="328" y="1030"/>
                  </a:lnTo>
                  <a:lnTo>
                    <a:pt x="304" y="1020"/>
                  </a:lnTo>
                  <a:lnTo>
                    <a:pt x="281" y="1008"/>
                  </a:lnTo>
                  <a:lnTo>
                    <a:pt x="258" y="996"/>
                  </a:lnTo>
                  <a:lnTo>
                    <a:pt x="237" y="981"/>
                  </a:lnTo>
                  <a:lnTo>
                    <a:pt x="216" y="966"/>
                  </a:lnTo>
                  <a:lnTo>
                    <a:pt x="195" y="951"/>
                  </a:lnTo>
                  <a:lnTo>
                    <a:pt x="175" y="933"/>
                  </a:lnTo>
                  <a:lnTo>
                    <a:pt x="157" y="916"/>
                  </a:lnTo>
                  <a:lnTo>
                    <a:pt x="140" y="897"/>
                  </a:lnTo>
                  <a:lnTo>
                    <a:pt x="123" y="878"/>
                  </a:lnTo>
                  <a:lnTo>
                    <a:pt x="106" y="857"/>
                  </a:lnTo>
                  <a:lnTo>
                    <a:pt x="93" y="837"/>
                  </a:lnTo>
                  <a:lnTo>
                    <a:pt x="78" y="815"/>
                  </a:lnTo>
                  <a:lnTo>
                    <a:pt x="65" y="792"/>
                  </a:lnTo>
                  <a:lnTo>
                    <a:pt x="53" y="769"/>
                  </a:lnTo>
                  <a:lnTo>
                    <a:pt x="43" y="746"/>
                  </a:lnTo>
                  <a:lnTo>
                    <a:pt x="33" y="721"/>
                  </a:lnTo>
                  <a:lnTo>
                    <a:pt x="25" y="696"/>
                  </a:lnTo>
                  <a:lnTo>
                    <a:pt x="18" y="671"/>
                  </a:lnTo>
                  <a:lnTo>
                    <a:pt x="12" y="644"/>
                  </a:lnTo>
                  <a:lnTo>
                    <a:pt x="6" y="619"/>
                  </a:lnTo>
                  <a:lnTo>
                    <a:pt x="3" y="591"/>
                  </a:lnTo>
                  <a:lnTo>
                    <a:pt x="2" y="565"/>
                  </a:lnTo>
                  <a:lnTo>
                    <a:pt x="0" y="537"/>
                  </a:lnTo>
                  <a:lnTo>
                    <a:pt x="0" y="537"/>
                  </a:lnTo>
                  <a:lnTo>
                    <a:pt x="2" y="510"/>
                  </a:lnTo>
                  <a:lnTo>
                    <a:pt x="3" y="482"/>
                  </a:lnTo>
                  <a:lnTo>
                    <a:pt x="6" y="455"/>
                  </a:lnTo>
                  <a:lnTo>
                    <a:pt x="12" y="429"/>
                  </a:lnTo>
                  <a:lnTo>
                    <a:pt x="18" y="402"/>
                  </a:lnTo>
                  <a:lnTo>
                    <a:pt x="25" y="377"/>
                  </a:lnTo>
                  <a:lnTo>
                    <a:pt x="33" y="353"/>
                  </a:lnTo>
                  <a:lnTo>
                    <a:pt x="43" y="329"/>
                  </a:lnTo>
                  <a:lnTo>
                    <a:pt x="53" y="305"/>
                  </a:lnTo>
                  <a:lnTo>
                    <a:pt x="65" y="281"/>
                  </a:lnTo>
                  <a:lnTo>
                    <a:pt x="78" y="258"/>
                  </a:lnTo>
                  <a:lnTo>
                    <a:pt x="93" y="238"/>
                  </a:lnTo>
                  <a:lnTo>
                    <a:pt x="106" y="216"/>
                  </a:lnTo>
                  <a:lnTo>
                    <a:pt x="123" y="196"/>
                  </a:lnTo>
                  <a:lnTo>
                    <a:pt x="140" y="177"/>
                  </a:lnTo>
                  <a:lnTo>
                    <a:pt x="157" y="158"/>
                  </a:lnTo>
                  <a:lnTo>
                    <a:pt x="175" y="140"/>
                  </a:lnTo>
                  <a:lnTo>
                    <a:pt x="195" y="124"/>
                  </a:lnTo>
                  <a:lnTo>
                    <a:pt x="216" y="108"/>
                  </a:lnTo>
                  <a:lnTo>
                    <a:pt x="237" y="93"/>
                  </a:lnTo>
                  <a:lnTo>
                    <a:pt x="258" y="79"/>
                  </a:lnTo>
                  <a:lnTo>
                    <a:pt x="281" y="66"/>
                  </a:lnTo>
                  <a:lnTo>
                    <a:pt x="304" y="53"/>
                  </a:lnTo>
                  <a:lnTo>
                    <a:pt x="328" y="43"/>
                  </a:lnTo>
                  <a:lnTo>
                    <a:pt x="352" y="34"/>
                  </a:lnTo>
                  <a:lnTo>
                    <a:pt x="377" y="25"/>
                  </a:lnTo>
                  <a:lnTo>
                    <a:pt x="402" y="18"/>
                  </a:lnTo>
                  <a:lnTo>
                    <a:pt x="429" y="12"/>
                  </a:lnTo>
                  <a:lnTo>
                    <a:pt x="454" y="7"/>
                  </a:lnTo>
                  <a:lnTo>
                    <a:pt x="482" y="4"/>
                  </a:lnTo>
                  <a:lnTo>
                    <a:pt x="508" y="2"/>
                  </a:lnTo>
                  <a:lnTo>
                    <a:pt x="536" y="0"/>
                  </a:lnTo>
                  <a:lnTo>
                    <a:pt x="536" y="0"/>
                  </a:lnTo>
                  <a:lnTo>
                    <a:pt x="564" y="2"/>
                  </a:lnTo>
                  <a:lnTo>
                    <a:pt x="591" y="4"/>
                  </a:lnTo>
                  <a:lnTo>
                    <a:pt x="618" y="7"/>
                  </a:lnTo>
                  <a:lnTo>
                    <a:pt x="644" y="12"/>
                  </a:lnTo>
                  <a:lnTo>
                    <a:pt x="671" y="18"/>
                  </a:lnTo>
                  <a:lnTo>
                    <a:pt x="696" y="25"/>
                  </a:lnTo>
                  <a:lnTo>
                    <a:pt x="720" y="34"/>
                  </a:lnTo>
                  <a:lnTo>
                    <a:pt x="744" y="43"/>
                  </a:lnTo>
                  <a:lnTo>
                    <a:pt x="769" y="53"/>
                  </a:lnTo>
                  <a:lnTo>
                    <a:pt x="792" y="66"/>
                  </a:lnTo>
                  <a:lnTo>
                    <a:pt x="815" y="79"/>
                  </a:lnTo>
                  <a:lnTo>
                    <a:pt x="835" y="93"/>
                  </a:lnTo>
                  <a:lnTo>
                    <a:pt x="857" y="108"/>
                  </a:lnTo>
                  <a:lnTo>
                    <a:pt x="877" y="124"/>
                  </a:lnTo>
                  <a:lnTo>
                    <a:pt x="896" y="140"/>
                  </a:lnTo>
                  <a:lnTo>
                    <a:pt x="915" y="158"/>
                  </a:lnTo>
                  <a:lnTo>
                    <a:pt x="933" y="177"/>
                  </a:lnTo>
                  <a:lnTo>
                    <a:pt x="949" y="196"/>
                  </a:lnTo>
                  <a:lnTo>
                    <a:pt x="965" y="216"/>
                  </a:lnTo>
                  <a:lnTo>
                    <a:pt x="980" y="238"/>
                  </a:lnTo>
                  <a:lnTo>
                    <a:pt x="994" y="258"/>
                  </a:lnTo>
                  <a:lnTo>
                    <a:pt x="1007" y="281"/>
                  </a:lnTo>
                  <a:lnTo>
                    <a:pt x="1020" y="305"/>
                  </a:lnTo>
                  <a:lnTo>
                    <a:pt x="1030" y="329"/>
                  </a:lnTo>
                  <a:lnTo>
                    <a:pt x="1039" y="353"/>
                  </a:lnTo>
                  <a:lnTo>
                    <a:pt x="1048" y="377"/>
                  </a:lnTo>
                  <a:lnTo>
                    <a:pt x="1055" y="402"/>
                  </a:lnTo>
                  <a:lnTo>
                    <a:pt x="1061" y="429"/>
                  </a:lnTo>
                  <a:lnTo>
                    <a:pt x="1066" y="455"/>
                  </a:lnTo>
                  <a:lnTo>
                    <a:pt x="1069" y="482"/>
                  </a:lnTo>
                  <a:lnTo>
                    <a:pt x="1071" y="510"/>
                  </a:lnTo>
                  <a:lnTo>
                    <a:pt x="1073" y="537"/>
                  </a:lnTo>
                  <a:lnTo>
                    <a:pt x="1073" y="537"/>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EBB1111E-E62F-4C6D-B03B-653F01CAFE05}"/>
                </a:ext>
              </a:extLst>
            </p:cNvPr>
            <p:cNvSpPr>
              <a:spLocks noEditPoints="1"/>
            </p:cNvSpPr>
            <p:nvPr userDrawn="1"/>
          </p:nvSpPr>
          <p:spPr bwMode="auto">
            <a:xfrm>
              <a:off x="7142163" y="2984500"/>
              <a:ext cx="174625" cy="652463"/>
            </a:xfrm>
            <a:custGeom>
              <a:avLst/>
              <a:gdLst>
                <a:gd name="T0" fmla="*/ 218 w 220"/>
                <a:gd name="T1" fmla="*/ 397 h 822"/>
                <a:gd name="T2" fmla="*/ 200 w 220"/>
                <a:gd name="T3" fmla="*/ 343 h 822"/>
                <a:gd name="T4" fmla="*/ 183 w 220"/>
                <a:gd name="T5" fmla="*/ 312 h 822"/>
                <a:gd name="T6" fmla="*/ 179 w 220"/>
                <a:gd name="T7" fmla="*/ 235 h 822"/>
                <a:gd name="T8" fmla="*/ 167 w 220"/>
                <a:gd name="T9" fmla="*/ 110 h 822"/>
                <a:gd name="T10" fmla="*/ 159 w 220"/>
                <a:gd name="T11" fmla="*/ 68 h 822"/>
                <a:gd name="T12" fmla="*/ 165 w 220"/>
                <a:gd name="T13" fmla="*/ 55 h 822"/>
                <a:gd name="T14" fmla="*/ 158 w 220"/>
                <a:gd name="T15" fmla="*/ 32 h 822"/>
                <a:gd name="T16" fmla="*/ 157 w 220"/>
                <a:gd name="T17" fmla="*/ 24 h 822"/>
                <a:gd name="T18" fmla="*/ 162 w 220"/>
                <a:gd name="T19" fmla="*/ 12 h 822"/>
                <a:gd name="T20" fmla="*/ 158 w 220"/>
                <a:gd name="T21" fmla="*/ 4 h 822"/>
                <a:gd name="T22" fmla="*/ 143 w 220"/>
                <a:gd name="T23" fmla="*/ 0 h 822"/>
                <a:gd name="T24" fmla="*/ 66 w 220"/>
                <a:gd name="T25" fmla="*/ 3 h 822"/>
                <a:gd name="T26" fmla="*/ 59 w 220"/>
                <a:gd name="T27" fmla="*/ 12 h 822"/>
                <a:gd name="T28" fmla="*/ 61 w 220"/>
                <a:gd name="T29" fmla="*/ 23 h 822"/>
                <a:gd name="T30" fmla="*/ 61 w 220"/>
                <a:gd name="T31" fmla="*/ 32 h 822"/>
                <a:gd name="T32" fmla="*/ 56 w 220"/>
                <a:gd name="T33" fmla="*/ 55 h 822"/>
                <a:gd name="T34" fmla="*/ 59 w 220"/>
                <a:gd name="T35" fmla="*/ 65 h 822"/>
                <a:gd name="T36" fmla="*/ 59 w 220"/>
                <a:gd name="T37" fmla="*/ 83 h 822"/>
                <a:gd name="T38" fmla="*/ 46 w 220"/>
                <a:gd name="T39" fmla="*/ 171 h 822"/>
                <a:gd name="T40" fmla="*/ 39 w 220"/>
                <a:gd name="T41" fmla="*/ 304 h 822"/>
                <a:gd name="T42" fmla="*/ 30 w 220"/>
                <a:gd name="T43" fmla="*/ 328 h 822"/>
                <a:gd name="T44" fmla="*/ 5 w 220"/>
                <a:gd name="T45" fmla="*/ 385 h 822"/>
                <a:gd name="T46" fmla="*/ 1 w 220"/>
                <a:gd name="T47" fmla="*/ 755 h 822"/>
                <a:gd name="T48" fmla="*/ 1 w 220"/>
                <a:gd name="T49" fmla="*/ 785 h 822"/>
                <a:gd name="T50" fmla="*/ 14 w 220"/>
                <a:gd name="T51" fmla="*/ 805 h 822"/>
                <a:gd name="T52" fmla="*/ 41 w 220"/>
                <a:gd name="T53" fmla="*/ 816 h 822"/>
                <a:gd name="T54" fmla="*/ 105 w 220"/>
                <a:gd name="T55" fmla="*/ 822 h 822"/>
                <a:gd name="T56" fmla="*/ 140 w 220"/>
                <a:gd name="T57" fmla="*/ 820 h 822"/>
                <a:gd name="T58" fmla="*/ 200 w 220"/>
                <a:gd name="T59" fmla="*/ 810 h 822"/>
                <a:gd name="T60" fmla="*/ 217 w 220"/>
                <a:gd name="T61" fmla="*/ 791 h 822"/>
                <a:gd name="T62" fmla="*/ 220 w 220"/>
                <a:gd name="T63" fmla="*/ 761 h 822"/>
                <a:gd name="T64" fmla="*/ 205 w 220"/>
                <a:gd name="T65" fmla="*/ 792 h 822"/>
                <a:gd name="T66" fmla="*/ 179 w 220"/>
                <a:gd name="T67" fmla="*/ 806 h 822"/>
                <a:gd name="T68" fmla="*/ 111 w 220"/>
                <a:gd name="T69" fmla="*/ 812 h 822"/>
                <a:gd name="T70" fmla="*/ 42 w 220"/>
                <a:gd name="T71" fmla="*/ 806 h 822"/>
                <a:gd name="T72" fmla="*/ 15 w 220"/>
                <a:gd name="T73" fmla="*/ 792 h 822"/>
                <a:gd name="T74" fmla="*/ 10 w 220"/>
                <a:gd name="T75" fmla="*/ 775 h 822"/>
                <a:gd name="T76" fmla="*/ 11 w 220"/>
                <a:gd name="T77" fmla="*/ 756 h 822"/>
                <a:gd name="T78" fmla="*/ 14 w 220"/>
                <a:gd name="T79" fmla="*/ 388 h 822"/>
                <a:gd name="T80" fmla="*/ 38 w 220"/>
                <a:gd name="T81" fmla="*/ 332 h 822"/>
                <a:gd name="T82" fmla="*/ 49 w 220"/>
                <a:gd name="T83" fmla="*/ 306 h 822"/>
                <a:gd name="T84" fmla="*/ 56 w 220"/>
                <a:gd name="T85" fmla="*/ 176 h 822"/>
                <a:gd name="T86" fmla="*/ 69 w 220"/>
                <a:gd name="T87" fmla="*/ 84 h 822"/>
                <a:gd name="T88" fmla="*/ 71 w 220"/>
                <a:gd name="T89" fmla="*/ 62 h 822"/>
                <a:gd name="T90" fmla="*/ 66 w 220"/>
                <a:gd name="T91" fmla="*/ 58 h 822"/>
                <a:gd name="T92" fmla="*/ 65 w 220"/>
                <a:gd name="T93" fmla="*/ 55 h 822"/>
                <a:gd name="T94" fmla="*/ 72 w 220"/>
                <a:gd name="T95" fmla="*/ 32 h 822"/>
                <a:gd name="T96" fmla="*/ 69 w 220"/>
                <a:gd name="T97" fmla="*/ 17 h 822"/>
                <a:gd name="T98" fmla="*/ 72 w 220"/>
                <a:gd name="T99" fmla="*/ 11 h 822"/>
                <a:gd name="T100" fmla="*/ 149 w 220"/>
                <a:gd name="T101" fmla="*/ 11 h 822"/>
                <a:gd name="T102" fmla="*/ 151 w 220"/>
                <a:gd name="T103" fmla="*/ 17 h 822"/>
                <a:gd name="T104" fmla="*/ 149 w 220"/>
                <a:gd name="T105" fmla="*/ 32 h 822"/>
                <a:gd name="T106" fmla="*/ 156 w 220"/>
                <a:gd name="T107" fmla="*/ 55 h 822"/>
                <a:gd name="T108" fmla="*/ 155 w 220"/>
                <a:gd name="T109" fmla="*/ 58 h 822"/>
                <a:gd name="T110" fmla="*/ 150 w 220"/>
                <a:gd name="T111" fmla="*/ 62 h 822"/>
                <a:gd name="T112" fmla="*/ 151 w 220"/>
                <a:gd name="T113" fmla="*/ 84 h 822"/>
                <a:gd name="T114" fmla="*/ 167 w 220"/>
                <a:gd name="T115" fmla="*/ 215 h 822"/>
                <a:gd name="T116" fmla="*/ 174 w 220"/>
                <a:gd name="T117" fmla="*/ 315 h 822"/>
                <a:gd name="T118" fmla="*/ 190 w 220"/>
                <a:gd name="T119" fmla="*/ 347 h 822"/>
                <a:gd name="T120" fmla="*/ 209 w 220"/>
                <a:gd name="T121" fmla="*/ 398 h 822"/>
                <a:gd name="T122" fmla="*/ 210 w 220"/>
                <a:gd name="T123" fmla="*/ 756 h 822"/>
                <a:gd name="T124" fmla="*/ 210 w 220"/>
                <a:gd name="T125" fmla="*/ 78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22">
                  <a:moveTo>
                    <a:pt x="219" y="755"/>
                  </a:moveTo>
                  <a:lnTo>
                    <a:pt x="219" y="408"/>
                  </a:lnTo>
                  <a:lnTo>
                    <a:pt x="219" y="408"/>
                  </a:lnTo>
                  <a:lnTo>
                    <a:pt x="218" y="397"/>
                  </a:lnTo>
                  <a:lnTo>
                    <a:pt x="216" y="385"/>
                  </a:lnTo>
                  <a:lnTo>
                    <a:pt x="213" y="374"/>
                  </a:lnTo>
                  <a:lnTo>
                    <a:pt x="209" y="364"/>
                  </a:lnTo>
                  <a:lnTo>
                    <a:pt x="200" y="343"/>
                  </a:lnTo>
                  <a:lnTo>
                    <a:pt x="190" y="328"/>
                  </a:lnTo>
                  <a:lnTo>
                    <a:pt x="190" y="328"/>
                  </a:lnTo>
                  <a:lnTo>
                    <a:pt x="187" y="320"/>
                  </a:lnTo>
                  <a:lnTo>
                    <a:pt x="183" y="312"/>
                  </a:lnTo>
                  <a:lnTo>
                    <a:pt x="181" y="304"/>
                  </a:lnTo>
                  <a:lnTo>
                    <a:pt x="181" y="296"/>
                  </a:lnTo>
                  <a:lnTo>
                    <a:pt x="181" y="296"/>
                  </a:lnTo>
                  <a:lnTo>
                    <a:pt x="179" y="235"/>
                  </a:lnTo>
                  <a:lnTo>
                    <a:pt x="174" y="171"/>
                  </a:lnTo>
                  <a:lnTo>
                    <a:pt x="174" y="171"/>
                  </a:lnTo>
                  <a:lnTo>
                    <a:pt x="171" y="138"/>
                  </a:lnTo>
                  <a:lnTo>
                    <a:pt x="167" y="110"/>
                  </a:lnTo>
                  <a:lnTo>
                    <a:pt x="162" y="83"/>
                  </a:lnTo>
                  <a:lnTo>
                    <a:pt x="162" y="83"/>
                  </a:lnTo>
                  <a:lnTo>
                    <a:pt x="159" y="68"/>
                  </a:lnTo>
                  <a:lnTo>
                    <a:pt x="159" y="68"/>
                  </a:lnTo>
                  <a:lnTo>
                    <a:pt x="162" y="65"/>
                  </a:lnTo>
                  <a:lnTo>
                    <a:pt x="164" y="63"/>
                  </a:lnTo>
                  <a:lnTo>
                    <a:pt x="165" y="60"/>
                  </a:lnTo>
                  <a:lnTo>
                    <a:pt x="165" y="55"/>
                  </a:lnTo>
                  <a:lnTo>
                    <a:pt x="165" y="55"/>
                  </a:lnTo>
                  <a:lnTo>
                    <a:pt x="164" y="50"/>
                  </a:lnTo>
                  <a:lnTo>
                    <a:pt x="163" y="43"/>
                  </a:lnTo>
                  <a:lnTo>
                    <a:pt x="158" y="32"/>
                  </a:lnTo>
                  <a:lnTo>
                    <a:pt x="158" y="32"/>
                  </a:lnTo>
                  <a:lnTo>
                    <a:pt x="158" y="28"/>
                  </a:lnTo>
                  <a:lnTo>
                    <a:pt x="157" y="24"/>
                  </a:lnTo>
                  <a:lnTo>
                    <a:pt x="157" y="24"/>
                  </a:lnTo>
                  <a:lnTo>
                    <a:pt x="159" y="23"/>
                  </a:lnTo>
                  <a:lnTo>
                    <a:pt x="160" y="20"/>
                  </a:lnTo>
                  <a:lnTo>
                    <a:pt x="162" y="17"/>
                  </a:lnTo>
                  <a:lnTo>
                    <a:pt x="162" y="12"/>
                  </a:lnTo>
                  <a:lnTo>
                    <a:pt x="162" y="12"/>
                  </a:lnTo>
                  <a:lnTo>
                    <a:pt x="162" y="9"/>
                  </a:lnTo>
                  <a:lnTo>
                    <a:pt x="160" y="7"/>
                  </a:lnTo>
                  <a:lnTo>
                    <a:pt x="158" y="4"/>
                  </a:lnTo>
                  <a:lnTo>
                    <a:pt x="155" y="3"/>
                  </a:lnTo>
                  <a:lnTo>
                    <a:pt x="149" y="1"/>
                  </a:lnTo>
                  <a:lnTo>
                    <a:pt x="143" y="0"/>
                  </a:lnTo>
                  <a:lnTo>
                    <a:pt x="143" y="0"/>
                  </a:lnTo>
                  <a:lnTo>
                    <a:pt x="77" y="0"/>
                  </a:lnTo>
                  <a:lnTo>
                    <a:pt x="77" y="0"/>
                  </a:lnTo>
                  <a:lnTo>
                    <a:pt x="72" y="1"/>
                  </a:lnTo>
                  <a:lnTo>
                    <a:pt x="66" y="3"/>
                  </a:lnTo>
                  <a:lnTo>
                    <a:pt x="62" y="4"/>
                  </a:lnTo>
                  <a:lnTo>
                    <a:pt x="60" y="7"/>
                  </a:lnTo>
                  <a:lnTo>
                    <a:pt x="59" y="9"/>
                  </a:lnTo>
                  <a:lnTo>
                    <a:pt x="59" y="12"/>
                  </a:lnTo>
                  <a:lnTo>
                    <a:pt x="59" y="12"/>
                  </a:lnTo>
                  <a:lnTo>
                    <a:pt x="59" y="17"/>
                  </a:lnTo>
                  <a:lnTo>
                    <a:pt x="60" y="20"/>
                  </a:lnTo>
                  <a:lnTo>
                    <a:pt x="61" y="23"/>
                  </a:lnTo>
                  <a:lnTo>
                    <a:pt x="64" y="24"/>
                  </a:lnTo>
                  <a:lnTo>
                    <a:pt x="64" y="24"/>
                  </a:lnTo>
                  <a:lnTo>
                    <a:pt x="62" y="28"/>
                  </a:lnTo>
                  <a:lnTo>
                    <a:pt x="61" y="32"/>
                  </a:lnTo>
                  <a:lnTo>
                    <a:pt x="61" y="32"/>
                  </a:lnTo>
                  <a:lnTo>
                    <a:pt x="58" y="43"/>
                  </a:lnTo>
                  <a:lnTo>
                    <a:pt x="57" y="50"/>
                  </a:lnTo>
                  <a:lnTo>
                    <a:pt x="56" y="55"/>
                  </a:lnTo>
                  <a:lnTo>
                    <a:pt x="56" y="55"/>
                  </a:lnTo>
                  <a:lnTo>
                    <a:pt x="56" y="60"/>
                  </a:lnTo>
                  <a:lnTo>
                    <a:pt x="57" y="63"/>
                  </a:lnTo>
                  <a:lnTo>
                    <a:pt x="59" y="65"/>
                  </a:lnTo>
                  <a:lnTo>
                    <a:pt x="61" y="68"/>
                  </a:lnTo>
                  <a:lnTo>
                    <a:pt x="61" y="68"/>
                  </a:lnTo>
                  <a:lnTo>
                    <a:pt x="59" y="83"/>
                  </a:lnTo>
                  <a:lnTo>
                    <a:pt x="59" y="83"/>
                  </a:lnTo>
                  <a:lnTo>
                    <a:pt x="53" y="110"/>
                  </a:lnTo>
                  <a:lnTo>
                    <a:pt x="50" y="138"/>
                  </a:lnTo>
                  <a:lnTo>
                    <a:pt x="46" y="171"/>
                  </a:lnTo>
                  <a:lnTo>
                    <a:pt x="46" y="171"/>
                  </a:lnTo>
                  <a:lnTo>
                    <a:pt x="42" y="235"/>
                  </a:lnTo>
                  <a:lnTo>
                    <a:pt x="39" y="296"/>
                  </a:lnTo>
                  <a:lnTo>
                    <a:pt x="39" y="296"/>
                  </a:lnTo>
                  <a:lnTo>
                    <a:pt x="39" y="304"/>
                  </a:lnTo>
                  <a:lnTo>
                    <a:pt x="37" y="312"/>
                  </a:lnTo>
                  <a:lnTo>
                    <a:pt x="34" y="320"/>
                  </a:lnTo>
                  <a:lnTo>
                    <a:pt x="30" y="328"/>
                  </a:lnTo>
                  <a:lnTo>
                    <a:pt x="30" y="328"/>
                  </a:lnTo>
                  <a:lnTo>
                    <a:pt x="21" y="343"/>
                  </a:lnTo>
                  <a:lnTo>
                    <a:pt x="12" y="364"/>
                  </a:lnTo>
                  <a:lnTo>
                    <a:pt x="7" y="374"/>
                  </a:lnTo>
                  <a:lnTo>
                    <a:pt x="5" y="385"/>
                  </a:lnTo>
                  <a:lnTo>
                    <a:pt x="3" y="397"/>
                  </a:lnTo>
                  <a:lnTo>
                    <a:pt x="1" y="408"/>
                  </a:lnTo>
                  <a:lnTo>
                    <a:pt x="1" y="755"/>
                  </a:lnTo>
                  <a:lnTo>
                    <a:pt x="1" y="755"/>
                  </a:lnTo>
                  <a:lnTo>
                    <a:pt x="0" y="761"/>
                  </a:lnTo>
                  <a:lnTo>
                    <a:pt x="0" y="771"/>
                  </a:lnTo>
                  <a:lnTo>
                    <a:pt x="0" y="778"/>
                  </a:lnTo>
                  <a:lnTo>
                    <a:pt x="1" y="785"/>
                  </a:lnTo>
                  <a:lnTo>
                    <a:pt x="4" y="791"/>
                  </a:lnTo>
                  <a:lnTo>
                    <a:pt x="8" y="798"/>
                  </a:lnTo>
                  <a:lnTo>
                    <a:pt x="8" y="798"/>
                  </a:lnTo>
                  <a:lnTo>
                    <a:pt x="14" y="805"/>
                  </a:lnTo>
                  <a:lnTo>
                    <a:pt x="21" y="810"/>
                  </a:lnTo>
                  <a:lnTo>
                    <a:pt x="30" y="814"/>
                  </a:lnTo>
                  <a:lnTo>
                    <a:pt x="41" y="816"/>
                  </a:lnTo>
                  <a:lnTo>
                    <a:pt x="41" y="816"/>
                  </a:lnTo>
                  <a:lnTo>
                    <a:pt x="81" y="820"/>
                  </a:lnTo>
                  <a:lnTo>
                    <a:pt x="105" y="822"/>
                  </a:lnTo>
                  <a:lnTo>
                    <a:pt x="105" y="822"/>
                  </a:lnTo>
                  <a:lnTo>
                    <a:pt x="105" y="822"/>
                  </a:lnTo>
                  <a:lnTo>
                    <a:pt x="115" y="822"/>
                  </a:lnTo>
                  <a:lnTo>
                    <a:pt x="115" y="822"/>
                  </a:lnTo>
                  <a:lnTo>
                    <a:pt x="115" y="822"/>
                  </a:lnTo>
                  <a:lnTo>
                    <a:pt x="140" y="820"/>
                  </a:lnTo>
                  <a:lnTo>
                    <a:pt x="180" y="816"/>
                  </a:lnTo>
                  <a:lnTo>
                    <a:pt x="180" y="816"/>
                  </a:lnTo>
                  <a:lnTo>
                    <a:pt x="190" y="814"/>
                  </a:lnTo>
                  <a:lnTo>
                    <a:pt x="200" y="810"/>
                  </a:lnTo>
                  <a:lnTo>
                    <a:pt x="206" y="805"/>
                  </a:lnTo>
                  <a:lnTo>
                    <a:pt x="212" y="798"/>
                  </a:lnTo>
                  <a:lnTo>
                    <a:pt x="212" y="798"/>
                  </a:lnTo>
                  <a:lnTo>
                    <a:pt x="217" y="791"/>
                  </a:lnTo>
                  <a:lnTo>
                    <a:pt x="219" y="785"/>
                  </a:lnTo>
                  <a:lnTo>
                    <a:pt x="220" y="778"/>
                  </a:lnTo>
                  <a:lnTo>
                    <a:pt x="220" y="771"/>
                  </a:lnTo>
                  <a:lnTo>
                    <a:pt x="220" y="761"/>
                  </a:lnTo>
                  <a:lnTo>
                    <a:pt x="219" y="755"/>
                  </a:lnTo>
                  <a:lnTo>
                    <a:pt x="219" y="755"/>
                  </a:lnTo>
                  <a:close/>
                  <a:moveTo>
                    <a:pt x="205" y="792"/>
                  </a:moveTo>
                  <a:lnTo>
                    <a:pt x="205" y="792"/>
                  </a:lnTo>
                  <a:lnTo>
                    <a:pt x="201" y="798"/>
                  </a:lnTo>
                  <a:lnTo>
                    <a:pt x="194" y="801"/>
                  </a:lnTo>
                  <a:lnTo>
                    <a:pt x="187" y="805"/>
                  </a:lnTo>
                  <a:lnTo>
                    <a:pt x="179" y="806"/>
                  </a:lnTo>
                  <a:lnTo>
                    <a:pt x="179" y="806"/>
                  </a:lnTo>
                  <a:lnTo>
                    <a:pt x="132" y="810"/>
                  </a:lnTo>
                  <a:lnTo>
                    <a:pt x="111" y="812"/>
                  </a:lnTo>
                  <a:lnTo>
                    <a:pt x="111" y="812"/>
                  </a:lnTo>
                  <a:lnTo>
                    <a:pt x="96" y="812"/>
                  </a:lnTo>
                  <a:lnTo>
                    <a:pt x="76" y="809"/>
                  </a:lnTo>
                  <a:lnTo>
                    <a:pt x="42" y="806"/>
                  </a:lnTo>
                  <a:lnTo>
                    <a:pt x="42" y="806"/>
                  </a:lnTo>
                  <a:lnTo>
                    <a:pt x="34" y="805"/>
                  </a:lnTo>
                  <a:lnTo>
                    <a:pt x="27" y="801"/>
                  </a:lnTo>
                  <a:lnTo>
                    <a:pt x="20" y="798"/>
                  </a:lnTo>
                  <a:lnTo>
                    <a:pt x="15" y="792"/>
                  </a:lnTo>
                  <a:lnTo>
                    <a:pt x="15" y="792"/>
                  </a:lnTo>
                  <a:lnTo>
                    <a:pt x="13" y="786"/>
                  </a:lnTo>
                  <a:lnTo>
                    <a:pt x="11" y="781"/>
                  </a:lnTo>
                  <a:lnTo>
                    <a:pt x="10" y="775"/>
                  </a:lnTo>
                  <a:lnTo>
                    <a:pt x="10" y="769"/>
                  </a:lnTo>
                  <a:lnTo>
                    <a:pt x="11" y="760"/>
                  </a:lnTo>
                  <a:lnTo>
                    <a:pt x="11" y="756"/>
                  </a:lnTo>
                  <a:lnTo>
                    <a:pt x="11" y="756"/>
                  </a:lnTo>
                  <a:lnTo>
                    <a:pt x="11" y="408"/>
                  </a:lnTo>
                  <a:lnTo>
                    <a:pt x="11" y="408"/>
                  </a:lnTo>
                  <a:lnTo>
                    <a:pt x="12" y="398"/>
                  </a:lnTo>
                  <a:lnTo>
                    <a:pt x="14" y="388"/>
                  </a:lnTo>
                  <a:lnTo>
                    <a:pt x="18" y="376"/>
                  </a:lnTo>
                  <a:lnTo>
                    <a:pt x="21" y="366"/>
                  </a:lnTo>
                  <a:lnTo>
                    <a:pt x="30" y="347"/>
                  </a:lnTo>
                  <a:lnTo>
                    <a:pt x="38" y="332"/>
                  </a:lnTo>
                  <a:lnTo>
                    <a:pt x="38" y="332"/>
                  </a:lnTo>
                  <a:lnTo>
                    <a:pt x="43" y="324"/>
                  </a:lnTo>
                  <a:lnTo>
                    <a:pt x="46" y="315"/>
                  </a:lnTo>
                  <a:lnTo>
                    <a:pt x="49" y="306"/>
                  </a:lnTo>
                  <a:lnTo>
                    <a:pt x="50" y="296"/>
                  </a:lnTo>
                  <a:lnTo>
                    <a:pt x="50" y="296"/>
                  </a:lnTo>
                  <a:lnTo>
                    <a:pt x="53" y="206"/>
                  </a:lnTo>
                  <a:lnTo>
                    <a:pt x="56" y="176"/>
                  </a:lnTo>
                  <a:lnTo>
                    <a:pt x="58" y="153"/>
                  </a:lnTo>
                  <a:lnTo>
                    <a:pt x="60" y="134"/>
                  </a:lnTo>
                  <a:lnTo>
                    <a:pt x="62" y="118"/>
                  </a:lnTo>
                  <a:lnTo>
                    <a:pt x="69" y="84"/>
                  </a:lnTo>
                  <a:lnTo>
                    <a:pt x="69" y="84"/>
                  </a:lnTo>
                  <a:lnTo>
                    <a:pt x="71" y="72"/>
                  </a:lnTo>
                  <a:lnTo>
                    <a:pt x="72" y="65"/>
                  </a:lnTo>
                  <a:lnTo>
                    <a:pt x="71" y="62"/>
                  </a:lnTo>
                  <a:lnTo>
                    <a:pt x="69" y="61"/>
                  </a:lnTo>
                  <a:lnTo>
                    <a:pt x="69" y="61"/>
                  </a:lnTo>
                  <a:lnTo>
                    <a:pt x="68" y="60"/>
                  </a:lnTo>
                  <a:lnTo>
                    <a:pt x="66" y="58"/>
                  </a:lnTo>
                  <a:lnTo>
                    <a:pt x="66" y="58"/>
                  </a:lnTo>
                  <a:lnTo>
                    <a:pt x="66" y="57"/>
                  </a:lnTo>
                  <a:lnTo>
                    <a:pt x="65" y="55"/>
                  </a:lnTo>
                  <a:lnTo>
                    <a:pt x="65" y="55"/>
                  </a:lnTo>
                  <a:lnTo>
                    <a:pt x="67" y="46"/>
                  </a:lnTo>
                  <a:lnTo>
                    <a:pt x="71" y="36"/>
                  </a:lnTo>
                  <a:lnTo>
                    <a:pt x="71" y="36"/>
                  </a:lnTo>
                  <a:lnTo>
                    <a:pt x="72" y="32"/>
                  </a:lnTo>
                  <a:lnTo>
                    <a:pt x="73" y="26"/>
                  </a:lnTo>
                  <a:lnTo>
                    <a:pt x="72" y="20"/>
                  </a:lnTo>
                  <a:lnTo>
                    <a:pt x="71" y="18"/>
                  </a:lnTo>
                  <a:lnTo>
                    <a:pt x="69" y="17"/>
                  </a:lnTo>
                  <a:lnTo>
                    <a:pt x="69" y="17"/>
                  </a:lnTo>
                  <a:lnTo>
                    <a:pt x="68" y="12"/>
                  </a:lnTo>
                  <a:lnTo>
                    <a:pt x="68" y="12"/>
                  </a:lnTo>
                  <a:lnTo>
                    <a:pt x="72" y="11"/>
                  </a:lnTo>
                  <a:lnTo>
                    <a:pt x="77" y="10"/>
                  </a:lnTo>
                  <a:lnTo>
                    <a:pt x="143" y="10"/>
                  </a:lnTo>
                  <a:lnTo>
                    <a:pt x="143" y="10"/>
                  </a:lnTo>
                  <a:lnTo>
                    <a:pt x="149" y="11"/>
                  </a:lnTo>
                  <a:lnTo>
                    <a:pt x="152" y="12"/>
                  </a:lnTo>
                  <a:lnTo>
                    <a:pt x="152" y="12"/>
                  </a:lnTo>
                  <a:lnTo>
                    <a:pt x="151" y="17"/>
                  </a:lnTo>
                  <a:lnTo>
                    <a:pt x="151" y="17"/>
                  </a:lnTo>
                  <a:lnTo>
                    <a:pt x="150" y="18"/>
                  </a:lnTo>
                  <a:lnTo>
                    <a:pt x="149" y="20"/>
                  </a:lnTo>
                  <a:lnTo>
                    <a:pt x="148" y="26"/>
                  </a:lnTo>
                  <a:lnTo>
                    <a:pt x="149" y="32"/>
                  </a:lnTo>
                  <a:lnTo>
                    <a:pt x="150" y="36"/>
                  </a:lnTo>
                  <a:lnTo>
                    <a:pt x="150" y="36"/>
                  </a:lnTo>
                  <a:lnTo>
                    <a:pt x="153" y="46"/>
                  </a:lnTo>
                  <a:lnTo>
                    <a:pt x="156" y="55"/>
                  </a:lnTo>
                  <a:lnTo>
                    <a:pt x="156" y="55"/>
                  </a:lnTo>
                  <a:lnTo>
                    <a:pt x="155" y="57"/>
                  </a:lnTo>
                  <a:lnTo>
                    <a:pt x="155" y="58"/>
                  </a:lnTo>
                  <a:lnTo>
                    <a:pt x="155" y="58"/>
                  </a:lnTo>
                  <a:lnTo>
                    <a:pt x="152" y="60"/>
                  </a:lnTo>
                  <a:lnTo>
                    <a:pt x="150" y="61"/>
                  </a:lnTo>
                  <a:lnTo>
                    <a:pt x="150" y="61"/>
                  </a:lnTo>
                  <a:lnTo>
                    <a:pt x="150" y="62"/>
                  </a:lnTo>
                  <a:lnTo>
                    <a:pt x="149" y="65"/>
                  </a:lnTo>
                  <a:lnTo>
                    <a:pt x="150" y="72"/>
                  </a:lnTo>
                  <a:lnTo>
                    <a:pt x="151" y="84"/>
                  </a:lnTo>
                  <a:lnTo>
                    <a:pt x="151" y="84"/>
                  </a:lnTo>
                  <a:lnTo>
                    <a:pt x="159" y="123"/>
                  </a:lnTo>
                  <a:lnTo>
                    <a:pt x="162" y="141"/>
                  </a:lnTo>
                  <a:lnTo>
                    <a:pt x="164" y="162"/>
                  </a:lnTo>
                  <a:lnTo>
                    <a:pt x="167" y="215"/>
                  </a:lnTo>
                  <a:lnTo>
                    <a:pt x="171" y="296"/>
                  </a:lnTo>
                  <a:lnTo>
                    <a:pt x="171" y="296"/>
                  </a:lnTo>
                  <a:lnTo>
                    <a:pt x="172" y="306"/>
                  </a:lnTo>
                  <a:lnTo>
                    <a:pt x="174" y="315"/>
                  </a:lnTo>
                  <a:lnTo>
                    <a:pt x="178" y="324"/>
                  </a:lnTo>
                  <a:lnTo>
                    <a:pt x="182" y="332"/>
                  </a:lnTo>
                  <a:lnTo>
                    <a:pt x="182" y="332"/>
                  </a:lnTo>
                  <a:lnTo>
                    <a:pt x="190" y="347"/>
                  </a:lnTo>
                  <a:lnTo>
                    <a:pt x="200" y="366"/>
                  </a:lnTo>
                  <a:lnTo>
                    <a:pt x="203" y="376"/>
                  </a:lnTo>
                  <a:lnTo>
                    <a:pt x="206" y="388"/>
                  </a:lnTo>
                  <a:lnTo>
                    <a:pt x="209" y="398"/>
                  </a:lnTo>
                  <a:lnTo>
                    <a:pt x="210" y="408"/>
                  </a:lnTo>
                  <a:lnTo>
                    <a:pt x="210" y="408"/>
                  </a:lnTo>
                  <a:lnTo>
                    <a:pt x="210" y="756"/>
                  </a:lnTo>
                  <a:lnTo>
                    <a:pt x="210" y="756"/>
                  </a:lnTo>
                  <a:lnTo>
                    <a:pt x="210" y="760"/>
                  </a:lnTo>
                  <a:lnTo>
                    <a:pt x="211" y="769"/>
                  </a:lnTo>
                  <a:lnTo>
                    <a:pt x="211" y="775"/>
                  </a:lnTo>
                  <a:lnTo>
                    <a:pt x="210" y="781"/>
                  </a:lnTo>
                  <a:lnTo>
                    <a:pt x="208" y="786"/>
                  </a:lnTo>
                  <a:lnTo>
                    <a:pt x="205" y="792"/>
                  </a:lnTo>
                  <a:lnTo>
                    <a:pt x="205" y="7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F76EA2A4-AB3D-4372-8445-AF50868336C0}"/>
                </a:ext>
              </a:extLst>
            </p:cNvPr>
            <p:cNvSpPr>
              <a:spLocks/>
            </p:cNvSpPr>
            <p:nvPr userDrawn="1"/>
          </p:nvSpPr>
          <p:spPr bwMode="auto">
            <a:xfrm>
              <a:off x="7265988" y="3316288"/>
              <a:ext cx="7938" cy="274638"/>
            </a:xfrm>
            <a:custGeom>
              <a:avLst/>
              <a:gdLst>
                <a:gd name="T0" fmla="*/ 5 w 9"/>
                <a:gd name="T1" fmla="*/ 0 h 345"/>
                <a:gd name="T2" fmla="*/ 5 w 9"/>
                <a:gd name="T3" fmla="*/ 0 h 345"/>
                <a:gd name="T4" fmla="*/ 2 w 9"/>
                <a:gd name="T5" fmla="*/ 1 h 345"/>
                <a:gd name="T6" fmla="*/ 1 w 9"/>
                <a:gd name="T7" fmla="*/ 2 h 345"/>
                <a:gd name="T8" fmla="*/ 0 w 9"/>
                <a:gd name="T9" fmla="*/ 3 h 345"/>
                <a:gd name="T10" fmla="*/ 0 w 9"/>
                <a:gd name="T11" fmla="*/ 5 h 345"/>
                <a:gd name="T12" fmla="*/ 0 w 9"/>
                <a:gd name="T13" fmla="*/ 340 h 345"/>
                <a:gd name="T14" fmla="*/ 0 w 9"/>
                <a:gd name="T15" fmla="*/ 340 h 345"/>
                <a:gd name="T16" fmla="*/ 0 w 9"/>
                <a:gd name="T17" fmla="*/ 343 h 345"/>
                <a:gd name="T18" fmla="*/ 1 w 9"/>
                <a:gd name="T19" fmla="*/ 344 h 345"/>
                <a:gd name="T20" fmla="*/ 2 w 9"/>
                <a:gd name="T21" fmla="*/ 345 h 345"/>
                <a:gd name="T22" fmla="*/ 5 w 9"/>
                <a:gd name="T23" fmla="*/ 345 h 345"/>
                <a:gd name="T24" fmla="*/ 5 w 9"/>
                <a:gd name="T25" fmla="*/ 345 h 345"/>
                <a:gd name="T26" fmla="*/ 7 w 9"/>
                <a:gd name="T27" fmla="*/ 345 h 345"/>
                <a:gd name="T28" fmla="*/ 8 w 9"/>
                <a:gd name="T29" fmla="*/ 344 h 345"/>
                <a:gd name="T30" fmla="*/ 9 w 9"/>
                <a:gd name="T31" fmla="*/ 343 h 345"/>
                <a:gd name="T32" fmla="*/ 9 w 9"/>
                <a:gd name="T33" fmla="*/ 340 h 345"/>
                <a:gd name="T34" fmla="*/ 9 w 9"/>
                <a:gd name="T35" fmla="*/ 5 h 345"/>
                <a:gd name="T36" fmla="*/ 9 w 9"/>
                <a:gd name="T37" fmla="*/ 5 h 345"/>
                <a:gd name="T38" fmla="*/ 9 w 9"/>
                <a:gd name="T39" fmla="*/ 3 h 345"/>
                <a:gd name="T40" fmla="*/ 8 w 9"/>
                <a:gd name="T41" fmla="*/ 2 h 345"/>
                <a:gd name="T42" fmla="*/ 7 w 9"/>
                <a:gd name="T43" fmla="*/ 1 h 345"/>
                <a:gd name="T44" fmla="*/ 5 w 9"/>
                <a:gd name="T45" fmla="*/ 0 h 345"/>
                <a:gd name="T46" fmla="*/ 5 w 9"/>
                <a:gd name="T4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345">
                  <a:moveTo>
                    <a:pt x="5" y="0"/>
                  </a:moveTo>
                  <a:lnTo>
                    <a:pt x="5" y="0"/>
                  </a:lnTo>
                  <a:lnTo>
                    <a:pt x="2" y="1"/>
                  </a:lnTo>
                  <a:lnTo>
                    <a:pt x="1" y="2"/>
                  </a:lnTo>
                  <a:lnTo>
                    <a:pt x="0" y="3"/>
                  </a:lnTo>
                  <a:lnTo>
                    <a:pt x="0" y="5"/>
                  </a:lnTo>
                  <a:lnTo>
                    <a:pt x="0" y="340"/>
                  </a:lnTo>
                  <a:lnTo>
                    <a:pt x="0" y="340"/>
                  </a:lnTo>
                  <a:lnTo>
                    <a:pt x="0" y="343"/>
                  </a:lnTo>
                  <a:lnTo>
                    <a:pt x="1" y="344"/>
                  </a:lnTo>
                  <a:lnTo>
                    <a:pt x="2" y="345"/>
                  </a:lnTo>
                  <a:lnTo>
                    <a:pt x="5" y="345"/>
                  </a:lnTo>
                  <a:lnTo>
                    <a:pt x="5" y="345"/>
                  </a:lnTo>
                  <a:lnTo>
                    <a:pt x="7" y="345"/>
                  </a:lnTo>
                  <a:lnTo>
                    <a:pt x="8" y="344"/>
                  </a:lnTo>
                  <a:lnTo>
                    <a:pt x="9" y="343"/>
                  </a:lnTo>
                  <a:lnTo>
                    <a:pt x="9" y="340"/>
                  </a:lnTo>
                  <a:lnTo>
                    <a:pt x="9" y="5"/>
                  </a:lnTo>
                  <a:lnTo>
                    <a:pt x="9" y="5"/>
                  </a:lnTo>
                  <a:lnTo>
                    <a:pt x="9" y="3"/>
                  </a:lnTo>
                  <a:lnTo>
                    <a:pt x="8" y="2"/>
                  </a:lnTo>
                  <a:lnTo>
                    <a:pt x="7" y="1"/>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2">
              <a:extLst>
                <a:ext uri="{FF2B5EF4-FFF2-40B4-BE49-F238E27FC236}">
                  <a16:creationId xmlns:a16="http://schemas.microsoft.com/office/drawing/2014/main" id="{39CB5370-BFAE-45A7-B1A2-BD622DD47881}"/>
                </a:ext>
              </a:extLst>
            </p:cNvPr>
            <p:cNvSpPr>
              <a:spLocks/>
            </p:cNvSpPr>
            <p:nvPr userDrawn="1"/>
          </p:nvSpPr>
          <p:spPr bwMode="auto">
            <a:xfrm>
              <a:off x="7240588" y="3041650"/>
              <a:ext cx="12700" cy="174625"/>
            </a:xfrm>
            <a:custGeom>
              <a:avLst/>
              <a:gdLst>
                <a:gd name="T0" fmla="*/ 4 w 16"/>
                <a:gd name="T1" fmla="*/ 0 h 220"/>
                <a:gd name="T2" fmla="*/ 4 w 16"/>
                <a:gd name="T3" fmla="*/ 0 h 220"/>
                <a:gd name="T4" fmla="*/ 2 w 16"/>
                <a:gd name="T5" fmla="*/ 0 h 220"/>
                <a:gd name="T6" fmla="*/ 1 w 16"/>
                <a:gd name="T7" fmla="*/ 1 h 220"/>
                <a:gd name="T8" fmla="*/ 0 w 16"/>
                <a:gd name="T9" fmla="*/ 3 h 220"/>
                <a:gd name="T10" fmla="*/ 0 w 16"/>
                <a:gd name="T11" fmla="*/ 5 h 220"/>
                <a:gd name="T12" fmla="*/ 0 w 16"/>
                <a:gd name="T13" fmla="*/ 5 h 220"/>
                <a:gd name="T14" fmla="*/ 3 w 16"/>
                <a:gd name="T15" fmla="*/ 45 h 220"/>
                <a:gd name="T16" fmla="*/ 5 w 16"/>
                <a:gd name="T17" fmla="*/ 78 h 220"/>
                <a:gd name="T18" fmla="*/ 6 w 16"/>
                <a:gd name="T19" fmla="*/ 108 h 220"/>
                <a:gd name="T20" fmla="*/ 6 w 16"/>
                <a:gd name="T21" fmla="*/ 215 h 220"/>
                <a:gd name="T22" fmla="*/ 6 w 16"/>
                <a:gd name="T23" fmla="*/ 215 h 220"/>
                <a:gd name="T24" fmla="*/ 6 w 16"/>
                <a:gd name="T25" fmla="*/ 217 h 220"/>
                <a:gd name="T26" fmla="*/ 8 w 16"/>
                <a:gd name="T27" fmla="*/ 219 h 220"/>
                <a:gd name="T28" fmla="*/ 10 w 16"/>
                <a:gd name="T29" fmla="*/ 220 h 220"/>
                <a:gd name="T30" fmla="*/ 11 w 16"/>
                <a:gd name="T31" fmla="*/ 220 h 220"/>
                <a:gd name="T32" fmla="*/ 11 w 16"/>
                <a:gd name="T33" fmla="*/ 220 h 220"/>
                <a:gd name="T34" fmla="*/ 13 w 16"/>
                <a:gd name="T35" fmla="*/ 220 h 220"/>
                <a:gd name="T36" fmla="*/ 14 w 16"/>
                <a:gd name="T37" fmla="*/ 219 h 220"/>
                <a:gd name="T38" fmla="*/ 16 w 16"/>
                <a:gd name="T39" fmla="*/ 217 h 220"/>
                <a:gd name="T40" fmla="*/ 16 w 16"/>
                <a:gd name="T41" fmla="*/ 215 h 220"/>
                <a:gd name="T42" fmla="*/ 16 w 16"/>
                <a:gd name="T43" fmla="*/ 108 h 220"/>
                <a:gd name="T44" fmla="*/ 16 w 16"/>
                <a:gd name="T45" fmla="*/ 108 h 220"/>
                <a:gd name="T46" fmla="*/ 14 w 16"/>
                <a:gd name="T47" fmla="*/ 78 h 220"/>
                <a:gd name="T48" fmla="*/ 12 w 16"/>
                <a:gd name="T49" fmla="*/ 45 h 220"/>
                <a:gd name="T50" fmla="*/ 9 w 16"/>
                <a:gd name="T51" fmla="*/ 5 h 220"/>
                <a:gd name="T52" fmla="*/ 9 w 16"/>
                <a:gd name="T53" fmla="*/ 5 h 220"/>
                <a:gd name="T54" fmla="*/ 9 w 16"/>
                <a:gd name="T55" fmla="*/ 2 h 220"/>
                <a:gd name="T56" fmla="*/ 8 w 16"/>
                <a:gd name="T57" fmla="*/ 1 h 220"/>
                <a:gd name="T58" fmla="*/ 5 w 16"/>
                <a:gd name="T59" fmla="*/ 0 h 220"/>
                <a:gd name="T60" fmla="*/ 4 w 16"/>
                <a:gd name="T61" fmla="*/ 0 h 220"/>
                <a:gd name="T62" fmla="*/ 4 w 16"/>
                <a:gd name="T6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20">
                  <a:moveTo>
                    <a:pt x="4" y="0"/>
                  </a:moveTo>
                  <a:lnTo>
                    <a:pt x="4" y="0"/>
                  </a:lnTo>
                  <a:lnTo>
                    <a:pt x="2" y="0"/>
                  </a:lnTo>
                  <a:lnTo>
                    <a:pt x="1" y="1"/>
                  </a:lnTo>
                  <a:lnTo>
                    <a:pt x="0" y="3"/>
                  </a:lnTo>
                  <a:lnTo>
                    <a:pt x="0" y="5"/>
                  </a:lnTo>
                  <a:lnTo>
                    <a:pt x="0" y="5"/>
                  </a:lnTo>
                  <a:lnTo>
                    <a:pt x="3" y="45"/>
                  </a:lnTo>
                  <a:lnTo>
                    <a:pt x="5" y="78"/>
                  </a:lnTo>
                  <a:lnTo>
                    <a:pt x="6" y="108"/>
                  </a:lnTo>
                  <a:lnTo>
                    <a:pt x="6" y="215"/>
                  </a:lnTo>
                  <a:lnTo>
                    <a:pt x="6" y="215"/>
                  </a:lnTo>
                  <a:lnTo>
                    <a:pt x="6" y="217"/>
                  </a:lnTo>
                  <a:lnTo>
                    <a:pt x="8" y="219"/>
                  </a:lnTo>
                  <a:lnTo>
                    <a:pt x="10" y="220"/>
                  </a:lnTo>
                  <a:lnTo>
                    <a:pt x="11" y="220"/>
                  </a:lnTo>
                  <a:lnTo>
                    <a:pt x="11" y="220"/>
                  </a:lnTo>
                  <a:lnTo>
                    <a:pt x="13" y="220"/>
                  </a:lnTo>
                  <a:lnTo>
                    <a:pt x="14" y="219"/>
                  </a:lnTo>
                  <a:lnTo>
                    <a:pt x="16" y="217"/>
                  </a:lnTo>
                  <a:lnTo>
                    <a:pt x="16" y="215"/>
                  </a:lnTo>
                  <a:lnTo>
                    <a:pt x="16" y="108"/>
                  </a:lnTo>
                  <a:lnTo>
                    <a:pt x="16" y="108"/>
                  </a:lnTo>
                  <a:lnTo>
                    <a:pt x="14" y="78"/>
                  </a:lnTo>
                  <a:lnTo>
                    <a:pt x="12" y="45"/>
                  </a:lnTo>
                  <a:lnTo>
                    <a:pt x="9" y="5"/>
                  </a:lnTo>
                  <a:lnTo>
                    <a:pt x="9" y="5"/>
                  </a:lnTo>
                  <a:lnTo>
                    <a:pt x="9" y="2"/>
                  </a:lnTo>
                  <a:lnTo>
                    <a:pt x="8" y="1"/>
                  </a:lnTo>
                  <a:lnTo>
                    <a:pt x="5"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7" name="Group 196">
            <a:extLst>
              <a:ext uri="{FF2B5EF4-FFF2-40B4-BE49-F238E27FC236}">
                <a16:creationId xmlns:a16="http://schemas.microsoft.com/office/drawing/2014/main" id="{AD58B867-2FEC-4D59-BEA0-D98D6EE0428F}"/>
              </a:ext>
            </a:extLst>
          </p:cNvPr>
          <p:cNvGrpSpPr/>
          <p:nvPr userDrawn="1"/>
        </p:nvGrpSpPr>
        <p:grpSpPr>
          <a:xfrm>
            <a:off x="4714876" y="2881313"/>
            <a:ext cx="849313" cy="850900"/>
            <a:chOff x="4714876" y="2881313"/>
            <a:chExt cx="849313" cy="850900"/>
          </a:xfrm>
        </p:grpSpPr>
        <p:sp>
          <p:nvSpPr>
            <p:cNvPr id="27" name="Freeform 8">
              <a:extLst>
                <a:ext uri="{FF2B5EF4-FFF2-40B4-BE49-F238E27FC236}">
                  <a16:creationId xmlns:a16="http://schemas.microsoft.com/office/drawing/2014/main" id="{E0E08DFE-CAF4-4355-9132-93C63729BD19}"/>
                </a:ext>
              </a:extLst>
            </p:cNvPr>
            <p:cNvSpPr>
              <a:spLocks/>
            </p:cNvSpPr>
            <p:nvPr userDrawn="1"/>
          </p:nvSpPr>
          <p:spPr bwMode="auto">
            <a:xfrm>
              <a:off x="4714876" y="2881313"/>
              <a:ext cx="849313" cy="850900"/>
            </a:xfrm>
            <a:custGeom>
              <a:avLst/>
              <a:gdLst>
                <a:gd name="T0" fmla="*/ 1069 w 1071"/>
                <a:gd name="T1" fmla="*/ 564 h 1072"/>
                <a:gd name="T2" fmla="*/ 1060 w 1071"/>
                <a:gd name="T3" fmla="*/ 644 h 1072"/>
                <a:gd name="T4" fmla="*/ 1038 w 1071"/>
                <a:gd name="T5" fmla="*/ 720 h 1072"/>
                <a:gd name="T6" fmla="*/ 1006 w 1071"/>
                <a:gd name="T7" fmla="*/ 792 h 1072"/>
                <a:gd name="T8" fmla="*/ 965 w 1071"/>
                <a:gd name="T9" fmla="*/ 856 h 1072"/>
                <a:gd name="T10" fmla="*/ 914 w 1071"/>
                <a:gd name="T11" fmla="*/ 915 h 1072"/>
                <a:gd name="T12" fmla="*/ 855 w 1071"/>
                <a:gd name="T13" fmla="*/ 966 h 1072"/>
                <a:gd name="T14" fmla="*/ 791 w 1071"/>
                <a:gd name="T15" fmla="*/ 1007 h 1072"/>
                <a:gd name="T16" fmla="*/ 719 w 1071"/>
                <a:gd name="T17" fmla="*/ 1039 h 1072"/>
                <a:gd name="T18" fmla="*/ 643 w 1071"/>
                <a:gd name="T19" fmla="*/ 1061 h 1072"/>
                <a:gd name="T20" fmla="*/ 563 w 1071"/>
                <a:gd name="T21" fmla="*/ 1072 h 1072"/>
                <a:gd name="T22" fmla="*/ 508 w 1071"/>
                <a:gd name="T23" fmla="*/ 1072 h 1072"/>
                <a:gd name="T24" fmla="*/ 427 w 1071"/>
                <a:gd name="T25" fmla="*/ 1061 h 1072"/>
                <a:gd name="T26" fmla="*/ 351 w 1071"/>
                <a:gd name="T27" fmla="*/ 1039 h 1072"/>
                <a:gd name="T28" fmla="*/ 279 w 1071"/>
                <a:gd name="T29" fmla="*/ 1007 h 1072"/>
                <a:gd name="T30" fmla="*/ 214 w 1071"/>
                <a:gd name="T31" fmla="*/ 966 h 1072"/>
                <a:gd name="T32" fmla="*/ 156 w 1071"/>
                <a:gd name="T33" fmla="*/ 915 h 1072"/>
                <a:gd name="T34" fmla="*/ 106 w 1071"/>
                <a:gd name="T35" fmla="*/ 856 h 1072"/>
                <a:gd name="T36" fmla="*/ 64 w 1071"/>
                <a:gd name="T37" fmla="*/ 792 h 1072"/>
                <a:gd name="T38" fmla="*/ 32 w 1071"/>
                <a:gd name="T39" fmla="*/ 720 h 1072"/>
                <a:gd name="T40" fmla="*/ 10 w 1071"/>
                <a:gd name="T41" fmla="*/ 644 h 1072"/>
                <a:gd name="T42" fmla="*/ 0 w 1071"/>
                <a:gd name="T43" fmla="*/ 564 h 1072"/>
                <a:gd name="T44" fmla="*/ 0 w 1071"/>
                <a:gd name="T45" fmla="*/ 508 h 1072"/>
                <a:gd name="T46" fmla="*/ 10 w 1071"/>
                <a:gd name="T47" fmla="*/ 428 h 1072"/>
                <a:gd name="T48" fmla="*/ 32 w 1071"/>
                <a:gd name="T49" fmla="*/ 352 h 1072"/>
                <a:gd name="T50" fmla="*/ 64 w 1071"/>
                <a:gd name="T51" fmla="*/ 280 h 1072"/>
                <a:gd name="T52" fmla="*/ 106 w 1071"/>
                <a:gd name="T53" fmla="*/ 216 h 1072"/>
                <a:gd name="T54" fmla="*/ 156 w 1071"/>
                <a:gd name="T55" fmla="*/ 157 h 1072"/>
                <a:gd name="T56" fmla="*/ 214 w 1071"/>
                <a:gd name="T57" fmla="*/ 106 h 1072"/>
                <a:gd name="T58" fmla="*/ 279 w 1071"/>
                <a:gd name="T59" fmla="*/ 65 h 1072"/>
                <a:gd name="T60" fmla="*/ 351 w 1071"/>
                <a:gd name="T61" fmla="*/ 33 h 1072"/>
                <a:gd name="T62" fmla="*/ 427 w 1071"/>
                <a:gd name="T63" fmla="*/ 11 h 1072"/>
                <a:gd name="T64" fmla="*/ 508 w 1071"/>
                <a:gd name="T65" fmla="*/ 0 h 1072"/>
                <a:gd name="T66" fmla="*/ 563 w 1071"/>
                <a:gd name="T67" fmla="*/ 0 h 1072"/>
                <a:gd name="T68" fmla="*/ 643 w 1071"/>
                <a:gd name="T69" fmla="*/ 11 h 1072"/>
                <a:gd name="T70" fmla="*/ 719 w 1071"/>
                <a:gd name="T71" fmla="*/ 33 h 1072"/>
                <a:gd name="T72" fmla="*/ 791 w 1071"/>
                <a:gd name="T73" fmla="*/ 65 h 1072"/>
                <a:gd name="T74" fmla="*/ 855 w 1071"/>
                <a:gd name="T75" fmla="*/ 106 h 1072"/>
                <a:gd name="T76" fmla="*/ 914 w 1071"/>
                <a:gd name="T77" fmla="*/ 157 h 1072"/>
                <a:gd name="T78" fmla="*/ 965 w 1071"/>
                <a:gd name="T79" fmla="*/ 216 h 1072"/>
                <a:gd name="T80" fmla="*/ 1006 w 1071"/>
                <a:gd name="T81" fmla="*/ 280 h 1072"/>
                <a:gd name="T82" fmla="*/ 1038 w 1071"/>
                <a:gd name="T83" fmla="*/ 352 h 1072"/>
                <a:gd name="T84" fmla="*/ 1060 w 1071"/>
                <a:gd name="T85" fmla="*/ 428 h 1072"/>
                <a:gd name="T86" fmla="*/ 1069 w 1071"/>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1072">
                  <a:moveTo>
                    <a:pt x="1071" y="536"/>
                  </a:moveTo>
                  <a:lnTo>
                    <a:pt x="1071" y="536"/>
                  </a:lnTo>
                  <a:lnTo>
                    <a:pt x="1069" y="564"/>
                  </a:lnTo>
                  <a:lnTo>
                    <a:pt x="1068" y="590"/>
                  </a:lnTo>
                  <a:lnTo>
                    <a:pt x="1065" y="618"/>
                  </a:lnTo>
                  <a:lnTo>
                    <a:pt x="1060" y="644"/>
                  </a:lnTo>
                  <a:lnTo>
                    <a:pt x="1053" y="670"/>
                  </a:lnTo>
                  <a:lnTo>
                    <a:pt x="1046" y="695"/>
                  </a:lnTo>
                  <a:lnTo>
                    <a:pt x="1038" y="720"/>
                  </a:lnTo>
                  <a:lnTo>
                    <a:pt x="1028" y="745"/>
                  </a:lnTo>
                  <a:lnTo>
                    <a:pt x="1018" y="769"/>
                  </a:lnTo>
                  <a:lnTo>
                    <a:pt x="1006" y="792"/>
                  </a:lnTo>
                  <a:lnTo>
                    <a:pt x="993" y="814"/>
                  </a:lnTo>
                  <a:lnTo>
                    <a:pt x="980" y="836"/>
                  </a:lnTo>
                  <a:lnTo>
                    <a:pt x="965" y="856"/>
                  </a:lnTo>
                  <a:lnTo>
                    <a:pt x="949" y="877"/>
                  </a:lnTo>
                  <a:lnTo>
                    <a:pt x="931" y="897"/>
                  </a:lnTo>
                  <a:lnTo>
                    <a:pt x="914" y="915"/>
                  </a:lnTo>
                  <a:lnTo>
                    <a:pt x="896" y="932"/>
                  </a:lnTo>
                  <a:lnTo>
                    <a:pt x="876" y="950"/>
                  </a:lnTo>
                  <a:lnTo>
                    <a:pt x="855" y="966"/>
                  </a:lnTo>
                  <a:lnTo>
                    <a:pt x="835" y="981"/>
                  </a:lnTo>
                  <a:lnTo>
                    <a:pt x="813" y="994"/>
                  </a:lnTo>
                  <a:lnTo>
                    <a:pt x="791" y="1007"/>
                  </a:lnTo>
                  <a:lnTo>
                    <a:pt x="767" y="1019"/>
                  </a:lnTo>
                  <a:lnTo>
                    <a:pt x="744" y="1030"/>
                  </a:lnTo>
                  <a:lnTo>
                    <a:pt x="719" y="1039"/>
                  </a:lnTo>
                  <a:lnTo>
                    <a:pt x="694" y="1047"/>
                  </a:lnTo>
                  <a:lnTo>
                    <a:pt x="669" y="1054"/>
                  </a:lnTo>
                  <a:lnTo>
                    <a:pt x="643" y="1061"/>
                  </a:lnTo>
                  <a:lnTo>
                    <a:pt x="617" y="1066"/>
                  </a:lnTo>
                  <a:lnTo>
                    <a:pt x="589" y="1069"/>
                  </a:lnTo>
                  <a:lnTo>
                    <a:pt x="563" y="1072"/>
                  </a:lnTo>
                  <a:lnTo>
                    <a:pt x="535" y="1072"/>
                  </a:lnTo>
                  <a:lnTo>
                    <a:pt x="535" y="1072"/>
                  </a:lnTo>
                  <a:lnTo>
                    <a:pt x="508" y="1072"/>
                  </a:lnTo>
                  <a:lnTo>
                    <a:pt x="480" y="1069"/>
                  </a:lnTo>
                  <a:lnTo>
                    <a:pt x="453" y="1066"/>
                  </a:lnTo>
                  <a:lnTo>
                    <a:pt x="427" y="1061"/>
                  </a:lnTo>
                  <a:lnTo>
                    <a:pt x="400" y="1054"/>
                  </a:lnTo>
                  <a:lnTo>
                    <a:pt x="375" y="1047"/>
                  </a:lnTo>
                  <a:lnTo>
                    <a:pt x="351" y="1039"/>
                  </a:lnTo>
                  <a:lnTo>
                    <a:pt x="327" y="1030"/>
                  </a:lnTo>
                  <a:lnTo>
                    <a:pt x="303" y="1019"/>
                  </a:lnTo>
                  <a:lnTo>
                    <a:pt x="279" y="1007"/>
                  </a:lnTo>
                  <a:lnTo>
                    <a:pt x="258" y="994"/>
                  </a:lnTo>
                  <a:lnTo>
                    <a:pt x="236" y="981"/>
                  </a:lnTo>
                  <a:lnTo>
                    <a:pt x="214" y="966"/>
                  </a:lnTo>
                  <a:lnTo>
                    <a:pt x="194" y="950"/>
                  </a:lnTo>
                  <a:lnTo>
                    <a:pt x="175" y="932"/>
                  </a:lnTo>
                  <a:lnTo>
                    <a:pt x="156" y="915"/>
                  </a:lnTo>
                  <a:lnTo>
                    <a:pt x="138" y="897"/>
                  </a:lnTo>
                  <a:lnTo>
                    <a:pt x="122" y="877"/>
                  </a:lnTo>
                  <a:lnTo>
                    <a:pt x="106" y="856"/>
                  </a:lnTo>
                  <a:lnTo>
                    <a:pt x="91" y="836"/>
                  </a:lnTo>
                  <a:lnTo>
                    <a:pt x="77" y="814"/>
                  </a:lnTo>
                  <a:lnTo>
                    <a:pt x="64" y="792"/>
                  </a:lnTo>
                  <a:lnTo>
                    <a:pt x="51" y="769"/>
                  </a:lnTo>
                  <a:lnTo>
                    <a:pt x="41" y="745"/>
                  </a:lnTo>
                  <a:lnTo>
                    <a:pt x="32" y="720"/>
                  </a:lnTo>
                  <a:lnTo>
                    <a:pt x="23" y="695"/>
                  </a:lnTo>
                  <a:lnTo>
                    <a:pt x="16" y="670"/>
                  </a:lnTo>
                  <a:lnTo>
                    <a:pt x="10" y="644"/>
                  </a:lnTo>
                  <a:lnTo>
                    <a:pt x="5" y="618"/>
                  </a:lnTo>
                  <a:lnTo>
                    <a:pt x="2" y="590"/>
                  </a:lnTo>
                  <a:lnTo>
                    <a:pt x="0" y="564"/>
                  </a:lnTo>
                  <a:lnTo>
                    <a:pt x="0" y="536"/>
                  </a:lnTo>
                  <a:lnTo>
                    <a:pt x="0" y="536"/>
                  </a:lnTo>
                  <a:lnTo>
                    <a:pt x="0" y="508"/>
                  </a:lnTo>
                  <a:lnTo>
                    <a:pt x="2" y="481"/>
                  </a:lnTo>
                  <a:lnTo>
                    <a:pt x="5" y="454"/>
                  </a:lnTo>
                  <a:lnTo>
                    <a:pt x="10" y="428"/>
                  </a:lnTo>
                  <a:lnTo>
                    <a:pt x="16" y="402"/>
                  </a:lnTo>
                  <a:lnTo>
                    <a:pt x="23" y="377"/>
                  </a:lnTo>
                  <a:lnTo>
                    <a:pt x="32" y="352"/>
                  </a:lnTo>
                  <a:lnTo>
                    <a:pt x="41" y="328"/>
                  </a:lnTo>
                  <a:lnTo>
                    <a:pt x="51" y="303"/>
                  </a:lnTo>
                  <a:lnTo>
                    <a:pt x="64" y="280"/>
                  </a:lnTo>
                  <a:lnTo>
                    <a:pt x="77" y="258"/>
                  </a:lnTo>
                  <a:lnTo>
                    <a:pt x="91" y="237"/>
                  </a:lnTo>
                  <a:lnTo>
                    <a:pt x="106" y="216"/>
                  </a:lnTo>
                  <a:lnTo>
                    <a:pt x="122" y="195"/>
                  </a:lnTo>
                  <a:lnTo>
                    <a:pt x="138" y="176"/>
                  </a:lnTo>
                  <a:lnTo>
                    <a:pt x="156" y="157"/>
                  </a:lnTo>
                  <a:lnTo>
                    <a:pt x="175" y="140"/>
                  </a:lnTo>
                  <a:lnTo>
                    <a:pt x="194" y="123"/>
                  </a:lnTo>
                  <a:lnTo>
                    <a:pt x="214" y="106"/>
                  </a:lnTo>
                  <a:lnTo>
                    <a:pt x="236" y="91"/>
                  </a:lnTo>
                  <a:lnTo>
                    <a:pt x="258" y="78"/>
                  </a:lnTo>
                  <a:lnTo>
                    <a:pt x="279" y="65"/>
                  </a:lnTo>
                  <a:lnTo>
                    <a:pt x="303" y="53"/>
                  </a:lnTo>
                  <a:lnTo>
                    <a:pt x="327" y="42"/>
                  </a:lnTo>
                  <a:lnTo>
                    <a:pt x="351" y="33"/>
                  </a:lnTo>
                  <a:lnTo>
                    <a:pt x="375" y="25"/>
                  </a:lnTo>
                  <a:lnTo>
                    <a:pt x="400" y="17"/>
                  </a:lnTo>
                  <a:lnTo>
                    <a:pt x="427" y="11"/>
                  </a:lnTo>
                  <a:lnTo>
                    <a:pt x="453" y="6"/>
                  </a:lnTo>
                  <a:lnTo>
                    <a:pt x="480" y="3"/>
                  </a:lnTo>
                  <a:lnTo>
                    <a:pt x="508" y="0"/>
                  </a:lnTo>
                  <a:lnTo>
                    <a:pt x="535" y="0"/>
                  </a:lnTo>
                  <a:lnTo>
                    <a:pt x="535" y="0"/>
                  </a:lnTo>
                  <a:lnTo>
                    <a:pt x="563" y="0"/>
                  </a:lnTo>
                  <a:lnTo>
                    <a:pt x="589" y="3"/>
                  </a:lnTo>
                  <a:lnTo>
                    <a:pt x="617" y="6"/>
                  </a:lnTo>
                  <a:lnTo>
                    <a:pt x="643" y="11"/>
                  </a:lnTo>
                  <a:lnTo>
                    <a:pt x="669" y="17"/>
                  </a:lnTo>
                  <a:lnTo>
                    <a:pt x="694" y="25"/>
                  </a:lnTo>
                  <a:lnTo>
                    <a:pt x="719" y="33"/>
                  </a:lnTo>
                  <a:lnTo>
                    <a:pt x="744" y="42"/>
                  </a:lnTo>
                  <a:lnTo>
                    <a:pt x="767" y="53"/>
                  </a:lnTo>
                  <a:lnTo>
                    <a:pt x="791" y="65"/>
                  </a:lnTo>
                  <a:lnTo>
                    <a:pt x="813" y="78"/>
                  </a:lnTo>
                  <a:lnTo>
                    <a:pt x="835" y="91"/>
                  </a:lnTo>
                  <a:lnTo>
                    <a:pt x="855" y="106"/>
                  </a:lnTo>
                  <a:lnTo>
                    <a:pt x="876" y="123"/>
                  </a:lnTo>
                  <a:lnTo>
                    <a:pt x="896" y="140"/>
                  </a:lnTo>
                  <a:lnTo>
                    <a:pt x="914" y="157"/>
                  </a:lnTo>
                  <a:lnTo>
                    <a:pt x="931" y="176"/>
                  </a:lnTo>
                  <a:lnTo>
                    <a:pt x="949" y="195"/>
                  </a:lnTo>
                  <a:lnTo>
                    <a:pt x="965" y="216"/>
                  </a:lnTo>
                  <a:lnTo>
                    <a:pt x="980" y="237"/>
                  </a:lnTo>
                  <a:lnTo>
                    <a:pt x="993" y="258"/>
                  </a:lnTo>
                  <a:lnTo>
                    <a:pt x="1006" y="280"/>
                  </a:lnTo>
                  <a:lnTo>
                    <a:pt x="1018" y="303"/>
                  </a:lnTo>
                  <a:lnTo>
                    <a:pt x="1028" y="328"/>
                  </a:lnTo>
                  <a:lnTo>
                    <a:pt x="1038" y="352"/>
                  </a:lnTo>
                  <a:lnTo>
                    <a:pt x="1046" y="377"/>
                  </a:lnTo>
                  <a:lnTo>
                    <a:pt x="1053" y="402"/>
                  </a:lnTo>
                  <a:lnTo>
                    <a:pt x="1060" y="428"/>
                  </a:lnTo>
                  <a:lnTo>
                    <a:pt x="1065" y="454"/>
                  </a:lnTo>
                  <a:lnTo>
                    <a:pt x="1068" y="481"/>
                  </a:lnTo>
                  <a:lnTo>
                    <a:pt x="1069" y="508"/>
                  </a:lnTo>
                  <a:lnTo>
                    <a:pt x="1071" y="536"/>
                  </a:lnTo>
                  <a:lnTo>
                    <a:pt x="1071"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3">
              <a:extLst>
                <a:ext uri="{FF2B5EF4-FFF2-40B4-BE49-F238E27FC236}">
                  <a16:creationId xmlns:a16="http://schemas.microsoft.com/office/drawing/2014/main" id="{E0806070-45EE-42F0-99E7-53E29A325722}"/>
                </a:ext>
              </a:extLst>
            </p:cNvPr>
            <p:cNvSpPr>
              <a:spLocks noEditPoints="1"/>
            </p:cNvSpPr>
            <p:nvPr userDrawn="1"/>
          </p:nvSpPr>
          <p:spPr bwMode="auto">
            <a:xfrm>
              <a:off x="4916488" y="3025775"/>
              <a:ext cx="438150" cy="571500"/>
            </a:xfrm>
            <a:custGeom>
              <a:avLst/>
              <a:gdLst>
                <a:gd name="T0" fmla="*/ 525 w 553"/>
                <a:gd name="T1" fmla="*/ 234 h 719"/>
                <a:gd name="T2" fmla="*/ 477 w 553"/>
                <a:gd name="T3" fmla="*/ 209 h 719"/>
                <a:gd name="T4" fmla="*/ 430 w 553"/>
                <a:gd name="T5" fmla="*/ 87 h 719"/>
                <a:gd name="T6" fmla="*/ 410 w 553"/>
                <a:gd name="T7" fmla="*/ 93 h 719"/>
                <a:gd name="T8" fmla="*/ 312 w 553"/>
                <a:gd name="T9" fmla="*/ 42 h 719"/>
                <a:gd name="T10" fmla="*/ 264 w 553"/>
                <a:gd name="T11" fmla="*/ 14 h 719"/>
                <a:gd name="T12" fmla="*/ 130 w 553"/>
                <a:gd name="T13" fmla="*/ 86 h 719"/>
                <a:gd name="T14" fmla="*/ 122 w 553"/>
                <a:gd name="T15" fmla="*/ 88 h 719"/>
                <a:gd name="T16" fmla="*/ 74 w 553"/>
                <a:gd name="T17" fmla="*/ 219 h 719"/>
                <a:gd name="T18" fmla="*/ 30 w 553"/>
                <a:gd name="T19" fmla="*/ 235 h 719"/>
                <a:gd name="T20" fmla="*/ 0 w 553"/>
                <a:gd name="T21" fmla="*/ 382 h 719"/>
                <a:gd name="T22" fmla="*/ 50 w 553"/>
                <a:gd name="T23" fmla="*/ 533 h 719"/>
                <a:gd name="T24" fmla="*/ 134 w 553"/>
                <a:gd name="T25" fmla="*/ 622 h 719"/>
                <a:gd name="T26" fmla="*/ 274 w 553"/>
                <a:gd name="T27" fmla="*/ 651 h 719"/>
                <a:gd name="T28" fmla="*/ 319 w 553"/>
                <a:gd name="T29" fmla="*/ 709 h 719"/>
                <a:gd name="T30" fmla="*/ 367 w 553"/>
                <a:gd name="T31" fmla="*/ 716 h 719"/>
                <a:gd name="T32" fmla="*/ 345 w 553"/>
                <a:gd name="T33" fmla="*/ 704 h 719"/>
                <a:gd name="T34" fmla="*/ 286 w 553"/>
                <a:gd name="T35" fmla="*/ 635 h 719"/>
                <a:gd name="T36" fmla="*/ 441 w 553"/>
                <a:gd name="T37" fmla="*/ 611 h 719"/>
                <a:gd name="T38" fmla="*/ 526 w 553"/>
                <a:gd name="T39" fmla="*/ 477 h 719"/>
                <a:gd name="T40" fmla="*/ 548 w 553"/>
                <a:gd name="T41" fmla="*/ 378 h 719"/>
                <a:gd name="T42" fmla="*/ 440 w 553"/>
                <a:gd name="T43" fmla="*/ 362 h 719"/>
                <a:gd name="T44" fmla="*/ 313 w 553"/>
                <a:gd name="T45" fmla="*/ 288 h 719"/>
                <a:gd name="T46" fmla="*/ 419 w 553"/>
                <a:gd name="T47" fmla="*/ 247 h 719"/>
                <a:gd name="T48" fmla="*/ 299 w 553"/>
                <a:gd name="T49" fmla="*/ 292 h 719"/>
                <a:gd name="T50" fmla="*/ 322 w 553"/>
                <a:gd name="T51" fmla="*/ 378 h 719"/>
                <a:gd name="T52" fmla="*/ 234 w 553"/>
                <a:gd name="T53" fmla="*/ 379 h 719"/>
                <a:gd name="T54" fmla="*/ 278 w 553"/>
                <a:gd name="T55" fmla="*/ 268 h 719"/>
                <a:gd name="T56" fmla="*/ 210 w 553"/>
                <a:gd name="T57" fmla="*/ 234 h 719"/>
                <a:gd name="T58" fmla="*/ 322 w 553"/>
                <a:gd name="T59" fmla="*/ 202 h 719"/>
                <a:gd name="T60" fmla="*/ 305 w 553"/>
                <a:gd name="T61" fmla="*/ 280 h 719"/>
                <a:gd name="T62" fmla="*/ 266 w 553"/>
                <a:gd name="T63" fmla="*/ 262 h 719"/>
                <a:gd name="T64" fmla="*/ 382 w 553"/>
                <a:gd name="T65" fmla="*/ 125 h 719"/>
                <a:gd name="T66" fmla="*/ 462 w 553"/>
                <a:gd name="T67" fmla="*/ 194 h 719"/>
                <a:gd name="T68" fmla="*/ 393 w 553"/>
                <a:gd name="T69" fmla="*/ 240 h 719"/>
                <a:gd name="T70" fmla="*/ 343 w 553"/>
                <a:gd name="T71" fmla="*/ 159 h 719"/>
                <a:gd name="T72" fmla="*/ 335 w 553"/>
                <a:gd name="T73" fmla="*/ 96 h 719"/>
                <a:gd name="T74" fmla="*/ 281 w 553"/>
                <a:gd name="T75" fmla="*/ 138 h 719"/>
                <a:gd name="T76" fmla="*/ 238 w 553"/>
                <a:gd name="T77" fmla="*/ 174 h 719"/>
                <a:gd name="T78" fmla="*/ 278 w 553"/>
                <a:gd name="T79" fmla="*/ 17 h 719"/>
                <a:gd name="T80" fmla="*/ 210 w 553"/>
                <a:gd name="T81" fmla="*/ 159 h 719"/>
                <a:gd name="T82" fmla="*/ 175 w 553"/>
                <a:gd name="T83" fmla="*/ 243 h 719"/>
                <a:gd name="T84" fmla="*/ 86 w 553"/>
                <a:gd name="T85" fmla="*/ 212 h 719"/>
                <a:gd name="T86" fmla="*/ 41 w 553"/>
                <a:gd name="T87" fmla="*/ 241 h 719"/>
                <a:gd name="T88" fmla="*/ 189 w 553"/>
                <a:gd name="T89" fmla="*/ 261 h 719"/>
                <a:gd name="T90" fmla="*/ 229 w 553"/>
                <a:gd name="T91" fmla="*/ 305 h 719"/>
                <a:gd name="T92" fmla="*/ 96 w 553"/>
                <a:gd name="T93" fmla="*/ 363 h 719"/>
                <a:gd name="T94" fmla="*/ 434 w 553"/>
                <a:gd name="T95" fmla="*/ 602 h 719"/>
                <a:gd name="T96" fmla="*/ 273 w 553"/>
                <a:gd name="T97" fmla="*/ 622 h 719"/>
                <a:gd name="T98" fmla="*/ 119 w 553"/>
                <a:gd name="T99" fmla="*/ 602 h 719"/>
                <a:gd name="T100" fmla="*/ 41 w 553"/>
                <a:gd name="T101" fmla="*/ 485 h 719"/>
                <a:gd name="T102" fmla="*/ 93 w 553"/>
                <a:gd name="T103" fmla="*/ 375 h 719"/>
                <a:gd name="T104" fmla="*/ 228 w 553"/>
                <a:gd name="T105" fmla="*/ 390 h 719"/>
                <a:gd name="T106" fmla="*/ 274 w 553"/>
                <a:gd name="T107" fmla="*/ 422 h 719"/>
                <a:gd name="T108" fmla="*/ 344 w 553"/>
                <a:gd name="T109" fmla="*/ 383 h 719"/>
                <a:gd name="T110" fmla="*/ 540 w 553"/>
                <a:gd name="T111" fmla="*/ 389 h 719"/>
                <a:gd name="T112" fmla="*/ 479 w 553"/>
                <a:gd name="T113" fmla="*/ 55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719">
                  <a:moveTo>
                    <a:pt x="548" y="378"/>
                  </a:moveTo>
                  <a:lnTo>
                    <a:pt x="548" y="378"/>
                  </a:lnTo>
                  <a:lnTo>
                    <a:pt x="525" y="374"/>
                  </a:lnTo>
                  <a:lnTo>
                    <a:pt x="525" y="374"/>
                  </a:lnTo>
                  <a:lnTo>
                    <a:pt x="526" y="326"/>
                  </a:lnTo>
                  <a:lnTo>
                    <a:pt x="526" y="283"/>
                  </a:lnTo>
                  <a:lnTo>
                    <a:pt x="525" y="235"/>
                  </a:lnTo>
                  <a:lnTo>
                    <a:pt x="525" y="235"/>
                  </a:lnTo>
                  <a:lnTo>
                    <a:pt x="525" y="234"/>
                  </a:lnTo>
                  <a:lnTo>
                    <a:pt x="524" y="232"/>
                  </a:lnTo>
                  <a:lnTo>
                    <a:pt x="523" y="231"/>
                  </a:lnTo>
                  <a:lnTo>
                    <a:pt x="521" y="231"/>
                  </a:lnTo>
                  <a:lnTo>
                    <a:pt x="521" y="231"/>
                  </a:lnTo>
                  <a:lnTo>
                    <a:pt x="508" y="230"/>
                  </a:lnTo>
                  <a:lnTo>
                    <a:pt x="479" y="230"/>
                  </a:lnTo>
                  <a:lnTo>
                    <a:pt x="479" y="230"/>
                  </a:lnTo>
                  <a:lnTo>
                    <a:pt x="478" y="219"/>
                  </a:lnTo>
                  <a:lnTo>
                    <a:pt x="477" y="209"/>
                  </a:lnTo>
                  <a:lnTo>
                    <a:pt x="476" y="197"/>
                  </a:lnTo>
                  <a:lnTo>
                    <a:pt x="472" y="187"/>
                  </a:lnTo>
                  <a:lnTo>
                    <a:pt x="465" y="164"/>
                  </a:lnTo>
                  <a:lnTo>
                    <a:pt x="456" y="141"/>
                  </a:lnTo>
                  <a:lnTo>
                    <a:pt x="447" y="121"/>
                  </a:lnTo>
                  <a:lnTo>
                    <a:pt x="439" y="104"/>
                  </a:lnTo>
                  <a:lnTo>
                    <a:pt x="431" y="88"/>
                  </a:lnTo>
                  <a:lnTo>
                    <a:pt x="431" y="88"/>
                  </a:lnTo>
                  <a:lnTo>
                    <a:pt x="430" y="87"/>
                  </a:lnTo>
                  <a:lnTo>
                    <a:pt x="430" y="87"/>
                  </a:lnTo>
                  <a:lnTo>
                    <a:pt x="427" y="86"/>
                  </a:lnTo>
                  <a:lnTo>
                    <a:pt x="427" y="86"/>
                  </a:lnTo>
                  <a:lnTo>
                    <a:pt x="426" y="86"/>
                  </a:lnTo>
                  <a:lnTo>
                    <a:pt x="426" y="86"/>
                  </a:lnTo>
                  <a:lnTo>
                    <a:pt x="425" y="86"/>
                  </a:lnTo>
                  <a:lnTo>
                    <a:pt x="425" y="86"/>
                  </a:lnTo>
                  <a:lnTo>
                    <a:pt x="419" y="88"/>
                  </a:lnTo>
                  <a:lnTo>
                    <a:pt x="410" y="93"/>
                  </a:lnTo>
                  <a:lnTo>
                    <a:pt x="395" y="102"/>
                  </a:lnTo>
                  <a:lnTo>
                    <a:pt x="395" y="102"/>
                  </a:lnTo>
                  <a:lnTo>
                    <a:pt x="381" y="112"/>
                  </a:lnTo>
                  <a:lnTo>
                    <a:pt x="365" y="124"/>
                  </a:lnTo>
                  <a:lnTo>
                    <a:pt x="365" y="124"/>
                  </a:lnTo>
                  <a:lnTo>
                    <a:pt x="352" y="102"/>
                  </a:lnTo>
                  <a:lnTo>
                    <a:pt x="339" y="80"/>
                  </a:lnTo>
                  <a:lnTo>
                    <a:pt x="325" y="60"/>
                  </a:lnTo>
                  <a:lnTo>
                    <a:pt x="312" y="42"/>
                  </a:lnTo>
                  <a:lnTo>
                    <a:pt x="290" y="14"/>
                  </a:lnTo>
                  <a:lnTo>
                    <a:pt x="282" y="3"/>
                  </a:lnTo>
                  <a:lnTo>
                    <a:pt x="282" y="3"/>
                  </a:lnTo>
                  <a:lnTo>
                    <a:pt x="280" y="2"/>
                  </a:lnTo>
                  <a:lnTo>
                    <a:pt x="278" y="0"/>
                  </a:lnTo>
                  <a:lnTo>
                    <a:pt x="275" y="2"/>
                  </a:lnTo>
                  <a:lnTo>
                    <a:pt x="273" y="3"/>
                  </a:lnTo>
                  <a:lnTo>
                    <a:pt x="273" y="3"/>
                  </a:lnTo>
                  <a:lnTo>
                    <a:pt x="264" y="14"/>
                  </a:lnTo>
                  <a:lnTo>
                    <a:pt x="242" y="42"/>
                  </a:lnTo>
                  <a:lnTo>
                    <a:pt x="229" y="60"/>
                  </a:lnTo>
                  <a:lnTo>
                    <a:pt x="215" y="81"/>
                  </a:lnTo>
                  <a:lnTo>
                    <a:pt x="202" y="103"/>
                  </a:lnTo>
                  <a:lnTo>
                    <a:pt x="189" y="125"/>
                  </a:lnTo>
                  <a:lnTo>
                    <a:pt x="189" y="125"/>
                  </a:lnTo>
                  <a:lnTo>
                    <a:pt x="167" y="109"/>
                  </a:lnTo>
                  <a:lnTo>
                    <a:pt x="149" y="96"/>
                  </a:lnTo>
                  <a:lnTo>
                    <a:pt x="130" y="86"/>
                  </a:lnTo>
                  <a:lnTo>
                    <a:pt x="130" y="86"/>
                  </a:lnTo>
                  <a:lnTo>
                    <a:pt x="128" y="86"/>
                  </a:lnTo>
                  <a:lnTo>
                    <a:pt x="128" y="86"/>
                  </a:lnTo>
                  <a:lnTo>
                    <a:pt x="128" y="86"/>
                  </a:lnTo>
                  <a:lnTo>
                    <a:pt x="128" y="86"/>
                  </a:lnTo>
                  <a:lnTo>
                    <a:pt x="128" y="86"/>
                  </a:lnTo>
                  <a:lnTo>
                    <a:pt x="128" y="86"/>
                  </a:lnTo>
                  <a:lnTo>
                    <a:pt x="124" y="86"/>
                  </a:lnTo>
                  <a:lnTo>
                    <a:pt x="122" y="88"/>
                  </a:lnTo>
                  <a:lnTo>
                    <a:pt x="122" y="88"/>
                  </a:lnTo>
                  <a:lnTo>
                    <a:pt x="114" y="104"/>
                  </a:lnTo>
                  <a:lnTo>
                    <a:pt x="106" y="121"/>
                  </a:lnTo>
                  <a:lnTo>
                    <a:pt x="97" y="141"/>
                  </a:lnTo>
                  <a:lnTo>
                    <a:pt x="88" y="164"/>
                  </a:lnTo>
                  <a:lnTo>
                    <a:pt x="81" y="187"/>
                  </a:lnTo>
                  <a:lnTo>
                    <a:pt x="77" y="197"/>
                  </a:lnTo>
                  <a:lnTo>
                    <a:pt x="75" y="209"/>
                  </a:lnTo>
                  <a:lnTo>
                    <a:pt x="74" y="219"/>
                  </a:lnTo>
                  <a:lnTo>
                    <a:pt x="74" y="230"/>
                  </a:lnTo>
                  <a:lnTo>
                    <a:pt x="74" y="230"/>
                  </a:lnTo>
                  <a:lnTo>
                    <a:pt x="46" y="230"/>
                  </a:lnTo>
                  <a:lnTo>
                    <a:pt x="35" y="231"/>
                  </a:lnTo>
                  <a:lnTo>
                    <a:pt x="35" y="231"/>
                  </a:lnTo>
                  <a:lnTo>
                    <a:pt x="32" y="231"/>
                  </a:lnTo>
                  <a:lnTo>
                    <a:pt x="31" y="232"/>
                  </a:lnTo>
                  <a:lnTo>
                    <a:pt x="30" y="234"/>
                  </a:lnTo>
                  <a:lnTo>
                    <a:pt x="30" y="235"/>
                  </a:lnTo>
                  <a:lnTo>
                    <a:pt x="30" y="235"/>
                  </a:lnTo>
                  <a:lnTo>
                    <a:pt x="29" y="283"/>
                  </a:lnTo>
                  <a:lnTo>
                    <a:pt x="29" y="326"/>
                  </a:lnTo>
                  <a:lnTo>
                    <a:pt x="30" y="372"/>
                  </a:lnTo>
                  <a:lnTo>
                    <a:pt x="30" y="372"/>
                  </a:lnTo>
                  <a:lnTo>
                    <a:pt x="3" y="378"/>
                  </a:lnTo>
                  <a:lnTo>
                    <a:pt x="3" y="378"/>
                  </a:lnTo>
                  <a:lnTo>
                    <a:pt x="2" y="379"/>
                  </a:lnTo>
                  <a:lnTo>
                    <a:pt x="0" y="382"/>
                  </a:lnTo>
                  <a:lnTo>
                    <a:pt x="0" y="383"/>
                  </a:lnTo>
                  <a:lnTo>
                    <a:pt x="0" y="385"/>
                  </a:lnTo>
                  <a:lnTo>
                    <a:pt x="0" y="385"/>
                  </a:lnTo>
                  <a:lnTo>
                    <a:pt x="6" y="415"/>
                  </a:lnTo>
                  <a:lnTo>
                    <a:pt x="14" y="444"/>
                  </a:lnTo>
                  <a:lnTo>
                    <a:pt x="25" y="477"/>
                  </a:lnTo>
                  <a:lnTo>
                    <a:pt x="33" y="496"/>
                  </a:lnTo>
                  <a:lnTo>
                    <a:pt x="41" y="514"/>
                  </a:lnTo>
                  <a:lnTo>
                    <a:pt x="50" y="533"/>
                  </a:lnTo>
                  <a:lnTo>
                    <a:pt x="60" y="550"/>
                  </a:lnTo>
                  <a:lnTo>
                    <a:pt x="71" y="567"/>
                  </a:lnTo>
                  <a:lnTo>
                    <a:pt x="83" y="583"/>
                  </a:lnTo>
                  <a:lnTo>
                    <a:pt x="97" y="598"/>
                  </a:lnTo>
                  <a:lnTo>
                    <a:pt x="111" y="611"/>
                  </a:lnTo>
                  <a:lnTo>
                    <a:pt x="111" y="611"/>
                  </a:lnTo>
                  <a:lnTo>
                    <a:pt x="117" y="614"/>
                  </a:lnTo>
                  <a:lnTo>
                    <a:pt x="124" y="619"/>
                  </a:lnTo>
                  <a:lnTo>
                    <a:pt x="134" y="622"/>
                  </a:lnTo>
                  <a:lnTo>
                    <a:pt x="142" y="625"/>
                  </a:lnTo>
                  <a:lnTo>
                    <a:pt x="161" y="629"/>
                  </a:lnTo>
                  <a:lnTo>
                    <a:pt x="183" y="632"/>
                  </a:lnTo>
                  <a:lnTo>
                    <a:pt x="205" y="634"/>
                  </a:lnTo>
                  <a:lnTo>
                    <a:pt x="228" y="634"/>
                  </a:lnTo>
                  <a:lnTo>
                    <a:pt x="272" y="635"/>
                  </a:lnTo>
                  <a:lnTo>
                    <a:pt x="272" y="635"/>
                  </a:lnTo>
                  <a:lnTo>
                    <a:pt x="273" y="643"/>
                  </a:lnTo>
                  <a:lnTo>
                    <a:pt x="274" y="651"/>
                  </a:lnTo>
                  <a:lnTo>
                    <a:pt x="276" y="660"/>
                  </a:lnTo>
                  <a:lnTo>
                    <a:pt x="280" y="667"/>
                  </a:lnTo>
                  <a:lnTo>
                    <a:pt x="283" y="675"/>
                  </a:lnTo>
                  <a:lnTo>
                    <a:pt x="288" y="682"/>
                  </a:lnTo>
                  <a:lnTo>
                    <a:pt x="294" y="689"/>
                  </a:lnTo>
                  <a:lnTo>
                    <a:pt x="299" y="695"/>
                  </a:lnTo>
                  <a:lnTo>
                    <a:pt x="305" y="701"/>
                  </a:lnTo>
                  <a:lnTo>
                    <a:pt x="312" y="705"/>
                  </a:lnTo>
                  <a:lnTo>
                    <a:pt x="319" y="709"/>
                  </a:lnTo>
                  <a:lnTo>
                    <a:pt x="327" y="713"/>
                  </a:lnTo>
                  <a:lnTo>
                    <a:pt x="335" y="716"/>
                  </a:lnTo>
                  <a:lnTo>
                    <a:pt x="343" y="718"/>
                  </a:lnTo>
                  <a:lnTo>
                    <a:pt x="352" y="719"/>
                  </a:lnTo>
                  <a:lnTo>
                    <a:pt x="360" y="719"/>
                  </a:lnTo>
                  <a:lnTo>
                    <a:pt x="360" y="719"/>
                  </a:lnTo>
                  <a:lnTo>
                    <a:pt x="364" y="719"/>
                  </a:lnTo>
                  <a:lnTo>
                    <a:pt x="365" y="717"/>
                  </a:lnTo>
                  <a:lnTo>
                    <a:pt x="367" y="716"/>
                  </a:lnTo>
                  <a:lnTo>
                    <a:pt x="367" y="712"/>
                  </a:lnTo>
                  <a:lnTo>
                    <a:pt x="367" y="712"/>
                  </a:lnTo>
                  <a:lnTo>
                    <a:pt x="367" y="710"/>
                  </a:lnTo>
                  <a:lnTo>
                    <a:pt x="365" y="708"/>
                  </a:lnTo>
                  <a:lnTo>
                    <a:pt x="364" y="706"/>
                  </a:lnTo>
                  <a:lnTo>
                    <a:pt x="360" y="705"/>
                  </a:lnTo>
                  <a:lnTo>
                    <a:pt x="360" y="705"/>
                  </a:lnTo>
                  <a:lnTo>
                    <a:pt x="354" y="705"/>
                  </a:lnTo>
                  <a:lnTo>
                    <a:pt x="345" y="704"/>
                  </a:lnTo>
                  <a:lnTo>
                    <a:pt x="339" y="702"/>
                  </a:lnTo>
                  <a:lnTo>
                    <a:pt x="333" y="700"/>
                  </a:lnTo>
                  <a:lnTo>
                    <a:pt x="320" y="694"/>
                  </a:lnTo>
                  <a:lnTo>
                    <a:pt x="309" y="685"/>
                  </a:lnTo>
                  <a:lnTo>
                    <a:pt x="299" y="674"/>
                  </a:lnTo>
                  <a:lnTo>
                    <a:pt x="293" y="663"/>
                  </a:lnTo>
                  <a:lnTo>
                    <a:pt x="288" y="649"/>
                  </a:lnTo>
                  <a:lnTo>
                    <a:pt x="287" y="642"/>
                  </a:lnTo>
                  <a:lnTo>
                    <a:pt x="286" y="635"/>
                  </a:lnTo>
                  <a:lnTo>
                    <a:pt x="286" y="635"/>
                  </a:lnTo>
                  <a:lnTo>
                    <a:pt x="331" y="634"/>
                  </a:lnTo>
                  <a:lnTo>
                    <a:pt x="352" y="633"/>
                  </a:lnTo>
                  <a:lnTo>
                    <a:pt x="374" y="632"/>
                  </a:lnTo>
                  <a:lnTo>
                    <a:pt x="394" y="628"/>
                  </a:lnTo>
                  <a:lnTo>
                    <a:pt x="412" y="624"/>
                  </a:lnTo>
                  <a:lnTo>
                    <a:pt x="428" y="618"/>
                  </a:lnTo>
                  <a:lnTo>
                    <a:pt x="435" y="614"/>
                  </a:lnTo>
                  <a:lnTo>
                    <a:pt x="441" y="611"/>
                  </a:lnTo>
                  <a:lnTo>
                    <a:pt x="441" y="611"/>
                  </a:lnTo>
                  <a:lnTo>
                    <a:pt x="456" y="598"/>
                  </a:lnTo>
                  <a:lnTo>
                    <a:pt x="469" y="583"/>
                  </a:lnTo>
                  <a:lnTo>
                    <a:pt x="481" y="567"/>
                  </a:lnTo>
                  <a:lnTo>
                    <a:pt x="492" y="550"/>
                  </a:lnTo>
                  <a:lnTo>
                    <a:pt x="502" y="533"/>
                  </a:lnTo>
                  <a:lnTo>
                    <a:pt x="511" y="514"/>
                  </a:lnTo>
                  <a:lnTo>
                    <a:pt x="519" y="496"/>
                  </a:lnTo>
                  <a:lnTo>
                    <a:pt x="526" y="477"/>
                  </a:lnTo>
                  <a:lnTo>
                    <a:pt x="538" y="444"/>
                  </a:lnTo>
                  <a:lnTo>
                    <a:pt x="546" y="415"/>
                  </a:lnTo>
                  <a:lnTo>
                    <a:pt x="553" y="385"/>
                  </a:lnTo>
                  <a:lnTo>
                    <a:pt x="553" y="385"/>
                  </a:lnTo>
                  <a:lnTo>
                    <a:pt x="553" y="383"/>
                  </a:lnTo>
                  <a:lnTo>
                    <a:pt x="552" y="382"/>
                  </a:lnTo>
                  <a:lnTo>
                    <a:pt x="550" y="379"/>
                  </a:lnTo>
                  <a:lnTo>
                    <a:pt x="548" y="378"/>
                  </a:lnTo>
                  <a:lnTo>
                    <a:pt x="548" y="378"/>
                  </a:lnTo>
                  <a:close/>
                  <a:moveTo>
                    <a:pt x="514" y="241"/>
                  </a:moveTo>
                  <a:lnTo>
                    <a:pt x="514" y="241"/>
                  </a:lnTo>
                  <a:lnTo>
                    <a:pt x="515" y="294"/>
                  </a:lnTo>
                  <a:lnTo>
                    <a:pt x="515" y="332"/>
                  </a:lnTo>
                  <a:lnTo>
                    <a:pt x="514" y="371"/>
                  </a:lnTo>
                  <a:lnTo>
                    <a:pt x="514" y="371"/>
                  </a:lnTo>
                  <a:lnTo>
                    <a:pt x="478" y="366"/>
                  </a:lnTo>
                  <a:lnTo>
                    <a:pt x="459" y="363"/>
                  </a:lnTo>
                  <a:lnTo>
                    <a:pt x="440" y="362"/>
                  </a:lnTo>
                  <a:lnTo>
                    <a:pt x="421" y="362"/>
                  </a:lnTo>
                  <a:lnTo>
                    <a:pt x="403" y="362"/>
                  </a:lnTo>
                  <a:lnTo>
                    <a:pt x="385" y="363"/>
                  </a:lnTo>
                  <a:lnTo>
                    <a:pt x="366" y="366"/>
                  </a:lnTo>
                  <a:lnTo>
                    <a:pt x="366" y="366"/>
                  </a:lnTo>
                  <a:lnTo>
                    <a:pt x="354" y="344"/>
                  </a:lnTo>
                  <a:lnTo>
                    <a:pt x="340" y="323"/>
                  </a:lnTo>
                  <a:lnTo>
                    <a:pt x="326" y="305"/>
                  </a:lnTo>
                  <a:lnTo>
                    <a:pt x="313" y="288"/>
                  </a:lnTo>
                  <a:lnTo>
                    <a:pt x="313" y="288"/>
                  </a:lnTo>
                  <a:lnTo>
                    <a:pt x="327" y="279"/>
                  </a:lnTo>
                  <a:lnTo>
                    <a:pt x="342" y="271"/>
                  </a:lnTo>
                  <a:lnTo>
                    <a:pt x="342" y="271"/>
                  </a:lnTo>
                  <a:lnTo>
                    <a:pt x="355" y="265"/>
                  </a:lnTo>
                  <a:lnTo>
                    <a:pt x="367" y="260"/>
                  </a:lnTo>
                  <a:lnTo>
                    <a:pt x="380" y="255"/>
                  </a:lnTo>
                  <a:lnTo>
                    <a:pt x="393" y="252"/>
                  </a:lnTo>
                  <a:lnTo>
                    <a:pt x="419" y="247"/>
                  </a:lnTo>
                  <a:lnTo>
                    <a:pt x="445" y="243"/>
                  </a:lnTo>
                  <a:lnTo>
                    <a:pt x="468" y="241"/>
                  </a:lnTo>
                  <a:lnTo>
                    <a:pt x="487" y="241"/>
                  </a:lnTo>
                  <a:lnTo>
                    <a:pt x="514" y="241"/>
                  </a:lnTo>
                  <a:lnTo>
                    <a:pt x="514" y="241"/>
                  </a:lnTo>
                  <a:close/>
                  <a:moveTo>
                    <a:pt x="278" y="268"/>
                  </a:moveTo>
                  <a:lnTo>
                    <a:pt x="278" y="268"/>
                  </a:lnTo>
                  <a:lnTo>
                    <a:pt x="299" y="292"/>
                  </a:lnTo>
                  <a:lnTo>
                    <a:pt x="299" y="292"/>
                  </a:lnTo>
                  <a:lnTo>
                    <a:pt x="299" y="292"/>
                  </a:lnTo>
                  <a:lnTo>
                    <a:pt x="299" y="292"/>
                  </a:lnTo>
                  <a:lnTo>
                    <a:pt x="320" y="316"/>
                  </a:lnTo>
                  <a:lnTo>
                    <a:pt x="337" y="339"/>
                  </a:lnTo>
                  <a:lnTo>
                    <a:pt x="345" y="353"/>
                  </a:lnTo>
                  <a:lnTo>
                    <a:pt x="355" y="368"/>
                  </a:lnTo>
                  <a:lnTo>
                    <a:pt x="355" y="368"/>
                  </a:lnTo>
                  <a:lnTo>
                    <a:pt x="339" y="372"/>
                  </a:lnTo>
                  <a:lnTo>
                    <a:pt x="322" y="378"/>
                  </a:lnTo>
                  <a:lnTo>
                    <a:pt x="307" y="385"/>
                  </a:lnTo>
                  <a:lnTo>
                    <a:pt x="293" y="394"/>
                  </a:lnTo>
                  <a:lnTo>
                    <a:pt x="293" y="394"/>
                  </a:lnTo>
                  <a:lnTo>
                    <a:pt x="276" y="409"/>
                  </a:lnTo>
                  <a:lnTo>
                    <a:pt x="276" y="409"/>
                  </a:lnTo>
                  <a:lnTo>
                    <a:pt x="260" y="396"/>
                  </a:lnTo>
                  <a:lnTo>
                    <a:pt x="252" y="390"/>
                  </a:lnTo>
                  <a:lnTo>
                    <a:pt x="243" y="384"/>
                  </a:lnTo>
                  <a:lnTo>
                    <a:pt x="234" y="379"/>
                  </a:lnTo>
                  <a:lnTo>
                    <a:pt x="223" y="375"/>
                  </a:lnTo>
                  <a:lnTo>
                    <a:pt x="212" y="371"/>
                  </a:lnTo>
                  <a:lnTo>
                    <a:pt x="199" y="368"/>
                  </a:lnTo>
                  <a:lnTo>
                    <a:pt x="199" y="368"/>
                  </a:lnTo>
                  <a:lnTo>
                    <a:pt x="207" y="355"/>
                  </a:lnTo>
                  <a:lnTo>
                    <a:pt x="217" y="341"/>
                  </a:lnTo>
                  <a:lnTo>
                    <a:pt x="235" y="315"/>
                  </a:lnTo>
                  <a:lnTo>
                    <a:pt x="256" y="291"/>
                  </a:lnTo>
                  <a:lnTo>
                    <a:pt x="278" y="268"/>
                  </a:lnTo>
                  <a:lnTo>
                    <a:pt x="278" y="268"/>
                  </a:lnTo>
                  <a:close/>
                  <a:moveTo>
                    <a:pt x="250" y="279"/>
                  </a:moveTo>
                  <a:lnTo>
                    <a:pt x="250" y="279"/>
                  </a:lnTo>
                  <a:lnTo>
                    <a:pt x="237" y="271"/>
                  </a:lnTo>
                  <a:lnTo>
                    <a:pt x="226" y="264"/>
                  </a:lnTo>
                  <a:lnTo>
                    <a:pt x="213" y="257"/>
                  </a:lnTo>
                  <a:lnTo>
                    <a:pt x="199" y="252"/>
                  </a:lnTo>
                  <a:lnTo>
                    <a:pt x="199" y="252"/>
                  </a:lnTo>
                  <a:lnTo>
                    <a:pt x="210" y="234"/>
                  </a:lnTo>
                  <a:lnTo>
                    <a:pt x="220" y="218"/>
                  </a:lnTo>
                  <a:lnTo>
                    <a:pt x="231" y="202"/>
                  </a:lnTo>
                  <a:lnTo>
                    <a:pt x="243" y="188"/>
                  </a:lnTo>
                  <a:lnTo>
                    <a:pt x="264" y="165"/>
                  </a:lnTo>
                  <a:lnTo>
                    <a:pt x="278" y="150"/>
                  </a:lnTo>
                  <a:lnTo>
                    <a:pt x="278" y="150"/>
                  </a:lnTo>
                  <a:lnTo>
                    <a:pt x="291" y="165"/>
                  </a:lnTo>
                  <a:lnTo>
                    <a:pt x="312" y="188"/>
                  </a:lnTo>
                  <a:lnTo>
                    <a:pt x="322" y="202"/>
                  </a:lnTo>
                  <a:lnTo>
                    <a:pt x="334" y="218"/>
                  </a:lnTo>
                  <a:lnTo>
                    <a:pt x="345" y="234"/>
                  </a:lnTo>
                  <a:lnTo>
                    <a:pt x="355" y="252"/>
                  </a:lnTo>
                  <a:lnTo>
                    <a:pt x="355" y="252"/>
                  </a:lnTo>
                  <a:lnTo>
                    <a:pt x="335" y="261"/>
                  </a:lnTo>
                  <a:lnTo>
                    <a:pt x="335" y="261"/>
                  </a:lnTo>
                  <a:lnTo>
                    <a:pt x="319" y="270"/>
                  </a:lnTo>
                  <a:lnTo>
                    <a:pt x="305" y="280"/>
                  </a:lnTo>
                  <a:lnTo>
                    <a:pt x="305" y="280"/>
                  </a:lnTo>
                  <a:lnTo>
                    <a:pt x="288" y="262"/>
                  </a:lnTo>
                  <a:lnTo>
                    <a:pt x="281" y="255"/>
                  </a:lnTo>
                  <a:lnTo>
                    <a:pt x="281" y="255"/>
                  </a:lnTo>
                  <a:lnTo>
                    <a:pt x="280" y="254"/>
                  </a:lnTo>
                  <a:lnTo>
                    <a:pt x="278" y="254"/>
                  </a:lnTo>
                  <a:lnTo>
                    <a:pt x="275" y="254"/>
                  </a:lnTo>
                  <a:lnTo>
                    <a:pt x="273" y="255"/>
                  </a:lnTo>
                  <a:lnTo>
                    <a:pt x="273" y="255"/>
                  </a:lnTo>
                  <a:lnTo>
                    <a:pt x="266" y="262"/>
                  </a:lnTo>
                  <a:lnTo>
                    <a:pt x="250" y="279"/>
                  </a:lnTo>
                  <a:lnTo>
                    <a:pt x="250" y="279"/>
                  </a:lnTo>
                  <a:close/>
                  <a:moveTo>
                    <a:pt x="365" y="139"/>
                  </a:moveTo>
                  <a:lnTo>
                    <a:pt x="365" y="139"/>
                  </a:lnTo>
                  <a:lnTo>
                    <a:pt x="366" y="139"/>
                  </a:lnTo>
                  <a:lnTo>
                    <a:pt x="366" y="139"/>
                  </a:lnTo>
                  <a:lnTo>
                    <a:pt x="369" y="136"/>
                  </a:lnTo>
                  <a:lnTo>
                    <a:pt x="369" y="136"/>
                  </a:lnTo>
                  <a:lnTo>
                    <a:pt x="382" y="125"/>
                  </a:lnTo>
                  <a:lnTo>
                    <a:pt x="396" y="116"/>
                  </a:lnTo>
                  <a:lnTo>
                    <a:pt x="410" y="106"/>
                  </a:lnTo>
                  <a:lnTo>
                    <a:pt x="423" y="98"/>
                  </a:lnTo>
                  <a:lnTo>
                    <a:pt x="423" y="98"/>
                  </a:lnTo>
                  <a:lnTo>
                    <a:pt x="434" y="121"/>
                  </a:lnTo>
                  <a:lnTo>
                    <a:pt x="442" y="138"/>
                  </a:lnTo>
                  <a:lnTo>
                    <a:pt x="449" y="156"/>
                  </a:lnTo>
                  <a:lnTo>
                    <a:pt x="456" y="176"/>
                  </a:lnTo>
                  <a:lnTo>
                    <a:pt x="462" y="194"/>
                  </a:lnTo>
                  <a:lnTo>
                    <a:pt x="466" y="212"/>
                  </a:lnTo>
                  <a:lnTo>
                    <a:pt x="466" y="222"/>
                  </a:lnTo>
                  <a:lnTo>
                    <a:pt x="468" y="228"/>
                  </a:lnTo>
                  <a:lnTo>
                    <a:pt x="468" y="228"/>
                  </a:lnTo>
                  <a:lnTo>
                    <a:pt x="468" y="230"/>
                  </a:lnTo>
                  <a:lnTo>
                    <a:pt x="468" y="230"/>
                  </a:lnTo>
                  <a:lnTo>
                    <a:pt x="445" y="231"/>
                  </a:lnTo>
                  <a:lnTo>
                    <a:pt x="419" y="234"/>
                  </a:lnTo>
                  <a:lnTo>
                    <a:pt x="393" y="240"/>
                  </a:lnTo>
                  <a:lnTo>
                    <a:pt x="366" y="248"/>
                  </a:lnTo>
                  <a:lnTo>
                    <a:pt x="366" y="248"/>
                  </a:lnTo>
                  <a:lnTo>
                    <a:pt x="356" y="230"/>
                  </a:lnTo>
                  <a:lnTo>
                    <a:pt x="345" y="214"/>
                  </a:lnTo>
                  <a:lnTo>
                    <a:pt x="334" y="197"/>
                  </a:lnTo>
                  <a:lnTo>
                    <a:pt x="322" y="182"/>
                  </a:lnTo>
                  <a:lnTo>
                    <a:pt x="322" y="182"/>
                  </a:lnTo>
                  <a:lnTo>
                    <a:pt x="332" y="171"/>
                  </a:lnTo>
                  <a:lnTo>
                    <a:pt x="343" y="159"/>
                  </a:lnTo>
                  <a:lnTo>
                    <a:pt x="343" y="159"/>
                  </a:lnTo>
                  <a:lnTo>
                    <a:pt x="356" y="147"/>
                  </a:lnTo>
                  <a:lnTo>
                    <a:pt x="365" y="139"/>
                  </a:lnTo>
                  <a:lnTo>
                    <a:pt x="365" y="139"/>
                  </a:lnTo>
                  <a:close/>
                  <a:moveTo>
                    <a:pt x="278" y="17"/>
                  </a:moveTo>
                  <a:lnTo>
                    <a:pt x="278" y="17"/>
                  </a:lnTo>
                  <a:lnTo>
                    <a:pt x="291" y="34"/>
                  </a:lnTo>
                  <a:lnTo>
                    <a:pt x="312" y="61"/>
                  </a:lnTo>
                  <a:lnTo>
                    <a:pt x="335" y="96"/>
                  </a:lnTo>
                  <a:lnTo>
                    <a:pt x="345" y="113"/>
                  </a:lnTo>
                  <a:lnTo>
                    <a:pt x="356" y="132"/>
                  </a:lnTo>
                  <a:lnTo>
                    <a:pt x="356" y="132"/>
                  </a:lnTo>
                  <a:lnTo>
                    <a:pt x="335" y="151"/>
                  </a:lnTo>
                  <a:lnTo>
                    <a:pt x="325" y="162"/>
                  </a:lnTo>
                  <a:lnTo>
                    <a:pt x="314" y="173"/>
                  </a:lnTo>
                  <a:lnTo>
                    <a:pt x="314" y="173"/>
                  </a:lnTo>
                  <a:lnTo>
                    <a:pt x="291" y="148"/>
                  </a:lnTo>
                  <a:lnTo>
                    <a:pt x="281" y="138"/>
                  </a:lnTo>
                  <a:lnTo>
                    <a:pt x="281" y="138"/>
                  </a:lnTo>
                  <a:lnTo>
                    <a:pt x="280" y="136"/>
                  </a:lnTo>
                  <a:lnTo>
                    <a:pt x="278" y="136"/>
                  </a:lnTo>
                  <a:lnTo>
                    <a:pt x="275" y="136"/>
                  </a:lnTo>
                  <a:lnTo>
                    <a:pt x="273" y="138"/>
                  </a:lnTo>
                  <a:lnTo>
                    <a:pt x="273" y="138"/>
                  </a:lnTo>
                  <a:lnTo>
                    <a:pt x="263" y="149"/>
                  </a:lnTo>
                  <a:lnTo>
                    <a:pt x="238" y="174"/>
                  </a:lnTo>
                  <a:lnTo>
                    <a:pt x="238" y="174"/>
                  </a:lnTo>
                  <a:lnTo>
                    <a:pt x="229" y="163"/>
                  </a:lnTo>
                  <a:lnTo>
                    <a:pt x="219" y="152"/>
                  </a:lnTo>
                  <a:lnTo>
                    <a:pt x="198" y="133"/>
                  </a:lnTo>
                  <a:lnTo>
                    <a:pt x="198" y="133"/>
                  </a:lnTo>
                  <a:lnTo>
                    <a:pt x="208" y="114"/>
                  </a:lnTo>
                  <a:lnTo>
                    <a:pt x="219" y="96"/>
                  </a:lnTo>
                  <a:lnTo>
                    <a:pt x="242" y="63"/>
                  </a:lnTo>
                  <a:lnTo>
                    <a:pt x="263" y="35"/>
                  </a:lnTo>
                  <a:lnTo>
                    <a:pt x="278" y="17"/>
                  </a:lnTo>
                  <a:lnTo>
                    <a:pt x="278" y="17"/>
                  </a:lnTo>
                  <a:close/>
                  <a:moveTo>
                    <a:pt x="130" y="98"/>
                  </a:moveTo>
                  <a:lnTo>
                    <a:pt x="130" y="98"/>
                  </a:lnTo>
                  <a:lnTo>
                    <a:pt x="144" y="108"/>
                  </a:lnTo>
                  <a:lnTo>
                    <a:pt x="158" y="116"/>
                  </a:lnTo>
                  <a:lnTo>
                    <a:pt x="172" y="126"/>
                  </a:lnTo>
                  <a:lnTo>
                    <a:pt x="184" y="136"/>
                  </a:lnTo>
                  <a:lnTo>
                    <a:pt x="198" y="148"/>
                  </a:lnTo>
                  <a:lnTo>
                    <a:pt x="210" y="159"/>
                  </a:lnTo>
                  <a:lnTo>
                    <a:pt x="221" y="171"/>
                  </a:lnTo>
                  <a:lnTo>
                    <a:pt x="231" y="184"/>
                  </a:lnTo>
                  <a:lnTo>
                    <a:pt x="231" y="184"/>
                  </a:lnTo>
                  <a:lnTo>
                    <a:pt x="220" y="199"/>
                  </a:lnTo>
                  <a:lnTo>
                    <a:pt x="208" y="214"/>
                  </a:lnTo>
                  <a:lnTo>
                    <a:pt x="198" y="231"/>
                  </a:lnTo>
                  <a:lnTo>
                    <a:pt x="189" y="248"/>
                  </a:lnTo>
                  <a:lnTo>
                    <a:pt x="189" y="248"/>
                  </a:lnTo>
                  <a:lnTo>
                    <a:pt x="175" y="243"/>
                  </a:lnTo>
                  <a:lnTo>
                    <a:pt x="161" y="240"/>
                  </a:lnTo>
                  <a:lnTo>
                    <a:pt x="135" y="234"/>
                  </a:lnTo>
                  <a:lnTo>
                    <a:pt x="108" y="231"/>
                  </a:lnTo>
                  <a:lnTo>
                    <a:pt x="85" y="230"/>
                  </a:lnTo>
                  <a:lnTo>
                    <a:pt x="85" y="230"/>
                  </a:lnTo>
                  <a:lnTo>
                    <a:pt x="85" y="228"/>
                  </a:lnTo>
                  <a:lnTo>
                    <a:pt x="85" y="228"/>
                  </a:lnTo>
                  <a:lnTo>
                    <a:pt x="85" y="222"/>
                  </a:lnTo>
                  <a:lnTo>
                    <a:pt x="86" y="212"/>
                  </a:lnTo>
                  <a:lnTo>
                    <a:pt x="90" y="194"/>
                  </a:lnTo>
                  <a:lnTo>
                    <a:pt x="96" y="176"/>
                  </a:lnTo>
                  <a:lnTo>
                    <a:pt x="104" y="156"/>
                  </a:lnTo>
                  <a:lnTo>
                    <a:pt x="111" y="138"/>
                  </a:lnTo>
                  <a:lnTo>
                    <a:pt x="119" y="121"/>
                  </a:lnTo>
                  <a:lnTo>
                    <a:pt x="130" y="98"/>
                  </a:lnTo>
                  <a:lnTo>
                    <a:pt x="130" y="98"/>
                  </a:lnTo>
                  <a:close/>
                  <a:moveTo>
                    <a:pt x="41" y="241"/>
                  </a:moveTo>
                  <a:lnTo>
                    <a:pt x="41" y="241"/>
                  </a:lnTo>
                  <a:lnTo>
                    <a:pt x="63" y="241"/>
                  </a:lnTo>
                  <a:lnTo>
                    <a:pt x="79" y="241"/>
                  </a:lnTo>
                  <a:lnTo>
                    <a:pt x="99" y="242"/>
                  </a:lnTo>
                  <a:lnTo>
                    <a:pt x="120" y="245"/>
                  </a:lnTo>
                  <a:lnTo>
                    <a:pt x="142" y="248"/>
                  </a:lnTo>
                  <a:lnTo>
                    <a:pt x="165" y="253"/>
                  </a:lnTo>
                  <a:lnTo>
                    <a:pt x="188" y="260"/>
                  </a:lnTo>
                  <a:lnTo>
                    <a:pt x="188" y="260"/>
                  </a:lnTo>
                  <a:lnTo>
                    <a:pt x="189" y="261"/>
                  </a:lnTo>
                  <a:lnTo>
                    <a:pt x="189" y="261"/>
                  </a:lnTo>
                  <a:lnTo>
                    <a:pt x="191" y="261"/>
                  </a:lnTo>
                  <a:lnTo>
                    <a:pt x="191" y="261"/>
                  </a:lnTo>
                  <a:lnTo>
                    <a:pt x="205" y="267"/>
                  </a:lnTo>
                  <a:lnTo>
                    <a:pt x="218" y="273"/>
                  </a:lnTo>
                  <a:lnTo>
                    <a:pt x="230" y="280"/>
                  </a:lnTo>
                  <a:lnTo>
                    <a:pt x="242" y="288"/>
                  </a:lnTo>
                  <a:lnTo>
                    <a:pt x="242" y="288"/>
                  </a:lnTo>
                  <a:lnTo>
                    <a:pt x="229" y="305"/>
                  </a:lnTo>
                  <a:lnTo>
                    <a:pt x="214" y="323"/>
                  </a:lnTo>
                  <a:lnTo>
                    <a:pt x="200" y="344"/>
                  </a:lnTo>
                  <a:lnTo>
                    <a:pt x="188" y="366"/>
                  </a:lnTo>
                  <a:lnTo>
                    <a:pt x="188" y="366"/>
                  </a:lnTo>
                  <a:lnTo>
                    <a:pt x="170" y="363"/>
                  </a:lnTo>
                  <a:lnTo>
                    <a:pt x="152" y="362"/>
                  </a:lnTo>
                  <a:lnTo>
                    <a:pt x="134" y="362"/>
                  </a:lnTo>
                  <a:lnTo>
                    <a:pt x="114" y="362"/>
                  </a:lnTo>
                  <a:lnTo>
                    <a:pt x="96" y="363"/>
                  </a:lnTo>
                  <a:lnTo>
                    <a:pt x="77" y="366"/>
                  </a:lnTo>
                  <a:lnTo>
                    <a:pt x="41" y="370"/>
                  </a:lnTo>
                  <a:lnTo>
                    <a:pt x="41" y="370"/>
                  </a:lnTo>
                  <a:lnTo>
                    <a:pt x="40" y="332"/>
                  </a:lnTo>
                  <a:lnTo>
                    <a:pt x="40" y="294"/>
                  </a:lnTo>
                  <a:lnTo>
                    <a:pt x="41" y="241"/>
                  </a:lnTo>
                  <a:lnTo>
                    <a:pt x="41" y="241"/>
                  </a:lnTo>
                  <a:close/>
                  <a:moveTo>
                    <a:pt x="434" y="602"/>
                  </a:moveTo>
                  <a:lnTo>
                    <a:pt x="434" y="602"/>
                  </a:lnTo>
                  <a:lnTo>
                    <a:pt x="427" y="605"/>
                  </a:lnTo>
                  <a:lnTo>
                    <a:pt x="420" y="609"/>
                  </a:lnTo>
                  <a:lnTo>
                    <a:pt x="411" y="612"/>
                  </a:lnTo>
                  <a:lnTo>
                    <a:pt x="402" y="614"/>
                  </a:lnTo>
                  <a:lnTo>
                    <a:pt x="380" y="619"/>
                  </a:lnTo>
                  <a:lnTo>
                    <a:pt x="357" y="621"/>
                  </a:lnTo>
                  <a:lnTo>
                    <a:pt x="334" y="622"/>
                  </a:lnTo>
                  <a:lnTo>
                    <a:pt x="311" y="622"/>
                  </a:lnTo>
                  <a:lnTo>
                    <a:pt x="273" y="622"/>
                  </a:lnTo>
                  <a:lnTo>
                    <a:pt x="273" y="622"/>
                  </a:lnTo>
                  <a:lnTo>
                    <a:pt x="230" y="622"/>
                  </a:lnTo>
                  <a:lnTo>
                    <a:pt x="207" y="622"/>
                  </a:lnTo>
                  <a:lnTo>
                    <a:pt x="187" y="620"/>
                  </a:lnTo>
                  <a:lnTo>
                    <a:pt x="166" y="618"/>
                  </a:lnTo>
                  <a:lnTo>
                    <a:pt x="147" y="614"/>
                  </a:lnTo>
                  <a:lnTo>
                    <a:pt x="131" y="609"/>
                  </a:lnTo>
                  <a:lnTo>
                    <a:pt x="124" y="605"/>
                  </a:lnTo>
                  <a:lnTo>
                    <a:pt x="119" y="602"/>
                  </a:lnTo>
                  <a:lnTo>
                    <a:pt x="119" y="602"/>
                  </a:lnTo>
                  <a:lnTo>
                    <a:pt x="106" y="590"/>
                  </a:lnTo>
                  <a:lnTo>
                    <a:pt x="94" y="579"/>
                  </a:lnTo>
                  <a:lnTo>
                    <a:pt x="83" y="565"/>
                  </a:lnTo>
                  <a:lnTo>
                    <a:pt x="74" y="550"/>
                  </a:lnTo>
                  <a:lnTo>
                    <a:pt x="64" y="534"/>
                  </a:lnTo>
                  <a:lnTo>
                    <a:pt x="56" y="519"/>
                  </a:lnTo>
                  <a:lnTo>
                    <a:pt x="48" y="501"/>
                  </a:lnTo>
                  <a:lnTo>
                    <a:pt x="41" y="485"/>
                  </a:lnTo>
                  <a:lnTo>
                    <a:pt x="30" y="454"/>
                  </a:lnTo>
                  <a:lnTo>
                    <a:pt x="22" y="427"/>
                  </a:lnTo>
                  <a:lnTo>
                    <a:pt x="16" y="404"/>
                  </a:lnTo>
                  <a:lnTo>
                    <a:pt x="13" y="389"/>
                  </a:lnTo>
                  <a:lnTo>
                    <a:pt x="13" y="389"/>
                  </a:lnTo>
                  <a:lnTo>
                    <a:pt x="37" y="383"/>
                  </a:lnTo>
                  <a:lnTo>
                    <a:pt x="37" y="383"/>
                  </a:lnTo>
                  <a:lnTo>
                    <a:pt x="74" y="377"/>
                  </a:lnTo>
                  <a:lnTo>
                    <a:pt x="93" y="375"/>
                  </a:lnTo>
                  <a:lnTo>
                    <a:pt x="113" y="374"/>
                  </a:lnTo>
                  <a:lnTo>
                    <a:pt x="132" y="374"/>
                  </a:lnTo>
                  <a:lnTo>
                    <a:pt x="152" y="374"/>
                  </a:lnTo>
                  <a:lnTo>
                    <a:pt x="172" y="375"/>
                  </a:lnTo>
                  <a:lnTo>
                    <a:pt x="190" y="378"/>
                  </a:lnTo>
                  <a:lnTo>
                    <a:pt x="190" y="378"/>
                  </a:lnTo>
                  <a:lnTo>
                    <a:pt x="204" y="382"/>
                  </a:lnTo>
                  <a:lnTo>
                    <a:pt x="217" y="385"/>
                  </a:lnTo>
                  <a:lnTo>
                    <a:pt x="228" y="390"/>
                  </a:lnTo>
                  <a:lnTo>
                    <a:pt x="237" y="394"/>
                  </a:lnTo>
                  <a:lnTo>
                    <a:pt x="246" y="400"/>
                  </a:lnTo>
                  <a:lnTo>
                    <a:pt x="256" y="406"/>
                  </a:lnTo>
                  <a:lnTo>
                    <a:pt x="272" y="421"/>
                  </a:lnTo>
                  <a:lnTo>
                    <a:pt x="272" y="421"/>
                  </a:lnTo>
                  <a:lnTo>
                    <a:pt x="274" y="422"/>
                  </a:lnTo>
                  <a:lnTo>
                    <a:pt x="274" y="422"/>
                  </a:lnTo>
                  <a:lnTo>
                    <a:pt x="274" y="422"/>
                  </a:lnTo>
                  <a:lnTo>
                    <a:pt x="274" y="422"/>
                  </a:lnTo>
                  <a:lnTo>
                    <a:pt x="278" y="423"/>
                  </a:lnTo>
                  <a:lnTo>
                    <a:pt x="280" y="421"/>
                  </a:lnTo>
                  <a:lnTo>
                    <a:pt x="280" y="421"/>
                  </a:lnTo>
                  <a:lnTo>
                    <a:pt x="293" y="409"/>
                  </a:lnTo>
                  <a:lnTo>
                    <a:pt x="306" y="399"/>
                  </a:lnTo>
                  <a:lnTo>
                    <a:pt x="306" y="399"/>
                  </a:lnTo>
                  <a:lnTo>
                    <a:pt x="318" y="392"/>
                  </a:lnTo>
                  <a:lnTo>
                    <a:pt x="331" y="387"/>
                  </a:lnTo>
                  <a:lnTo>
                    <a:pt x="344" y="383"/>
                  </a:lnTo>
                  <a:lnTo>
                    <a:pt x="358" y="379"/>
                  </a:lnTo>
                  <a:lnTo>
                    <a:pt x="373" y="376"/>
                  </a:lnTo>
                  <a:lnTo>
                    <a:pt x="388" y="375"/>
                  </a:lnTo>
                  <a:lnTo>
                    <a:pt x="404" y="374"/>
                  </a:lnTo>
                  <a:lnTo>
                    <a:pt x="420" y="374"/>
                  </a:lnTo>
                  <a:lnTo>
                    <a:pt x="451" y="375"/>
                  </a:lnTo>
                  <a:lnTo>
                    <a:pt x="484" y="378"/>
                  </a:lnTo>
                  <a:lnTo>
                    <a:pt x="514" y="383"/>
                  </a:lnTo>
                  <a:lnTo>
                    <a:pt x="540" y="389"/>
                  </a:lnTo>
                  <a:lnTo>
                    <a:pt x="540" y="389"/>
                  </a:lnTo>
                  <a:lnTo>
                    <a:pt x="537" y="404"/>
                  </a:lnTo>
                  <a:lnTo>
                    <a:pt x="531" y="427"/>
                  </a:lnTo>
                  <a:lnTo>
                    <a:pt x="522" y="454"/>
                  </a:lnTo>
                  <a:lnTo>
                    <a:pt x="510" y="485"/>
                  </a:lnTo>
                  <a:lnTo>
                    <a:pt x="503" y="501"/>
                  </a:lnTo>
                  <a:lnTo>
                    <a:pt x="496" y="519"/>
                  </a:lnTo>
                  <a:lnTo>
                    <a:pt x="488" y="534"/>
                  </a:lnTo>
                  <a:lnTo>
                    <a:pt x="479" y="550"/>
                  </a:lnTo>
                  <a:lnTo>
                    <a:pt x="469" y="565"/>
                  </a:lnTo>
                  <a:lnTo>
                    <a:pt x="458" y="579"/>
                  </a:lnTo>
                  <a:lnTo>
                    <a:pt x="447" y="590"/>
                  </a:lnTo>
                  <a:lnTo>
                    <a:pt x="434" y="602"/>
                  </a:lnTo>
                  <a:lnTo>
                    <a:pt x="434" y="6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6" name="Group 195">
            <a:extLst>
              <a:ext uri="{FF2B5EF4-FFF2-40B4-BE49-F238E27FC236}">
                <a16:creationId xmlns:a16="http://schemas.microsoft.com/office/drawing/2014/main" id="{DA45AF3B-EA0A-4948-A27C-10BAE8FB5E16}"/>
              </a:ext>
            </a:extLst>
          </p:cNvPr>
          <p:cNvGrpSpPr/>
          <p:nvPr userDrawn="1"/>
        </p:nvGrpSpPr>
        <p:grpSpPr>
          <a:xfrm>
            <a:off x="5756276" y="2881313"/>
            <a:ext cx="850900" cy="850900"/>
            <a:chOff x="5756276" y="2881313"/>
            <a:chExt cx="850900" cy="850900"/>
          </a:xfrm>
        </p:grpSpPr>
        <p:sp>
          <p:nvSpPr>
            <p:cNvPr id="29" name="Freeform 9">
              <a:extLst>
                <a:ext uri="{FF2B5EF4-FFF2-40B4-BE49-F238E27FC236}">
                  <a16:creationId xmlns:a16="http://schemas.microsoft.com/office/drawing/2014/main" id="{747167A6-C2F2-43CB-937B-45B09D96B698}"/>
                </a:ext>
              </a:extLst>
            </p:cNvPr>
            <p:cNvSpPr>
              <a:spLocks/>
            </p:cNvSpPr>
            <p:nvPr userDrawn="1"/>
          </p:nvSpPr>
          <p:spPr bwMode="auto">
            <a:xfrm>
              <a:off x="5756276" y="2881313"/>
              <a:ext cx="850900" cy="850900"/>
            </a:xfrm>
            <a:custGeom>
              <a:avLst/>
              <a:gdLst>
                <a:gd name="T0" fmla="*/ 1071 w 1073"/>
                <a:gd name="T1" fmla="*/ 564 h 1072"/>
                <a:gd name="T2" fmla="*/ 1061 w 1073"/>
                <a:gd name="T3" fmla="*/ 644 h 1072"/>
                <a:gd name="T4" fmla="*/ 1040 w 1073"/>
                <a:gd name="T5" fmla="*/ 720 h 1072"/>
                <a:gd name="T6" fmla="*/ 1008 w 1073"/>
                <a:gd name="T7" fmla="*/ 792 h 1072"/>
                <a:gd name="T8" fmla="*/ 966 w 1073"/>
                <a:gd name="T9" fmla="*/ 856 h 1072"/>
                <a:gd name="T10" fmla="*/ 915 w 1073"/>
                <a:gd name="T11" fmla="*/ 915 h 1072"/>
                <a:gd name="T12" fmla="*/ 857 w 1073"/>
                <a:gd name="T13" fmla="*/ 966 h 1072"/>
                <a:gd name="T14" fmla="*/ 792 w 1073"/>
                <a:gd name="T15" fmla="*/ 1007 h 1072"/>
                <a:gd name="T16" fmla="*/ 720 w 1073"/>
                <a:gd name="T17" fmla="*/ 1039 h 1072"/>
                <a:gd name="T18" fmla="*/ 644 w 1073"/>
                <a:gd name="T19" fmla="*/ 1061 h 1072"/>
                <a:gd name="T20" fmla="*/ 564 w 1073"/>
                <a:gd name="T21" fmla="*/ 1072 h 1072"/>
                <a:gd name="T22" fmla="*/ 509 w 1073"/>
                <a:gd name="T23" fmla="*/ 1072 h 1072"/>
                <a:gd name="T24" fmla="*/ 429 w 1073"/>
                <a:gd name="T25" fmla="*/ 1061 h 1072"/>
                <a:gd name="T26" fmla="*/ 353 w 1073"/>
                <a:gd name="T27" fmla="*/ 1039 h 1072"/>
                <a:gd name="T28" fmla="*/ 281 w 1073"/>
                <a:gd name="T29" fmla="*/ 1007 h 1072"/>
                <a:gd name="T30" fmla="*/ 216 w 1073"/>
                <a:gd name="T31" fmla="*/ 966 h 1072"/>
                <a:gd name="T32" fmla="*/ 158 w 1073"/>
                <a:gd name="T33" fmla="*/ 915 h 1072"/>
                <a:gd name="T34" fmla="*/ 108 w 1073"/>
                <a:gd name="T35" fmla="*/ 856 h 1072"/>
                <a:gd name="T36" fmla="*/ 65 w 1073"/>
                <a:gd name="T37" fmla="*/ 792 h 1072"/>
                <a:gd name="T38" fmla="*/ 34 w 1073"/>
                <a:gd name="T39" fmla="*/ 720 h 1072"/>
                <a:gd name="T40" fmla="*/ 12 w 1073"/>
                <a:gd name="T41" fmla="*/ 644 h 1072"/>
                <a:gd name="T42" fmla="*/ 2 w 1073"/>
                <a:gd name="T43" fmla="*/ 564 h 1072"/>
                <a:gd name="T44" fmla="*/ 2 w 1073"/>
                <a:gd name="T45" fmla="*/ 508 h 1072"/>
                <a:gd name="T46" fmla="*/ 12 w 1073"/>
                <a:gd name="T47" fmla="*/ 428 h 1072"/>
                <a:gd name="T48" fmla="*/ 34 w 1073"/>
                <a:gd name="T49" fmla="*/ 352 h 1072"/>
                <a:gd name="T50" fmla="*/ 65 w 1073"/>
                <a:gd name="T51" fmla="*/ 280 h 1072"/>
                <a:gd name="T52" fmla="*/ 108 w 1073"/>
                <a:gd name="T53" fmla="*/ 216 h 1072"/>
                <a:gd name="T54" fmla="*/ 158 w 1073"/>
                <a:gd name="T55" fmla="*/ 157 h 1072"/>
                <a:gd name="T56" fmla="*/ 216 w 1073"/>
                <a:gd name="T57" fmla="*/ 106 h 1072"/>
                <a:gd name="T58" fmla="*/ 281 w 1073"/>
                <a:gd name="T59" fmla="*/ 65 h 1072"/>
                <a:gd name="T60" fmla="*/ 353 w 1073"/>
                <a:gd name="T61" fmla="*/ 33 h 1072"/>
                <a:gd name="T62" fmla="*/ 429 w 1073"/>
                <a:gd name="T63" fmla="*/ 11 h 1072"/>
                <a:gd name="T64" fmla="*/ 509 w 1073"/>
                <a:gd name="T65" fmla="*/ 0 h 1072"/>
                <a:gd name="T66" fmla="*/ 564 w 1073"/>
                <a:gd name="T67" fmla="*/ 0 h 1072"/>
                <a:gd name="T68" fmla="*/ 644 w 1073"/>
                <a:gd name="T69" fmla="*/ 11 h 1072"/>
                <a:gd name="T70" fmla="*/ 720 w 1073"/>
                <a:gd name="T71" fmla="*/ 33 h 1072"/>
                <a:gd name="T72" fmla="*/ 792 w 1073"/>
                <a:gd name="T73" fmla="*/ 65 h 1072"/>
                <a:gd name="T74" fmla="*/ 857 w 1073"/>
                <a:gd name="T75" fmla="*/ 106 h 1072"/>
                <a:gd name="T76" fmla="*/ 915 w 1073"/>
                <a:gd name="T77" fmla="*/ 157 h 1072"/>
                <a:gd name="T78" fmla="*/ 966 w 1073"/>
                <a:gd name="T79" fmla="*/ 216 h 1072"/>
                <a:gd name="T80" fmla="*/ 1008 w 1073"/>
                <a:gd name="T81" fmla="*/ 280 h 1072"/>
                <a:gd name="T82" fmla="*/ 1040 w 1073"/>
                <a:gd name="T83" fmla="*/ 352 h 1072"/>
                <a:gd name="T84" fmla="*/ 1061 w 1073"/>
                <a:gd name="T85" fmla="*/ 428 h 1072"/>
                <a:gd name="T86" fmla="*/ 1071 w 1073"/>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2">
                  <a:moveTo>
                    <a:pt x="1073" y="536"/>
                  </a:moveTo>
                  <a:lnTo>
                    <a:pt x="1073" y="536"/>
                  </a:lnTo>
                  <a:lnTo>
                    <a:pt x="1071" y="564"/>
                  </a:lnTo>
                  <a:lnTo>
                    <a:pt x="1069" y="590"/>
                  </a:lnTo>
                  <a:lnTo>
                    <a:pt x="1066" y="618"/>
                  </a:lnTo>
                  <a:lnTo>
                    <a:pt x="1061" y="644"/>
                  </a:lnTo>
                  <a:lnTo>
                    <a:pt x="1055" y="670"/>
                  </a:lnTo>
                  <a:lnTo>
                    <a:pt x="1048" y="695"/>
                  </a:lnTo>
                  <a:lnTo>
                    <a:pt x="1040" y="720"/>
                  </a:lnTo>
                  <a:lnTo>
                    <a:pt x="1030" y="745"/>
                  </a:lnTo>
                  <a:lnTo>
                    <a:pt x="1020" y="769"/>
                  </a:lnTo>
                  <a:lnTo>
                    <a:pt x="1008" y="792"/>
                  </a:lnTo>
                  <a:lnTo>
                    <a:pt x="994" y="814"/>
                  </a:lnTo>
                  <a:lnTo>
                    <a:pt x="980" y="836"/>
                  </a:lnTo>
                  <a:lnTo>
                    <a:pt x="966" y="856"/>
                  </a:lnTo>
                  <a:lnTo>
                    <a:pt x="951" y="877"/>
                  </a:lnTo>
                  <a:lnTo>
                    <a:pt x="933" y="897"/>
                  </a:lnTo>
                  <a:lnTo>
                    <a:pt x="915" y="915"/>
                  </a:lnTo>
                  <a:lnTo>
                    <a:pt x="896" y="932"/>
                  </a:lnTo>
                  <a:lnTo>
                    <a:pt x="877" y="950"/>
                  </a:lnTo>
                  <a:lnTo>
                    <a:pt x="857" y="966"/>
                  </a:lnTo>
                  <a:lnTo>
                    <a:pt x="837" y="981"/>
                  </a:lnTo>
                  <a:lnTo>
                    <a:pt x="815" y="994"/>
                  </a:lnTo>
                  <a:lnTo>
                    <a:pt x="792" y="1007"/>
                  </a:lnTo>
                  <a:lnTo>
                    <a:pt x="769" y="1019"/>
                  </a:lnTo>
                  <a:lnTo>
                    <a:pt x="746" y="1030"/>
                  </a:lnTo>
                  <a:lnTo>
                    <a:pt x="720" y="1039"/>
                  </a:lnTo>
                  <a:lnTo>
                    <a:pt x="696" y="1047"/>
                  </a:lnTo>
                  <a:lnTo>
                    <a:pt x="671" y="1054"/>
                  </a:lnTo>
                  <a:lnTo>
                    <a:pt x="644" y="1061"/>
                  </a:lnTo>
                  <a:lnTo>
                    <a:pt x="618" y="1066"/>
                  </a:lnTo>
                  <a:lnTo>
                    <a:pt x="591" y="1069"/>
                  </a:lnTo>
                  <a:lnTo>
                    <a:pt x="564" y="1072"/>
                  </a:lnTo>
                  <a:lnTo>
                    <a:pt x="537" y="1072"/>
                  </a:lnTo>
                  <a:lnTo>
                    <a:pt x="537" y="1072"/>
                  </a:lnTo>
                  <a:lnTo>
                    <a:pt x="509" y="1072"/>
                  </a:lnTo>
                  <a:lnTo>
                    <a:pt x="482" y="1069"/>
                  </a:lnTo>
                  <a:lnTo>
                    <a:pt x="455" y="1066"/>
                  </a:lnTo>
                  <a:lnTo>
                    <a:pt x="429" y="1061"/>
                  </a:lnTo>
                  <a:lnTo>
                    <a:pt x="402" y="1054"/>
                  </a:lnTo>
                  <a:lnTo>
                    <a:pt x="377" y="1047"/>
                  </a:lnTo>
                  <a:lnTo>
                    <a:pt x="353" y="1039"/>
                  </a:lnTo>
                  <a:lnTo>
                    <a:pt x="328" y="1030"/>
                  </a:lnTo>
                  <a:lnTo>
                    <a:pt x="304" y="1019"/>
                  </a:lnTo>
                  <a:lnTo>
                    <a:pt x="281" y="1007"/>
                  </a:lnTo>
                  <a:lnTo>
                    <a:pt x="258" y="994"/>
                  </a:lnTo>
                  <a:lnTo>
                    <a:pt x="237" y="981"/>
                  </a:lnTo>
                  <a:lnTo>
                    <a:pt x="216" y="966"/>
                  </a:lnTo>
                  <a:lnTo>
                    <a:pt x="196" y="950"/>
                  </a:lnTo>
                  <a:lnTo>
                    <a:pt x="177" y="932"/>
                  </a:lnTo>
                  <a:lnTo>
                    <a:pt x="158" y="915"/>
                  </a:lnTo>
                  <a:lnTo>
                    <a:pt x="140" y="897"/>
                  </a:lnTo>
                  <a:lnTo>
                    <a:pt x="124" y="877"/>
                  </a:lnTo>
                  <a:lnTo>
                    <a:pt x="108" y="856"/>
                  </a:lnTo>
                  <a:lnTo>
                    <a:pt x="93" y="836"/>
                  </a:lnTo>
                  <a:lnTo>
                    <a:pt x="79" y="814"/>
                  </a:lnTo>
                  <a:lnTo>
                    <a:pt x="65" y="792"/>
                  </a:lnTo>
                  <a:lnTo>
                    <a:pt x="53" y="769"/>
                  </a:lnTo>
                  <a:lnTo>
                    <a:pt x="43" y="745"/>
                  </a:lnTo>
                  <a:lnTo>
                    <a:pt x="34" y="720"/>
                  </a:lnTo>
                  <a:lnTo>
                    <a:pt x="25" y="695"/>
                  </a:lnTo>
                  <a:lnTo>
                    <a:pt x="18" y="670"/>
                  </a:lnTo>
                  <a:lnTo>
                    <a:pt x="12" y="644"/>
                  </a:lnTo>
                  <a:lnTo>
                    <a:pt x="7" y="618"/>
                  </a:lnTo>
                  <a:lnTo>
                    <a:pt x="4" y="590"/>
                  </a:lnTo>
                  <a:lnTo>
                    <a:pt x="2" y="564"/>
                  </a:lnTo>
                  <a:lnTo>
                    <a:pt x="0" y="536"/>
                  </a:lnTo>
                  <a:lnTo>
                    <a:pt x="0" y="536"/>
                  </a:lnTo>
                  <a:lnTo>
                    <a:pt x="2" y="508"/>
                  </a:lnTo>
                  <a:lnTo>
                    <a:pt x="4" y="481"/>
                  </a:lnTo>
                  <a:lnTo>
                    <a:pt x="7" y="454"/>
                  </a:lnTo>
                  <a:lnTo>
                    <a:pt x="12" y="428"/>
                  </a:lnTo>
                  <a:lnTo>
                    <a:pt x="18" y="402"/>
                  </a:lnTo>
                  <a:lnTo>
                    <a:pt x="25" y="377"/>
                  </a:lnTo>
                  <a:lnTo>
                    <a:pt x="34" y="352"/>
                  </a:lnTo>
                  <a:lnTo>
                    <a:pt x="43" y="328"/>
                  </a:lnTo>
                  <a:lnTo>
                    <a:pt x="53" y="303"/>
                  </a:lnTo>
                  <a:lnTo>
                    <a:pt x="65" y="280"/>
                  </a:lnTo>
                  <a:lnTo>
                    <a:pt x="79" y="258"/>
                  </a:lnTo>
                  <a:lnTo>
                    <a:pt x="93" y="237"/>
                  </a:lnTo>
                  <a:lnTo>
                    <a:pt x="108" y="216"/>
                  </a:lnTo>
                  <a:lnTo>
                    <a:pt x="124" y="195"/>
                  </a:lnTo>
                  <a:lnTo>
                    <a:pt x="140" y="176"/>
                  </a:lnTo>
                  <a:lnTo>
                    <a:pt x="158" y="157"/>
                  </a:lnTo>
                  <a:lnTo>
                    <a:pt x="177" y="140"/>
                  </a:lnTo>
                  <a:lnTo>
                    <a:pt x="196" y="123"/>
                  </a:lnTo>
                  <a:lnTo>
                    <a:pt x="216" y="106"/>
                  </a:lnTo>
                  <a:lnTo>
                    <a:pt x="237" y="91"/>
                  </a:lnTo>
                  <a:lnTo>
                    <a:pt x="258" y="78"/>
                  </a:lnTo>
                  <a:lnTo>
                    <a:pt x="281" y="65"/>
                  </a:lnTo>
                  <a:lnTo>
                    <a:pt x="304" y="53"/>
                  </a:lnTo>
                  <a:lnTo>
                    <a:pt x="328" y="42"/>
                  </a:lnTo>
                  <a:lnTo>
                    <a:pt x="353" y="33"/>
                  </a:lnTo>
                  <a:lnTo>
                    <a:pt x="377" y="25"/>
                  </a:lnTo>
                  <a:lnTo>
                    <a:pt x="402" y="17"/>
                  </a:lnTo>
                  <a:lnTo>
                    <a:pt x="429" y="11"/>
                  </a:lnTo>
                  <a:lnTo>
                    <a:pt x="455" y="6"/>
                  </a:lnTo>
                  <a:lnTo>
                    <a:pt x="482" y="3"/>
                  </a:lnTo>
                  <a:lnTo>
                    <a:pt x="509" y="0"/>
                  </a:lnTo>
                  <a:lnTo>
                    <a:pt x="537" y="0"/>
                  </a:lnTo>
                  <a:lnTo>
                    <a:pt x="537" y="0"/>
                  </a:lnTo>
                  <a:lnTo>
                    <a:pt x="564" y="0"/>
                  </a:lnTo>
                  <a:lnTo>
                    <a:pt x="591" y="3"/>
                  </a:lnTo>
                  <a:lnTo>
                    <a:pt x="618" y="6"/>
                  </a:lnTo>
                  <a:lnTo>
                    <a:pt x="644" y="11"/>
                  </a:lnTo>
                  <a:lnTo>
                    <a:pt x="671" y="17"/>
                  </a:lnTo>
                  <a:lnTo>
                    <a:pt x="696" y="25"/>
                  </a:lnTo>
                  <a:lnTo>
                    <a:pt x="720" y="33"/>
                  </a:lnTo>
                  <a:lnTo>
                    <a:pt x="746" y="42"/>
                  </a:lnTo>
                  <a:lnTo>
                    <a:pt x="769" y="53"/>
                  </a:lnTo>
                  <a:lnTo>
                    <a:pt x="792" y="65"/>
                  </a:lnTo>
                  <a:lnTo>
                    <a:pt x="815" y="78"/>
                  </a:lnTo>
                  <a:lnTo>
                    <a:pt x="837" y="91"/>
                  </a:lnTo>
                  <a:lnTo>
                    <a:pt x="857" y="106"/>
                  </a:lnTo>
                  <a:lnTo>
                    <a:pt x="877" y="123"/>
                  </a:lnTo>
                  <a:lnTo>
                    <a:pt x="896" y="140"/>
                  </a:lnTo>
                  <a:lnTo>
                    <a:pt x="915" y="157"/>
                  </a:lnTo>
                  <a:lnTo>
                    <a:pt x="933" y="176"/>
                  </a:lnTo>
                  <a:lnTo>
                    <a:pt x="951" y="195"/>
                  </a:lnTo>
                  <a:lnTo>
                    <a:pt x="966" y="216"/>
                  </a:lnTo>
                  <a:lnTo>
                    <a:pt x="980" y="237"/>
                  </a:lnTo>
                  <a:lnTo>
                    <a:pt x="994" y="258"/>
                  </a:lnTo>
                  <a:lnTo>
                    <a:pt x="1008" y="280"/>
                  </a:lnTo>
                  <a:lnTo>
                    <a:pt x="1020" y="303"/>
                  </a:lnTo>
                  <a:lnTo>
                    <a:pt x="1030" y="328"/>
                  </a:lnTo>
                  <a:lnTo>
                    <a:pt x="1040" y="352"/>
                  </a:lnTo>
                  <a:lnTo>
                    <a:pt x="1048" y="377"/>
                  </a:lnTo>
                  <a:lnTo>
                    <a:pt x="1055" y="402"/>
                  </a:lnTo>
                  <a:lnTo>
                    <a:pt x="1061" y="428"/>
                  </a:lnTo>
                  <a:lnTo>
                    <a:pt x="1066" y="454"/>
                  </a:lnTo>
                  <a:lnTo>
                    <a:pt x="1069" y="481"/>
                  </a:lnTo>
                  <a:lnTo>
                    <a:pt x="1071" y="508"/>
                  </a:lnTo>
                  <a:lnTo>
                    <a:pt x="1073" y="536"/>
                  </a:lnTo>
                  <a:lnTo>
                    <a:pt x="1073"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4">
              <a:extLst>
                <a:ext uri="{FF2B5EF4-FFF2-40B4-BE49-F238E27FC236}">
                  <a16:creationId xmlns:a16="http://schemas.microsoft.com/office/drawing/2014/main" id="{E047BF38-DDF2-463C-8D73-0C59867B9DC2}"/>
                </a:ext>
              </a:extLst>
            </p:cNvPr>
            <p:cNvSpPr>
              <a:spLocks noEditPoints="1"/>
            </p:cNvSpPr>
            <p:nvPr userDrawn="1"/>
          </p:nvSpPr>
          <p:spPr bwMode="auto">
            <a:xfrm>
              <a:off x="5972176" y="3079750"/>
              <a:ext cx="425450" cy="493713"/>
            </a:xfrm>
            <a:custGeom>
              <a:avLst/>
              <a:gdLst>
                <a:gd name="T0" fmla="*/ 519 w 538"/>
                <a:gd name="T1" fmla="*/ 138 h 622"/>
                <a:gd name="T2" fmla="*/ 515 w 538"/>
                <a:gd name="T3" fmla="*/ 121 h 622"/>
                <a:gd name="T4" fmla="*/ 507 w 538"/>
                <a:gd name="T5" fmla="*/ 90 h 622"/>
                <a:gd name="T6" fmla="*/ 491 w 538"/>
                <a:gd name="T7" fmla="*/ 45 h 622"/>
                <a:gd name="T8" fmla="*/ 468 w 538"/>
                <a:gd name="T9" fmla="*/ 0 h 622"/>
                <a:gd name="T10" fmla="*/ 65 w 538"/>
                <a:gd name="T11" fmla="*/ 4 h 622"/>
                <a:gd name="T12" fmla="*/ 30 w 538"/>
                <a:gd name="T13" fmla="*/ 89 h 622"/>
                <a:gd name="T14" fmla="*/ 17 w 538"/>
                <a:gd name="T15" fmla="*/ 140 h 622"/>
                <a:gd name="T16" fmla="*/ 1 w 538"/>
                <a:gd name="T17" fmla="*/ 263 h 622"/>
                <a:gd name="T18" fmla="*/ 10 w 538"/>
                <a:gd name="T19" fmla="*/ 433 h 622"/>
                <a:gd name="T20" fmla="*/ 63 w 538"/>
                <a:gd name="T21" fmla="*/ 604 h 622"/>
                <a:gd name="T22" fmla="*/ 461 w 538"/>
                <a:gd name="T23" fmla="*/ 622 h 622"/>
                <a:gd name="T24" fmla="*/ 475 w 538"/>
                <a:gd name="T25" fmla="*/ 604 h 622"/>
                <a:gd name="T26" fmla="*/ 526 w 538"/>
                <a:gd name="T27" fmla="*/ 433 h 622"/>
                <a:gd name="T28" fmla="*/ 537 w 538"/>
                <a:gd name="T29" fmla="*/ 263 h 622"/>
                <a:gd name="T30" fmla="*/ 509 w 538"/>
                <a:gd name="T31" fmla="*/ 462 h 622"/>
                <a:gd name="T32" fmla="*/ 476 w 538"/>
                <a:gd name="T33" fmla="*/ 327 h 622"/>
                <a:gd name="T34" fmla="*/ 470 w 538"/>
                <a:gd name="T35" fmla="*/ 147 h 622"/>
                <a:gd name="T36" fmla="*/ 524 w 538"/>
                <a:gd name="T37" fmla="*/ 264 h 622"/>
                <a:gd name="T38" fmla="*/ 516 w 538"/>
                <a:gd name="T39" fmla="*/ 424 h 622"/>
                <a:gd name="T40" fmla="*/ 332 w 538"/>
                <a:gd name="T41" fmla="*/ 568 h 622"/>
                <a:gd name="T42" fmla="*/ 417 w 538"/>
                <a:gd name="T43" fmla="*/ 611 h 622"/>
                <a:gd name="T44" fmla="*/ 96 w 538"/>
                <a:gd name="T45" fmla="*/ 523 h 622"/>
                <a:gd name="T46" fmla="*/ 119 w 538"/>
                <a:gd name="T47" fmla="*/ 611 h 622"/>
                <a:gd name="T48" fmla="*/ 312 w 538"/>
                <a:gd name="T49" fmla="*/ 611 h 622"/>
                <a:gd name="T50" fmla="*/ 210 w 538"/>
                <a:gd name="T51" fmla="*/ 523 h 622"/>
                <a:gd name="T52" fmla="*/ 507 w 538"/>
                <a:gd name="T53" fmla="*/ 474 h 622"/>
                <a:gd name="T54" fmla="*/ 36 w 538"/>
                <a:gd name="T55" fmla="*/ 112 h 622"/>
                <a:gd name="T56" fmla="*/ 500 w 538"/>
                <a:gd name="T57" fmla="*/ 110 h 622"/>
                <a:gd name="T58" fmla="*/ 30 w 538"/>
                <a:gd name="T59" fmla="*/ 135 h 622"/>
                <a:gd name="T60" fmla="*/ 211 w 538"/>
                <a:gd name="T61" fmla="*/ 12 h 622"/>
                <a:gd name="T62" fmla="*/ 95 w 538"/>
                <a:gd name="T63" fmla="*/ 38 h 622"/>
                <a:gd name="T64" fmla="*/ 318 w 538"/>
                <a:gd name="T65" fmla="*/ 38 h 622"/>
                <a:gd name="T66" fmla="*/ 222 w 538"/>
                <a:gd name="T67" fmla="*/ 12 h 622"/>
                <a:gd name="T68" fmla="*/ 449 w 538"/>
                <a:gd name="T69" fmla="*/ 85 h 622"/>
                <a:gd name="T70" fmla="*/ 435 w 538"/>
                <a:gd name="T71" fmla="*/ 12 h 622"/>
                <a:gd name="T72" fmla="*/ 350 w 538"/>
                <a:gd name="T73" fmla="*/ 370 h 622"/>
                <a:gd name="T74" fmla="*/ 343 w 538"/>
                <a:gd name="T75" fmla="*/ 147 h 622"/>
                <a:gd name="T76" fmla="*/ 464 w 538"/>
                <a:gd name="T77" fmla="*/ 247 h 622"/>
                <a:gd name="T78" fmla="*/ 452 w 538"/>
                <a:gd name="T79" fmla="*/ 462 h 622"/>
                <a:gd name="T80" fmla="*/ 197 w 538"/>
                <a:gd name="T81" fmla="*/ 370 h 622"/>
                <a:gd name="T82" fmla="*/ 204 w 538"/>
                <a:gd name="T83" fmla="*/ 147 h 622"/>
                <a:gd name="T84" fmla="*/ 339 w 538"/>
                <a:gd name="T85" fmla="*/ 285 h 622"/>
                <a:gd name="T86" fmla="*/ 203 w 538"/>
                <a:gd name="T87" fmla="*/ 462 h 622"/>
                <a:gd name="T88" fmla="*/ 187 w 538"/>
                <a:gd name="T89" fmla="*/ 246 h 622"/>
                <a:gd name="T90" fmla="*/ 191 w 538"/>
                <a:gd name="T91" fmla="*/ 462 h 622"/>
                <a:gd name="T92" fmla="*/ 71 w 538"/>
                <a:gd name="T93" fmla="*/ 327 h 622"/>
                <a:gd name="T94" fmla="*/ 77 w 538"/>
                <a:gd name="T95" fmla="*/ 147 h 622"/>
                <a:gd name="T96" fmla="*/ 454 w 538"/>
                <a:gd name="T97" fmla="*/ 39 h 622"/>
                <a:gd name="T98" fmla="*/ 479 w 538"/>
                <a:gd name="T99" fmla="*/ 47 h 622"/>
                <a:gd name="T100" fmla="*/ 89 w 538"/>
                <a:gd name="T101" fmla="*/ 12 h 622"/>
                <a:gd name="T102" fmla="*/ 44 w 538"/>
                <a:gd name="T103" fmla="*/ 85 h 622"/>
                <a:gd name="T104" fmla="*/ 73 w 538"/>
                <a:gd name="T105" fmla="*/ 12 h 622"/>
                <a:gd name="T106" fmla="*/ 61 w 538"/>
                <a:gd name="T107" fmla="*/ 210 h 622"/>
                <a:gd name="T108" fmla="*/ 67 w 538"/>
                <a:gd name="T109" fmla="*/ 416 h 622"/>
                <a:gd name="T110" fmla="*/ 15 w 538"/>
                <a:gd name="T111" fmla="*/ 385 h 622"/>
                <a:gd name="T112" fmla="*/ 15 w 538"/>
                <a:gd name="T113" fmla="*/ 224 h 622"/>
                <a:gd name="T114" fmla="*/ 84 w 538"/>
                <a:gd name="T115" fmla="*/ 523 h 622"/>
                <a:gd name="T116" fmla="*/ 80 w 538"/>
                <a:gd name="T117" fmla="*/ 611 h 622"/>
                <a:gd name="T118" fmla="*/ 44 w 538"/>
                <a:gd name="T119" fmla="*/ 523 h 622"/>
                <a:gd name="T120" fmla="*/ 452 w 538"/>
                <a:gd name="T121" fmla="*/ 523 h 622"/>
                <a:gd name="T122" fmla="*/ 468 w 538"/>
                <a:gd name="T123" fmla="*/ 59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622">
                  <a:moveTo>
                    <a:pt x="519" y="141"/>
                  </a:moveTo>
                  <a:lnTo>
                    <a:pt x="519" y="141"/>
                  </a:lnTo>
                  <a:lnTo>
                    <a:pt x="519" y="141"/>
                  </a:lnTo>
                  <a:lnTo>
                    <a:pt x="519" y="141"/>
                  </a:lnTo>
                  <a:lnTo>
                    <a:pt x="519" y="138"/>
                  </a:lnTo>
                  <a:lnTo>
                    <a:pt x="519" y="138"/>
                  </a:lnTo>
                  <a:lnTo>
                    <a:pt x="517" y="129"/>
                  </a:lnTo>
                  <a:lnTo>
                    <a:pt x="517" y="129"/>
                  </a:lnTo>
                  <a:lnTo>
                    <a:pt x="515" y="121"/>
                  </a:lnTo>
                  <a:lnTo>
                    <a:pt x="515" y="121"/>
                  </a:lnTo>
                  <a:lnTo>
                    <a:pt x="513" y="110"/>
                  </a:lnTo>
                  <a:lnTo>
                    <a:pt x="513" y="110"/>
                  </a:lnTo>
                  <a:lnTo>
                    <a:pt x="509" y="98"/>
                  </a:lnTo>
                  <a:lnTo>
                    <a:pt x="509" y="98"/>
                  </a:lnTo>
                  <a:lnTo>
                    <a:pt x="507" y="90"/>
                  </a:lnTo>
                  <a:lnTo>
                    <a:pt x="507" y="90"/>
                  </a:lnTo>
                  <a:lnTo>
                    <a:pt x="507" y="89"/>
                  </a:lnTo>
                  <a:lnTo>
                    <a:pt x="507" y="89"/>
                  </a:lnTo>
                  <a:lnTo>
                    <a:pt x="499" y="67"/>
                  </a:lnTo>
                  <a:lnTo>
                    <a:pt x="491" y="45"/>
                  </a:lnTo>
                  <a:lnTo>
                    <a:pt x="483" y="24"/>
                  </a:lnTo>
                  <a:lnTo>
                    <a:pt x="473" y="4"/>
                  </a:lnTo>
                  <a:lnTo>
                    <a:pt x="473" y="4"/>
                  </a:lnTo>
                  <a:lnTo>
                    <a:pt x="471" y="1"/>
                  </a:lnTo>
                  <a:lnTo>
                    <a:pt x="468" y="0"/>
                  </a:lnTo>
                  <a:lnTo>
                    <a:pt x="69" y="0"/>
                  </a:lnTo>
                  <a:lnTo>
                    <a:pt x="69" y="0"/>
                  </a:lnTo>
                  <a:lnTo>
                    <a:pt x="66" y="1"/>
                  </a:lnTo>
                  <a:lnTo>
                    <a:pt x="65" y="4"/>
                  </a:lnTo>
                  <a:lnTo>
                    <a:pt x="65" y="4"/>
                  </a:lnTo>
                  <a:lnTo>
                    <a:pt x="54" y="24"/>
                  </a:lnTo>
                  <a:lnTo>
                    <a:pt x="46" y="45"/>
                  </a:lnTo>
                  <a:lnTo>
                    <a:pt x="38" y="67"/>
                  </a:lnTo>
                  <a:lnTo>
                    <a:pt x="30" y="89"/>
                  </a:lnTo>
                  <a:lnTo>
                    <a:pt x="30" y="89"/>
                  </a:lnTo>
                  <a:lnTo>
                    <a:pt x="30" y="90"/>
                  </a:lnTo>
                  <a:lnTo>
                    <a:pt x="30" y="90"/>
                  </a:lnTo>
                  <a:lnTo>
                    <a:pt x="23" y="114"/>
                  </a:lnTo>
                  <a:lnTo>
                    <a:pt x="17" y="140"/>
                  </a:lnTo>
                  <a:lnTo>
                    <a:pt x="17" y="140"/>
                  </a:lnTo>
                  <a:lnTo>
                    <a:pt x="17" y="141"/>
                  </a:lnTo>
                  <a:lnTo>
                    <a:pt x="17" y="141"/>
                  </a:lnTo>
                  <a:lnTo>
                    <a:pt x="9" y="180"/>
                  </a:lnTo>
                  <a:lnTo>
                    <a:pt x="4" y="221"/>
                  </a:lnTo>
                  <a:lnTo>
                    <a:pt x="1" y="263"/>
                  </a:lnTo>
                  <a:lnTo>
                    <a:pt x="0" y="304"/>
                  </a:lnTo>
                  <a:lnTo>
                    <a:pt x="0" y="304"/>
                  </a:lnTo>
                  <a:lnTo>
                    <a:pt x="1" y="348"/>
                  </a:lnTo>
                  <a:lnTo>
                    <a:pt x="5" y="392"/>
                  </a:lnTo>
                  <a:lnTo>
                    <a:pt x="10" y="433"/>
                  </a:lnTo>
                  <a:lnTo>
                    <a:pt x="19" y="474"/>
                  </a:lnTo>
                  <a:lnTo>
                    <a:pt x="28" y="513"/>
                  </a:lnTo>
                  <a:lnTo>
                    <a:pt x="40" y="551"/>
                  </a:lnTo>
                  <a:lnTo>
                    <a:pt x="55" y="587"/>
                  </a:lnTo>
                  <a:lnTo>
                    <a:pt x="63" y="604"/>
                  </a:lnTo>
                  <a:lnTo>
                    <a:pt x="71" y="620"/>
                  </a:lnTo>
                  <a:lnTo>
                    <a:pt x="71" y="620"/>
                  </a:lnTo>
                  <a:lnTo>
                    <a:pt x="74" y="622"/>
                  </a:lnTo>
                  <a:lnTo>
                    <a:pt x="76" y="622"/>
                  </a:lnTo>
                  <a:lnTo>
                    <a:pt x="461" y="622"/>
                  </a:lnTo>
                  <a:lnTo>
                    <a:pt x="461" y="622"/>
                  </a:lnTo>
                  <a:lnTo>
                    <a:pt x="463" y="622"/>
                  </a:lnTo>
                  <a:lnTo>
                    <a:pt x="465" y="620"/>
                  </a:lnTo>
                  <a:lnTo>
                    <a:pt x="465" y="620"/>
                  </a:lnTo>
                  <a:lnTo>
                    <a:pt x="475" y="604"/>
                  </a:lnTo>
                  <a:lnTo>
                    <a:pt x="481" y="587"/>
                  </a:lnTo>
                  <a:lnTo>
                    <a:pt x="496" y="551"/>
                  </a:lnTo>
                  <a:lnTo>
                    <a:pt x="509" y="513"/>
                  </a:lnTo>
                  <a:lnTo>
                    <a:pt x="518" y="474"/>
                  </a:lnTo>
                  <a:lnTo>
                    <a:pt x="526" y="433"/>
                  </a:lnTo>
                  <a:lnTo>
                    <a:pt x="532" y="392"/>
                  </a:lnTo>
                  <a:lnTo>
                    <a:pt x="536" y="348"/>
                  </a:lnTo>
                  <a:lnTo>
                    <a:pt x="538" y="304"/>
                  </a:lnTo>
                  <a:lnTo>
                    <a:pt x="538" y="304"/>
                  </a:lnTo>
                  <a:lnTo>
                    <a:pt x="537" y="263"/>
                  </a:lnTo>
                  <a:lnTo>
                    <a:pt x="533" y="221"/>
                  </a:lnTo>
                  <a:lnTo>
                    <a:pt x="528" y="181"/>
                  </a:lnTo>
                  <a:lnTo>
                    <a:pt x="519" y="141"/>
                  </a:lnTo>
                  <a:lnTo>
                    <a:pt x="519" y="141"/>
                  </a:lnTo>
                  <a:close/>
                  <a:moveTo>
                    <a:pt x="509" y="462"/>
                  </a:moveTo>
                  <a:lnTo>
                    <a:pt x="463" y="462"/>
                  </a:lnTo>
                  <a:lnTo>
                    <a:pt x="463" y="462"/>
                  </a:lnTo>
                  <a:lnTo>
                    <a:pt x="469" y="416"/>
                  </a:lnTo>
                  <a:lnTo>
                    <a:pt x="473" y="370"/>
                  </a:lnTo>
                  <a:lnTo>
                    <a:pt x="476" y="327"/>
                  </a:lnTo>
                  <a:lnTo>
                    <a:pt x="477" y="286"/>
                  </a:lnTo>
                  <a:lnTo>
                    <a:pt x="476" y="247"/>
                  </a:lnTo>
                  <a:lnTo>
                    <a:pt x="475" y="210"/>
                  </a:lnTo>
                  <a:lnTo>
                    <a:pt x="472" y="176"/>
                  </a:lnTo>
                  <a:lnTo>
                    <a:pt x="470" y="147"/>
                  </a:lnTo>
                  <a:lnTo>
                    <a:pt x="509" y="147"/>
                  </a:lnTo>
                  <a:lnTo>
                    <a:pt x="509" y="147"/>
                  </a:lnTo>
                  <a:lnTo>
                    <a:pt x="516" y="185"/>
                  </a:lnTo>
                  <a:lnTo>
                    <a:pt x="522" y="224"/>
                  </a:lnTo>
                  <a:lnTo>
                    <a:pt x="524" y="264"/>
                  </a:lnTo>
                  <a:lnTo>
                    <a:pt x="525" y="304"/>
                  </a:lnTo>
                  <a:lnTo>
                    <a:pt x="525" y="304"/>
                  </a:lnTo>
                  <a:lnTo>
                    <a:pt x="524" y="346"/>
                  </a:lnTo>
                  <a:lnTo>
                    <a:pt x="522" y="385"/>
                  </a:lnTo>
                  <a:lnTo>
                    <a:pt x="516" y="424"/>
                  </a:lnTo>
                  <a:lnTo>
                    <a:pt x="509" y="462"/>
                  </a:lnTo>
                  <a:lnTo>
                    <a:pt x="509" y="462"/>
                  </a:lnTo>
                  <a:close/>
                  <a:moveTo>
                    <a:pt x="325" y="611"/>
                  </a:moveTo>
                  <a:lnTo>
                    <a:pt x="325" y="611"/>
                  </a:lnTo>
                  <a:lnTo>
                    <a:pt x="332" y="568"/>
                  </a:lnTo>
                  <a:lnTo>
                    <a:pt x="338" y="523"/>
                  </a:lnTo>
                  <a:lnTo>
                    <a:pt x="440" y="523"/>
                  </a:lnTo>
                  <a:lnTo>
                    <a:pt x="440" y="523"/>
                  </a:lnTo>
                  <a:lnTo>
                    <a:pt x="430" y="568"/>
                  </a:lnTo>
                  <a:lnTo>
                    <a:pt x="417" y="611"/>
                  </a:lnTo>
                  <a:lnTo>
                    <a:pt x="325" y="611"/>
                  </a:lnTo>
                  <a:close/>
                  <a:moveTo>
                    <a:pt x="119" y="611"/>
                  </a:moveTo>
                  <a:lnTo>
                    <a:pt x="119" y="611"/>
                  </a:lnTo>
                  <a:lnTo>
                    <a:pt x="106" y="568"/>
                  </a:lnTo>
                  <a:lnTo>
                    <a:pt x="96" y="523"/>
                  </a:lnTo>
                  <a:lnTo>
                    <a:pt x="198" y="523"/>
                  </a:lnTo>
                  <a:lnTo>
                    <a:pt x="198" y="523"/>
                  </a:lnTo>
                  <a:lnTo>
                    <a:pt x="204" y="568"/>
                  </a:lnTo>
                  <a:lnTo>
                    <a:pt x="211" y="611"/>
                  </a:lnTo>
                  <a:lnTo>
                    <a:pt x="119" y="611"/>
                  </a:lnTo>
                  <a:close/>
                  <a:moveTo>
                    <a:pt x="210" y="523"/>
                  </a:moveTo>
                  <a:lnTo>
                    <a:pt x="326" y="523"/>
                  </a:lnTo>
                  <a:lnTo>
                    <a:pt x="326" y="523"/>
                  </a:lnTo>
                  <a:lnTo>
                    <a:pt x="320" y="568"/>
                  </a:lnTo>
                  <a:lnTo>
                    <a:pt x="312" y="611"/>
                  </a:lnTo>
                  <a:lnTo>
                    <a:pt x="224" y="611"/>
                  </a:lnTo>
                  <a:lnTo>
                    <a:pt x="224" y="611"/>
                  </a:lnTo>
                  <a:lnTo>
                    <a:pt x="215" y="568"/>
                  </a:lnTo>
                  <a:lnTo>
                    <a:pt x="210" y="523"/>
                  </a:lnTo>
                  <a:lnTo>
                    <a:pt x="210" y="523"/>
                  </a:lnTo>
                  <a:close/>
                  <a:moveTo>
                    <a:pt x="40" y="512"/>
                  </a:moveTo>
                  <a:lnTo>
                    <a:pt x="40" y="512"/>
                  </a:lnTo>
                  <a:lnTo>
                    <a:pt x="30" y="474"/>
                  </a:lnTo>
                  <a:lnTo>
                    <a:pt x="507" y="474"/>
                  </a:lnTo>
                  <a:lnTo>
                    <a:pt x="507" y="474"/>
                  </a:lnTo>
                  <a:lnTo>
                    <a:pt x="496" y="512"/>
                  </a:lnTo>
                  <a:lnTo>
                    <a:pt x="40" y="512"/>
                  </a:lnTo>
                  <a:close/>
                  <a:moveTo>
                    <a:pt x="36" y="113"/>
                  </a:moveTo>
                  <a:lnTo>
                    <a:pt x="36" y="113"/>
                  </a:lnTo>
                  <a:lnTo>
                    <a:pt x="36" y="112"/>
                  </a:lnTo>
                  <a:lnTo>
                    <a:pt x="36" y="112"/>
                  </a:lnTo>
                  <a:lnTo>
                    <a:pt x="40" y="97"/>
                  </a:lnTo>
                  <a:lnTo>
                    <a:pt x="496" y="97"/>
                  </a:lnTo>
                  <a:lnTo>
                    <a:pt x="496" y="97"/>
                  </a:lnTo>
                  <a:lnTo>
                    <a:pt x="500" y="110"/>
                  </a:lnTo>
                  <a:lnTo>
                    <a:pt x="500" y="110"/>
                  </a:lnTo>
                  <a:lnTo>
                    <a:pt x="501" y="113"/>
                  </a:lnTo>
                  <a:lnTo>
                    <a:pt x="501" y="113"/>
                  </a:lnTo>
                  <a:lnTo>
                    <a:pt x="507" y="135"/>
                  </a:lnTo>
                  <a:lnTo>
                    <a:pt x="30" y="135"/>
                  </a:lnTo>
                  <a:lnTo>
                    <a:pt x="30" y="135"/>
                  </a:lnTo>
                  <a:lnTo>
                    <a:pt x="36" y="113"/>
                  </a:lnTo>
                  <a:lnTo>
                    <a:pt x="36" y="113"/>
                  </a:lnTo>
                  <a:close/>
                  <a:moveTo>
                    <a:pt x="211" y="12"/>
                  </a:moveTo>
                  <a:lnTo>
                    <a:pt x="211" y="12"/>
                  </a:lnTo>
                  <a:lnTo>
                    <a:pt x="206" y="39"/>
                  </a:lnTo>
                  <a:lnTo>
                    <a:pt x="199" y="85"/>
                  </a:lnTo>
                  <a:lnTo>
                    <a:pt x="85" y="85"/>
                  </a:lnTo>
                  <a:lnTo>
                    <a:pt x="85" y="85"/>
                  </a:lnTo>
                  <a:lnTo>
                    <a:pt x="95" y="38"/>
                  </a:lnTo>
                  <a:lnTo>
                    <a:pt x="100" y="12"/>
                  </a:lnTo>
                  <a:lnTo>
                    <a:pt x="211" y="12"/>
                  </a:lnTo>
                  <a:close/>
                  <a:moveTo>
                    <a:pt x="312" y="12"/>
                  </a:moveTo>
                  <a:lnTo>
                    <a:pt x="312" y="12"/>
                  </a:lnTo>
                  <a:lnTo>
                    <a:pt x="318" y="38"/>
                  </a:lnTo>
                  <a:lnTo>
                    <a:pt x="325" y="85"/>
                  </a:lnTo>
                  <a:lnTo>
                    <a:pt x="211" y="85"/>
                  </a:lnTo>
                  <a:lnTo>
                    <a:pt x="211" y="85"/>
                  </a:lnTo>
                  <a:lnTo>
                    <a:pt x="218" y="38"/>
                  </a:lnTo>
                  <a:lnTo>
                    <a:pt x="222" y="12"/>
                  </a:lnTo>
                  <a:lnTo>
                    <a:pt x="312" y="12"/>
                  </a:lnTo>
                  <a:close/>
                  <a:moveTo>
                    <a:pt x="435" y="12"/>
                  </a:moveTo>
                  <a:lnTo>
                    <a:pt x="435" y="12"/>
                  </a:lnTo>
                  <a:lnTo>
                    <a:pt x="441" y="38"/>
                  </a:lnTo>
                  <a:lnTo>
                    <a:pt x="449" y="85"/>
                  </a:lnTo>
                  <a:lnTo>
                    <a:pt x="336" y="85"/>
                  </a:lnTo>
                  <a:lnTo>
                    <a:pt x="336" y="85"/>
                  </a:lnTo>
                  <a:lnTo>
                    <a:pt x="329" y="39"/>
                  </a:lnTo>
                  <a:lnTo>
                    <a:pt x="325" y="12"/>
                  </a:lnTo>
                  <a:lnTo>
                    <a:pt x="435" y="12"/>
                  </a:lnTo>
                  <a:close/>
                  <a:moveTo>
                    <a:pt x="452" y="462"/>
                  </a:moveTo>
                  <a:lnTo>
                    <a:pt x="344" y="462"/>
                  </a:lnTo>
                  <a:lnTo>
                    <a:pt x="344" y="462"/>
                  </a:lnTo>
                  <a:lnTo>
                    <a:pt x="348" y="415"/>
                  </a:lnTo>
                  <a:lnTo>
                    <a:pt x="350" y="370"/>
                  </a:lnTo>
                  <a:lnTo>
                    <a:pt x="350" y="326"/>
                  </a:lnTo>
                  <a:lnTo>
                    <a:pt x="350" y="285"/>
                  </a:lnTo>
                  <a:lnTo>
                    <a:pt x="349" y="246"/>
                  </a:lnTo>
                  <a:lnTo>
                    <a:pt x="348" y="210"/>
                  </a:lnTo>
                  <a:lnTo>
                    <a:pt x="343" y="147"/>
                  </a:lnTo>
                  <a:lnTo>
                    <a:pt x="457" y="147"/>
                  </a:lnTo>
                  <a:lnTo>
                    <a:pt x="457" y="147"/>
                  </a:lnTo>
                  <a:lnTo>
                    <a:pt x="461" y="176"/>
                  </a:lnTo>
                  <a:lnTo>
                    <a:pt x="463" y="210"/>
                  </a:lnTo>
                  <a:lnTo>
                    <a:pt x="464" y="247"/>
                  </a:lnTo>
                  <a:lnTo>
                    <a:pt x="464" y="286"/>
                  </a:lnTo>
                  <a:lnTo>
                    <a:pt x="464" y="327"/>
                  </a:lnTo>
                  <a:lnTo>
                    <a:pt x="462" y="370"/>
                  </a:lnTo>
                  <a:lnTo>
                    <a:pt x="457" y="416"/>
                  </a:lnTo>
                  <a:lnTo>
                    <a:pt x="452" y="462"/>
                  </a:lnTo>
                  <a:lnTo>
                    <a:pt x="452" y="462"/>
                  </a:lnTo>
                  <a:close/>
                  <a:moveTo>
                    <a:pt x="203" y="462"/>
                  </a:moveTo>
                  <a:lnTo>
                    <a:pt x="203" y="462"/>
                  </a:lnTo>
                  <a:lnTo>
                    <a:pt x="199" y="415"/>
                  </a:lnTo>
                  <a:lnTo>
                    <a:pt x="197" y="370"/>
                  </a:lnTo>
                  <a:lnTo>
                    <a:pt x="197" y="326"/>
                  </a:lnTo>
                  <a:lnTo>
                    <a:pt x="197" y="285"/>
                  </a:lnTo>
                  <a:lnTo>
                    <a:pt x="198" y="246"/>
                  </a:lnTo>
                  <a:lnTo>
                    <a:pt x="199" y="210"/>
                  </a:lnTo>
                  <a:lnTo>
                    <a:pt x="204" y="147"/>
                  </a:lnTo>
                  <a:lnTo>
                    <a:pt x="332" y="147"/>
                  </a:lnTo>
                  <a:lnTo>
                    <a:pt x="332" y="147"/>
                  </a:lnTo>
                  <a:lnTo>
                    <a:pt x="336" y="210"/>
                  </a:lnTo>
                  <a:lnTo>
                    <a:pt x="338" y="246"/>
                  </a:lnTo>
                  <a:lnTo>
                    <a:pt x="339" y="285"/>
                  </a:lnTo>
                  <a:lnTo>
                    <a:pt x="339" y="326"/>
                  </a:lnTo>
                  <a:lnTo>
                    <a:pt x="338" y="370"/>
                  </a:lnTo>
                  <a:lnTo>
                    <a:pt x="336" y="415"/>
                  </a:lnTo>
                  <a:lnTo>
                    <a:pt x="333" y="462"/>
                  </a:lnTo>
                  <a:lnTo>
                    <a:pt x="203" y="462"/>
                  </a:lnTo>
                  <a:close/>
                  <a:moveTo>
                    <a:pt x="77" y="147"/>
                  </a:moveTo>
                  <a:lnTo>
                    <a:pt x="192" y="147"/>
                  </a:lnTo>
                  <a:lnTo>
                    <a:pt x="192" y="147"/>
                  </a:lnTo>
                  <a:lnTo>
                    <a:pt x="188" y="210"/>
                  </a:lnTo>
                  <a:lnTo>
                    <a:pt x="187" y="246"/>
                  </a:lnTo>
                  <a:lnTo>
                    <a:pt x="186" y="285"/>
                  </a:lnTo>
                  <a:lnTo>
                    <a:pt x="186" y="326"/>
                  </a:lnTo>
                  <a:lnTo>
                    <a:pt x="186" y="370"/>
                  </a:lnTo>
                  <a:lnTo>
                    <a:pt x="188" y="415"/>
                  </a:lnTo>
                  <a:lnTo>
                    <a:pt x="191" y="462"/>
                  </a:lnTo>
                  <a:lnTo>
                    <a:pt x="84" y="462"/>
                  </a:lnTo>
                  <a:lnTo>
                    <a:pt x="84" y="462"/>
                  </a:lnTo>
                  <a:lnTo>
                    <a:pt x="78" y="416"/>
                  </a:lnTo>
                  <a:lnTo>
                    <a:pt x="74" y="370"/>
                  </a:lnTo>
                  <a:lnTo>
                    <a:pt x="71" y="327"/>
                  </a:lnTo>
                  <a:lnTo>
                    <a:pt x="70" y="286"/>
                  </a:lnTo>
                  <a:lnTo>
                    <a:pt x="71" y="247"/>
                  </a:lnTo>
                  <a:lnTo>
                    <a:pt x="73" y="210"/>
                  </a:lnTo>
                  <a:lnTo>
                    <a:pt x="75" y="176"/>
                  </a:lnTo>
                  <a:lnTo>
                    <a:pt x="77" y="147"/>
                  </a:lnTo>
                  <a:lnTo>
                    <a:pt x="77" y="147"/>
                  </a:lnTo>
                  <a:close/>
                  <a:moveTo>
                    <a:pt x="493" y="85"/>
                  </a:moveTo>
                  <a:lnTo>
                    <a:pt x="462" y="85"/>
                  </a:lnTo>
                  <a:lnTo>
                    <a:pt x="462" y="85"/>
                  </a:lnTo>
                  <a:lnTo>
                    <a:pt x="454" y="39"/>
                  </a:lnTo>
                  <a:lnTo>
                    <a:pt x="447" y="12"/>
                  </a:lnTo>
                  <a:lnTo>
                    <a:pt x="464" y="12"/>
                  </a:lnTo>
                  <a:lnTo>
                    <a:pt x="464" y="12"/>
                  </a:lnTo>
                  <a:lnTo>
                    <a:pt x="472" y="30"/>
                  </a:lnTo>
                  <a:lnTo>
                    <a:pt x="479" y="47"/>
                  </a:lnTo>
                  <a:lnTo>
                    <a:pt x="486" y="67"/>
                  </a:lnTo>
                  <a:lnTo>
                    <a:pt x="493" y="85"/>
                  </a:lnTo>
                  <a:lnTo>
                    <a:pt x="493" y="85"/>
                  </a:lnTo>
                  <a:close/>
                  <a:moveTo>
                    <a:pt x="73" y="12"/>
                  </a:moveTo>
                  <a:lnTo>
                    <a:pt x="89" y="12"/>
                  </a:lnTo>
                  <a:lnTo>
                    <a:pt x="89" y="12"/>
                  </a:lnTo>
                  <a:lnTo>
                    <a:pt x="82" y="39"/>
                  </a:lnTo>
                  <a:lnTo>
                    <a:pt x="74" y="85"/>
                  </a:lnTo>
                  <a:lnTo>
                    <a:pt x="44" y="85"/>
                  </a:lnTo>
                  <a:lnTo>
                    <a:pt x="44" y="85"/>
                  </a:lnTo>
                  <a:lnTo>
                    <a:pt x="51" y="67"/>
                  </a:lnTo>
                  <a:lnTo>
                    <a:pt x="58" y="47"/>
                  </a:lnTo>
                  <a:lnTo>
                    <a:pt x="65" y="30"/>
                  </a:lnTo>
                  <a:lnTo>
                    <a:pt x="73" y="12"/>
                  </a:lnTo>
                  <a:lnTo>
                    <a:pt x="73" y="12"/>
                  </a:lnTo>
                  <a:close/>
                  <a:moveTo>
                    <a:pt x="28" y="147"/>
                  </a:moveTo>
                  <a:lnTo>
                    <a:pt x="66" y="147"/>
                  </a:lnTo>
                  <a:lnTo>
                    <a:pt x="66" y="147"/>
                  </a:lnTo>
                  <a:lnTo>
                    <a:pt x="63" y="176"/>
                  </a:lnTo>
                  <a:lnTo>
                    <a:pt x="61" y="210"/>
                  </a:lnTo>
                  <a:lnTo>
                    <a:pt x="60" y="247"/>
                  </a:lnTo>
                  <a:lnTo>
                    <a:pt x="59" y="286"/>
                  </a:lnTo>
                  <a:lnTo>
                    <a:pt x="60" y="327"/>
                  </a:lnTo>
                  <a:lnTo>
                    <a:pt x="62" y="370"/>
                  </a:lnTo>
                  <a:lnTo>
                    <a:pt x="67" y="416"/>
                  </a:lnTo>
                  <a:lnTo>
                    <a:pt x="73" y="462"/>
                  </a:lnTo>
                  <a:lnTo>
                    <a:pt x="28" y="462"/>
                  </a:lnTo>
                  <a:lnTo>
                    <a:pt x="28" y="462"/>
                  </a:lnTo>
                  <a:lnTo>
                    <a:pt x="21" y="424"/>
                  </a:lnTo>
                  <a:lnTo>
                    <a:pt x="15" y="385"/>
                  </a:lnTo>
                  <a:lnTo>
                    <a:pt x="13" y="346"/>
                  </a:lnTo>
                  <a:lnTo>
                    <a:pt x="12" y="304"/>
                  </a:lnTo>
                  <a:lnTo>
                    <a:pt x="12" y="304"/>
                  </a:lnTo>
                  <a:lnTo>
                    <a:pt x="13" y="264"/>
                  </a:lnTo>
                  <a:lnTo>
                    <a:pt x="15" y="224"/>
                  </a:lnTo>
                  <a:lnTo>
                    <a:pt x="21" y="185"/>
                  </a:lnTo>
                  <a:lnTo>
                    <a:pt x="28" y="147"/>
                  </a:lnTo>
                  <a:lnTo>
                    <a:pt x="28" y="147"/>
                  </a:lnTo>
                  <a:close/>
                  <a:moveTo>
                    <a:pt x="44" y="523"/>
                  </a:moveTo>
                  <a:lnTo>
                    <a:pt x="84" y="523"/>
                  </a:lnTo>
                  <a:lnTo>
                    <a:pt x="84" y="523"/>
                  </a:lnTo>
                  <a:lnTo>
                    <a:pt x="95" y="568"/>
                  </a:lnTo>
                  <a:lnTo>
                    <a:pt x="106" y="611"/>
                  </a:lnTo>
                  <a:lnTo>
                    <a:pt x="80" y="611"/>
                  </a:lnTo>
                  <a:lnTo>
                    <a:pt x="80" y="611"/>
                  </a:lnTo>
                  <a:lnTo>
                    <a:pt x="69" y="590"/>
                  </a:lnTo>
                  <a:lnTo>
                    <a:pt x="60" y="569"/>
                  </a:lnTo>
                  <a:lnTo>
                    <a:pt x="52" y="546"/>
                  </a:lnTo>
                  <a:lnTo>
                    <a:pt x="44" y="523"/>
                  </a:lnTo>
                  <a:lnTo>
                    <a:pt x="44" y="523"/>
                  </a:lnTo>
                  <a:close/>
                  <a:moveTo>
                    <a:pt x="457" y="611"/>
                  </a:moveTo>
                  <a:lnTo>
                    <a:pt x="430" y="611"/>
                  </a:lnTo>
                  <a:lnTo>
                    <a:pt x="430" y="611"/>
                  </a:lnTo>
                  <a:lnTo>
                    <a:pt x="441" y="568"/>
                  </a:lnTo>
                  <a:lnTo>
                    <a:pt x="452" y="523"/>
                  </a:lnTo>
                  <a:lnTo>
                    <a:pt x="493" y="523"/>
                  </a:lnTo>
                  <a:lnTo>
                    <a:pt x="493" y="523"/>
                  </a:lnTo>
                  <a:lnTo>
                    <a:pt x="485" y="546"/>
                  </a:lnTo>
                  <a:lnTo>
                    <a:pt x="477" y="569"/>
                  </a:lnTo>
                  <a:lnTo>
                    <a:pt x="468" y="590"/>
                  </a:lnTo>
                  <a:lnTo>
                    <a:pt x="457" y="611"/>
                  </a:lnTo>
                  <a:lnTo>
                    <a:pt x="457" y="6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591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er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2/28/2020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id="{537BF1B0-5E15-4C9E-A9F7-992312E946E1}"/>
              </a:ext>
            </a:extLst>
          </p:cNvPr>
          <p:cNvSpPr>
            <a:spLocks noGrp="1"/>
          </p:cNvSpPr>
          <p:nvPr>
            <p:ph type="body" sz="quarter" idx="39" hasCustomPrompt="1"/>
          </p:nvPr>
        </p:nvSpPr>
        <p:spPr>
          <a:xfrm>
            <a:off x="3454400"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58" name="Text Placeholder 4">
            <a:extLst>
              <a:ext uri="{FF2B5EF4-FFF2-40B4-BE49-F238E27FC236}">
                <a16:creationId xmlns:a16="http://schemas.microsoft.com/office/drawing/2014/main" id="{F726E919-B4D5-4C49-AFDB-F02778346EC4}"/>
              </a:ext>
            </a:extLst>
          </p:cNvPr>
          <p:cNvSpPr>
            <a:spLocks noGrp="1"/>
          </p:cNvSpPr>
          <p:nvPr>
            <p:ph type="body" sz="quarter" idx="40" hasCustomPrompt="1"/>
          </p:nvPr>
        </p:nvSpPr>
        <p:spPr>
          <a:xfrm>
            <a:off x="3454400"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id="{72F6A280-C1C4-4059-B2CA-1B93B2BC0D92}"/>
              </a:ext>
            </a:extLst>
          </p:cNvPr>
          <p:cNvSpPr>
            <a:spLocks noGrp="1"/>
          </p:cNvSpPr>
          <p:nvPr>
            <p:ph type="body" sz="quarter" idx="41" hasCustomPrompt="1"/>
          </p:nvPr>
        </p:nvSpPr>
        <p:spPr>
          <a:xfrm>
            <a:off x="6131478"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0" name="Text Placeholder 4">
            <a:extLst>
              <a:ext uri="{FF2B5EF4-FFF2-40B4-BE49-F238E27FC236}">
                <a16:creationId xmlns:a16="http://schemas.microsoft.com/office/drawing/2014/main" id="{E8800583-4DB0-45E5-A2AB-02DAECB70D67}"/>
              </a:ext>
            </a:extLst>
          </p:cNvPr>
          <p:cNvSpPr>
            <a:spLocks noGrp="1"/>
          </p:cNvSpPr>
          <p:nvPr>
            <p:ph type="body" sz="quarter" idx="42" hasCustomPrompt="1"/>
          </p:nvPr>
        </p:nvSpPr>
        <p:spPr>
          <a:xfrm>
            <a:off x="6131478"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id="{0580999F-0C11-4C8B-AF27-38FF9B461EF2}"/>
              </a:ext>
            </a:extLst>
          </p:cNvPr>
          <p:cNvSpPr>
            <a:spLocks noGrp="1"/>
          </p:cNvSpPr>
          <p:nvPr>
            <p:ph type="body" sz="quarter" idx="43" hasCustomPrompt="1"/>
          </p:nvPr>
        </p:nvSpPr>
        <p:spPr>
          <a:xfrm>
            <a:off x="755576"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2" name="Text Placeholder 4">
            <a:extLst>
              <a:ext uri="{FF2B5EF4-FFF2-40B4-BE49-F238E27FC236}">
                <a16:creationId xmlns:a16="http://schemas.microsoft.com/office/drawing/2014/main" id="{53DAC3CB-F19B-42EC-A3C2-1AE4349B56D9}"/>
              </a:ext>
            </a:extLst>
          </p:cNvPr>
          <p:cNvSpPr>
            <a:spLocks noGrp="1"/>
          </p:cNvSpPr>
          <p:nvPr>
            <p:ph type="body" sz="quarter" idx="44" hasCustomPrompt="1"/>
          </p:nvPr>
        </p:nvSpPr>
        <p:spPr>
          <a:xfrm>
            <a:off x="755576"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grpSp>
        <p:nvGrpSpPr>
          <p:cNvPr id="35" name="Group 34">
            <a:extLst>
              <a:ext uri="{FF2B5EF4-FFF2-40B4-BE49-F238E27FC236}">
                <a16:creationId xmlns:a16="http://schemas.microsoft.com/office/drawing/2014/main" id="{4453E44D-590A-4F08-90DC-6B1F3A75B1F2}"/>
              </a:ext>
            </a:extLst>
          </p:cNvPr>
          <p:cNvGrpSpPr/>
          <p:nvPr userDrawn="1"/>
        </p:nvGrpSpPr>
        <p:grpSpPr>
          <a:xfrm>
            <a:off x="6635518" y="1649383"/>
            <a:ext cx="1206194" cy="1206194"/>
            <a:chOff x="6799263" y="2881313"/>
            <a:chExt cx="850900" cy="850900"/>
          </a:xfrm>
        </p:grpSpPr>
        <p:sp>
          <p:nvSpPr>
            <p:cNvPr id="36" name="Freeform 7">
              <a:extLst>
                <a:ext uri="{FF2B5EF4-FFF2-40B4-BE49-F238E27FC236}">
                  <a16:creationId xmlns:a16="http://schemas.microsoft.com/office/drawing/2014/main" id="{99204AFA-F09D-4C05-965A-92C7CFAB1128}"/>
                </a:ext>
              </a:extLst>
            </p:cNvPr>
            <p:cNvSpPr>
              <a:spLocks/>
            </p:cNvSpPr>
            <p:nvPr userDrawn="1"/>
          </p:nvSpPr>
          <p:spPr bwMode="auto">
            <a:xfrm>
              <a:off x="6799263" y="2881313"/>
              <a:ext cx="850900" cy="850900"/>
            </a:xfrm>
            <a:custGeom>
              <a:avLst/>
              <a:gdLst>
                <a:gd name="T0" fmla="*/ 1071 w 1073"/>
                <a:gd name="T1" fmla="*/ 565 h 1073"/>
                <a:gd name="T2" fmla="*/ 1061 w 1073"/>
                <a:gd name="T3" fmla="*/ 644 h 1073"/>
                <a:gd name="T4" fmla="*/ 1039 w 1073"/>
                <a:gd name="T5" fmla="*/ 721 h 1073"/>
                <a:gd name="T6" fmla="*/ 1007 w 1073"/>
                <a:gd name="T7" fmla="*/ 792 h 1073"/>
                <a:gd name="T8" fmla="*/ 965 w 1073"/>
                <a:gd name="T9" fmla="*/ 857 h 1073"/>
                <a:gd name="T10" fmla="*/ 915 w 1073"/>
                <a:gd name="T11" fmla="*/ 916 h 1073"/>
                <a:gd name="T12" fmla="*/ 857 w 1073"/>
                <a:gd name="T13" fmla="*/ 966 h 1073"/>
                <a:gd name="T14" fmla="*/ 792 w 1073"/>
                <a:gd name="T15" fmla="*/ 1008 h 1073"/>
                <a:gd name="T16" fmla="*/ 720 w 1073"/>
                <a:gd name="T17" fmla="*/ 1041 h 1073"/>
                <a:gd name="T18" fmla="*/ 644 w 1073"/>
                <a:gd name="T19" fmla="*/ 1061 h 1073"/>
                <a:gd name="T20" fmla="*/ 564 w 1073"/>
                <a:gd name="T21" fmla="*/ 1072 h 1073"/>
                <a:gd name="T22" fmla="*/ 508 w 1073"/>
                <a:gd name="T23" fmla="*/ 1072 h 1073"/>
                <a:gd name="T24" fmla="*/ 429 w 1073"/>
                <a:gd name="T25" fmla="*/ 1061 h 1073"/>
                <a:gd name="T26" fmla="*/ 352 w 1073"/>
                <a:gd name="T27" fmla="*/ 1041 h 1073"/>
                <a:gd name="T28" fmla="*/ 281 w 1073"/>
                <a:gd name="T29" fmla="*/ 1008 h 1073"/>
                <a:gd name="T30" fmla="*/ 216 w 1073"/>
                <a:gd name="T31" fmla="*/ 966 h 1073"/>
                <a:gd name="T32" fmla="*/ 157 w 1073"/>
                <a:gd name="T33" fmla="*/ 916 h 1073"/>
                <a:gd name="T34" fmla="*/ 106 w 1073"/>
                <a:gd name="T35" fmla="*/ 857 h 1073"/>
                <a:gd name="T36" fmla="*/ 65 w 1073"/>
                <a:gd name="T37" fmla="*/ 792 h 1073"/>
                <a:gd name="T38" fmla="*/ 33 w 1073"/>
                <a:gd name="T39" fmla="*/ 721 h 1073"/>
                <a:gd name="T40" fmla="*/ 12 w 1073"/>
                <a:gd name="T41" fmla="*/ 644 h 1073"/>
                <a:gd name="T42" fmla="*/ 2 w 1073"/>
                <a:gd name="T43" fmla="*/ 565 h 1073"/>
                <a:gd name="T44" fmla="*/ 2 w 1073"/>
                <a:gd name="T45" fmla="*/ 510 h 1073"/>
                <a:gd name="T46" fmla="*/ 12 w 1073"/>
                <a:gd name="T47" fmla="*/ 429 h 1073"/>
                <a:gd name="T48" fmla="*/ 33 w 1073"/>
                <a:gd name="T49" fmla="*/ 353 h 1073"/>
                <a:gd name="T50" fmla="*/ 65 w 1073"/>
                <a:gd name="T51" fmla="*/ 281 h 1073"/>
                <a:gd name="T52" fmla="*/ 106 w 1073"/>
                <a:gd name="T53" fmla="*/ 216 h 1073"/>
                <a:gd name="T54" fmla="*/ 157 w 1073"/>
                <a:gd name="T55" fmla="*/ 158 h 1073"/>
                <a:gd name="T56" fmla="*/ 216 w 1073"/>
                <a:gd name="T57" fmla="*/ 108 h 1073"/>
                <a:gd name="T58" fmla="*/ 281 w 1073"/>
                <a:gd name="T59" fmla="*/ 66 h 1073"/>
                <a:gd name="T60" fmla="*/ 352 w 1073"/>
                <a:gd name="T61" fmla="*/ 34 h 1073"/>
                <a:gd name="T62" fmla="*/ 429 w 1073"/>
                <a:gd name="T63" fmla="*/ 12 h 1073"/>
                <a:gd name="T64" fmla="*/ 508 w 1073"/>
                <a:gd name="T65" fmla="*/ 2 h 1073"/>
                <a:gd name="T66" fmla="*/ 564 w 1073"/>
                <a:gd name="T67" fmla="*/ 2 h 1073"/>
                <a:gd name="T68" fmla="*/ 644 w 1073"/>
                <a:gd name="T69" fmla="*/ 12 h 1073"/>
                <a:gd name="T70" fmla="*/ 720 w 1073"/>
                <a:gd name="T71" fmla="*/ 34 h 1073"/>
                <a:gd name="T72" fmla="*/ 792 w 1073"/>
                <a:gd name="T73" fmla="*/ 66 h 1073"/>
                <a:gd name="T74" fmla="*/ 857 w 1073"/>
                <a:gd name="T75" fmla="*/ 108 h 1073"/>
                <a:gd name="T76" fmla="*/ 915 w 1073"/>
                <a:gd name="T77" fmla="*/ 158 h 1073"/>
                <a:gd name="T78" fmla="*/ 965 w 1073"/>
                <a:gd name="T79" fmla="*/ 216 h 1073"/>
                <a:gd name="T80" fmla="*/ 1007 w 1073"/>
                <a:gd name="T81" fmla="*/ 281 h 1073"/>
                <a:gd name="T82" fmla="*/ 1039 w 1073"/>
                <a:gd name="T83" fmla="*/ 353 h 1073"/>
                <a:gd name="T84" fmla="*/ 1061 w 1073"/>
                <a:gd name="T85" fmla="*/ 429 h 1073"/>
                <a:gd name="T86" fmla="*/ 1071 w 1073"/>
                <a:gd name="T87" fmla="*/ 51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3">
                  <a:moveTo>
                    <a:pt x="1073" y="537"/>
                  </a:moveTo>
                  <a:lnTo>
                    <a:pt x="1073" y="537"/>
                  </a:lnTo>
                  <a:lnTo>
                    <a:pt x="1071" y="565"/>
                  </a:lnTo>
                  <a:lnTo>
                    <a:pt x="1069" y="591"/>
                  </a:lnTo>
                  <a:lnTo>
                    <a:pt x="1066" y="619"/>
                  </a:lnTo>
                  <a:lnTo>
                    <a:pt x="1061" y="644"/>
                  </a:lnTo>
                  <a:lnTo>
                    <a:pt x="1055" y="671"/>
                  </a:lnTo>
                  <a:lnTo>
                    <a:pt x="1048" y="696"/>
                  </a:lnTo>
                  <a:lnTo>
                    <a:pt x="1039" y="721"/>
                  </a:lnTo>
                  <a:lnTo>
                    <a:pt x="1030" y="746"/>
                  </a:lnTo>
                  <a:lnTo>
                    <a:pt x="1020" y="769"/>
                  </a:lnTo>
                  <a:lnTo>
                    <a:pt x="1007" y="792"/>
                  </a:lnTo>
                  <a:lnTo>
                    <a:pt x="994" y="815"/>
                  </a:lnTo>
                  <a:lnTo>
                    <a:pt x="980" y="837"/>
                  </a:lnTo>
                  <a:lnTo>
                    <a:pt x="965" y="857"/>
                  </a:lnTo>
                  <a:lnTo>
                    <a:pt x="949" y="878"/>
                  </a:lnTo>
                  <a:lnTo>
                    <a:pt x="933" y="897"/>
                  </a:lnTo>
                  <a:lnTo>
                    <a:pt x="915" y="916"/>
                  </a:lnTo>
                  <a:lnTo>
                    <a:pt x="896" y="933"/>
                  </a:lnTo>
                  <a:lnTo>
                    <a:pt x="877" y="951"/>
                  </a:lnTo>
                  <a:lnTo>
                    <a:pt x="857" y="966"/>
                  </a:lnTo>
                  <a:lnTo>
                    <a:pt x="835" y="981"/>
                  </a:lnTo>
                  <a:lnTo>
                    <a:pt x="815" y="996"/>
                  </a:lnTo>
                  <a:lnTo>
                    <a:pt x="792" y="1008"/>
                  </a:lnTo>
                  <a:lnTo>
                    <a:pt x="769" y="1020"/>
                  </a:lnTo>
                  <a:lnTo>
                    <a:pt x="744" y="1030"/>
                  </a:lnTo>
                  <a:lnTo>
                    <a:pt x="720" y="1041"/>
                  </a:lnTo>
                  <a:lnTo>
                    <a:pt x="696" y="1049"/>
                  </a:lnTo>
                  <a:lnTo>
                    <a:pt x="671" y="1056"/>
                  </a:lnTo>
                  <a:lnTo>
                    <a:pt x="644" y="1061"/>
                  </a:lnTo>
                  <a:lnTo>
                    <a:pt x="618" y="1067"/>
                  </a:lnTo>
                  <a:lnTo>
                    <a:pt x="591" y="1069"/>
                  </a:lnTo>
                  <a:lnTo>
                    <a:pt x="564" y="1072"/>
                  </a:lnTo>
                  <a:lnTo>
                    <a:pt x="536" y="1073"/>
                  </a:lnTo>
                  <a:lnTo>
                    <a:pt x="536" y="1073"/>
                  </a:lnTo>
                  <a:lnTo>
                    <a:pt x="508" y="1072"/>
                  </a:lnTo>
                  <a:lnTo>
                    <a:pt x="482" y="1069"/>
                  </a:lnTo>
                  <a:lnTo>
                    <a:pt x="454" y="1067"/>
                  </a:lnTo>
                  <a:lnTo>
                    <a:pt x="429" y="1061"/>
                  </a:lnTo>
                  <a:lnTo>
                    <a:pt x="402" y="1056"/>
                  </a:lnTo>
                  <a:lnTo>
                    <a:pt x="377" y="1049"/>
                  </a:lnTo>
                  <a:lnTo>
                    <a:pt x="352" y="1041"/>
                  </a:lnTo>
                  <a:lnTo>
                    <a:pt x="328" y="1030"/>
                  </a:lnTo>
                  <a:lnTo>
                    <a:pt x="304" y="1020"/>
                  </a:lnTo>
                  <a:lnTo>
                    <a:pt x="281" y="1008"/>
                  </a:lnTo>
                  <a:lnTo>
                    <a:pt x="258" y="996"/>
                  </a:lnTo>
                  <a:lnTo>
                    <a:pt x="237" y="981"/>
                  </a:lnTo>
                  <a:lnTo>
                    <a:pt x="216" y="966"/>
                  </a:lnTo>
                  <a:lnTo>
                    <a:pt x="195" y="951"/>
                  </a:lnTo>
                  <a:lnTo>
                    <a:pt x="175" y="933"/>
                  </a:lnTo>
                  <a:lnTo>
                    <a:pt x="157" y="916"/>
                  </a:lnTo>
                  <a:lnTo>
                    <a:pt x="140" y="897"/>
                  </a:lnTo>
                  <a:lnTo>
                    <a:pt x="123" y="878"/>
                  </a:lnTo>
                  <a:lnTo>
                    <a:pt x="106" y="857"/>
                  </a:lnTo>
                  <a:lnTo>
                    <a:pt x="93" y="837"/>
                  </a:lnTo>
                  <a:lnTo>
                    <a:pt x="78" y="815"/>
                  </a:lnTo>
                  <a:lnTo>
                    <a:pt x="65" y="792"/>
                  </a:lnTo>
                  <a:lnTo>
                    <a:pt x="53" y="769"/>
                  </a:lnTo>
                  <a:lnTo>
                    <a:pt x="43" y="746"/>
                  </a:lnTo>
                  <a:lnTo>
                    <a:pt x="33" y="721"/>
                  </a:lnTo>
                  <a:lnTo>
                    <a:pt x="25" y="696"/>
                  </a:lnTo>
                  <a:lnTo>
                    <a:pt x="18" y="671"/>
                  </a:lnTo>
                  <a:lnTo>
                    <a:pt x="12" y="644"/>
                  </a:lnTo>
                  <a:lnTo>
                    <a:pt x="6" y="619"/>
                  </a:lnTo>
                  <a:lnTo>
                    <a:pt x="3" y="591"/>
                  </a:lnTo>
                  <a:lnTo>
                    <a:pt x="2" y="565"/>
                  </a:lnTo>
                  <a:lnTo>
                    <a:pt x="0" y="537"/>
                  </a:lnTo>
                  <a:lnTo>
                    <a:pt x="0" y="537"/>
                  </a:lnTo>
                  <a:lnTo>
                    <a:pt x="2" y="510"/>
                  </a:lnTo>
                  <a:lnTo>
                    <a:pt x="3" y="482"/>
                  </a:lnTo>
                  <a:lnTo>
                    <a:pt x="6" y="455"/>
                  </a:lnTo>
                  <a:lnTo>
                    <a:pt x="12" y="429"/>
                  </a:lnTo>
                  <a:lnTo>
                    <a:pt x="18" y="402"/>
                  </a:lnTo>
                  <a:lnTo>
                    <a:pt x="25" y="377"/>
                  </a:lnTo>
                  <a:lnTo>
                    <a:pt x="33" y="353"/>
                  </a:lnTo>
                  <a:lnTo>
                    <a:pt x="43" y="329"/>
                  </a:lnTo>
                  <a:lnTo>
                    <a:pt x="53" y="305"/>
                  </a:lnTo>
                  <a:lnTo>
                    <a:pt x="65" y="281"/>
                  </a:lnTo>
                  <a:lnTo>
                    <a:pt x="78" y="258"/>
                  </a:lnTo>
                  <a:lnTo>
                    <a:pt x="93" y="238"/>
                  </a:lnTo>
                  <a:lnTo>
                    <a:pt x="106" y="216"/>
                  </a:lnTo>
                  <a:lnTo>
                    <a:pt x="123" y="196"/>
                  </a:lnTo>
                  <a:lnTo>
                    <a:pt x="140" y="177"/>
                  </a:lnTo>
                  <a:lnTo>
                    <a:pt x="157" y="158"/>
                  </a:lnTo>
                  <a:lnTo>
                    <a:pt x="175" y="140"/>
                  </a:lnTo>
                  <a:lnTo>
                    <a:pt x="195" y="124"/>
                  </a:lnTo>
                  <a:lnTo>
                    <a:pt x="216" y="108"/>
                  </a:lnTo>
                  <a:lnTo>
                    <a:pt x="237" y="93"/>
                  </a:lnTo>
                  <a:lnTo>
                    <a:pt x="258" y="79"/>
                  </a:lnTo>
                  <a:lnTo>
                    <a:pt x="281" y="66"/>
                  </a:lnTo>
                  <a:lnTo>
                    <a:pt x="304" y="53"/>
                  </a:lnTo>
                  <a:lnTo>
                    <a:pt x="328" y="43"/>
                  </a:lnTo>
                  <a:lnTo>
                    <a:pt x="352" y="34"/>
                  </a:lnTo>
                  <a:lnTo>
                    <a:pt x="377" y="25"/>
                  </a:lnTo>
                  <a:lnTo>
                    <a:pt x="402" y="18"/>
                  </a:lnTo>
                  <a:lnTo>
                    <a:pt x="429" y="12"/>
                  </a:lnTo>
                  <a:lnTo>
                    <a:pt x="454" y="7"/>
                  </a:lnTo>
                  <a:lnTo>
                    <a:pt x="482" y="4"/>
                  </a:lnTo>
                  <a:lnTo>
                    <a:pt x="508" y="2"/>
                  </a:lnTo>
                  <a:lnTo>
                    <a:pt x="536" y="0"/>
                  </a:lnTo>
                  <a:lnTo>
                    <a:pt x="536" y="0"/>
                  </a:lnTo>
                  <a:lnTo>
                    <a:pt x="564" y="2"/>
                  </a:lnTo>
                  <a:lnTo>
                    <a:pt x="591" y="4"/>
                  </a:lnTo>
                  <a:lnTo>
                    <a:pt x="618" y="7"/>
                  </a:lnTo>
                  <a:lnTo>
                    <a:pt x="644" y="12"/>
                  </a:lnTo>
                  <a:lnTo>
                    <a:pt x="671" y="18"/>
                  </a:lnTo>
                  <a:lnTo>
                    <a:pt x="696" y="25"/>
                  </a:lnTo>
                  <a:lnTo>
                    <a:pt x="720" y="34"/>
                  </a:lnTo>
                  <a:lnTo>
                    <a:pt x="744" y="43"/>
                  </a:lnTo>
                  <a:lnTo>
                    <a:pt x="769" y="53"/>
                  </a:lnTo>
                  <a:lnTo>
                    <a:pt x="792" y="66"/>
                  </a:lnTo>
                  <a:lnTo>
                    <a:pt x="815" y="79"/>
                  </a:lnTo>
                  <a:lnTo>
                    <a:pt x="835" y="93"/>
                  </a:lnTo>
                  <a:lnTo>
                    <a:pt x="857" y="108"/>
                  </a:lnTo>
                  <a:lnTo>
                    <a:pt x="877" y="124"/>
                  </a:lnTo>
                  <a:lnTo>
                    <a:pt x="896" y="140"/>
                  </a:lnTo>
                  <a:lnTo>
                    <a:pt x="915" y="158"/>
                  </a:lnTo>
                  <a:lnTo>
                    <a:pt x="933" y="177"/>
                  </a:lnTo>
                  <a:lnTo>
                    <a:pt x="949" y="196"/>
                  </a:lnTo>
                  <a:lnTo>
                    <a:pt x="965" y="216"/>
                  </a:lnTo>
                  <a:lnTo>
                    <a:pt x="980" y="238"/>
                  </a:lnTo>
                  <a:lnTo>
                    <a:pt x="994" y="258"/>
                  </a:lnTo>
                  <a:lnTo>
                    <a:pt x="1007" y="281"/>
                  </a:lnTo>
                  <a:lnTo>
                    <a:pt x="1020" y="305"/>
                  </a:lnTo>
                  <a:lnTo>
                    <a:pt x="1030" y="329"/>
                  </a:lnTo>
                  <a:lnTo>
                    <a:pt x="1039" y="353"/>
                  </a:lnTo>
                  <a:lnTo>
                    <a:pt x="1048" y="377"/>
                  </a:lnTo>
                  <a:lnTo>
                    <a:pt x="1055" y="402"/>
                  </a:lnTo>
                  <a:lnTo>
                    <a:pt x="1061" y="429"/>
                  </a:lnTo>
                  <a:lnTo>
                    <a:pt x="1066" y="455"/>
                  </a:lnTo>
                  <a:lnTo>
                    <a:pt x="1069" y="482"/>
                  </a:lnTo>
                  <a:lnTo>
                    <a:pt x="1071" y="510"/>
                  </a:lnTo>
                  <a:lnTo>
                    <a:pt x="1073" y="537"/>
                  </a:lnTo>
                  <a:lnTo>
                    <a:pt x="1073" y="537"/>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
              <a:extLst>
                <a:ext uri="{FF2B5EF4-FFF2-40B4-BE49-F238E27FC236}">
                  <a16:creationId xmlns:a16="http://schemas.microsoft.com/office/drawing/2014/main" id="{AD9E95B5-C8AA-473D-AD6E-ACAF10E3E791}"/>
                </a:ext>
              </a:extLst>
            </p:cNvPr>
            <p:cNvSpPr>
              <a:spLocks noEditPoints="1"/>
            </p:cNvSpPr>
            <p:nvPr userDrawn="1"/>
          </p:nvSpPr>
          <p:spPr bwMode="auto">
            <a:xfrm>
              <a:off x="7142163" y="2984500"/>
              <a:ext cx="174625" cy="652463"/>
            </a:xfrm>
            <a:custGeom>
              <a:avLst/>
              <a:gdLst>
                <a:gd name="T0" fmla="*/ 218 w 220"/>
                <a:gd name="T1" fmla="*/ 397 h 822"/>
                <a:gd name="T2" fmla="*/ 200 w 220"/>
                <a:gd name="T3" fmla="*/ 343 h 822"/>
                <a:gd name="T4" fmla="*/ 183 w 220"/>
                <a:gd name="T5" fmla="*/ 312 h 822"/>
                <a:gd name="T6" fmla="*/ 179 w 220"/>
                <a:gd name="T7" fmla="*/ 235 h 822"/>
                <a:gd name="T8" fmla="*/ 167 w 220"/>
                <a:gd name="T9" fmla="*/ 110 h 822"/>
                <a:gd name="T10" fmla="*/ 159 w 220"/>
                <a:gd name="T11" fmla="*/ 68 h 822"/>
                <a:gd name="T12" fmla="*/ 165 w 220"/>
                <a:gd name="T13" fmla="*/ 55 h 822"/>
                <a:gd name="T14" fmla="*/ 158 w 220"/>
                <a:gd name="T15" fmla="*/ 32 h 822"/>
                <a:gd name="T16" fmla="*/ 157 w 220"/>
                <a:gd name="T17" fmla="*/ 24 h 822"/>
                <a:gd name="T18" fmla="*/ 162 w 220"/>
                <a:gd name="T19" fmla="*/ 12 h 822"/>
                <a:gd name="T20" fmla="*/ 158 w 220"/>
                <a:gd name="T21" fmla="*/ 4 h 822"/>
                <a:gd name="T22" fmla="*/ 143 w 220"/>
                <a:gd name="T23" fmla="*/ 0 h 822"/>
                <a:gd name="T24" fmla="*/ 66 w 220"/>
                <a:gd name="T25" fmla="*/ 3 h 822"/>
                <a:gd name="T26" fmla="*/ 59 w 220"/>
                <a:gd name="T27" fmla="*/ 12 h 822"/>
                <a:gd name="T28" fmla="*/ 61 w 220"/>
                <a:gd name="T29" fmla="*/ 23 h 822"/>
                <a:gd name="T30" fmla="*/ 61 w 220"/>
                <a:gd name="T31" fmla="*/ 32 h 822"/>
                <a:gd name="T32" fmla="*/ 56 w 220"/>
                <a:gd name="T33" fmla="*/ 55 h 822"/>
                <a:gd name="T34" fmla="*/ 59 w 220"/>
                <a:gd name="T35" fmla="*/ 65 h 822"/>
                <a:gd name="T36" fmla="*/ 59 w 220"/>
                <a:gd name="T37" fmla="*/ 83 h 822"/>
                <a:gd name="T38" fmla="*/ 46 w 220"/>
                <a:gd name="T39" fmla="*/ 171 h 822"/>
                <a:gd name="T40" fmla="*/ 39 w 220"/>
                <a:gd name="T41" fmla="*/ 304 h 822"/>
                <a:gd name="T42" fmla="*/ 30 w 220"/>
                <a:gd name="T43" fmla="*/ 328 h 822"/>
                <a:gd name="T44" fmla="*/ 5 w 220"/>
                <a:gd name="T45" fmla="*/ 385 h 822"/>
                <a:gd name="T46" fmla="*/ 1 w 220"/>
                <a:gd name="T47" fmla="*/ 755 h 822"/>
                <a:gd name="T48" fmla="*/ 1 w 220"/>
                <a:gd name="T49" fmla="*/ 785 h 822"/>
                <a:gd name="T50" fmla="*/ 14 w 220"/>
                <a:gd name="T51" fmla="*/ 805 h 822"/>
                <a:gd name="T52" fmla="*/ 41 w 220"/>
                <a:gd name="T53" fmla="*/ 816 h 822"/>
                <a:gd name="T54" fmla="*/ 105 w 220"/>
                <a:gd name="T55" fmla="*/ 822 h 822"/>
                <a:gd name="T56" fmla="*/ 140 w 220"/>
                <a:gd name="T57" fmla="*/ 820 h 822"/>
                <a:gd name="T58" fmla="*/ 200 w 220"/>
                <a:gd name="T59" fmla="*/ 810 h 822"/>
                <a:gd name="T60" fmla="*/ 217 w 220"/>
                <a:gd name="T61" fmla="*/ 791 h 822"/>
                <a:gd name="T62" fmla="*/ 220 w 220"/>
                <a:gd name="T63" fmla="*/ 761 h 822"/>
                <a:gd name="T64" fmla="*/ 205 w 220"/>
                <a:gd name="T65" fmla="*/ 792 h 822"/>
                <a:gd name="T66" fmla="*/ 179 w 220"/>
                <a:gd name="T67" fmla="*/ 806 h 822"/>
                <a:gd name="T68" fmla="*/ 111 w 220"/>
                <a:gd name="T69" fmla="*/ 812 h 822"/>
                <a:gd name="T70" fmla="*/ 42 w 220"/>
                <a:gd name="T71" fmla="*/ 806 h 822"/>
                <a:gd name="T72" fmla="*/ 15 w 220"/>
                <a:gd name="T73" fmla="*/ 792 h 822"/>
                <a:gd name="T74" fmla="*/ 10 w 220"/>
                <a:gd name="T75" fmla="*/ 775 h 822"/>
                <a:gd name="T76" fmla="*/ 11 w 220"/>
                <a:gd name="T77" fmla="*/ 756 h 822"/>
                <a:gd name="T78" fmla="*/ 14 w 220"/>
                <a:gd name="T79" fmla="*/ 388 h 822"/>
                <a:gd name="T80" fmla="*/ 38 w 220"/>
                <a:gd name="T81" fmla="*/ 332 h 822"/>
                <a:gd name="T82" fmla="*/ 49 w 220"/>
                <a:gd name="T83" fmla="*/ 306 h 822"/>
                <a:gd name="T84" fmla="*/ 56 w 220"/>
                <a:gd name="T85" fmla="*/ 176 h 822"/>
                <a:gd name="T86" fmla="*/ 69 w 220"/>
                <a:gd name="T87" fmla="*/ 84 h 822"/>
                <a:gd name="T88" fmla="*/ 71 w 220"/>
                <a:gd name="T89" fmla="*/ 62 h 822"/>
                <a:gd name="T90" fmla="*/ 66 w 220"/>
                <a:gd name="T91" fmla="*/ 58 h 822"/>
                <a:gd name="T92" fmla="*/ 65 w 220"/>
                <a:gd name="T93" fmla="*/ 55 h 822"/>
                <a:gd name="T94" fmla="*/ 72 w 220"/>
                <a:gd name="T95" fmla="*/ 32 h 822"/>
                <a:gd name="T96" fmla="*/ 69 w 220"/>
                <a:gd name="T97" fmla="*/ 17 h 822"/>
                <a:gd name="T98" fmla="*/ 72 w 220"/>
                <a:gd name="T99" fmla="*/ 11 h 822"/>
                <a:gd name="T100" fmla="*/ 149 w 220"/>
                <a:gd name="T101" fmla="*/ 11 h 822"/>
                <a:gd name="T102" fmla="*/ 151 w 220"/>
                <a:gd name="T103" fmla="*/ 17 h 822"/>
                <a:gd name="T104" fmla="*/ 149 w 220"/>
                <a:gd name="T105" fmla="*/ 32 h 822"/>
                <a:gd name="T106" fmla="*/ 156 w 220"/>
                <a:gd name="T107" fmla="*/ 55 h 822"/>
                <a:gd name="T108" fmla="*/ 155 w 220"/>
                <a:gd name="T109" fmla="*/ 58 h 822"/>
                <a:gd name="T110" fmla="*/ 150 w 220"/>
                <a:gd name="T111" fmla="*/ 62 h 822"/>
                <a:gd name="T112" fmla="*/ 151 w 220"/>
                <a:gd name="T113" fmla="*/ 84 h 822"/>
                <a:gd name="T114" fmla="*/ 167 w 220"/>
                <a:gd name="T115" fmla="*/ 215 h 822"/>
                <a:gd name="T116" fmla="*/ 174 w 220"/>
                <a:gd name="T117" fmla="*/ 315 h 822"/>
                <a:gd name="T118" fmla="*/ 190 w 220"/>
                <a:gd name="T119" fmla="*/ 347 h 822"/>
                <a:gd name="T120" fmla="*/ 209 w 220"/>
                <a:gd name="T121" fmla="*/ 398 h 822"/>
                <a:gd name="T122" fmla="*/ 210 w 220"/>
                <a:gd name="T123" fmla="*/ 756 h 822"/>
                <a:gd name="T124" fmla="*/ 210 w 220"/>
                <a:gd name="T125" fmla="*/ 78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22">
                  <a:moveTo>
                    <a:pt x="219" y="755"/>
                  </a:moveTo>
                  <a:lnTo>
                    <a:pt x="219" y="408"/>
                  </a:lnTo>
                  <a:lnTo>
                    <a:pt x="219" y="408"/>
                  </a:lnTo>
                  <a:lnTo>
                    <a:pt x="218" y="397"/>
                  </a:lnTo>
                  <a:lnTo>
                    <a:pt x="216" y="385"/>
                  </a:lnTo>
                  <a:lnTo>
                    <a:pt x="213" y="374"/>
                  </a:lnTo>
                  <a:lnTo>
                    <a:pt x="209" y="364"/>
                  </a:lnTo>
                  <a:lnTo>
                    <a:pt x="200" y="343"/>
                  </a:lnTo>
                  <a:lnTo>
                    <a:pt x="190" y="328"/>
                  </a:lnTo>
                  <a:lnTo>
                    <a:pt x="190" y="328"/>
                  </a:lnTo>
                  <a:lnTo>
                    <a:pt x="187" y="320"/>
                  </a:lnTo>
                  <a:lnTo>
                    <a:pt x="183" y="312"/>
                  </a:lnTo>
                  <a:lnTo>
                    <a:pt x="181" y="304"/>
                  </a:lnTo>
                  <a:lnTo>
                    <a:pt x="181" y="296"/>
                  </a:lnTo>
                  <a:lnTo>
                    <a:pt x="181" y="296"/>
                  </a:lnTo>
                  <a:lnTo>
                    <a:pt x="179" y="235"/>
                  </a:lnTo>
                  <a:lnTo>
                    <a:pt x="174" y="171"/>
                  </a:lnTo>
                  <a:lnTo>
                    <a:pt x="174" y="171"/>
                  </a:lnTo>
                  <a:lnTo>
                    <a:pt x="171" y="138"/>
                  </a:lnTo>
                  <a:lnTo>
                    <a:pt x="167" y="110"/>
                  </a:lnTo>
                  <a:lnTo>
                    <a:pt x="162" y="83"/>
                  </a:lnTo>
                  <a:lnTo>
                    <a:pt x="162" y="83"/>
                  </a:lnTo>
                  <a:lnTo>
                    <a:pt x="159" y="68"/>
                  </a:lnTo>
                  <a:lnTo>
                    <a:pt x="159" y="68"/>
                  </a:lnTo>
                  <a:lnTo>
                    <a:pt x="162" y="65"/>
                  </a:lnTo>
                  <a:lnTo>
                    <a:pt x="164" y="63"/>
                  </a:lnTo>
                  <a:lnTo>
                    <a:pt x="165" y="60"/>
                  </a:lnTo>
                  <a:lnTo>
                    <a:pt x="165" y="55"/>
                  </a:lnTo>
                  <a:lnTo>
                    <a:pt x="165" y="55"/>
                  </a:lnTo>
                  <a:lnTo>
                    <a:pt x="164" y="50"/>
                  </a:lnTo>
                  <a:lnTo>
                    <a:pt x="163" y="43"/>
                  </a:lnTo>
                  <a:lnTo>
                    <a:pt x="158" y="32"/>
                  </a:lnTo>
                  <a:lnTo>
                    <a:pt x="158" y="32"/>
                  </a:lnTo>
                  <a:lnTo>
                    <a:pt x="158" y="28"/>
                  </a:lnTo>
                  <a:lnTo>
                    <a:pt x="157" y="24"/>
                  </a:lnTo>
                  <a:lnTo>
                    <a:pt x="157" y="24"/>
                  </a:lnTo>
                  <a:lnTo>
                    <a:pt x="159" y="23"/>
                  </a:lnTo>
                  <a:lnTo>
                    <a:pt x="160" y="20"/>
                  </a:lnTo>
                  <a:lnTo>
                    <a:pt x="162" y="17"/>
                  </a:lnTo>
                  <a:lnTo>
                    <a:pt x="162" y="12"/>
                  </a:lnTo>
                  <a:lnTo>
                    <a:pt x="162" y="12"/>
                  </a:lnTo>
                  <a:lnTo>
                    <a:pt x="162" y="9"/>
                  </a:lnTo>
                  <a:lnTo>
                    <a:pt x="160" y="7"/>
                  </a:lnTo>
                  <a:lnTo>
                    <a:pt x="158" y="4"/>
                  </a:lnTo>
                  <a:lnTo>
                    <a:pt x="155" y="3"/>
                  </a:lnTo>
                  <a:lnTo>
                    <a:pt x="149" y="1"/>
                  </a:lnTo>
                  <a:lnTo>
                    <a:pt x="143" y="0"/>
                  </a:lnTo>
                  <a:lnTo>
                    <a:pt x="143" y="0"/>
                  </a:lnTo>
                  <a:lnTo>
                    <a:pt x="77" y="0"/>
                  </a:lnTo>
                  <a:lnTo>
                    <a:pt x="77" y="0"/>
                  </a:lnTo>
                  <a:lnTo>
                    <a:pt x="72" y="1"/>
                  </a:lnTo>
                  <a:lnTo>
                    <a:pt x="66" y="3"/>
                  </a:lnTo>
                  <a:lnTo>
                    <a:pt x="62" y="4"/>
                  </a:lnTo>
                  <a:lnTo>
                    <a:pt x="60" y="7"/>
                  </a:lnTo>
                  <a:lnTo>
                    <a:pt x="59" y="9"/>
                  </a:lnTo>
                  <a:lnTo>
                    <a:pt x="59" y="12"/>
                  </a:lnTo>
                  <a:lnTo>
                    <a:pt x="59" y="12"/>
                  </a:lnTo>
                  <a:lnTo>
                    <a:pt x="59" y="17"/>
                  </a:lnTo>
                  <a:lnTo>
                    <a:pt x="60" y="20"/>
                  </a:lnTo>
                  <a:lnTo>
                    <a:pt x="61" y="23"/>
                  </a:lnTo>
                  <a:lnTo>
                    <a:pt x="64" y="24"/>
                  </a:lnTo>
                  <a:lnTo>
                    <a:pt x="64" y="24"/>
                  </a:lnTo>
                  <a:lnTo>
                    <a:pt x="62" y="28"/>
                  </a:lnTo>
                  <a:lnTo>
                    <a:pt x="61" y="32"/>
                  </a:lnTo>
                  <a:lnTo>
                    <a:pt x="61" y="32"/>
                  </a:lnTo>
                  <a:lnTo>
                    <a:pt x="58" y="43"/>
                  </a:lnTo>
                  <a:lnTo>
                    <a:pt x="57" y="50"/>
                  </a:lnTo>
                  <a:lnTo>
                    <a:pt x="56" y="55"/>
                  </a:lnTo>
                  <a:lnTo>
                    <a:pt x="56" y="55"/>
                  </a:lnTo>
                  <a:lnTo>
                    <a:pt x="56" y="60"/>
                  </a:lnTo>
                  <a:lnTo>
                    <a:pt x="57" y="63"/>
                  </a:lnTo>
                  <a:lnTo>
                    <a:pt x="59" y="65"/>
                  </a:lnTo>
                  <a:lnTo>
                    <a:pt x="61" y="68"/>
                  </a:lnTo>
                  <a:lnTo>
                    <a:pt x="61" y="68"/>
                  </a:lnTo>
                  <a:lnTo>
                    <a:pt x="59" y="83"/>
                  </a:lnTo>
                  <a:lnTo>
                    <a:pt x="59" y="83"/>
                  </a:lnTo>
                  <a:lnTo>
                    <a:pt x="53" y="110"/>
                  </a:lnTo>
                  <a:lnTo>
                    <a:pt x="50" y="138"/>
                  </a:lnTo>
                  <a:lnTo>
                    <a:pt x="46" y="171"/>
                  </a:lnTo>
                  <a:lnTo>
                    <a:pt x="46" y="171"/>
                  </a:lnTo>
                  <a:lnTo>
                    <a:pt x="42" y="235"/>
                  </a:lnTo>
                  <a:lnTo>
                    <a:pt x="39" y="296"/>
                  </a:lnTo>
                  <a:lnTo>
                    <a:pt x="39" y="296"/>
                  </a:lnTo>
                  <a:lnTo>
                    <a:pt x="39" y="304"/>
                  </a:lnTo>
                  <a:lnTo>
                    <a:pt x="37" y="312"/>
                  </a:lnTo>
                  <a:lnTo>
                    <a:pt x="34" y="320"/>
                  </a:lnTo>
                  <a:lnTo>
                    <a:pt x="30" y="328"/>
                  </a:lnTo>
                  <a:lnTo>
                    <a:pt x="30" y="328"/>
                  </a:lnTo>
                  <a:lnTo>
                    <a:pt x="21" y="343"/>
                  </a:lnTo>
                  <a:lnTo>
                    <a:pt x="12" y="364"/>
                  </a:lnTo>
                  <a:lnTo>
                    <a:pt x="7" y="374"/>
                  </a:lnTo>
                  <a:lnTo>
                    <a:pt x="5" y="385"/>
                  </a:lnTo>
                  <a:lnTo>
                    <a:pt x="3" y="397"/>
                  </a:lnTo>
                  <a:lnTo>
                    <a:pt x="1" y="408"/>
                  </a:lnTo>
                  <a:lnTo>
                    <a:pt x="1" y="755"/>
                  </a:lnTo>
                  <a:lnTo>
                    <a:pt x="1" y="755"/>
                  </a:lnTo>
                  <a:lnTo>
                    <a:pt x="0" y="761"/>
                  </a:lnTo>
                  <a:lnTo>
                    <a:pt x="0" y="771"/>
                  </a:lnTo>
                  <a:lnTo>
                    <a:pt x="0" y="778"/>
                  </a:lnTo>
                  <a:lnTo>
                    <a:pt x="1" y="785"/>
                  </a:lnTo>
                  <a:lnTo>
                    <a:pt x="4" y="791"/>
                  </a:lnTo>
                  <a:lnTo>
                    <a:pt x="8" y="798"/>
                  </a:lnTo>
                  <a:lnTo>
                    <a:pt x="8" y="798"/>
                  </a:lnTo>
                  <a:lnTo>
                    <a:pt x="14" y="805"/>
                  </a:lnTo>
                  <a:lnTo>
                    <a:pt x="21" y="810"/>
                  </a:lnTo>
                  <a:lnTo>
                    <a:pt x="30" y="814"/>
                  </a:lnTo>
                  <a:lnTo>
                    <a:pt x="41" y="816"/>
                  </a:lnTo>
                  <a:lnTo>
                    <a:pt x="41" y="816"/>
                  </a:lnTo>
                  <a:lnTo>
                    <a:pt x="81" y="820"/>
                  </a:lnTo>
                  <a:lnTo>
                    <a:pt x="105" y="822"/>
                  </a:lnTo>
                  <a:lnTo>
                    <a:pt x="105" y="822"/>
                  </a:lnTo>
                  <a:lnTo>
                    <a:pt x="105" y="822"/>
                  </a:lnTo>
                  <a:lnTo>
                    <a:pt x="115" y="822"/>
                  </a:lnTo>
                  <a:lnTo>
                    <a:pt x="115" y="822"/>
                  </a:lnTo>
                  <a:lnTo>
                    <a:pt x="115" y="822"/>
                  </a:lnTo>
                  <a:lnTo>
                    <a:pt x="140" y="820"/>
                  </a:lnTo>
                  <a:lnTo>
                    <a:pt x="180" y="816"/>
                  </a:lnTo>
                  <a:lnTo>
                    <a:pt x="180" y="816"/>
                  </a:lnTo>
                  <a:lnTo>
                    <a:pt x="190" y="814"/>
                  </a:lnTo>
                  <a:lnTo>
                    <a:pt x="200" y="810"/>
                  </a:lnTo>
                  <a:lnTo>
                    <a:pt x="206" y="805"/>
                  </a:lnTo>
                  <a:lnTo>
                    <a:pt x="212" y="798"/>
                  </a:lnTo>
                  <a:lnTo>
                    <a:pt x="212" y="798"/>
                  </a:lnTo>
                  <a:lnTo>
                    <a:pt x="217" y="791"/>
                  </a:lnTo>
                  <a:lnTo>
                    <a:pt x="219" y="785"/>
                  </a:lnTo>
                  <a:lnTo>
                    <a:pt x="220" y="778"/>
                  </a:lnTo>
                  <a:lnTo>
                    <a:pt x="220" y="771"/>
                  </a:lnTo>
                  <a:lnTo>
                    <a:pt x="220" y="761"/>
                  </a:lnTo>
                  <a:lnTo>
                    <a:pt x="219" y="755"/>
                  </a:lnTo>
                  <a:lnTo>
                    <a:pt x="219" y="755"/>
                  </a:lnTo>
                  <a:close/>
                  <a:moveTo>
                    <a:pt x="205" y="792"/>
                  </a:moveTo>
                  <a:lnTo>
                    <a:pt x="205" y="792"/>
                  </a:lnTo>
                  <a:lnTo>
                    <a:pt x="201" y="798"/>
                  </a:lnTo>
                  <a:lnTo>
                    <a:pt x="194" y="801"/>
                  </a:lnTo>
                  <a:lnTo>
                    <a:pt x="187" y="805"/>
                  </a:lnTo>
                  <a:lnTo>
                    <a:pt x="179" y="806"/>
                  </a:lnTo>
                  <a:lnTo>
                    <a:pt x="179" y="806"/>
                  </a:lnTo>
                  <a:lnTo>
                    <a:pt x="132" y="810"/>
                  </a:lnTo>
                  <a:lnTo>
                    <a:pt x="111" y="812"/>
                  </a:lnTo>
                  <a:lnTo>
                    <a:pt x="111" y="812"/>
                  </a:lnTo>
                  <a:lnTo>
                    <a:pt x="96" y="812"/>
                  </a:lnTo>
                  <a:lnTo>
                    <a:pt x="76" y="809"/>
                  </a:lnTo>
                  <a:lnTo>
                    <a:pt x="42" y="806"/>
                  </a:lnTo>
                  <a:lnTo>
                    <a:pt x="42" y="806"/>
                  </a:lnTo>
                  <a:lnTo>
                    <a:pt x="34" y="805"/>
                  </a:lnTo>
                  <a:lnTo>
                    <a:pt x="27" y="801"/>
                  </a:lnTo>
                  <a:lnTo>
                    <a:pt x="20" y="798"/>
                  </a:lnTo>
                  <a:lnTo>
                    <a:pt x="15" y="792"/>
                  </a:lnTo>
                  <a:lnTo>
                    <a:pt x="15" y="792"/>
                  </a:lnTo>
                  <a:lnTo>
                    <a:pt x="13" y="786"/>
                  </a:lnTo>
                  <a:lnTo>
                    <a:pt x="11" y="781"/>
                  </a:lnTo>
                  <a:lnTo>
                    <a:pt x="10" y="775"/>
                  </a:lnTo>
                  <a:lnTo>
                    <a:pt x="10" y="769"/>
                  </a:lnTo>
                  <a:lnTo>
                    <a:pt x="11" y="760"/>
                  </a:lnTo>
                  <a:lnTo>
                    <a:pt x="11" y="756"/>
                  </a:lnTo>
                  <a:lnTo>
                    <a:pt x="11" y="756"/>
                  </a:lnTo>
                  <a:lnTo>
                    <a:pt x="11" y="408"/>
                  </a:lnTo>
                  <a:lnTo>
                    <a:pt x="11" y="408"/>
                  </a:lnTo>
                  <a:lnTo>
                    <a:pt x="12" y="398"/>
                  </a:lnTo>
                  <a:lnTo>
                    <a:pt x="14" y="388"/>
                  </a:lnTo>
                  <a:lnTo>
                    <a:pt x="18" y="376"/>
                  </a:lnTo>
                  <a:lnTo>
                    <a:pt x="21" y="366"/>
                  </a:lnTo>
                  <a:lnTo>
                    <a:pt x="30" y="347"/>
                  </a:lnTo>
                  <a:lnTo>
                    <a:pt x="38" y="332"/>
                  </a:lnTo>
                  <a:lnTo>
                    <a:pt x="38" y="332"/>
                  </a:lnTo>
                  <a:lnTo>
                    <a:pt x="43" y="324"/>
                  </a:lnTo>
                  <a:lnTo>
                    <a:pt x="46" y="315"/>
                  </a:lnTo>
                  <a:lnTo>
                    <a:pt x="49" y="306"/>
                  </a:lnTo>
                  <a:lnTo>
                    <a:pt x="50" y="296"/>
                  </a:lnTo>
                  <a:lnTo>
                    <a:pt x="50" y="296"/>
                  </a:lnTo>
                  <a:lnTo>
                    <a:pt x="53" y="206"/>
                  </a:lnTo>
                  <a:lnTo>
                    <a:pt x="56" y="176"/>
                  </a:lnTo>
                  <a:lnTo>
                    <a:pt x="58" y="153"/>
                  </a:lnTo>
                  <a:lnTo>
                    <a:pt x="60" y="134"/>
                  </a:lnTo>
                  <a:lnTo>
                    <a:pt x="62" y="118"/>
                  </a:lnTo>
                  <a:lnTo>
                    <a:pt x="69" y="84"/>
                  </a:lnTo>
                  <a:lnTo>
                    <a:pt x="69" y="84"/>
                  </a:lnTo>
                  <a:lnTo>
                    <a:pt x="71" y="72"/>
                  </a:lnTo>
                  <a:lnTo>
                    <a:pt x="72" y="65"/>
                  </a:lnTo>
                  <a:lnTo>
                    <a:pt x="71" y="62"/>
                  </a:lnTo>
                  <a:lnTo>
                    <a:pt x="69" y="61"/>
                  </a:lnTo>
                  <a:lnTo>
                    <a:pt x="69" y="61"/>
                  </a:lnTo>
                  <a:lnTo>
                    <a:pt x="68" y="60"/>
                  </a:lnTo>
                  <a:lnTo>
                    <a:pt x="66" y="58"/>
                  </a:lnTo>
                  <a:lnTo>
                    <a:pt x="66" y="58"/>
                  </a:lnTo>
                  <a:lnTo>
                    <a:pt x="66" y="57"/>
                  </a:lnTo>
                  <a:lnTo>
                    <a:pt x="65" y="55"/>
                  </a:lnTo>
                  <a:lnTo>
                    <a:pt x="65" y="55"/>
                  </a:lnTo>
                  <a:lnTo>
                    <a:pt x="67" y="46"/>
                  </a:lnTo>
                  <a:lnTo>
                    <a:pt x="71" y="36"/>
                  </a:lnTo>
                  <a:lnTo>
                    <a:pt x="71" y="36"/>
                  </a:lnTo>
                  <a:lnTo>
                    <a:pt x="72" y="32"/>
                  </a:lnTo>
                  <a:lnTo>
                    <a:pt x="73" y="26"/>
                  </a:lnTo>
                  <a:lnTo>
                    <a:pt x="72" y="20"/>
                  </a:lnTo>
                  <a:lnTo>
                    <a:pt x="71" y="18"/>
                  </a:lnTo>
                  <a:lnTo>
                    <a:pt x="69" y="17"/>
                  </a:lnTo>
                  <a:lnTo>
                    <a:pt x="69" y="17"/>
                  </a:lnTo>
                  <a:lnTo>
                    <a:pt x="68" y="12"/>
                  </a:lnTo>
                  <a:lnTo>
                    <a:pt x="68" y="12"/>
                  </a:lnTo>
                  <a:lnTo>
                    <a:pt x="72" y="11"/>
                  </a:lnTo>
                  <a:lnTo>
                    <a:pt x="77" y="10"/>
                  </a:lnTo>
                  <a:lnTo>
                    <a:pt x="143" y="10"/>
                  </a:lnTo>
                  <a:lnTo>
                    <a:pt x="143" y="10"/>
                  </a:lnTo>
                  <a:lnTo>
                    <a:pt x="149" y="11"/>
                  </a:lnTo>
                  <a:lnTo>
                    <a:pt x="152" y="12"/>
                  </a:lnTo>
                  <a:lnTo>
                    <a:pt x="152" y="12"/>
                  </a:lnTo>
                  <a:lnTo>
                    <a:pt x="151" y="17"/>
                  </a:lnTo>
                  <a:lnTo>
                    <a:pt x="151" y="17"/>
                  </a:lnTo>
                  <a:lnTo>
                    <a:pt x="150" y="18"/>
                  </a:lnTo>
                  <a:lnTo>
                    <a:pt x="149" y="20"/>
                  </a:lnTo>
                  <a:lnTo>
                    <a:pt x="148" y="26"/>
                  </a:lnTo>
                  <a:lnTo>
                    <a:pt x="149" y="32"/>
                  </a:lnTo>
                  <a:lnTo>
                    <a:pt x="150" y="36"/>
                  </a:lnTo>
                  <a:lnTo>
                    <a:pt x="150" y="36"/>
                  </a:lnTo>
                  <a:lnTo>
                    <a:pt x="153" y="46"/>
                  </a:lnTo>
                  <a:lnTo>
                    <a:pt x="156" y="55"/>
                  </a:lnTo>
                  <a:lnTo>
                    <a:pt x="156" y="55"/>
                  </a:lnTo>
                  <a:lnTo>
                    <a:pt x="155" y="57"/>
                  </a:lnTo>
                  <a:lnTo>
                    <a:pt x="155" y="58"/>
                  </a:lnTo>
                  <a:lnTo>
                    <a:pt x="155" y="58"/>
                  </a:lnTo>
                  <a:lnTo>
                    <a:pt x="152" y="60"/>
                  </a:lnTo>
                  <a:lnTo>
                    <a:pt x="150" y="61"/>
                  </a:lnTo>
                  <a:lnTo>
                    <a:pt x="150" y="61"/>
                  </a:lnTo>
                  <a:lnTo>
                    <a:pt x="150" y="62"/>
                  </a:lnTo>
                  <a:lnTo>
                    <a:pt x="149" y="65"/>
                  </a:lnTo>
                  <a:lnTo>
                    <a:pt x="150" y="72"/>
                  </a:lnTo>
                  <a:lnTo>
                    <a:pt x="151" y="84"/>
                  </a:lnTo>
                  <a:lnTo>
                    <a:pt x="151" y="84"/>
                  </a:lnTo>
                  <a:lnTo>
                    <a:pt x="159" y="123"/>
                  </a:lnTo>
                  <a:lnTo>
                    <a:pt x="162" y="141"/>
                  </a:lnTo>
                  <a:lnTo>
                    <a:pt x="164" y="162"/>
                  </a:lnTo>
                  <a:lnTo>
                    <a:pt x="167" y="215"/>
                  </a:lnTo>
                  <a:lnTo>
                    <a:pt x="171" y="296"/>
                  </a:lnTo>
                  <a:lnTo>
                    <a:pt x="171" y="296"/>
                  </a:lnTo>
                  <a:lnTo>
                    <a:pt x="172" y="306"/>
                  </a:lnTo>
                  <a:lnTo>
                    <a:pt x="174" y="315"/>
                  </a:lnTo>
                  <a:lnTo>
                    <a:pt x="178" y="324"/>
                  </a:lnTo>
                  <a:lnTo>
                    <a:pt x="182" y="332"/>
                  </a:lnTo>
                  <a:lnTo>
                    <a:pt x="182" y="332"/>
                  </a:lnTo>
                  <a:lnTo>
                    <a:pt x="190" y="347"/>
                  </a:lnTo>
                  <a:lnTo>
                    <a:pt x="200" y="366"/>
                  </a:lnTo>
                  <a:lnTo>
                    <a:pt x="203" y="376"/>
                  </a:lnTo>
                  <a:lnTo>
                    <a:pt x="206" y="388"/>
                  </a:lnTo>
                  <a:lnTo>
                    <a:pt x="209" y="398"/>
                  </a:lnTo>
                  <a:lnTo>
                    <a:pt x="210" y="408"/>
                  </a:lnTo>
                  <a:lnTo>
                    <a:pt x="210" y="408"/>
                  </a:lnTo>
                  <a:lnTo>
                    <a:pt x="210" y="756"/>
                  </a:lnTo>
                  <a:lnTo>
                    <a:pt x="210" y="756"/>
                  </a:lnTo>
                  <a:lnTo>
                    <a:pt x="210" y="760"/>
                  </a:lnTo>
                  <a:lnTo>
                    <a:pt x="211" y="769"/>
                  </a:lnTo>
                  <a:lnTo>
                    <a:pt x="211" y="775"/>
                  </a:lnTo>
                  <a:lnTo>
                    <a:pt x="210" y="781"/>
                  </a:lnTo>
                  <a:lnTo>
                    <a:pt x="208" y="786"/>
                  </a:lnTo>
                  <a:lnTo>
                    <a:pt x="205" y="792"/>
                  </a:lnTo>
                  <a:lnTo>
                    <a:pt x="205" y="7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a:extLst>
                <a:ext uri="{FF2B5EF4-FFF2-40B4-BE49-F238E27FC236}">
                  <a16:creationId xmlns:a16="http://schemas.microsoft.com/office/drawing/2014/main" id="{147B64CD-0F2C-4D38-B373-5678B9641C32}"/>
                </a:ext>
              </a:extLst>
            </p:cNvPr>
            <p:cNvSpPr>
              <a:spLocks/>
            </p:cNvSpPr>
            <p:nvPr userDrawn="1"/>
          </p:nvSpPr>
          <p:spPr bwMode="auto">
            <a:xfrm>
              <a:off x="7265988" y="3316288"/>
              <a:ext cx="7938" cy="274638"/>
            </a:xfrm>
            <a:custGeom>
              <a:avLst/>
              <a:gdLst>
                <a:gd name="T0" fmla="*/ 5 w 9"/>
                <a:gd name="T1" fmla="*/ 0 h 345"/>
                <a:gd name="T2" fmla="*/ 5 w 9"/>
                <a:gd name="T3" fmla="*/ 0 h 345"/>
                <a:gd name="T4" fmla="*/ 2 w 9"/>
                <a:gd name="T5" fmla="*/ 1 h 345"/>
                <a:gd name="T6" fmla="*/ 1 w 9"/>
                <a:gd name="T7" fmla="*/ 2 h 345"/>
                <a:gd name="T8" fmla="*/ 0 w 9"/>
                <a:gd name="T9" fmla="*/ 3 h 345"/>
                <a:gd name="T10" fmla="*/ 0 w 9"/>
                <a:gd name="T11" fmla="*/ 5 h 345"/>
                <a:gd name="T12" fmla="*/ 0 w 9"/>
                <a:gd name="T13" fmla="*/ 340 h 345"/>
                <a:gd name="T14" fmla="*/ 0 w 9"/>
                <a:gd name="T15" fmla="*/ 340 h 345"/>
                <a:gd name="T16" fmla="*/ 0 w 9"/>
                <a:gd name="T17" fmla="*/ 343 h 345"/>
                <a:gd name="T18" fmla="*/ 1 w 9"/>
                <a:gd name="T19" fmla="*/ 344 h 345"/>
                <a:gd name="T20" fmla="*/ 2 w 9"/>
                <a:gd name="T21" fmla="*/ 345 h 345"/>
                <a:gd name="T22" fmla="*/ 5 w 9"/>
                <a:gd name="T23" fmla="*/ 345 h 345"/>
                <a:gd name="T24" fmla="*/ 5 w 9"/>
                <a:gd name="T25" fmla="*/ 345 h 345"/>
                <a:gd name="T26" fmla="*/ 7 w 9"/>
                <a:gd name="T27" fmla="*/ 345 h 345"/>
                <a:gd name="T28" fmla="*/ 8 w 9"/>
                <a:gd name="T29" fmla="*/ 344 h 345"/>
                <a:gd name="T30" fmla="*/ 9 w 9"/>
                <a:gd name="T31" fmla="*/ 343 h 345"/>
                <a:gd name="T32" fmla="*/ 9 w 9"/>
                <a:gd name="T33" fmla="*/ 340 h 345"/>
                <a:gd name="T34" fmla="*/ 9 w 9"/>
                <a:gd name="T35" fmla="*/ 5 h 345"/>
                <a:gd name="T36" fmla="*/ 9 w 9"/>
                <a:gd name="T37" fmla="*/ 5 h 345"/>
                <a:gd name="T38" fmla="*/ 9 w 9"/>
                <a:gd name="T39" fmla="*/ 3 h 345"/>
                <a:gd name="T40" fmla="*/ 8 w 9"/>
                <a:gd name="T41" fmla="*/ 2 h 345"/>
                <a:gd name="T42" fmla="*/ 7 w 9"/>
                <a:gd name="T43" fmla="*/ 1 h 345"/>
                <a:gd name="T44" fmla="*/ 5 w 9"/>
                <a:gd name="T45" fmla="*/ 0 h 345"/>
                <a:gd name="T46" fmla="*/ 5 w 9"/>
                <a:gd name="T4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345">
                  <a:moveTo>
                    <a:pt x="5" y="0"/>
                  </a:moveTo>
                  <a:lnTo>
                    <a:pt x="5" y="0"/>
                  </a:lnTo>
                  <a:lnTo>
                    <a:pt x="2" y="1"/>
                  </a:lnTo>
                  <a:lnTo>
                    <a:pt x="1" y="2"/>
                  </a:lnTo>
                  <a:lnTo>
                    <a:pt x="0" y="3"/>
                  </a:lnTo>
                  <a:lnTo>
                    <a:pt x="0" y="5"/>
                  </a:lnTo>
                  <a:lnTo>
                    <a:pt x="0" y="340"/>
                  </a:lnTo>
                  <a:lnTo>
                    <a:pt x="0" y="340"/>
                  </a:lnTo>
                  <a:lnTo>
                    <a:pt x="0" y="343"/>
                  </a:lnTo>
                  <a:lnTo>
                    <a:pt x="1" y="344"/>
                  </a:lnTo>
                  <a:lnTo>
                    <a:pt x="2" y="345"/>
                  </a:lnTo>
                  <a:lnTo>
                    <a:pt x="5" y="345"/>
                  </a:lnTo>
                  <a:lnTo>
                    <a:pt x="5" y="345"/>
                  </a:lnTo>
                  <a:lnTo>
                    <a:pt x="7" y="345"/>
                  </a:lnTo>
                  <a:lnTo>
                    <a:pt x="8" y="344"/>
                  </a:lnTo>
                  <a:lnTo>
                    <a:pt x="9" y="343"/>
                  </a:lnTo>
                  <a:lnTo>
                    <a:pt x="9" y="340"/>
                  </a:lnTo>
                  <a:lnTo>
                    <a:pt x="9" y="5"/>
                  </a:lnTo>
                  <a:lnTo>
                    <a:pt x="9" y="5"/>
                  </a:lnTo>
                  <a:lnTo>
                    <a:pt x="9" y="3"/>
                  </a:lnTo>
                  <a:lnTo>
                    <a:pt x="8" y="2"/>
                  </a:lnTo>
                  <a:lnTo>
                    <a:pt x="7" y="1"/>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
              <a:extLst>
                <a:ext uri="{FF2B5EF4-FFF2-40B4-BE49-F238E27FC236}">
                  <a16:creationId xmlns:a16="http://schemas.microsoft.com/office/drawing/2014/main" id="{F4F9F4CC-18C1-460A-8CD1-E6DCB47869B5}"/>
                </a:ext>
              </a:extLst>
            </p:cNvPr>
            <p:cNvSpPr>
              <a:spLocks/>
            </p:cNvSpPr>
            <p:nvPr userDrawn="1"/>
          </p:nvSpPr>
          <p:spPr bwMode="auto">
            <a:xfrm>
              <a:off x="7240588" y="3041650"/>
              <a:ext cx="12700" cy="174625"/>
            </a:xfrm>
            <a:custGeom>
              <a:avLst/>
              <a:gdLst>
                <a:gd name="T0" fmla="*/ 4 w 16"/>
                <a:gd name="T1" fmla="*/ 0 h 220"/>
                <a:gd name="T2" fmla="*/ 4 w 16"/>
                <a:gd name="T3" fmla="*/ 0 h 220"/>
                <a:gd name="T4" fmla="*/ 2 w 16"/>
                <a:gd name="T5" fmla="*/ 0 h 220"/>
                <a:gd name="T6" fmla="*/ 1 w 16"/>
                <a:gd name="T7" fmla="*/ 1 h 220"/>
                <a:gd name="T8" fmla="*/ 0 w 16"/>
                <a:gd name="T9" fmla="*/ 3 h 220"/>
                <a:gd name="T10" fmla="*/ 0 w 16"/>
                <a:gd name="T11" fmla="*/ 5 h 220"/>
                <a:gd name="T12" fmla="*/ 0 w 16"/>
                <a:gd name="T13" fmla="*/ 5 h 220"/>
                <a:gd name="T14" fmla="*/ 3 w 16"/>
                <a:gd name="T15" fmla="*/ 45 h 220"/>
                <a:gd name="T16" fmla="*/ 5 w 16"/>
                <a:gd name="T17" fmla="*/ 78 h 220"/>
                <a:gd name="T18" fmla="*/ 6 w 16"/>
                <a:gd name="T19" fmla="*/ 108 h 220"/>
                <a:gd name="T20" fmla="*/ 6 w 16"/>
                <a:gd name="T21" fmla="*/ 215 h 220"/>
                <a:gd name="T22" fmla="*/ 6 w 16"/>
                <a:gd name="T23" fmla="*/ 215 h 220"/>
                <a:gd name="T24" fmla="*/ 6 w 16"/>
                <a:gd name="T25" fmla="*/ 217 h 220"/>
                <a:gd name="T26" fmla="*/ 8 w 16"/>
                <a:gd name="T27" fmla="*/ 219 h 220"/>
                <a:gd name="T28" fmla="*/ 10 w 16"/>
                <a:gd name="T29" fmla="*/ 220 h 220"/>
                <a:gd name="T30" fmla="*/ 11 w 16"/>
                <a:gd name="T31" fmla="*/ 220 h 220"/>
                <a:gd name="T32" fmla="*/ 11 w 16"/>
                <a:gd name="T33" fmla="*/ 220 h 220"/>
                <a:gd name="T34" fmla="*/ 13 w 16"/>
                <a:gd name="T35" fmla="*/ 220 h 220"/>
                <a:gd name="T36" fmla="*/ 14 w 16"/>
                <a:gd name="T37" fmla="*/ 219 h 220"/>
                <a:gd name="T38" fmla="*/ 16 w 16"/>
                <a:gd name="T39" fmla="*/ 217 h 220"/>
                <a:gd name="T40" fmla="*/ 16 w 16"/>
                <a:gd name="T41" fmla="*/ 215 h 220"/>
                <a:gd name="T42" fmla="*/ 16 w 16"/>
                <a:gd name="T43" fmla="*/ 108 h 220"/>
                <a:gd name="T44" fmla="*/ 16 w 16"/>
                <a:gd name="T45" fmla="*/ 108 h 220"/>
                <a:gd name="T46" fmla="*/ 14 w 16"/>
                <a:gd name="T47" fmla="*/ 78 h 220"/>
                <a:gd name="T48" fmla="*/ 12 w 16"/>
                <a:gd name="T49" fmla="*/ 45 h 220"/>
                <a:gd name="T50" fmla="*/ 9 w 16"/>
                <a:gd name="T51" fmla="*/ 5 h 220"/>
                <a:gd name="T52" fmla="*/ 9 w 16"/>
                <a:gd name="T53" fmla="*/ 5 h 220"/>
                <a:gd name="T54" fmla="*/ 9 w 16"/>
                <a:gd name="T55" fmla="*/ 2 h 220"/>
                <a:gd name="T56" fmla="*/ 8 w 16"/>
                <a:gd name="T57" fmla="*/ 1 h 220"/>
                <a:gd name="T58" fmla="*/ 5 w 16"/>
                <a:gd name="T59" fmla="*/ 0 h 220"/>
                <a:gd name="T60" fmla="*/ 4 w 16"/>
                <a:gd name="T61" fmla="*/ 0 h 220"/>
                <a:gd name="T62" fmla="*/ 4 w 16"/>
                <a:gd name="T6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20">
                  <a:moveTo>
                    <a:pt x="4" y="0"/>
                  </a:moveTo>
                  <a:lnTo>
                    <a:pt x="4" y="0"/>
                  </a:lnTo>
                  <a:lnTo>
                    <a:pt x="2" y="0"/>
                  </a:lnTo>
                  <a:lnTo>
                    <a:pt x="1" y="1"/>
                  </a:lnTo>
                  <a:lnTo>
                    <a:pt x="0" y="3"/>
                  </a:lnTo>
                  <a:lnTo>
                    <a:pt x="0" y="5"/>
                  </a:lnTo>
                  <a:lnTo>
                    <a:pt x="0" y="5"/>
                  </a:lnTo>
                  <a:lnTo>
                    <a:pt x="3" y="45"/>
                  </a:lnTo>
                  <a:lnTo>
                    <a:pt x="5" y="78"/>
                  </a:lnTo>
                  <a:lnTo>
                    <a:pt x="6" y="108"/>
                  </a:lnTo>
                  <a:lnTo>
                    <a:pt x="6" y="215"/>
                  </a:lnTo>
                  <a:lnTo>
                    <a:pt x="6" y="215"/>
                  </a:lnTo>
                  <a:lnTo>
                    <a:pt x="6" y="217"/>
                  </a:lnTo>
                  <a:lnTo>
                    <a:pt x="8" y="219"/>
                  </a:lnTo>
                  <a:lnTo>
                    <a:pt x="10" y="220"/>
                  </a:lnTo>
                  <a:lnTo>
                    <a:pt x="11" y="220"/>
                  </a:lnTo>
                  <a:lnTo>
                    <a:pt x="11" y="220"/>
                  </a:lnTo>
                  <a:lnTo>
                    <a:pt x="13" y="220"/>
                  </a:lnTo>
                  <a:lnTo>
                    <a:pt x="14" y="219"/>
                  </a:lnTo>
                  <a:lnTo>
                    <a:pt x="16" y="217"/>
                  </a:lnTo>
                  <a:lnTo>
                    <a:pt x="16" y="215"/>
                  </a:lnTo>
                  <a:lnTo>
                    <a:pt x="16" y="108"/>
                  </a:lnTo>
                  <a:lnTo>
                    <a:pt x="16" y="108"/>
                  </a:lnTo>
                  <a:lnTo>
                    <a:pt x="14" y="78"/>
                  </a:lnTo>
                  <a:lnTo>
                    <a:pt x="12" y="45"/>
                  </a:lnTo>
                  <a:lnTo>
                    <a:pt x="9" y="5"/>
                  </a:lnTo>
                  <a:lnTo>
                    <a:pt x="9" y="5"/>
                  </a:lnTo>
                  <a:lnTo>
                    <a:pt x="9" y="2"/>
                  </a:lnTo>
                  <a:lnTo>
                    <a:pt x="8" y="1"/>
                  </a:lnTo>
                  <a:lnTo>
                    <a:pt x="5"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6E37BC3D-F1AC-4241-8D96-C18748C1DF22}"/>
              </a:ext>
            </a:extLst>
          </p:cNvPr>
          <p:cNvGrpSpPr/>
          <p:nvPr userDrawn="1"/>
        </p:nvGrpSpPr>
        <p:grpSpPr>
          <a:xfrm>
            <a:off x="1282672" y="1649383"/>
            <a:ext cx="1203946" cy="1206194"/>
            <a:chOff x="4714876" y="2881313"/>
            <a:chExt cx="849313" cy="850900"/>
          </a:xfrm>
        </p:grpSpPr>
        <p:sp>
          <p:nvSpPr>
            <p:cNvPr id="41" name="Freeform 8">
              <a:extLst>
                <a:ext uri="{FF2B5EF4-FFF2-40B4-BE49-F238E27FC236}">
                  <a16:creationId xmlns:a16="http://schemas.microsoft.com/office/drawing/2014/main" id="{BF68055B-ADAF-475D-BC15-6C3493DAFD63}"/>
                </a:ext>
              </a:extLst>
            </p:cNvPr>
            <p:cNvSpPr>
              <a:spLocks/>
            </p:cNvSpPr>
            <p:nvPr userDrawn="1"/>
          </p:nvSpPr>
          <p:spPr bwMode="auto">
            <a:xfrm>
              <a:off x="4714876" y="2881313"/>
              <a:ext cx="849313" cy="850900"/>
            </a:xfrm>
            <a:custGeom>
              <a:avLst/>
              <a:gdLst>
                <a:gd name="T0" fmla="*/ 1069 w 1071"/>
                <a:gd name="T1" fmla="*/ 564 h 1072"/>
                <a:gd name="T2" fmla="*/ 1060 w 1071"/>
                <a:gd name="T3" fmla="*/ 644 h 1072"/>
                <a:gd name="T4" fmla="*/ 1038 w 1071"/>
                <a:gd name="T5" fmla="*/ 720 h 1072"/>
                <a:gd name="T6" fmla="*/ 1006 w 1071"/>
                <a:gd name="T7" fmla="*/ 792 h 1072"/>
                <a:gd name="T8" fmla="*/ 965 w 1071"/>
                <a:gd name="T9" fmla="*/ 856 h 1072"/>
                <a:gd name="T10" fmla="*/ 914 w 1071"/>
                <a:gd name="T11" fmla="*/ 915 h 1072"/>
                <a:gd name="T12" fmla="*/ 855 w 1071"/>
                <a:gd name="T13" fmla="*/ 966 h 1072"/>
                <a:gd name="T14" fmla="*/ 791 w 1071"/>
                <a:gd name="T15" fmla="*/ 1007 h 1072"/>
                <a:gd name="T16" fmla="*/ 719 w 1071"/>
                <a:gd name="T17" fmla="*/ 1039 h 1072"/>
                <a:gd name="T18" fmla="*/ 643 w 1071"/>
                <a:gd name="T19" fmla="*/ 1061 h 1072"/>
                <a:gd name="T20" fmla="*/ 563 w 1071"/>
                <a:gd name="T21" fmla="*/ 1072 h 1072"/>
                <a:gd name="T22" fmla="*/ 508 w 1071"/>
                <a:gd name="T23" fmla="*/ 1072 h 1072"/>
                <a:gd name="T24" fmla="*/ 427 w 1071"/>
                <a:gd name="T25" fmla="*/ 1061 h 1072"/>
                <a:gd name="T26" fmla="*/ 351 w 1071"/>
                <a:gd name="T27" fmla="*/ 1039 h 1072"/>
                <a:gd name="T28" fmla="*/ 279 w 1071"/>
                <a:gd name="T29" fmla="*/ 1007 h 1072"/>
                <a:gd name="T30" fmla="*/ 214 w 1071"/>
                <a:gd name="T31" fmla="*/ 966 h 1072"/>
                <a:gd name="T32" fmla="*/ 156 w 1071"/>
                <a:gd name="T33" fmla="*/ 915 h 1072"/>
                <a:gd name="T34" fmla="*/ 106 w 1071"/>
                <a:gd name="T35" fmla="*/ 856 h 1072"/>
                <a:gd name="T36" fmla="*/ 64 w 1071"/>
                <a:gd name="T37" fmla="*/ 792 h 1072"/>
                <a:gd name="T38" fmla="*/ 32 w 1071"/>
                <a:gd name="T39" fmla="*/ 720 h 1072"/>
                <a:gd name="T40" fmla="*/ 10 w 1071"/>
                <a:gd name="T41" fmla="*/ 644 h 1072"/>
                <a:gd name="T42" fmla="*/ 0 w 1071"/>
                <a:gd name="T43" fmla="*/ 564 h 1072"/>
                <a:gd name="T44" fmla="*/ 0 w 1071"/>
                <a:gd name="T45" fmla="*/ 508 h 1072"/>
                <a:gd name="T46" fmla="*/ 10 w 1071"/>
                <a:gd name="T47" fmla="*/ 428 h 1072"/>
                <a:gd name="T48" fmla="*/ 32 w 1071"/>
                <a:gd name="T49" fmla="*/ 352 h 1072"/>
                <a:gd name="T50" fmla="*/ 64 w 1071"/>
                <a:gd name="T51" fmla="*/ 280 h 1072"/>
                <a:gd name="T52" fmla="*/ 106 w 1071"/>
                <a:gd name="T53" fmla="*/ 216 h 1072"/>
                <a:gd name="T54" fmla="*/ 156 w 1071"/>
                <a:gd name="T55" fmla="*/ 157 h 1072"/>
                <a:gd name="T56" fmla="*/ 214 w 1071"/>
                <a:gd name="T57" fmla="*/ 106 h 1072"/>
                <a:gd name="T58" fmla="*/ 279 w 1071"/>
                <a:gd name="T59" fmla="*/ 65 h 1072"/>
                <a:gd name="T60" fmla="*/ 351 w 1071"/>
                <a:gd name="T61" fmla="*/ 33 h 1072"/>
                <a:gd name="T62" fmla="*/ 427 w 1071"/>
                <a:gd name="T63" fmla="*/ 11 h 1072"/>
                <a:gd name="T64" fmla="*/ 508 w 1071"/>
                <a:gd name="T65" fmla="*/ 0 h 1072"/>
                <a:gd name="T66" fmla="*/ 563 w 1071"/>
                <a:gd name="T67" fmla="*/ 0 h 1072"/>
                <a:gd name="T68" fmla="*/ 643 w 1071"/>
                <a:gd name="T69" fmla="*/ 11 h 1072"/>
                <a:gd name="T70" fmla="*/ 719 w 1071"/>
                <a:gd name="T71" fmla="*/ 33 h 1072"/>
                <a:gd name="T72" fmla="*/ 791 w 1071"/>
                <a:gd name="T73" fmla="*/ 65 h 1072"/>
                <a:gd name="T74" fmla="*/ 855 w 1071"/>
                <a:gd name="T75" fmla="*/ 106 h 1072"/>
                <a:gd name="T76" fmla="*/ 914 w 1071"/>
                <a:gd name="T77" fmla="*/ 157 h 1072"/>
                <a:gd name="T78" fmla="*/ 965 w 1071"/>
                <a:gd name="T79" fmla="*/ 216 h 1072"/>
                <a:gd name="T80" fmla="*/ 1006 w 1071"/>
                <a:gd name="T81" fmla="*/ 280 h 1072"/>
                <a:gd name="T82" fmla="*/ 1038 w 1071"/>
                <a:gd name="T83" fmla="*/ 352 h 1072"/>
                <a:gd name="T84" fmla="*/ 1060 w 1071"/>
                <a:gd name="T85" fmla="*/ 428 h 1072"/>
                <a:gd name="T86" fmla="*/ 1069 w 1071"/>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1072">
                  <a:moveTo>
                    <a:pt x="1071" y="536"/>
                  </a:moveTo>
                  <a:lnTo>
                    <a:pt x="1071" y="536"/>
                  </a:lnTo>
                  <a:lnTo>
                    <a:pt x="1069" y="564"/>
                  </a:lnTo>
                  <a:lnTo>
                    <a:pt x="1068" y="590"/>
                  </a:lnTo>
                  <a:lnTo>
                    <a:pt x="1065" y="618"/>
                  </a:lnTo>
                  <a:lnTo>
                    <a:pt x="1060" y="644"/>
                  </a:lnTo>
                  <a:lnTo>
                    <a:pt x="1053" y="670"/>
                  </a:lnTo>
                  <a:lnTo>
                    <a:pt x="1046" y="695"/>
                  </a:lnTo>
                  <a:lnTo>
                    <a:pt x="1038" y="720"/>
                  </a:lnTo>
                  <a:lnTo>
                    <a:pt x="1028" y="745"/>
                  </a:lnTo>
                  <a:lnTo>
                    <a:pt x="1018" y="769"/>
                  </a:lnTo>
                  <a:lnTo>
                    <a:pt x="1006" y="792"/>
                  </a:lnTo>
                  <a:lnTo>
                    <a:pt x="993" y="814"/>
                  </a:lnTo>
                  <a:lnTo>
                    <a:pt x="980" y="836"/>
                  </a:lnTo>
                  <a:lnTo>
                    <a:pt x="965" y="856"/>
                  </a:lnTo>
                  <a:lnTo>
                    <a:pt x="949" y="877"/>
                  </a:lnTo>
                  <a:lnTo>
                    <a:pt x="931" y="897"/>
                  </a:lnTo>
                  <a:lnTo>
                    <a:pt x="914" y="915"/>
                  </a:lnTo>
                  <a:lnTo>
                    <a:pt x="896" y="932"/>
                  </a:lnTo>
                  <a:lnTo>
                    <a:pt x="876" y="950"/>
                  </a:lnTo>
                  <a:lnTo>
                    <a:pt x="855" y="966"/>
                  </a:lnTo>
                  <a:lnTo>
                    <a:pt x="835" y="981"/>
                  </a:lnTo>
                  <a:lnTo>
                    <a:pt x="813" y="994"/>
                  </a:lnTo>
                  <a:lnTo>
                    <a:pt x="791" y="1007"/>
                  </a:lnTo>
                  <a:lnTo>
                    <a:pt x="767" y="1019"/>
                  </a:lnTo>
                  <a:lnTo>
                    <a:pt x="744" y="1030"/>
                  </a:lnTo>
                  <a:lnTo>
                    <a:pt x="719" y="1039"/>
                  </a:lnTo>
                  <a:lnTo>
                    <a:pt x="694" y="1047"/>
                  </a:lnTo>
                  <a:lnTo>
                    <a:pt x="669" y="1054"/>
                  </a:lnTo>
                  <a:lnTo>
                    <a:pt x="643" y="1061"/>
                  </a:lnTo>
                  <a:lnTo>
                    <a:pt x="617" y="1066"/>
                  </a:lnTo>
                  <a:lnTo>
                    <a:pt x="589" y="1069"/>
                  </a:lnTo>
                  <a:lnTo>
                    <a:pt x="563" y="1072"/>
                  </a:lnTo>
                  <a:lnTo>
                    <a:pt x="535" y="1072"/>
                  </a:lnTo>
                  <a:lnTo>
                    <a:pt x="535" y="1072"/>
                  </a:lnTo>
                  <a:lnTo>
                    <a:pt x="508" y="1072"/>
                  </a:lnTo>
                  <a:lnTo>
                    <a:pt x="480" y="1069"/>
                  </a:lnTo>
                  <a:lnTo>
                    <a:pt x="453" y="1066"/>
                  </a:lnTo>
                  <a:lnTo>
                    <a:pt x="427" y="1061"/>
                  </a:lnTo>
                  <a:lnTo>
                    <a:pt x="400" y="1054"/>
                  </a:lnTo>
                  <a:lnTo>
                    <a:pt x="375" y="1047"/>
                  </a:lnTo>
                  <a:lnTo>
                    <a:pt x="351" y="1039"/>
                  </a:lnTo>
                  <a:lnTo>
                    <a:pt x="327" y="1030"/>
                  </a:lnTo>
                  <a:lnTo>
                    <a:pt x="303" y="1019"/>
                  </a:lnTo>
                  <a:lnTo>
                    <a:pt x="279" y="1007"/>
                  </a:lnTo>
                  <a:lnTo>
                    <a:pt x="258" y="994"/>
                  </a:lnTo>
                  <a:lnTo>
                    <a:pt x="236" y="981"/>
                  </a:lnTo>
                  <a:lnTo>
                    <a:pt x="214" y="966"/>
                  </a:lnTo>
                  <a:lnTo>
                    <a:pt x="194" y="950"/>
                  </a:lnTo>
                  <a:lnTo>
                    <a:pt x="175" y="932"/>
                  </a:lnTo>
                  <a:lnTo>
                    <a:pt x="156" y="915"/>
                  </a:lnTo>
                  <a:lnTo>
                    <a:pt x="138" y="897"/>
                  </a:lnTo>
                  <a:lnTo>
                    <a:pt x="122" y="877"/>
                  </a:lnTo>
                  <a:lnTo>
                    <a:pt x="106" y="856"/>
                  </a:lnTo>
                  <a:lnTo>
                    <a:pt x="91" y="836"/>
                  </a:lnTo>
                  <a:lnTo>
                    <a:pt x="77" y="814"/>
                  </a:lnTo>
                  <a:lnTo>
                    <a:pt x="64" y="792"/>
                  </a:lnTo>
                  <a:lnTo>
                    <a:pt x="51" y="769"/>
                  </a:lnTo>
                  <a:lnTo>
                    <a:pt x="41" y="745"/>
                  </a:lnTo>
                  <a:lnTo>
                    <a:pt x="32" y="720"/>
                  </a:lnTo>
                  <a:lnTo>
                    <a:pt x="23" y="695"/>
                  </a:lnTo>
                  <a:lnTo>
                    <a:pt x="16" y="670"/>
                  </a:lnTo>
                  <a:lnTo>
                    <a:pt x="10" y="644"/>
                  </a:lnTo>
                  <a:lnTo>
                    <a:pt x="5" y="618"/>
                  </a:lnTo>
                  <a:lnTo>
                    <a:pt x="2" y="590"/>
                  </a:lnTo>
                  <a:lnTo>
                    <a:pt x="0" y="564"/>
                  </a:lnTo>
                  <a:lnTo>
                    <a:pt x="0" y="536"/>
                  </a:lnTo>
                  <a:lnTo>
                    <a:pt x="0" y="536"/>
                  </a:lnTo>
                  <a:lnTo>
                    <a:pt x="0" y="508"/>
                  </a:lnTo>
                  <a:lnTo>
                    <a:pt x="2" y="481"/>
                  </a:lnTo>
                  <a:lnTo>
                    <a:pt x="5" y="454"/>
                  </a:lnTo>
                  <a:lnTo>
                    <a:pt x="10" y="428"/>
                  </a:lnTo>
                  <a:lnTo>
                    <a:pt x="16" y="402"/>
                  </a:lnTo>
                  <a:lnTo>
                    <a:pt x="23" y="377"/>
                  </a:lnTo>
                  <a:lnTo>
                    <a:pt x="32" y="352"/>
                  </a:lnTo>
                  <a:lnTo>
                    <a:pt x="41" y="328"/>
                  </a:lnTo>
                  <a:lnTo>
                    <a:pt x="51" y="303"/>
                  </a:lnTo>
                  <a:lnTo>
                    <a:pt x="64" y="280"/>
                  </a:lnTo>
                  <a:lnTo>
                    <a:pt x="77" y="258"/>
                  </a:lnTo>
                  <a:lnTo>
                    <a:pt x="91" y="237"/>
                  </a:lnTo>
                  <a:lnTo>
                    <a:pt x="106" y="216"/>
                  </a:lnTo>
                  <a:lnTo>
                    <a:pt x="122" y="195"/>
                  </a:lnTo>
                  <a:lnTo>
                    <a:pt x="138" y="176"/>
                  </a:lnTo>
                  <a:lnTo>
                    <a:pt x="156" y="157"/>
                  </a:lnTo>
                  <a:lnTo>
                    <a:pt x="175" y="140"/>
                  </a:lnTo>
                  <a:lnTo>
                    <a:pt x="194" y="123"/>
                  </a:lnTo>
                  <a:lnTo>
                    <a:pt x="214" y="106"/>
                  </a:lnTo>
                  <a:lnTo>
                    <a:pt x="236" y="91"/>
                  </a:lnTo>
                  <a:lnTo>
                    <a:pt x="258" y="78"/>
                  </a:lnTo>
                  <a:lnTo>
                    <a:pt x="279" y="65"/>
                  </a:lnTo>
                  <a:lnTo>
                    <a:pt x="303" y="53"/>
                  </a:lnTo>
                  <a:lnTo>
                    <a:pt x="327" y="42"/>
                  </a:lnTo>
                  <a:lnTo>
                    <a:pt x="351" y="33"/>
                  </a:lnTo>
                  <a:lnTo>
                    <a:pt x="375" y="25"/>
                  </a:lnTo>
                  <a:lnTo>
                    <a:pt x="400" y="17"/>
                  </a:lnTo>
                  <a:lnTo>
                    <a:pt x="427" y="11"/>
                  </a:lnTo>
                  <a:lnTo>
                    <a:pt x="453" y="6"/>
                  </a:lnTo>
                  <a:lnTo>
                    <a:pt x="480" y="3"/>
                  </a:lnTo>
                  <a:lnTo>
                    <a:pt x="508" y="0"/>
                  </a:lnTo>
                  <a:lnTo>
                    <a:pt x="535" y="0"/>
                  </a:lnTo>
                  <a:lnTo>
                    <a:pt x="535" y="0"/>
                  </a:lnTo>
                  <a:lnTo>
                    <a:pt x="563" y="0"/>
                  </a:lnTo>
                  <a:lnTo>
                    <a:pt x="589" y="3"/>
                  </a:lnTo>
                  <a:lnTo>
                    <a:pt x="617" y="6"/>
                  </a:lnTo>
                  <a:lnTo>
                    <a:pt x="643" y="11"/>
                  </a:lnTo>
                  <a:lnTo>
                    <a:pt x="669" y="17"/>
                  </a:lnTo>
                  <a:lnTo>
                    <a:pt x="694" y="25"/>
                  </a:lnTo>
                  <a:lnTo>
                    <a:pt x="719" y="33"/>
                  </a:lnTo>
                  <a:lnTo>
                    <a:pt x="744" y="42"/>
                  </a:lnTo>
                  <a:lnTo>
                    <a:pt x="767" y="53"/>
                  </a:lnTo>
                  <a:lnTo>
                    <a:pt x="791" y="65"/>
                  </a:lnTo>
                  <a:lnTo>
                    <a:pt x="813" y="78"/>
                  </a:lnTo>
                  <a:lnTo>
                    <a:pt x="835" y="91"/>
                  </a:lnTo>
                  <a:lnTo>
                    <a:pt x="855" y="106"/>
                  </a:lnTo>
                  <a:lnTo>
                    <a:pt x="876" y="123"/>
                  </a:lnTo>
                  <a:lnTo>
                    <a:pt x="896" y="140"/>
                  </a:lnTo>
                  <a:lnTo>
                    <a:pt x="914" y="157"/>
                  </a:lnTo>
                  <a:lnTo>
                    <a:pt x="931" y="176"/>
                  </a:lnTo>
                  <a:lnTo>
                    <a:pt x="949" y="195"/>
                  </a:lnTo>
                  <a:lnTo>
                    <a:pt x="965" y="216"/>
                  </a:lnTo>
                  <a:lnTo>
                    <a:pt x="980" y="237"/>
                  </a:lnTo>
                  <a:lnTo>
                    <a:pt x="993" y="258"/>
                  </a:lnTo>
                  <a:lnTo>
                    <a:pt x="1006" y="280"/>
                  </a:lnTo>
                  <a:lnTo>
                    <a:pt x="1018" y="303"/>
                  </a:lnTo>
                  <a:lnTo>
                    <a:pt x="1028" y="328"/>
                  </a:lnTo>
                  <a:lnTo>
                    <a:pt x="1038" y="352"/>
                  </a:lnTo>
                  <a:lnTo>
                    <a:pt x="1046" y="377"/>
                  </a:lnTo>
                  <a:lnTo>
                    <a:pt x="1053" y="402"/>
                  </a:lnTo>
                  <a:lnTo>
                    <a:pt x="1060" y="428"/>
                  </a:lnTo>
                  <a:lnTo>
                    <a:pt x="1065" y="454"/>
                  </a:lnTo>
                  <a:lnTo>
                    <a:pt x="1068" y="481"/>
                  </a:lnTo>
                  <a:lnTo>
                    <a:pt x="1069" y="508"/>
                  </a:lnTo>
                  <a:lnTo>
                    <a:pt x="1071" y="536"/>
                  </a:lnTo>
                  <a:lnTo>
                    <a:pt x="1071"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3">
              <a:extLst>
                <a:ext uri="{FF2B5EF4-FFF2-40B4-BE49-F238E27FC236}">
                  <a16:creationId xmlns:a16="http://schemas.microsoft.com/office/drawing/2014/main" id="{40A0DC00-764E-44EE-B11A-D8D46DFD1C93}"/>
                </a:ext>
              </a:extLst>
            </p:cNvPr>
            <p:cNvSpPr>
              <a:spLocks noEditPoints="1"/>
            </p:cNvSpPr>
            <p:nvPr userDrawn="1"/>
          </p:nvSpPr>
          <p:spPr bwMode="auto">
            <a:xfrm>
              <a:off x="4916488" y="3025775"/>
              <a:ext cx="438150" cy="571500"/>
            </a:xfrm>
            <a:custGeom>
              <a:avLst/>
              <a:gdLst>
                <a:gd name="T0" fmla="*/ 525 w 553"/>
                <a:gd name="T1" fmla="*/ 234 h 719"/>
                <a:gd name="T2" fmla="*/ 477 w 553"/>
                <a:gd name="T3" fmla="*/ 209 h 719"/>
                <a:gd name="T4" fmla="*/ 430 w 553"/>
                <a:gd name="T5" fmla="*/ 87 h 719"/>
                <a:gd name="T6" fmla="*/ 410 w 553"/>
                <a:gd name="T7" fmla="*/ 93 h 719"/>
                <a:gd name="T8" fmla="*/ 312 w 553"/>
                <a:gd name="T9" fmla="*/ 42 h 719"/>
                <a:gd name="T10" fmla="*/ 264 w 553"/>
                <a:gd name="T11" fmla="*/ 14 h 719"/>
                <a:gd name="T12" fmla="*/ 130 w 553"/>
                <a:gd name="T13" fmla="*/ 86 h 719"/>
                <a:gd name="T14" fmla="*/ 122 w 553"/>
                <a:gd name="T15" fmla="*/ 88 h 719"/>
                <a:gd name="T16" fmla="*/ 74 w 553"/>
                <a:gd name="T17" fmla="*/ 219 h 719"/>
                <a:gd name="T18" fmla="*/ 30 w 553"/>
                <a:gd name="T19" fmla="*/ 235 h 719"/>
                <a:gd name="T20" fmla="*/ 0 w 553"/>
                <a:gd name="T21" fmla="*/ 382 h 719"/>
                <a:gd name="T22" fmla="*/ 50 w 553"/>
                <a:gd name="T23" fmla="*/ 533 h 719"/>
                <a:gd name="T24" fmla="*/ 134 w 553"/>
                <a:gd name="T25" fmla="*/ 622 h 719"/>
                <a:gd name="T26" fmla="*/ 274 w 553"/>
                <a:gd name="T27" fmla="*/ 651 h 719"/>
                <a:gd name="T28" fmla="*/ 319 w 553"/>
                <a:gd name="T29" fmla="*/ 709 h 719"/>
                <a:gd name="T30" fmla="*/ 367 w 553"/>
                <a:gd name="T31" fmla="*/ 716 h 719"/>
                <a:gd name="T32" fmla="*/ 345 w 553"/>
                <a:gd name="T33" fmla="*/ 704 h 719"/>
                <a:gd name="T34" fmla="*/ 286 w 553"/>
                <a:gd name="T35" fmla="*/ 635 h 719"/>
                <a:gd name="T36" fmla="*/ 441 w 553"/>
                <a:gd name="T37" fmla="*/ 611 h 719"/>
                <a:gd name="T38" fmla="*/ 526 w 553"/>
                <a:gd name="T39" fmla="*/ 477 h 719"/>
                <a:gd name="T40" fmla="*/ 548 w 553"/>
                <a:gd name="T41" fmla="*/ 378 h 719"/>
                <a:gd name="T42" fmla="*/ 440 w 553"/>
                <a:gd name="T43" fmla="*/ 362 h 719"/>
                <a:gd name="T44" fmla="*/ 313 w 553"/>
                <a:gd name="T45" fmla="*/ 288 h 719"/>
                <a:gd name="T46" fmla="*/ 419 w 553"/>
                <a:gd name="T47" fmla="*/ 247 h 719"/>
                <a:gd name="T48" fmla="*/ 299 w 553"/>
                <a:gd name="T49" fmla="*/ 292 h 719"/>
                <a:gd name="T50" fmla="*/ 322 w 553"/>
                <a:gd name="T51" fmla="*/ 378 h 719"/>
                <a:gd name="T52" fmla="*/ 234 w 553"/>
                <a:gd name="T53" fmla="*/ 379 h 719"/>
                <a:gd name="T54" fmla="*/ 278 w 553"/>
                <a:gd name="T55" fmla="*/ 268 h 719"/>
                <a:gd name="T56" fmla="*/ 210 w 553"/>
                <a:gd name="T57" fmla="*/ 234 h 719"/>
                <a:gd name="T58" fmla="*/ 322 w 553"/>
                <a:gd name="T59" fmla="*/ 202 h 719"/>
                <a:gd name="T60" fmla="*/ 305 w 553"/>
                <a:gd name="T61" fmla="*/ 280 h 719"/>
                <a:gd name="T62" fmla="*/ 266 w 553"/>
                <a:gd name="T63" fmla="*/ 262 h 719"/>
                <a:gd name="T64" fmla="*/ 382 w 553"/>
                <a:gd name="T65" fmla="*/ 125 h 719"/>
                <a:gd name="T66" fmla="*/ 462 w 553"/>
                <a:gd name="T67" fmla="*/ 194 h 719"/>
                <a:gd name="T68" fmla="*/ 393 w 553"/>
                <a:gd name="T69" fmla="*/ 240 h 719"/>
                <a:gd name="T70" fmla="*/ 343 w 553"/>
                <a:gd name="T71" fmla="*/ 159 h 719"/>
                <a:gd name="T72" fmla="*/ 335 w 553"/>
                <a:gd name="T73" fmla="*/ 96 h 719"/>
                <a:gd name="T74" fmla="*/ 281 w 553"/>
                <a:gd name="T75" fmla="*/ 138 h 719"/>
                <a:gd name="T76" fmla="*/ 238 w 553"/>
                <a:gd name="T77" fmla="*/ 174 h 719"/>
                <a:gd name="T78" fmla="*/ 278 w 553"/>
                <a:gd name="T79" fmla="*/ 17 h 719"/>
                <a:gd name="T80" fmla="*/ 210 w 553"/>
                <a:gd name="T81" fmla="*/ 159 h 719"/>
                <a:gd name="T82" fmla="*/ 175 w 553"/>
                <a:gd name="T83" fmla="*/ 243 h 719"/>
                <a:gd name="T84" fmla="*/ 86 w 553"/>
                <a:gd name="T85" fmla="*/ 212 h 719"/>
                <a:gd name="T86" fmla="*/ 41 w 553"/>
                <a:gd name="T87" fmla="*/ 241 h 719"/>
                <a:gd name="T88" fmla="*/ 189 w 553"/>
                <a:gd name="T89" fmla="*/ 261 h 719"/>
                <a:gd name="T90" fmla="*/ 229 w 553"/>
                <a:gd name="T91" fmla="*/ 305 h 719"/>
                <a:gd name="T92" fmla="*/ 96 w 553"/>
                <a:gd name="T93" fmla="*/ 363 h 719"/>
                <a:gd name="T94" fmla="*/ 434 w 553"/>
                <a:gd name="T95" fmla="*/ 602 h 719"/>
                <a:gd name="T96" fmla="*/ 273 w 553"/>
                <a:gd name="T97" fmla="*/ 622 h 719"/>
                <a:gd name="T98" fmla="*/ 119 w 553"/>
                <a:gd name="T99" fmla="*/ 602 h 719"/>
                <a:gd name="T100" fmla="*/ 41 w 553"/>
                <a:gd name="T101" fmla="*/ 485 h 719"/>
                <a:gd name="T102" fmla="*/ 93 w 553"/>
                <a:gd name="T103" fmla="*/ 375 h 719"/>
                <a:gd name="T104" fmla="*/ 228 w 553"/>
                <a:gd name="T105" fmla="*/ 390 h 719"/>
                <a:gd name="T106" fmla="*/ 274 w 553"/>
                <a:gd name="T107" fmla="*/ 422 h 719"/>
                <a:gd name="T108" fmla="*/ 344 w 553"/>
                <a:gd name="T109" fmla="*/ 383 h 719"/>
                <a:gd name="T110" fmla="*/ 540 w 553"/>
                <a:gd name="T111" fmla="*/ 389 h 719"/>
                <a:gd name="T112" fmla="*/ 479 w 553"/>
                <a:gd name="T113" fmla="*/ 55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719">
                  <a:moveTo>
                    <a:pt x="548" y="378"/>
                  </a:moveTo>
                  <a:lnTo>
                    <a:pt x="548" y="378"/>
                  </a:lnTo>
                  <a:lnTo>
                    <a:pt x="525" y="374"/>
                  </a:lnTo>
                  <a:lnTo>
                    <a:pt x="525" y="374"/>
                  </a:lnTo>
                  <a:lnTo>
                    <a:pt x="526" y="326"/>
                  </a:lnTo>
                  <a:lnTo>
                    <a:pt x="526" y="283"/>
                  </a:lnTo>
                  <a:lnTo>
                    <a:pt x="525" y="235"/>
                  </a:lnTo>
                  <a:lnTo>
                    <a:pt x="525" y="235"/>
                  </a:lnTo>
                  <a:lnTo>
                    <a:pt x="525" y="234"/>
                  </a:lnTo>
                  <a:lnTo>
                    <a:pt x="524" y="232"/>
                  </a:lnTo>
                  <a:lnTo>
                    <a:pt x="523" y="231"/>
                  </a:lnTo>
                  <a:lnTo>
                    <a:pt x="521" y="231"/>
                  </a:lnTo>
                  <a:lnTo>
                    <a:pt x="521" y="231"/>
                  </a:lnTo>
                  <a:lnTo>
                    <a:pt x="508" y="230"/>
                  </a:lnTo>
                  <a:lnTo>
                    <a:pt x="479" y="230"/>
                  </a:lnTo>
                  <a:lnTo>
                    <a:pt x="479" y="230"/>
                  </a:lnTo>
                  <a:lnTo>
                    <a:pt x="478" y="219"/>
                  </a:lnTo>
                  <a:lnTo>
                    <a:pt x="477" y="209"/>
                  </a:lnTo>
                  <a:lnTo>
                    <a:pt x="476" y="197"/>
                  </a:lnTo>
                  <a:lnTo>
                    <a:pt x="472" y="187"/>
                  </a:lnTo>
                  <a:lnTo>
                    <a:pt x="465" y="164"/>
                  </a:lnTo>
                  <a:lnTo>
                    <a:pt x="456" y="141"/>
                  </a:lnTo>
                  <a:lnTo>
                    <a:pt x="447" y="121"/>
                  </a:lnTo>
                  <a:lnTo>
                    <a:pt x="439" y="104"/>
                  </a:lnTo>
                  <a:lnTo>
                    <a:pt x="431" y="88"/>
                  </a:lnTo>
                  <a:lnTo>
                    <a:pt x="431" y="88"/>
                  </a:lnTo>
                  <a:lnTo>
                    <a:pt x="430" y="87"/>
                  </a:lnTo>
                  <a:lnTo>
                    <a:pt x="430" y="87"/>
                  </a:lnTo>
                  <a:lnTo>
                    <a:pt x="427" y="86"/>
                  </a:lnTo>
                  <a:lnTo>
                    <a:pt x="427" y="86"/>
                  </a:lnTo>
                  <a:lnTo>
                    <a:pt x="426" y="86"/>
                  </a:lnTo>
                  <a:lnTo>
                    <a:pt x="426" y="86"/>
                  </a:lnTo>
                  <a:lnTo>
                    <a:pt x="425" y="86"/>
                  </a:lnTo>
                  <a:lnTo>
                    <a:pt x="425" y="86"/>
                  </a:lnTo>
                  <a:lnTo>
                    <a:pt x="419" y="88"/>
                  </a:lnTo>
                  <a:lnTo>
                    <a:pt x="410" y="93"/>
                  </a:lnTo>
                  <a:lnTo>
                    <a:pt x="395" y="102"/>
                  </a:lnTo>
                  <a:lnTo>
                    <a:pt x="395" y="102"/>
                  </a:lnTo>
                  <a:lnTo>
                    <a:pt x="381" y="112"/>
                  </a:lnTo>
                  <a:lnTo>
                    <a:pt x="365" y="124"/>
                  </a:lnTo>
                  <a:lnTo>
                    <a:pt x="365" y="124"/>
                  </a:lnTo>
                  <a:lnTo>
                    <a:pt x="352" y="102"/>
                  </a:lnTo>
                  <a:lnTo>
                    <a:pt x="339" y="80"/>
                  </a:lnTo>
                  <a:lnTo>
                    <a:pt x="325" y="60"/>
                  </a:lnTo>
                  <a:lnTo>
                    <a:pt x="312" y="42"/>
                  </a:lnTo>
                  <a:lnTo>
                    <a:pt x="290" y="14"/>
                  </a:lnTo>
                  <a:lnTo>
                    <a:pt x="282" y="3"/>
                  </a:lnTo>
                  <a:lnTo>
                    <a:pt x="282" y="3"/>
                  </a:lnTo>
                  <a:lnTo>
                    <a:pt x="280" y="2"/>
                  </a:lnTo>
                  <a:lnTo>
                    <a:pt x="278" y="0"/>
                  </a:lnTo>
                  <a:lnTo>
                    <a:pt x="275" y="2"/>
                  </a:lnTo>
                  <a:lnTo>
                    <a:pt x="273" y="3"/>
                  </a:lnTo>
                  <a:lnTo>
                    <a:pt x="273" y="3"/>
                  </a:lnTo>
                  <a:lnTo>
                    <a:pt x="264" y="14"/>
                  </a:lnTo>
                  <a:lnTo>
                    <a:pt x="242" y="42"/>
                  </a:lnTo>
                  <a:lnTo>
                    <a:pt x="229" y="60"/>
                  </a:lnTo>
                  <a:lnTo>
                    <a:pt x="215" y="81"/>
                  </a:lnTo>
                  <a:lnTo>
                    <a:pt x="202" y="103"/>
                  </a:lnTo>
                  <a:lnTo>
                    <a:pt x="189" y="125"/>
                  </a:lnTo>
                  <a:lnTo>
                    <a:pt x="189" y="125"/>
                  </a:lnTo>
                  <a:lnTo>
                    <a:pt x="167" y="109"/>
                  </a:lnTo>
                  <a:lnTo>
                    <a:pt x="149" y="96"/>
                  </a:lnTo>
                  <a:lnTo>
                    <a:pt x="130" y="86"/>
                  </a:lnTo>
                  <a:lnTo>
                    <a:pt x="130" y="86"/>
                  </a:lnTo>
                  <a:lnTo>
                    <a:pt x="128" y="86"/>
                  </a:lnTo>
                  <a:lnTo>
                    <a:pt x="128" y="86"/>
                  </a:lnTo>
                  <a:lnTo>
                    <a:pt x="128" y="86"/>
                  </a:lnTo>
                  <a:lnTo>
                    <a:pt x="128" y="86"/>
                  </a:lnTo>
                  <a:lnTo>
                    <a:pt x="128" y="86"/>
                  </a:lnTo>
                  <a:lnTo>
                    <a:pt x="128" y="86"/>
                  </a:lnTo>
                  <a:lnTo>
                    <a:pt x="124" y="86"/>
                  </a:lnTo>
                  <a:lnTo>
                    <a:pt x="122" y="88"/>
                  </a:lnTo>
                  <a:lnTo>
                    <a:pt x="122" y="88"/>
                  </a:lnTo>
                  <a:lnTo>
                    <a:pt x="114" y="104"/>
                  </a:lnTo>
                  <a:lnTo>
                    <a:pt x="106" y="121"/>
                  </a:lnTo>
                  <a:lnTo>
                    <a:pt x="97" y="141"/>
                  </a:lnTo>
                  <a:lnTo>
                    <a:pt x="88" y="164"/>
                  </a:lnTo>
                  <a:lnTo>
                    <a:pt x="81" y="187"/>
                  </a:lnTo>
                  <a:lnTo>
                    <a:pt x="77" y="197"/>
                  </a:lnTo>
                  <a:lnTo>
                    <a:pt x="75" y="209"/>
                  </a:lnTo>
                  <a:lnTo>
                    <a:pt x="74" y="219"/>
                  </a:lnTo>
                  <a:lnTo>
                    <a:pt x="74" y="230"/>
                  </a:lnTo>
                  <a:lnTo>
                    <a:pt x="74" y="230"/>
                  </a:lnTo>
                  <a:lnTo>
                    <a:pt x="46" y="230"/>
                  </a:lnTo>
                  <a:lnTo>
                    <a:pt x="35" y="231"/>
                  </a:lnTo>
                  <a:lnTo>
                    <a:pt x="35" y="231"/>
                  </a:lnTo>
                  <a:lnTo>
                    <a:pt x="32" y="231"/>
                  </a:lnTo>
                  <a:lnTo>
                    <a:pt x="31" y="232"/>
                  </a:lnTo>
                  <a:lnTo>
                    <a:pt x="30" y="234"/>
                  </a:lnTo>
                  <a:lnTo>
                    <a:pt x="30" y="235"/>
                  </a:lnTo>
                  <a:lnTo>
                    <a:pt x="30" y="235"/>
                  </a:lnTo>
                  <a:lnTo>
                    <a:pt x="29" y="283"/>
                  </a:lnTo>
                  <a:lnTo>
                    <a:pt x="29" y="326"/>
                  </a:lnTo>
                  <a:lnTo>
                    <a:pt x="30" y="372"/>
                  </a:lnTo>
                  <a:lnTo>
                    <a:pt x="30" y="372"/>
                  </a:lnTo>
                  <a:lnTo>
                    <a:pt x="3" y="378"/>
                  </a:lnTo>
                  <a:lnTo>
                    <a:pt x="3" y="378"/>
                  </a:lnTo>
                  <a:lnTo>
                    <a:pt x="2" y="379"/>
                  </a:lnTo>
                  <a:lnTo>
                    <a:pt x="0" y="382"/>
                  </a:lnTo>
                  <a:lnTo>
                    <a:pt x="0" y="383"/>
                  </a:lnTo>
                  <a:lnTo>
                    <a:pt x="0" y="385"/>
                  </a:lnTo>
                  <a:lnTo>
                    <a:pt x="0" y="385"/>
                  </a:lnTo>
                  <a:lnTo>
                    <a:pt x="6" y="415"/>
                  </a:lnTo>
                  <a:lnTo>
                    <a:pt x="14" y="444"/>
                  </a:lnTo>
                  <a:lnTo>
                    <a:pt x="25" y="477"/>
                  </a:lnTo>
                  <a:lnTo>
                    <a:pt x="33" y="496"/>
                  </a:lnTo>
                  <a:lnTo>
                    <a:pt x="41" y="514"/>
                  </a:lnTo>
                  <a:lnTo>
                    <a:pt x="50" y="533"/>
                  </a:lnTo>
                  <a:lnTo>
                    <a:pt x="60" y="550"/>
                  </a:lnTo>
                  <a:lnTo>
                    <a:pt x="71" y="567"/>
                  </a:lnTo>
                  <a:lnTo>
                    <a:pt x="83" y="583"/>
                  </a:lnTo>
                  <a:lnTo>
                    <a:pt x="97" y="598"/>
                  </a:lnTo>
                  <a:lnTo>
                    <a:pt x="111" y="611"/>
                  </a:lnTo>
                  <a:lnTo>
                    <a:pt x="111" y="611"/>
                  </a:lnTo>
                  <a:lnTo>
                    <a:pt x="117" y="614"/>
                  </a:lnTo>
                  <a:lnTo>
                    <a:pt x="124" y="619"/>
                  </a:lnTo>
                  <a:lnTo>
                    <a:pt x="134" y="622"/>
                  </a:lnTo>
                  <a:lnTo>
                    <a:pt x="142" y="625"/>
                  </a:lnTo>
                  <a:lnTo>
                    <a:pt x="161" y="629"/>
                  </a:lnTo>
                  <a:lnTo>
                    <a:pt x="183" y="632"/>
                  </a:lnTo>
                  <a:lnTo>
                    <a:pt x="205" y="634"/>
                  </a:lnTo>
                  <a:lnTo>
                    <a:pt x="228" y="634"/>
                  </a:lnTo>
                  <a:lnTo>
                    <a:pt x="272" y="635"/>
                  </a:lnTo>
                  <a:lnTo>
                    <a:pt x="272" y="635"/>
                  </a:lnTo>
                  <a:lnTo>
                    <a:pt x="273" y="643"/>
                  </a:lnTo>
                  <a:lnTo>
                    <a:pt x="274" y="651"/>
                  </a:lnTo>
                  <a:lnTo>
                    <a:pt x="276" y="660"/>
                  </a:lnTo>
                  <a:lnTo>
                    <a:pt x="280" y="667"/>
                  </a:lnTo>
                  <a:lnTo>
                    <a:pt x="283" y="675"/>
                  </a:lnTo>
                  <a:lnTo>
                    <a:pt x="288" y="682"/>
                  </a:lnTo>
                  <a:lnTo>
                    <a:pt x="294" y="689"/>
                  </a:lnTo>
                  <a:lnTo>
                    <a:pt x="299" y="695"/>
                  </a:lnTo>
                  <a:lnTo>
                    <a:pt x="305" y="701"/>
                  </a:lnTo>
                  <a:lnTo>
                    <a:pt x="312" y="705"/>
                  </a:lnTo>
                  <a:lnTo>
                    <a:pt x="319" y="709"/>
                  </a:lnTo>
                  <a:lnTo>
                    <a:pt x="327" y="713"/>
                  </a:lnTo>
                  <a:lnTo>
                    <a:pt x="335" y="716"/>
                  </a:lnTo>
                  <a:lnTo>
                    <a:pt x="343" y="718"/>
                  </a:lnTo>
                  <a:lnTo>
                    <a:pt x="352" y="719"/>
                  </a:lnTo>
                  <a:lnTo>
                    <a:pt x="360" y="719"/>
                  </a:lnTo>
                  <a:lnTo>
                    <a:pt x="360" y="719"/>
                  </a:lnTo>
                  <a:lnTo>
                    <a:pt x="364" y="719"/>
                  </a:lnTo>
                  <a:lnTo>
                    <a:pt x="365" y="717"/>
                  </a:lnTo>
                  <a:lnTo>
                    <a:pt x="367" y="716"/>
                  </a:lnTo>
                  <a:lnTo>
                    <a:pt x="367" y="712"/>
                  </a:lnTo>
                  <a:lnTo>
                    <a:pt x="367" y="712"/>
                  </a:lnTo>
                  <a:lnTo>
                    <a:pt x="367" y="710"/>
                  </a:lnTo>
                  <a:lnTo>
                    <a:pt x="365" y="708"/>
                  </a:lnTo>
                  <a:lnTo>
                    <a:pt x="364" y="706"/>
                  </a:lnTo>
                  <a:lnTo>
                    <a:pt x="360" y="705"/>
                  </a:lnTo>
                  <a:lnTo>
                    <a:pt x="360" y="705"/>
                  </a:lnTo>
                  <a:lnTo>
                    <a:pt x="354" y="705"/>
                  </a:lnTo>
                  <a:lnTo>
                    <a:pt x="345" y="704"/>
                  </a:lnTo>
                  <a:lnTo>
                    <a:pt x="339" y="702"/>
                  </a:lnTo>
                  <a:lnTo>
                    <a:pt x="333" y="700"/>
                  </a:lnTo>
                  <a:lnTo>
                    <a:pt x="320" y="694"/>
                  </a:lnTo>
                  <a:lnTo>
                    <a:pt x="309" y="685"/>
                  </a:lnTo>
                  <a:lnTo>
                    <a:pt x="299" y="674"/>
                  </a:lnTo>
                  <a:lnTo>
                    <a:pt x="293" y="663"/>
                  </a:lnTo>
                  <a:lnTo>
                    <a:pt x="288" y="649"/>
                  </a:lnTo>
                  <a:lnTo>
                    <a:pt x="287" y="642"/>
                  </a:lnTo>
                  <a:lnTo>
                    <a:pt x="286" y="635"/>
                  </a:lnTo>
                  <a:lnTo>
                    <a:pt x="286" y="635"/>
                  </a:lnTo>
                  <a:lnTo>
                    <a:pt x="331" y="634"/>
                  </a:lnTo>
                  <a:lnTo>
                    <a:pt x="352" y="633"/>
                  </a:lnTo>
                  <a:lnTo>
                    <a:pt x="374" y="632"/>
                  </a:lnTo>
                  <a:lnTo>
                    <a:pt x="394" y="628"/>
                  </a:lnTo>
                  <a:lnTo>
                    <a:pt x="412" y="624"/>
                  </a:lnTo>
                  <a:lnTo>
                    <a:pt x="428" y="618"/>
                  </a:lnTo>
                  <a:lnTo>
                    <a:pt x="435" y="614"/>
                  </a:lnTo>
                  <a:lnTo>
                    <a:pt x="441" y="611"/>
                  </a:lnTo>
                  <a:lnTo>
                    <a:pt x="441" y="611"/>
                  </a:lnTo>
                  <a:lnTo>
                    <a:pt x="456" y="598"/>
                  </a:lnTo>
                  <a:lnTo>
                    <a:pt x="469" y="583"/>
                  </a:lnTo>
                  <a:lnTo>
                    <a:pt x="481" y="567"/>
                  </a:lnTo>
                  <a:lnTo>
                    <a:pt x="492" y="550"/>
                  </a:lnTo>
                  <a:lnTo>
                    <a:pt x="502" y="533"/>
                  </a:lnTo>
                  <a:lnTo>
                    <a:pt x="511" y="514"/>
                  </a:lnTo>
                  <a:lnTo>
                    <a:pt x="519" y="496"/>
                  </a:lnTo>
                  <a:lnTo>
                    <a:pt x="526" y="477"/>
                  </a:lnTo>
                  <a:lnTo>
                    <a:pt x="538" y="444"/>
                  </a:lnTo>
                  <a:lnTo>
                    <a:pt x="546" y="415"/>
                  </a:lnTo>
                  <a:lnTo>
                    <a:pt x="553" y="385"/>
                  </a:lnTo>
                  <a:lnTo>
                    <a:pt x="553" y="385"/>
                  </a:lnTo>
                  <a:lnTo>
                    <a:pt x="553" y="383"/>
                  </a:lnTo>
                  <a:lnTo>
                    <a:pt x="552" y="382"/>
                  </a:lnTo>
                  <a:lnTo>
                    <a:pt x="550" y="379"/>
                  </a:lnTo>
                  <a:lnTo>
                    <a:pt x="548" y="378"/>
                  </a:lnTo>
                  <a:lnTo>
                    <a:pt x="548" y="378"/>
                  </a:lnTo>
                  <a:close/>
                  <a:moveTo>
                    <a:pt x="514" y="241"/>
                  </a:moveTo>
                  <a:lnTo>
                    <a:pt x="514" y="241"/>
                  </a:lnTo>
                  <a:lnTo>
                    <a:pt x="515" y="294"/>
                  </a:lnTo>
                  <a:lnTo>
                    <a:pt x="515" y="332"/>
                  </a:lnTo>
                  <a:lnTo>
                    <a:pt x="514" y="371"/>
                  </a:lnTo>
                  <a:lnTo>
                    <a:pt x="514" y="371"/>
                  </a:lnTo>
                  <a:lnTo>
                    <a:pt x="478" y="366"/>
                  </a:lnTo>
                  <a:lnTo>
                    <a:pt x="459" y="363"/>
                  </a:lnTo>
                  <a:lnTo>
                    <a:pt x="440" y="362"/>
                  </a:lnTo>
                  <a:lnTo>
                    <a:pt x="421" y="362"/>
                  </a:lnTo>
                  <a:lnTo>
                    <a:pt x="403" y="362"/>
                  </a:lnTo>
                  <a:lnTo>
                    <a:pt x="385" y="363"/>
                  </a:lnTo>
                  <a:lnTo>
                    <a:pt x="366" y="366"/>
                  </a:lnTo>
                  <a:lnTo>
                    <a:pt x="366" y="366"/>
                  </a:lnTo>
                  <a:lnTo>
                    <a:pt x="354" y="344"/>
                  </a:lnTo>
                  <a:lnTo>
                    <a:pt x="340" y="323"/>
                  </a:lnTo>
                  <a:lnTo>
                    <a:pt x="326" y="305"/>
                  </a:lnTo>
                  <a:lnTo>
                    <a:pt x="313" y="288"/>
                  </a:lnTo>
                  <a:lnTo>
                    <a:pt x="313" y="288"/>
                  </a:lnTo>
                  <a:lnTo>
                    <a:pt x="327" y="279"/>
                  </a:lnTo>
                  <a:lnTo>
                    <a:pt x="342" y="271"/>
                  </a:lnTo>
                  <a:lnTo>
                    <a:pt x="342" y="271"/>
                  </a:lnTo>
                  <a:lnTo>
                    <a:pt x="355" y="265"/>
                  </a:lnTo>
                  <a:lnTo>
                    <a:pt x="367" y="260"/>
                  </a:lnTo>
                  <a:lnTo>
                    <a:pt x="380" y="255"/>
                  </a:lnTo>
                  <a:lnTo>
                    <a:pt x="393" y="252"/>
                  </a:lnTo>
                  <a:lnTo>
                    <a:pt x="419" y="247"/>
                  </a:lnTo>
                  <a:lnTo>
                    <a:pt x="445" y="243"/>
                  </a:lnTo>
                  <a:lnTo>
                    <a:pt x="468" y="241"/>
                  </a:lnTo>
                  <a:lnTo>
                    <a:pt x="487" y="241"/>
                  </a:lnTo>
                  <a:lnTo>
                    <a:pt x="514" y="241"/>
                  </a:lnTo>
                  <a:lnTo>
                    <a:pt x="514" y="241"/>
                  </a:lnTo>
                  <a:close/>
                  <a:moveTo>
                    <a:pt x="278" y="268"/>
                  </a:moveTo>
                  <a:lnTo>
                    <a:pt x="278" y="268"/>
                  </a:lnTo>
                  <a:lnTo>
                    <a:pt x="299" y="292"/>
                  </a:lnTo>
                  <a:lnTo>
                    <a:pt x="299" y="292"/>
                  </a:lnTo>
                  <a:lnTo>
                    <a:pt x="299" y="292"/>
                  </a:lnTo>
                  <a:lnTo>
                    <a:pt x="299" y="292"/>
                  </a:lnTo>
                  <a:lnTo>
                    <a:pt x="320" y="316"/>
                  </a:lnTo>
                  <a:lnTo>
                    <a:pt x="337" y="339"/>
                  </a:lnTo>
                  <a:lnTo>
                    <a:pt x="345" y="353"/>
                  </a:lnTo>
                  <a:lnTo>
                    <a:pt x="355" y="368"/>
                  </a:lnTo>
                  <a:lnTo>
                    <a:pt x="355" y="368"/>
                  </a:lnTo>
                  <a:lnTo>
                    <a:pt x="339" y="372"/>
                  </a:lnTo>
                  <a:lnTo>
                    <a:pt x="322" y="378"/>
                  </a:lnTo>
                  <a:lnTo>
                    <a:pt x="307" y="385"/>
                  </a:lnTo>
                  <a:lnTo>
                    <a:pt x="293" y="394"/>
                  </a:lnTo>
                  <a:lnTo>
                    <a:pt x="293" y="394"/>
                  </a:lnTo>
                  <a:lnTo>
                    <a:pt x="276" y="409"/>
                  </a:lnTo>
                  <a:lnTo>
                    <a:pt x="276" y="409"/>
                  </a:lnTo>
                  <a:lnTo>
                    <a:pt x="260" y="396"/>
                  </a:lnTo>
                  <a:lnTo>
                    <a:pt x="252" y="390"/>
                  </a:lnTo>
                  <a:lnTo>
                    <a:pt x="243" y="384"/>
                  </a:lnTo>
                  <a:lnTo>
                    <a:pt x="234" y="379"/>
                  </a:lnTo>
                  <a:lnTo>
                    <a:pt x="223" y="375"/>
                  </a:lnTo>
                  <a:lnTo>
                    <a:pt x="212" y="371"/>
                  </a:lnTo>
                  <a:lnTo>
                    <a:pt x="199" y="368"/>
                  </a:lnTo>
                  <a:lnTo>
                    <a:pt x="199" y="368"/>
                  </a:lnTo>
                  <a:lnTo>
                    <a:pt x="207" y="355"/>
                  </a:lnTo>
                  <a:lnTo>
                    <a:pt x="217" y="341"/>
                  </a:lnTo>
                  <a:lnTo>
                    <a:pt x="235" y="315"/>
                  </a:lnTo>
                  <a:lnTo>
                    <a:pt x="256" y="291"/>
                  </a:lnTo>
                  <a:lnTo>
                    <a:pt x="278" y="268"/>
                  </a:lnTo>
                  <a:lnTo>
                    <a:pt x="278" y="268"/>
                  </a:lnTo>
                  <a:close/>
                  <a:moveTo>
                    <a:pt x="250" y="279"/>
                  </a:moveTo>
                  <a:lnTo>
                    <a:pt x="250" y="279"/>
                  </a:lnTo>
                  <a:lnTo>
                    <a:pt x="237" y="271"/>
                  </a:lnTo>
                  <a:lnTo>
                    <a:pt x="226" y="264"/>
                  </a:lnTo>
                  <a:lnTo>
                    <a:pt x="213" y="257"/>
                  </a:lnTo>
                  <a:lnTo>
                    <a:pt x="199" y="252"/>
                  </a:lnTo>
                  <a:lnTo>
                    <a:pt x="199" y="252"/>
                  </a:lnTo>
                  <a:lnTo>
                    <a:pt x="210" y="234"/>
                  </a:lnTo>
                  <a:lnTo>
                    <a:pt x="220" y="218"/>
                  </a:lnTo>
                  <a:lnTo>
                    <a:pt x="231" y="202"/>
                  </a:lnTo>
                  <a:lnTo>
                    <a:pt x="243" y="188"/>
                  </a:lnTo>
                  <a:lnTo>
                    <a:pt x="264" y="165"/>
                  </a:lnTo>
                  <a:lnTo>
                    <a:pt x="278" y="150"/>
                  </a:lnTo>
                  <a:lnTo>
                    <a:pt x="278" y="150"/>
                  </a:lnTo>
                  <a:lnTo>
                    <a:pt x="291" y="165"/>
                  </a:lnTo>
                  <a:lnTo>
                    <a:pt x="312" y="188"/>
                  </a:lnTo>
                  <a:lnTo>
                    <a:pt x="322" y="202"/>
                  </a:lnTo>
                  <a:lnTo>
                    <a:pt x="334" y="218"/>
                  </a:lnTo>
                  <a:lnTo>
                    <a:pt x="345" y="234"/>
                  </a:lnTo>
                  <a:lnTo>
                    <a:pt x="355" y="252"/>
                  </a:lnTo>
                  <a:lnTo>
                    <a:pt x="355" y="252"/>
                  </a:lnTo>
                  <a:lnTo>
                    <a:pt x="335" y="261"/>
                  </a:lnTo>
                  <a:lnTo>
                    <a:pt x="335" y="261"/>
                  </a:lnTo>
                  <a:lnTo>
                    <a:pt x="319" y="270"/>
                  </a:lnTo>
                  <a:lnTo>
                    <a:pt x="305" y="280"/>
                  </a:lnTo>
                  <a:lnTo>
                    <a:pt x="305" y="280"/>
                  </a:lnTo>
                  <a:lnTo>
                    <a:pt x="288" y="262"/>
                  </a:lnTo>
                  <a:lnTo>
                    <a:pt x="281" y="255"/>
                  </a:lnTo>
                  <a:lnTo>
                    <a:pt x="281" y="255"/>
                  </a:lnTo>
                  <a:lnTo>
                    <a:pt x="280" y="254"/>
                  </a:lnTo>
                  <a:lnTo>
                    <a:pt x="278" y="254"/>
                  </a:lnTo>
                  <a:lnTo>
                    <a:pt x="275" y="254"/>
                  </a:lnTo>
                  <a:lnTo>
                    <a:pt x="273" y="255"/>
                  </a:lnTo>
                  <a:lnTo>
                    <a:pt x="273" y="255"/>
                  </a:lnTo>
                  <a:lnTo>
                    <a:pt x="266" y="262"/>
                  </a:lnTo>
                  <a:lnTo>
                    <a:pt x="250" y="279"/>
                  </a:lnTo>
                  <a:lnTo>
                    <a:pt x="250" y="279"/>
                  </a:lnTo>
                  <a:close/>
                  <a:moveTo>
                    <a:pt x="365" y="139"/>
                  </a:moveTo>
                  <a:lnTo>
                    <a:pt x="365" y="139"/>
                  </a:lnTo>
                  <a:lnTo>
                    <a:pt x="366" y="139"/>
                  </a:lnTo>
                  <a:lnTo>
                    <a:pt x="366" y="139"/>
                  </a:lnTo>
                  <a:lnTo>
                    <a:pt x="369" y="136"/>
                  </a:lnTo>
                  <a:lnTo>
                    <a:pt x="369" y="136"/>
                  </a:lnTo>
                  <a:lnTo>
                    <a:pt x="382" y="125"/>
                  </a:lnTo>
                  <a:lnTo>
                    <a:pt x="396" y="116"/>
                  </a:lnTo>
                  <a:lnTo>
                    <a:pt x="410" y="106"/>
                  </a:lnTo>
                  <a:lnTo>
                    <a:pt x="423" y="98"/>
                  </a:lnTo>
                  <a:lnTo>
                    <a:pt x="423" y="98"/>
                  </a:lnTo>
                  <a:lnTo>
                    <a:pt x="434" y="121"/>
                  </a:lnTo>
                  <a:lnTo>
                    <a:pt x="442" y="138"/>
                  </a:lnTo>
                  <a:lnTo>
                    <a:pt x="449" y="156"/>
                  </a:lnTo>
                  <a:lnTo>
                    <a:pt x="456" y="176"/>
                  </a:lnTo>
                  <a:lnTo>
                    <a:pt x="462" y="194"/>
                  </a:lnTo>
                  <a:lnTo>
                    <a:pt x="466" y="212"/>
                  </a:lnTo>
                  <a:lnTo>
                    <a:pt x="466" y="222"/>
                  </a:lnTo>
                  <a:lnTo>
                    <a:pt x="468" y="228"/>
                  </a:lnTo>
                  <a:lnTo>
                    <a:pt x="468" y="228"/>
                  </a:lnTo>
                  <a:lnTo>
                    <a:pt x="468" y="230"/>
                  </a:lnTo>
                  <a:lnTo>
                    <a:pt x="468" y="230"/>
                  </a:lnTo>
                  <a:lnTo>
                    <a:pt x="445" y="231"/>
                  </a:lnTo>
                  <a:lnTo>
                    <a:pt x="419" y="234"/>
                  </a:lnTo>
                  <a:lnTo>
                    <a:pt x="393" y="240"/>
                  </a:lnTo>
                  <a:lnTo>
                    <a:pt x="366" y="248"/>
                  </a:lnTo>
                  <a:lnTo>
                    <a:pt x="366" y="248"/>
                  </a:lnTo>
                  <a:lnTo>
                    <a:pt x="356" y="230"/>
                  </a:lnTo>
                  <a:lnTo>
                    <a:pt x="345" y="214"/>
                  </a:lnTo>
                  <a:lnTo>
                    <a:pt x="334" y="197"/>
                  </a:lnTo>
                  <a:lnTo>
                    <a:pt x="322" y="182"/>
                  </a:lnTo>
                  <a:lnTo>
                    <a:pt x="322" y="182"/>
                  </a:lnTo>
                  <a:lnTo>
                    <a:pt x="332" y="171"/>
                  </a:lnTo>
                  <a:lnTo>
                    <a:pt x="343" y="159"/>
                  </a:lnTo>
                  <a:lnTo>
                    <a:pt x="343" y="159"/>
                  </a:lnTo>
                  <a:lnTo>
                    <a:pt x="356" y="147"/>
                  </a:lnTo>
                  <a:lnTo>
                    <a:pt x="365" y="139"/>
                  </a:lnTo>
                  <a:lnTo>
                    <a:pt x="365" y="139"/>
                  </a:lnTo>
                  <a:close/>
                  <a:moveTo>
                    <a:pt x="278" y="17"/>
                  </a:moveTo>
                  <a:lnTo>
                    <a:pt x="278" y="17"/>
                  </a:lnTo>
                  <a:lnTo>
                    <a:pt x="291" y="34"/>
                  </a:lnTo>
                  <a:lnTo>
                    <a:pt x="312" y="61"/>
                  </a:lnTo>
                  <a:lnTo>
                    <a:pt x="335" y="96"/>
                  </a:lnTo>
                  <a:lnTo>
                    <a:pt x="345" y="113"/>
                  </a:lnTo>
                  <a:lnTo>
                    <a:pt x="356" y="132"/>
                  </a:lnTo>
                  <a:lnTo>
                    <a:pt x="356" y="132"/>
                  </a:lnTo>
                  <a:lnTo>
                    <a:pt x="335" y="151"/>
                  </a:lnTo>
                  <a:lnTo>
                    <a:pt x="325" y="162"/>
                  </a:lnTo>
                  <a:lnTo>
                    <a:pt x="314" y="173"/>
                  </a:lnTo>
                  <a:lnTo>
                    <a:pt x="314" y="173"/>
                  </a:lnTo>
                  <a:lnTo>
                    <a:pt x="291" y="148"/>
                  </a:lnTo>
                  <a:lnTo>
                    <a:pt x="281" y="138"/>
                  </a:lnTo>
                  <a:lnTo>
                    <a:pt x="281" y="138"/>
                  </a:lnTo>
                  <a:lnTo>
                    <a:pt x="280" y="136"/>
                  </a:lnTo>
                  <a:lnTo>
                    <a:pt x="278" y="136"/>
                  </a:lnTo>
                  <a:lnTo>
                    <a:pt x="275" y="136"/>
                  </a:lnTo>
                  <a:lnTo>
                    <a:pt x="273" y="138"/>
                  </a:lnTo>
                  <a:lnTo>
                    <a:pt x="273" y="138"/>
                  </a:lnTo>
                  <a:lnTo>
                    <a:pt x="263" y="149"/>
                  </a:lnTo>
                  <a:lnTo>
                    <a:pt x="238" y="174"/>
                  </a:lnTo>
                  <a:lnTo>
                    <a:pt x="238" y="174"/>
                  </a:lnTo>
                  <a:lnTo>
                    <a:pt x="229" y="163"/>
                  </a:lnTo>
                  <a:lnTo>
                    <a:pt x="219" y="152"/>
                  </a:lnTo>
                  <a:lnTo>
                    <a:pt x="198" y="133"/>
                  </a:lnTo>
                  <a:lnTo>
                    <a:pt x="198" y="133"/>
                  </a:lnTo>
                  <a:lnTo>
                    <a:pt x="208" y="114"/>
                  </a:lnTo>
                  <a:lnTo>
                    <a:pt x="219" y="96"/>
                  </a:lnTo>
                  <a:lnTo>
                    <a:pt x="242" y="63"/>
                  </a:lnTo>
                  <a:lnTo>
                    <a:pt x="263" y="35"/>
                  </a:lnTo>
                  <a:lnTo>
                    <a:pt x="278" y="17"/>
                  </a:lnTo>
                  <a:lnTo>
                    <a:pt x="278" y="17"/>
                  </a:lnTo>
                  <a:close/>
                  <a:moveTo>
                    <a:pt x="130" y="98"/>
                  </a:moveTo>
                  <a:lnTo>
                    <a:pt x="130" y="98"/>
                  </a:lnTo>
                  <a:lnTo>
                    <a:pt x="144" y="108"/>
                  </a:lnTo>
                  <a:lnTo>
                    <a:pt x="158" y="116"/>
                  </a:lnTo>
                  <a:lnTo>
                    <a:pt x="172" y="126"/>
                  </a:lnTo>
                  <a:lnTo>
                    <a:pt x="184" y="136"/>
                  </a:lnTo>
                  <a:lnTo>
                    <a:pt x="198" y="148"/>
                  </a:lnTo>
                  <a:lnTo>
                    <a:pt x="210" y="159"/>
                  </a:lnTo>
                  <a:lnTo>
                    <a:pt x="221" y="171"/>
                  </a:lnTo>
                  <a:lnTo>
                    <a:pt x="231" y="184"/>
                  </a:lnTo>
                  <a:lnTo>
                    <a:pt x="231" y="184"/>
                  </a:lnTo>
                  <a:lnTo>
                    <a:pt x="220" y="199"/>
                  </a:lnTo>
                  <a:lnTo>
                    <a:pt x="208" y="214"/>
                  </a:lnTo>
                  <a:lnTo>
                    <a:pt x="198" y="231"/>
                  </a:lnTo>
                  <a:lnTo>
                    <a:pt x="189" y="248"/>
                  </a:lnTo>
                  <a:lnTo>
                    <a:pt x="189" y="248"/>
                  </a:lnTo>
                  <a:lnTo>
                    <a:pt x="175" y="243"/>
                  </a:lnTo>
                  <a:lnTo>
                    <a:pt x="161" y="240"/>
                  </a:lnTo>
                  <a:lnTo>
                    <a:pt x="135" y="234"/>
                  </a:lnTo>
                  <a:lnTo>
                    <a:pt x="108" y="231"/>
                  </a:lnTo>
                  <a:lnTo>
                    <a:pt x="85" y="230"/>
                  </a:lnTo>
                  <a:lnTo>
                    <a:pt x="85" y="230"/>
                  </a:lnTo>
                  <a:lnTo>
                    <a:pt x="85" y="228"/>
                  </a:lnTo>
                  <a:lnTo>
                    <a:pt x="85" y="228"/>
                  </a:lnTo>
                  <a:lnTo>
                    <a:pt x="85" y="222"/>
                  </a:lnTo>
                  <a:lnTo>
                    <a:pt x="86" y="212"/>
                  </a:lnTo>
                  <a:lnTo>
                    <a:pt x="90" y="194"/>
                  </a:lnTo>
                  <a:lnTo>
                    <a:pt x="96" y="176"/>
                  </a:lnTo>
                  <a:lnTo>
                    <a:pt x="104" y="156"/>
                  </a:lnTo>
                  <a:lnTo>
                    <a:pt x="111" y="138"/>
                  </a:lnTo>
                  <a:lnTo>
                    <a:pt x="119" y="121"/>
                  </a:lnTo>
                  <a:lnTo>
                    <a:pt x="130" y="98"/>
                  </a:lnTo>
                  <a:lnTo>
                    <a:pt x="130" y="98"/>
                  </a:lnTo>
                  <a:close/>
                  <a:moveTo>
                    <a:pt x="41" y="241"/>
                  </a:moveTo>
                  <a:lnTo>
                    <a:pt x="41" y="241"/>
                  </a:lnTo>
                  <a:lnTo>
                    <a:pt x="63" y="241"/>
                  </a:lnTo>
                  <a:lnTo>
                    <a:pt x="79" y="241"/>
                  </a:lnTo>
                  <a:lnTo>
                    <a:pt x="99" y="242"/>
                  </a:lnTo>
                  <a:lnTo>
                    <a:pt x="120" y="245"/>
                  </a:lnTo>
                  <a:lnTo>
                    <a:pt x="142" y="248"/>
                  </a:lnTo>
                  <a:lnTo>
                    <a:pt x="165" y="253"/>
                  </a:lnTo>
                  <a:lnTo>
                    <a:pt x="188" y="260"/>
                  </a:lnTo>
                  <a:lnTo>
                    <a:pt x="188" y="260"/>
                  </a:lnTo>
                  <a:lnTo>
                    <a:pt x="189" y="261"/>
                  </a:lnTo>
                  <a:lnTo>
                    <a:pt x="189" y="261"/>
                  </a:lnTo>
                  <a:lnTo>
                    <a:pt x="191" y="261"/>
                  </a:lnTo>
                  <a:lnTo>
                    <a:pt x="191" y="261"/>
                  </a:lnTo>
                  <a:lnTo>
                    <a:pt x="205" y="267"/>
                  </a:lnTo>
                  <a:lnTo>
                    <a:pt x="218" y="273"/>
                  </a:lnTo>
                  <a:lnTo>
                    <a:pt x="230" y="280"/>
                  </a:lnTo>
                  <a:lnTo>
                    <a:pt x="242" y="288"/>
                  </a:lnTo>
                  <a:lnTo>
                    <a:pt x="242" y="288"/>
                  </a:lnTo>
                  <a:lnTo>
                    <a:pt x="229" y="305"/>
                  </a:lnTo>
                  <a:lnTo>
                    <a:pt x="214" y="323"/>
                  </a:lnTo>
                  <a:lnTo>
                    <a:pt x="200" y="344"/>
                  </a:lnTo>
                  <a:lnTo>
                    <a:pt x="188" y="366"/>
                  </a:lnTo>
                  <a:lnTo>
                    <a:pt x="188" y="366"/>
                  </a:lnTo>
                  <a:lnTo>
                    <a:pt x="170" y="363"/>
                  </a:lnTo>
                  <a:lnTo>
                    <a:pt x="152" y="362"/>
                  </a:lnTo>
                  <a:lnTo>
                    <a:pt x="134" y="362"/>
                  </a:lnTo>
                  <a:lnTo>
                    <a:pt x="114" y="362"/>
                  </a:lnTo>
                  <a:lnTo>
                    <a:pt x="96" y="363"/>
                  </a:lnTo>
                  <a:lnTo>
                    <a:pt x="77" y="366"/>
                  </a:lnTo>
                  <a:lnTo>
                    <a:pt x="41" y="370"/>
                  </a:lnTo>
                  <a:lnTo>
                    <a:pt x="41" y="370"/>
                  </a:lnTo>
                  <a:lnTo>
                    <a:pt x="40" y="332"/>
                  </a:lnTo>
                  <a:lnTo>
                    <a:pt x="40" y="294"/>
                  </a:lnTo>
                  <a:lnTo>
                    <a:pt x="41" y="241"/>
                  </a:lnTo>
                  <a:lnTo>
                    <a:pt x="41" y="241"/>
                  </a:lnTo>
                  <a:close/>
                  <a:moveTo>
                    <a:pt x="434" y="602"/>
                  </a:moveTo>
                  <a:lnTo>
                    <a:pt x="434" y="602"/>
                  </a:lnTo>
                  <a:lnTo>
                    <a:pt x="427" y="605"/>
                  </a:lnTo>
                  <a:lnTo>
                    <a:pt x="420" y="609"/>
                  </a:lnTo>
                  <a:lnTo>
                    <a:pt x="411" y="612"/>
                  </a:lnTo>
                  <a:lnTo>
                    <a:pt x="402" y="614"/>
                  </a:lnTo>
                  <a:lnTo>
                    <a:pt x="380" y="619"/>
                  </a:lnTo>
                  <a:lnTo>
                    <a:pt x="357" y="621"/>
                  </a:lnTo>
                  <a:lnTo>
                    <a:pt x="334" y="622"/>
                  </a:lnTo>
                  <a:lnTo>
                    <a:pt x="311" y="622"/>
                  </a:lnTo>
                  <a:lnTo>
                    <a:pt x="273" y="622"/>
                  </a:lnTo>
                  <a:lnTo>
                    <a:pt x="273" y="622"/>
                  </a:lnTo>
                  <a:lnTo>
                    <a:pt x="230" y="622"/>
                  </a:lnTo>
                  <a:lnTo>
                    <a:pt x="207" y="622"/>
                  </a:lnTo>
                  <a:lnTo>
                    <a:pt x="187" y="620"/>
                  </a:lnTo>
                  <a:lnTo>
                    <a:pt x="166" y="618"/>
                  </a:lnTo>
                  <a:lnTo>
                    <a:pt x="147" y="614"/>
                  </a:lnTo>
                  <a:lnTo>
                    <a:pt x="131" y="609"/>
                  </a:lnTo>
                  <a:lnTo>
                    <a:pt x="124" y="605"/>
                  </a:lnTo>
                  <a:lnTo>
                    <a:pt x="119" y="602"/>
                  </a:lnTo>
                  <a:lnTo>
                    <a:pt x="119" y="602"/>
                  </a:lnTo>
                  <a:lnTo>
                    <a:pt x="106" y="590"/>
                  </a:lnTo>
                  <a:lnTo>
                    <a:pt x="94" y="579"/>
                  </a:lnTo>
                  <a:lnTo>
                    <a:pt x="83" y="565"/>
                  </a:lnTo>
                  <a:lnTo>
                    <a:pt x="74" y="550"/>
                  </a:lnTo>
                  <a:lnTo>
                    <a:pt x="64" y="534"/>
                  </a:lnTo>
                  <a:lnTo>
                    <a:pt x="56" y="519"/>
                  </a:lnTo>
                  <a:lnTo>
                    <a:pt x="48" y="501"/>
                  </a:lnTo>
                  <a:lnTo>
                    <a:pt x="41" y="485"/>
                  </a:lnTo>
                  <a:lnTo>
                    <a:pt x="30" y="454"/>
                  </a:lnTo>
                  <a:lnTo>
                    <a:pt x="22" y="427"/>
                  </a:lnTo>
                  <a:lnTo>
                    <a:pt x="16" y="404"/>
                  </a:lnTo>
                  <a:lnTo>
                    <a:pt x="13" y="389"/>
                  </a:lnTo>
                  <a:lnTo>
                    <a:pt x="13" y="389"/>
                  </a:lnTo>
                  <a:lnTo>
                    <a:pt x="37" y="383"/>
                  </a:lnTo>
                  <a:lnTo>
                    <a:pt x="37" y="383"/>
                  </a:lnTo>
                  <a:lnTo>
                    <a:pt x="74" y="377"/>
                  </a:lnTo>
                  <a:lnTo>
                    <a:pt x="93" y="375"/>
                  </a:lnTo>
                  <a:lnTo>
                    <a:pt x="113" y="374"/>
                  </a:lnTo>
                  <a:lnTo>
                    <a:pt x="132" y="374"/>
                  </a:lnTo>
                  <a:lnTo>
                    <a:pt x="152" y="374"/>
                  </a:lnTo>
                  <a:lnTo>
                    <a:pt x="172" y="375"/>
                  </a:lnTo>
                  <a:lnTo>
                    <a:pt x="190" y="378"/>
                  </a:lnTo>
                  <a:lnTo>
                    <a:pt x="190" y="378"/>
                  </a:lnTo>
                  <a:lnTo>
                    <a:pt x="204" y="382"/>
                  </a:lnTo>
                  <a:lnTo>
                    <a:pt x="217" y="385"/>
                  </a:lnTo>
                  <a:lnTo>
                    <a:pt x="228" y="390"/>
                  </a:lnTo>
                  <a:lnTo>
                    <a:pt x="237" y="394"/>
                  </a:lnTo>
                  <a:lnTo>
                    <a:pt x="246" y="400"/>
                  </a:lnTo>
                  <a:lnTo>
                    <a:pt x="256" y="406"/>
                  </a:lnTo>
                  <a:lnTo>
                    <a:pt x="272" y="421"/>
                  </a:lnTo>
                  <a:lnTo>
                    <a:pt x="272" y="421"/>
                  </a:lnTo>
                  <a:lnTo>
                    <a:pt x="274" y="422"/>
                  </a:lnTo>
                  <a:lnTo>
                    <a:pt x="274" y="422"/>
                  </a:lnTo>
                  <a:lnTo>
                    <a:pt x="274" y="422"/>
                  </a:lnTo>
                  <a:lnTo>
                    <a:pt x="274" y="422"/>
                  </a:lnTo>
                  <a:lnTo>
                    <a:pt x="278" y="423"/>
                  </a:lnTo>
                  <a:lnTo>
                    <a:pt x="280" y="421"/>
                  </a:lnTo>
                  <a:lnTo>
                    <a:pt x="280" y="421"/>
                  </a:lnTo>
                  <a:lnTo>
                    <a:pt x="293" y="409"/>
                  </a:lnTo>
                  <a:lnTo>
                    <a:pt x="306" y="399"/>
                  </a:lnTo>
                  <a:lnTo>
                    <a:pt x="306" y="399"/>
                  </a:lnTo>
                  <a:lnTo>
                    <a:pt x="318" y="392"/>
                  </a:lnTo>
                  <a:lnTo>
                    <a:pt x="331" y="387"/>
                  </a:lnTo>
                  <a:lnTo>
                    <a:pt x="344" y="383"/>
                  </a:lnTo>
                  <a:lnTo>
                    <a:pt x="358" y="379"/>
                  </a:lnTo>
                  <a:lnTo>
                    <a:pt x="373" y="376"/>
                  </a:lnTo>
                  <a:lnTo>
                    <a:pt x="388" y="375"/>
                  </a:lnTo>
                  <a:lnTo>
                    <a:pt x="404" y="374"/>
                  </a:lnTo>
                  <a:lnTo>
                    <a:pt x="420" y="374"/>
                  </a:lnTo>
                  <a:lnTo>
                    <a:pt x="451" y="375"/>
                  </a:lnTo>
                  <a:lnTo>
                    <a:pt x="484" y="378"/>
                  </a:lnTo>
                  <a:lnTo>
                    <a:pt x="514" y="383"/>
                  </a:lnTo>
                  <a:lnTo>
                    <a:pt x="540" y="389"/>
                  </a:lnTo>
                  <a:lnTo>
                    <a:pt x="540" y="389"/>
                  </a:lnTo>
                  <a:lnTo>
                    <a:pt x="537" y="404"/>
                  </a:lnTo>
                  <a:lnTo>
                    <a:pt x="531" y="427"/>
                  </a:lnTo>
                  <a:lnTo>
                    <a:pt x="522" y="454"/>
                  </a:lnTo>
                  <a:lnTo>
                    <a:pt x="510" y="485"/>
                  </a:lnTo>
                  <a:lnTo>
                    <a:pt x="503" y="501"/>
                  </a:lnTo>
                  <a:lnTo>
                    <a:pt x="496" y="519"/>
                  </a:lnTo>
                  <a:lnTo>
                    <a:pt x="488" y="534"/>
                  </a:lnTo>
                  <a:lnTo>
                    <a:pt x="479" y="550"/>
                  </a:lnTo>
                  <a:lnTo>
                    <a:pt x="469" y="565"/>
                  </a:lnTo>
                  <a:lnTo>
                    <a:pt x="458" y="579"/>
                  </a:lnTo>
                  <a:lnTo>
                    <a:pt x="447" y="590"/>
                  </a:lnTo>
                  <a:lnTo>
                    <a:pt x="434" y="602"/>
                  </a:lnTo>
                  <a:lnTo>
                    <a:pt x="434" y="6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 name="Group 42">
            <a:extLst>
              <a:ext uri="{FF2B5EF4-FFF2-40B4-BE49-F238E27FC236}">
                <a16:creationId xmlns:a16="http://schemas.microsoft.com/office/drawing/2014/main" id="{2E6FC903-628B-49EB-B545-7E68F09D2ED2}"/>
              </a:ext>
            </a:extLst>
          </p:cNvPr>
          <p:cNvGrpSpPr/>
          <p:nvPr userDrawn="1"/>
        </p:nvGrpSpPr>
        <p:grpSpPr>
          <a:xfrm>
            <a:off x="3980089" y="1649383"/>
            <a:ext cx="1206194" cy="1206194"/>
            <a:chOff x="5756276" y="2881313"/>
            <a:chExt cx="850900" cy="850900"/>
          </a:xfrm>
        </p:grpSpPr>
        <p:sp>
          <p:nvSpPr>
            <p:cNvPr id="44" name="Freeform 9">
              <a:extLst>
                <a:ext uri="{FF2B5EF4-FFF2-40B4-BE49-F238E27FC236}">
                  <a16:creationId xmlns:a16="http://schemas.microsoft.com/office/drawing/2014/main" id="{107FB38C-EFE9-4531-BDDF-F3446DB79787}"/>
                </a:ext>
              </a:extLst>
            </p:cNvPr>
            <p:cNvSpPr>
              <a:spLocks/>
            </p:cNvSpPr>
            <p:nvPr userDrawn="1"/>
          </p:nvSpPr>
          <p:spPr bwMode="auto">
            <a:xfrm>
              <a:off x="5756276" y="2881313"/>
              <a:ext cx="850900" cy="850900"/>
            </a:xfrm>
            <a:custGeom>
              <a:avLst/>
              <a:gdLst>
                <a:gd name="T0" fmla="*/ 1071 w 1073"/>
                <a:gd name="T1" fmla="*/ 564 h 1072"/>
                <a:gd name="T2" fmla="*/ 1061 w 1073"/>
                <a:gd name="T3" fmla="*/ 644 h 1072"/>
                <a:gd name="T4" fmla="*/ 1040 w 1073"/>
                <a:gd name="T5" fmla="*/ 720 h 1072"/>
                <a:gd name="T6" fmla="*/ 1008 w 1073"/>
                <a:gd name="T7" fmla="*/ 792 h 1072"/>
                <a:gd name="T8" fmla="*/ 966 w 1073"/>
                <a:gd name="T9" fmla="*/ 856 h 1072"/>
                <a:gd name="T10" fmla="*/ 915 w 1073"/>
                <a:gd name="T11" fmla="*/ 915 h 1072"/>
                <a:gd name="T12" fmla="*/ 857 w 1073"/>
                <a:gd name="T13" fmla="*/ 966 h 1072"/>
                <a:gd name="T14" fmla="*/ 792 w 1073"/>
                <a:gd name="T15" fmla="*/ 1007 h 1072"/>
                <a:gd name="T16" fmla="*/ 720 w 1073"/>
                <a:gd name="T17" fmla="*/ 1039 h 1072"/>
                <a:gd name="T18" fmla="*/ 644 w 1073"/>
                <a:gd name="T19" fmla="*/ 1061 h 1072"/>
                <a:gd name="T20" fmla="*/ 564 w 1073"/>
                <a:gd name="T21" fmla="*/ 1072 h 1072"/>
                <a:gd name="T22" fmla="*/ 509 w 1073"/>
                <a:gd name="T23" fmla="*/ 1072 h 1072"/>
                <a:gd name="T24" fmla="*/ 429 w 1073"/>
                <a:gd name="T25" fmla="*/ 1061 h 1072"/>
                <a:gd name="T26" fmla="*/ 353 w 1073"/>
                <a:gd name="T27" fmla="*/ 1039 h 1072"/>
                <a:gd name="T28" fmla="*/ 281 w 1073"/>
                <a:gd name="T29" fmla="*/ 1007 h 1072"/>
                <a:gd name="T30" fmla="*/ 216 w 1073"/>
                <a:gd name="T31" fmla="*/ 966 h 1072"/>
                <a:gd name="T32" fmla="*/ 158 w 1073"/>
                <a:gd name="T33" fmla="*/ 915 h 1072"/>
                <a:gd name="T34" fmla="*/ 108 w 1073"/>
                <a:gd name="T35" fmla="*/ 856 h 1072"/>
                <a:gd name="T36" fmla="*/ 65 w 1073"/>
                <a:gd name="T37" fmla="*/ 792 h 1072"/>
                <a:gd name="T38" fmla="*/ 34 w 1073"/>
                <a:gd name="T39" fmla="*/ 720 h 1072"/>
                <a:gd name="T40" fmla="*/ 12 w 1073"/>
                <a:gd name="T41" fmla="*/ 644 h 1072"/>
                <a:gd name="T42" fmla="*/ 2 w 1073"/>
                <a:gd name="T43" fmla="*/ 564 h 1072"/>
                <a:gd name="T44" fmla="*/ 2 w 1073"/>
                <a:gd name="T45" fmla="*/ 508 h 1072"/>
                <a:gd name="T46" fmla="*/ 12 w 1073"/>
                <a:gd name="T47" fmla="*/ 428 h 1072"/>
                <a:gd name="T48" fmla="*/ 34 w 1073"/>
                <a:gd name="T49" fmla="*/ 352 h 1072"/>
                <a:gd name="T50" fmla="*/ 65 w 1073"/>
                <a:gd name="T51" fmla="*/ 280 h 1072"/>
                <a:gd name="T52" fmla="*/ 108 w 1073"/>
                <a:gd name="T53" fmla="*/ 216 h 1072"/>
                <a:gd name="T54" fmla="*/ 158 w 1073"/>
                <a:gd name="T55" fmla="*/ 157 h 1072"/>
                <a:gd name="T56" fmla="*/ 216 w 1073"/>
                <a:gd name="T57" fmla="*/ 106 h 1072"/>
                <a:gd name="T58" fmla="*/ 281 w 1073"/>
                <a:gd name="T59" fmla="*/ 65 h 1072"/>
                <a:gd name="T60" fmla="*/ 353 w 1073"/>
                <a:gd name="T61" fmla="*/ 33 h 1072"/>
                <a:gd name="T62" fmla="*/ 429 w 1073"/>
                <a:gd name="T63" fmla="*/ 11 h 1072"/>
                <a:gd name="T64" fmla="*/ 509 w 1073"/>
                <a:gd name="T65" fmla="*/ 0 h 1072"/>
                <a:gd name="T66" fmla="*/ 564 w 1073"/>
                <a:gd name="T67" fmla="*/ 0 h 1072"/>
                <a:gd name="T68" fmla="*/ 644 w 1073"/>
                <a:gd name="T69" fmla="*/ 11 h 1072"/>
                <a:gd name="T70" fmla="*/ 720 w 1073"/>
                <a:gd name="T71" fmla="*/ 33 h 1072"/>
                <a:gd name="T72" fmla="*/ 792 w 1073"/>
                <a:gd name="T73" fmla="*/ 65 h 1072"/>
                <a:gd name="T74" fmla="*/ 857 w 1073"/>
                <a:gd name="T75" fmla="*/ 106 h 1072"/>
                <a:gd name="T76" fmla="*/ 915 w 1073"/>
                <a:gd name="T77" fmla="*/ 157 h 1072"/>
                <a:gd name="T78" fmla="*/ 966 w 1073"/>
                <a:gd name="T79" fmla="*/ 216 h 1072"/>
                <a:gd name="T80" fmla="*/ 1008 w 1073"/>
                <a:gd name="T81" fmla="*/ 280 h 1072"/>
                <a:gd name="T82" fmla="*/ 1040 w 1073"/>
                <a:gd name="T83" fmla="*/ 352 h 1072"/>
                <a:gd name="T84" fmla="*/ 1061 w 1073"/>
                <a:gd name="T85" fmla="*/ 428 h 1072"/>
                <a:gd name="T86" fmla="*/ 1071 w 1073"/>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2">
                  <a:moveTo>
                    <a:pt x="1073" y="536"/>
                  </a:moveTo>
                  <a:lnTo>
                    <a:pt x="1073" y="536"/>
                  </a:lnTo>
                  <a:lnTo>
                    <a:pt x="1071" y="564"/>
                  </a:lnTo>
                  <a:lnTo>
                    <a:pt x="1069" y="590"/>
                  </a:lnTo>
                  <a:lnTo>
                    <a:pt x="1066" y="618"/>
                  </a:lnTo>
                  <a:lnTo>
                    <a:pt x="1061" y="644"/>
                  </a:lnTo>
                  <a:lnTo>
                    <a:pt x="1055" y="670"/>
                  </a:lnTo>
                  <a:lnTo>
                    <a:pt x="1048" y="695"/>
                  </a:lnTo>
                  <a:lnTo>
                    <a:pt x="1040" y="720"/>
                  </a:lnTo>
                  <a:lnTo>
                    <a:pt x="1030" y="745"/>
                  </a:lnTo>
                  <a:lnTo>
                    <a:pt x="1020" y="769"/>
                  </a:lnTo>
                  <a:lnTo>
                    <a:pt x="1008" y="792"/>
                  </a:lnTo>
                  <a:lnTo>
                    <a:pt x="994" y="814"/>
                  </a:lnTo>
                  <a:lnTo>
                    <a:pt x="980" y="836"/>
                  </a:lnTo>
                  <a:lnTo>
                    <a:pt x="966" y="856"/>
                  </a:lnTo>
                  <a:lnTo>
                    <a:pt x="951" y="877"/>
                  </a:lnTo>
                  <a:lnTo>
                    <a:pt x="933" y="897"/>
                  </a:lnTo>
                  <a:lnTo>
                    <a:pt x="915" y="915"/>
                  </a:lnTo>
                  <a:lnTo>
                    <a:pt x="896" y="932"/>
                  </a:lnTo>
                  <a:lnTo>
                    <a:pt x="877" y="950"/>
                  </a:lnTo>
                  <a:lnTo>
                    <a:pt x="857" y="966"/>
                  </a:lnTo>
                  <a:lnTo>
                    <a:pt x="837" y="981"/>
                  </a:lnTo>
                  <a:lnTo>
                    <a:pt x="815" y="994"/>
                  </a:lnTo>
                  <a:lnTo>
                    <a:pt x="792" y="1007"/>
                  </a:lnTo>
                  <a:lnTo>
                    <a:pt x="769" y="1019"/>
                  </a:lnTo>
                  <a:lnTo>
                    <a:pt x="746" y="1030"/>
                  </a:lnTo>
                  <a:lnTo>
                    <a:pt x="720" y="1039"/>
                  </a:lnTo>
                  <a:lnTo>
                    <a:pt x="696" y="1047"/>
                  </a:lnTo>
                  <a:lnTo>
                    <a:pt x="671" y="1054"/>
                  </a:lnTo>
                  <a:lnTo>
                    <a:pt x="644" y="1061"/>
                  </a:lnTo>
                  <a:lnTo>
                    <a:pt x="618" y="1066"/>
                  </a:lnTo>
                  <a:lnTo>
                    <a:pt x="591" y="1069"/>
                  </a:lnTo>
                  <a:lnTo>
                    <a:pt x="564" y="1072"/>
                  </a:lnTo>
                  <a:lnTo>
                    <a:pt x="537" y="1072"/>
                  </a:lnTo>
                  <a:lnTo>
                    <a:pt x="537" y="1072"/>
                  </a:lnTo>
                  <a:lnTo>
                    <a:pt x="509" y="1072"/>
                  </a:lnTo>
                  <a:lnTo>
                    <a:pt x="482" y="1069"/>
                  </a:lnTo>
                  <a:lnTo>
                    <a:pt x="455" y="1066"/>
                  </a:lnTo>
                  <a:lnTo>
                    <a:pt x="429" y="1061"/>
                  </a:lnTo>
                  <a:lnTo>
                    <a:pt x="402" y="1054"/>
                  </a:lnTo>
                  <a:lnTo>
                    <a:pt x="377" y="1047"/>
                  </a:lnTo>
                  <a:lnTo>
                    <a:pt x="353" y="1039"/>
                  </a:lnTo>
                  <a:lnTo>
                    <a:pt x="328" y="1030"/>
                  </a:lnTo>
                  <a:lnTo>
                    <a:pt x="304" y="1019"/>
                  </a:lnTo>
                  <a:lnTo>
                    <a:pt x="281" y="1007"/>
                  </a:lnTo>
                  <a:lnTo>
                    <a:pt x="258" y="994"/>
                  </a:lnTo>
                  <a:lnTo>
                    <a:pt x="237" y="981"/>
                  </a:lnTo>
                  <a:lnTo>
                    <a:pt x="216" y="966"/>
                  </a:lnTo>
                  <a:lnTo>
                    <a:pt x="196" y="950"/>
                  </a:lnTo>
                  <a:lnTo>
                    <a:pt x="177" y="932"/>
                  </a:lnTo>
                  <a:lnTo>
                    <a:pt x="158" y="915"/>
                  </a:lnTo>
                  <a:lnTo>
                    <a:pt x="140" y="897"/>
                  </a:lnTo>
                  <a:lnTo>
                    <a:pt x="124" y="877"/>
                  </a:lnTo>
                  <a:lnTo>
                    <a:pt x="108" y="856"/>
                  </a:lnTo>
                  <a:lnTo>
                    <a:pt x="93" y="836"/>
                  </a:lnTo>
                  <a:lnTo>
                    <a:pt x="79" y="814"/>
                  </a:lnTo>
                  <a:lnTo>
                    <a:pt x="65" y="792"/>
                  </a:lnTo>
                  <a:lnTo>
                    <a:pt x="53" y="769"/>
                  </a:lnTo>
                  <a:lnTo>
                    <a:pt x="43" y="745"/>
                  </a:lnTo>
                  <a:lnTo>
                    <a:pt x="34" y="720"/>
                  </a:lnTo>
                  <a:lnTo>
                    <a:pt x="25" y="695"/>
                  </a:lnTo>
                  <a:lnTo>
                    <a:pt x="18" y="670"/>
                  </a:lnTo>
                  <a:lnTo>
                    <a:pt x="12" y="644"/>
                  </a:lnTo>
                  <a:lnTo>
                    <a:pt x="7" y="618"/>
                  </a:lnTo>
                  <a:lnTo>
                    <a:pt x="4" y="590"/>
                  </a:lnTo>
                  <a:lnTo>
                    <a:pt x="2" y="564"/>
                  </a:lnTo>
                  <a:lnTo>
                    <a:pt x="0" y="536"/>
                  </a:lnTo>
                  <a:lnTo>
                    <a:pt x="0" y="536"/>
                  </a:lnTo>
                  <a:lnTo>
                    <a:pt x="2" y="508"/>
                  </a:lnTo>
                  <a:lnTo>
                    <a:pt x="4" y="481"/>
                  </a:lnTo>
                  <a:lnTo>
                    <a:pt x="7" y="454"/>
                  </a:lnTo>
                  <a:lnTo>
                    <a:pt x="12" y="428"/>
                  </a:lnTo>
                  <a:lnTo>
                    <a:pt x="18" y="402"/>
                  </a:lnTo>
                  <a:lnTo>
                    <a:pt x="25" y="377"/>
                  </a:lnTo>
                  <a:lnTo>
                    <a:pt x="34" y="352"/>
                  </a:lnTo>
                  <a:lnTo>
                    <a:pt x="43" y="328"/>
                  </a:lnTo>
                  <a:lnTo>
                    <a:pt x="53" y="303"/>
                  </a:lnTo>
                  <a:lnTo>
                    <a:pt x="65" y="280"/>
                  </a:lnTo>
                  <a:lnTo>
                    <a:pt x="79" y="258"/>
                  </a:lnTo>
                  <a:lnTo>
                    <a:pt x="93" y="237"/>
                  </a:lnTo>
                  <a:lnTo>
                    <a:pt x="108" y="216"/>
                  </a:lnTo>
                  <a:lnTo>
                    <a:pt x="124" y="195"/>
                  </a:lnTo>
                  <a:lnTo>
                    <a:pt x="140" y="176"/>
                  </a:lnTo>
                  <a:lnTo>
                    <a:pt x="158" y="157"/>
                  </a:lnTo>
                  <a:lnTo>
                    <a:pt x="177" y="140"/>
                  </a:lnTo>
                  <a:lnTo>
                    <a:pt x="196" y="123"/>
                  </a:lnTo>
                  <a:lnTo>
                    <a:pt x="216" y="106"/>
                  </a:lnTo>
                  <a:lnTo>
                    <a:pt x="237" y="91"/>
                  </a:lnTo>
                  <a:lnTo>
                    <a:pt x="258" y="78"/>
                  </a:lnTo>
                  <a:lnTo>
                    <a:pt x="281" y="65"/>
                  </a:lnTo>
                  <a:lnTo>
                    <a:pt x="304" y="53"/>
                  </a:lnTo>
                  <a:lnTo>
                    <a:pt x="328" y="42"/>
                  </a:lnTo>
                  <a:lnTo>
                    <a:pt x="353" y="33"/>
                  </a:lnTo>
                  <a:lnTo>
                    <a:pt x="377" y="25"/>
                  </a:lnTo>
                  <a:lnTo>
                    <a:pt x="402" y="17"/>
                  </a:lnTo>
                  <a:lnTo>
                    <a:pt x="429" y="11"/>
                  </a:lnTo>
                  <a:lnTo>
                    <a:pt x="455" y="6"/>
                  </a:lnTo>
                  <a:lnTo>
                    <a:pt x="482" y="3"/>
                  </a:lnTo>
                  <a:lnTo>
                    <a:pt x="509" y="0"/>
                  </a:lnTo>
                  <a:lnTo>
                    <a:pt x="537" y="0"/>
                  </a:lnTo>
                  <a:lnTo>
                    <a:pt x="537" y="0"/>
                  </a:lnTo>
                  <a:lnTo>
                    <a:pt x="564" y="0"/>
                  </a:lnTo>
                  <a:lnTo>
                    <a:pt x="591" y="3"/>
                  </a:lnTo>
                  <a:lnTo>
                    <a:pt x="618" y="6"/>
                  </a:lnTo>
                  <a:lnTo>
                    <a:pt x="644" y="11"/>
                  </a:lnTo>
                  <a:lnTo>
                    <a:pt x="671" y="17"/>
                  </a:lnTo>
                  <a:lnTo>
                    <a:pt x="696" y="25"/>
                  </a:lnTo>
                  <a:lnTo>
                    <a:pt x="720" y="33"/>
                  </a:lnTo>
                  <a:lnTo>
                    <a:pt x="746" y="42"/>
                  </a:lnTo>
                  <a:lnTo>
                    <a:pt x="769" y="53"/>
                  </a:lnTo>
                  <a:lnTo>
                    <a:pt x="792" y="65"/>
                  </a:lnTo>
                  <a:lnTo>
                    <a:pt x="815" y="78"/>
                  </a:lnTo>
                  <a:lnTo>
                    <a:pt x="837" y="91"/>
                  </a:lnTo>
                  <a:lnTo>
                    <a:pt x="857" y="106"/>
                  </a:lnTo>
                  <a:lnTo>
                    <a:pt x="877" y="123"/>
                  </a:lnTo>
                  <a:lnTo>
                    <a:pt x="896" y="140"/>
                  </a:lnTo>
                  <a:lnTo>
                    <a:pt x="915" y="157"/>
                  </a:lnTo>
                  <a:lnTo>
                    <a:pt x="933" y="176"/>
                  </a:lnTo>
                  <a:lnTo>
                    <a:pt x="951" y="195"/>
                  </a:lnTo>
                  <a:lnTo>
                    <a:pt x="966" y="216"/>
                  </a:lnTo>
                  <a:lnTo>
                    <a:pt x="980" y="237"/>
                  </a:lnTo>
                  <a:lnTo>
                    <a:pt x="994" y="258"/>
                  </a:lnTo>
                  <a:lnTo>
                    <a:pt x="1008" y="280"/>
                  </a:lnTo>
                  <a:lnTo>
                    <a:pt x="1020" y="303"/>
                  </a:lnTo>
                  <a:lnTo>
                    <a:pt x="1030" y="328"/>
                  </a:lnTo>
                  <a:lnTo>
                    <a:pt x="1040" y="352"/>
                  </a:lnTo>
                  <a:lnTo>
                    <a:pt x="1048" y="377"/>
                  </a:lnTo>
                  <a:lnTo>
                    <a:pt x="1055" y="402"/>
                  </a:lnTo>
                  <a:lnTo>
                    <a:pt x="1061" y="428"/>
                  </a:lnTo>
                  <a:lnTo>
                    <a:pt x="1066" y="454"/>
                  </a:lnTo>
                  <a:lnTo>
                    <a:pt x="1069" y="481"/>
                  </a:lnTo>
                  <a:lnTo>
                    <a:pt x="1071" y="508"/>
                  </a:lnTo>
                  <a:lnTo>
                    <a:pt x="1073" y="536"/>
                  </a:lnTo>
                  <a:lnTo>
                    <a:pt x="1073"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a:extLst>
                <a:ext uri="{FF2B5EF4-FFF2-40B4-BE49-F238E27FC236}">
                  <a16:creationId xmlns:a16="http://schemas.microsoft.com/office/drawing/2014/main" id="{2B7A43D7-F510-438C-B8AD-B2A6A10F126A}"/>
                </a:ext>
              </a:extLst>
            </p:cNvPr>
            <p:cNvSpPr>
              <a:spLocks noEditPoints="1"/>
            </p:cNvSpPr>
            <p:nvPr userDrawn="1"/>
          </p:nvSpPr>
          <p:spPr bwMode="auto">
            <a:xfrm>
              <a:off x="5972176" y="3079750"/>
              <a:ext cx="425450" cy="493713"/>
            </a:xfrm>
            <a:custGeom>
              <a:avLst/>
              <a:gdLst>
                <a:gd name="T0" fmla="*/ 519 w 538"/>
                <a:gd name="T1" fmla="*/ 138 h 622"/>
                <a:gd name="T2" fmla="*/ 515 w 538"/>
                <a:gd name="T3" fmla="*/ 121 h 622"/>
                <a:gd name="T4" fmla="*/ 507 w 538"/>
                <a:gd name="T5" fmla="*/ 90 h 622"/>
                <a:gd name="T6" fmla="*/ 491 w 538"/>
                <a:gd name="T7" fmla="*/ 45 h 622"/>
                <a:gd name="T8" fmla="*/ 468 w 538"/>
                <a:gd name="T9" fmla="*/ 0 h 622"/>
                <a:gd name="T10" fmla="*/ 65 w 538"/>
                <a:gd name="T11" fmla="*/ 4 h 622"/>
                <a:gd name="T12" fmla="*/ 30 w 538"/>
                <a:gd name="T13" fmla="*/ 89 h 622"/>
                <a:gd name="T14" fmla="*/ 17 w 538"/>
                <a:gd name="T15" fmla="*/ 140 h 622"/>
                <a:gd name="T16" fmla="*/ 1 w 538"/>
                <a:gd name="T17" fmla="*/ 263 h 622"/>
                <a:gd name="T18" fmla="*/ 10 w 538"/>
                <a:gd name="T19" fmla="*/ 433 h 622"/>
                <a:gd name="T20" fmla="*/ 63 w 538"/>
                <a:gd name="T21" fmla="*/ 604 h 622"/>
                <a:gd name="T22" fmla="*/ 461 w 538"/>
                <a:gd name="T23" fmla="*/ 622 h 622"/>
                <a:gd name="T24" fmla="*/ 475 w 538"/>
                <a:gd name="T25" fmla="*/ 604 h 622"/>
                <a:gd name="T26" fmla="*/ 526 w 538"/>
                <a:gd name="T27" fmla="*/ 433 h 622"/>
                <a:gd name="T28" fmla="*/ 537 w 538"/>
                <a:gd name="T29" fmla="*/ 263 h 622"/>
                <a:gd name="T30" fmla="*/ 509 w 538"/>
                <a:gd name="T31" fmla="*/ 462 h 622"/>
                <a:gd name="T32" fmla="*/ 476 w 538"/>
                <a:gd name="T33" fmla="*/ 327 h 622"/>
                <a:gd name="T34" fmla="*/ 470 w 538"/>
                <a:gd name="T35" fmla="*/ 147 h 622"/>
                <a:gd name="T36" fmla="*/ 524 w 538"/>
                <a:gd name="T37" fmla="*/ 264 h 622"/>
                <a:gd name="T38" fmla="*/ 516 w 538"/>
                <a:gd name="T39" fmla="*/ 424 h 622"/>
                <a:gd name="T40" fmla="*/ 332 w 538"/>
                <a:gd name="T41" fmla="*/ 568 h 622"/>
                <a:gd name="T42" fmla="*/ 417 w 538"/>
                <a:gd name="T43" fmla="*/ 611 h 622"/>
                <a:gd name="T44" fmla="*/ 96 w 538"/>
                <a:gd name="T45" fmla="*/ 523 h 622"/>
                <a:gd name="T46" fmla="*/ 119 w 538"/>
                <a:gd name="T47" fmla="*/ 611 h 622"/>
                <a:gd name="T48" fmla="*/ 312 w 538"/>
                <a:gd name="T49" fmla="*/ 611 h 622"/>
                <a:gd name="T50" fmla="*/ 210 w 538"/>
                <a:gd name="T51" fmla="*/ 523 h 622"/>
                <a:gd name="T52" fmla="*/ 507 w 538"/>
                <a:gd name="T53" fmla="*/ 474 h 622"/>
                <a:gd name="T54" fmla="*/ 36 w 538"/>
                <a:gd name="T55" fmla="*/ 112 h 622"/>
                <a:gd name="T56" fmla="*/ 500 w 538"/>
                <a:gd name="T57" fmla="*/ 110 h 622"/>
                <a:gd name="T58" fmla="*/ 30 w 538"/>
                <a:gd name="T59" fmla="*/ 135 h 622"/>
                <a:gd name="T60" fmla="*/ 211 w 538"/>
                <a:gd name="T61" fmla="*/ 12 h 622"/>
                <a:gd name="T62" fmla="*/ 95 w 538"/>
                <a:gd name="T63" fmla="*/ 38 h 622"/>
                <a:gd name="T64" fmla="*/ 318 w 538"/>
                <a:gd name="T65" fmla="*/ 38 h 622"/>
                <a:gd name="T66" fmla="*/ 222 w 538"/>
                <a:gd name="T67" fmla="*/ 12 h 622"/>
                <a:gd name="T68" fmla="*/ 449 w 538"/>
                <a:gd name="T69" fmla="*/ 85 h 622"/>
                <a:gd name="T70" fmla="*/ 435 w 538"/>
                <a:gd name="T71" fmla="*/ 12 h 622"/>
                <a:gd name="T72" fmla="*/ 350 w 538"/>
                <a:gd name="T73" fmla="*/ 370 h 622"/>
                <a:gd name="T74" fmla="*/ 343 w 538"/>
                <a:gd name="T75" fmla="*/ 147 h 622"/>
                <a:gd name="T76" fmla="*/ 464 w 538"/>
                <a:gd name="T77" fmla="*/ 247 h 622"/>
                <a:gd name="T78" fmla="*/ 452 w 538"/>
                <a:gd name="T79" fmla="*/ 462 h 622"/>
                <a:gd name="T80" fmla="*/ 197 w 538"/>
                <a:gd name="T81" fmla="*/ 370 h 622"/>
                <a:gd name="T82" fmla="*/ 204 w 538"/>
                <a:gd name="T83" fmla="*/ 147 h 622"/>
                <a:gd name="T84" fmla="*/ 339 w 538"/>
                <a:gd name="T85" fmla="*/ 285 h 622"/>
                <a:gd name="T86" fmla="*/ 203 w 538"/>
                <a:gd name="T87" fmla="*/ 462 h 622"/>
                <a:gd name="T88" fmla="*/ 187 w 538"/>
                <a:gd name="T89" fmla="*/ 246 h 622"/>
                <a:gd name="T90" fmla="*/ 191 w 538"/>
                <a:gd name="T91" fmla="*/ 462 h 622"/>
                <a:gd name="T92" fmla="*/ 71 w 538"/>
                <a:gd name="T93" fmla="*/ 327 h 622"/>
                <a:gd name="T94" fmla="*/ 77 w 538"/>
                <a:gd name="T95" fmla="*/ 147 h 622"/>
                <a:gd name="T96" fmla="*/ 454 w 538"/>
                <a:gd name="T97" fmla="*/ 39 h 622"/>
                <a:gd name="T98" fmla="*/ 479 w 538"/>
                <a:gd name="T99" fmla="*/ 47 h 622"/>
                <a:gd name="T100" fmla="*/ 89 w 538"/>
                <a:gd name="T101" fmla="*/ 12 h 622"/>
                <a:gd name="T102" fmla="*/ 44 w 538"/>
                <a:gd name="T103" fmla="*/ 85 h 622"/>
                <a:gd name="T104" fmla="*/ 73 w 538"/>
                <a:gd name="T105" fmla="*/ 12 h 622"/>
                <a:gd name="T106" fmla="*/ 61 w 538"/>
                <a:gd name="T107" fmla="*/ 210 h 622"/>
                <a:gd name="T108" fmla="*/ 67 w 538"/>
                <a:gd name="T109" fmla="*/ 416 h 622"/>
                <a:gd name="T110" fmla="*/ 15 w 538"/>
                <a:gd name="T111" fmla="*/ 385 h 622"/>
                <a:gd name="T112" fmla="*/ 15 w 538"/>
                <a:gd name="T113" fmla="*/ 224 h 622"/>
                <a:gd name="T114" fmla="*/ 84 w 538"/>
                <a:gd name="T115" fmla="*/ 523 h 622"/>
                <a:gd name="T116" fmla="*/ 80 w 538"/>
                <a:gd name="T117" fmla="*/ 611 h 622"/>
                <a:gd name="T118" fmla="*/ 44 w 538"/>
                <a:gd name="T119" fmla="*/ 523 h 622"/>
                <a:gd name="T120" fmla="*/ 452 w 538"/>
                <a:gd name="T121" fmla="*/ 523 h 622"/>
                <a:gd name="T122" fmla="*/ 468 w 538"/>
                <a:gd name="T123" fmla="*/ 59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622">
                  <a:moveTo>
                    <a:pt x="519" y="141"/>
                  </a:moveTo>
                  <a:lnTo>
                    <a:pt x="519" y="141"/>
                  </a:lnTo>
                  <a:lnTo>
                    <a:pt x="519" y="141"/>
                  </a:lnTo>
                  <a:lnTo>
                    <a:pt x="519" y="141"/>
                  </a:lnTo>
                  <a:lnTo>
                    <a:pt x="519" y="138"/>
                  </a:lnTo>
                  <a:lnTo>
                    <a:pt x="519" y="138"/>
                  </a:lnTo>
                  <a:lnTo>
                    <a:pt x="517" y="129"/>
                  </a:lnTo>
                  <a:lnTo>
                    <a:pt x="517" y="129"/>
                  </a:lnTo>
                  <a:lnTo>
                    <a:pt x="515" y="121"/>
                  </a:lnTo>
                  <a:lnTo>
                    <a:pt x="515" y="121"/>
                  </a:lnTo>
                  <a:lnTo>
                    <a:pt x="513" y="110"/>
                  </a:lnTo>
                  <a:lnTo>
                    <a:pt x="513" y="110"/>
                  </a:lnTo>
                  <a:lnTo>
                    <a:pt x="509" y="98"/>
                  </a:lnTo>
                  <a:lnTo>
                    <a:pt x="509" y="98"/>
                  </a:lnTo>
                  <a:lnTo>
                    <a:pt x="507" y="90"/>
                  </a:lnTo>
                  <a:lnTo>
                    <a:pt x="507" y="90"/>
                  </a:lnTo>
                  <a:lnTo>
                    <a:pt x="507" y="89"/>
                  </a:lnTo>
                  <a:lnTo>
                    <a:pt x="507" y="89"/>
                  </a:lnTo>
                  <a:lnTo>
                    <a:pt x="499" y="67"/>
                  </a:lnTo>
                  <a:lnTo>
                    <a:pt x="491" y="45"/>
                  </a:lnTo>
                  <a:lnTo>
                    <a:pt x="483" y="24"/>
                  </a:lnTo>
                  <a:lnTo>
                    <a:pt x="473" y="4"/>
                  </a:lnTo>
                  <a:lnTo>
                    <a:pt x="473" y="4"/>
                  </a:lnTo>
                  <a:lnTo>
                    <a:pt x="471" y="1"/>
                  </a:lnTo>
                  <a:lnTo>
                    <a:pt x="468" y="0"/>
                  </a:lnTo>
                  <a:lnTo>
                    <a:pt x="69" y="0"/>
                  </a:lnTo>
                  <a:lnTo>
                    <a:pt x="69" y="0"/>
                  </a:lnTo>
                  <a:lnTo>
                    <a:pt x="66" y="1"/>
                  </a:lnTo>
                  <a:lnTo>
                    <a:pt x="65" y="4"/>
                  </a:lnTo>
                  <a:lnTo>
                    <a:pt x="65" y="4"/>
                  </a:lnTo>
                  <a:lnTo>
                    <a:pt x="54" y="24"/>
                  </a:lnTo>
                  <a:lnTo>
                    <a:pt x="46" y="45"/>
                  </a:lnTo>
                  <a:lnTo>
                    <a:pt x="38" y="67"/>
                  </a:lnTo>
                  <a:lnTo>
                    <a:pt x="30" y="89"/>
                  </a:lnTo>
                  <a:lnTo>
                    <a:pt x="30" y="89"/>
                  </a:lnTo>
                  <a:lnTo>
                    <a:pt x="30" y="90"/>
                  </a:lnTo>
                  <a:lnTo>
                    <a:pt x="30" y="90"/>
                  </a:lnTo>
                  <a:lnTo>
                    <a:pt x="23" y="114"/>
                  </a:lnTo>
                  <a:lnTo>
                    <a:pt x="17" y="140"/>
                  </a:lnTo>
                  <a:lnTo>
                    <a:pt x="17" y="140"/>
                  </a:lnTo>
                  <a:lnTo>
                    <a:pt x="17" y="141"/>
                  </a:lnTo>
                  <a:lnTo>
                    <a:pt x="17" y="141"/>
                  </a:lnTo>
                  <a:lnTo>
                    <a:pt x="9" y="180"/>
                  </a:lnTo>
                  <a:lnTo>
                    <a:pt x="4" y="221"/>
                  </a:lnTo>
                  <a:lnTo>
                    <a:pt x="1" y="263"/>
                  </a:lnTo>
                  <a:lnTo>
                    <a:pt x="0" y="304"/>
                  </a:lnTo>
                  <a:lnTo>
                    <a:pt x="0" y="304"/>
                  </a:lnTo>
                  <a:lnTo>
                    <a:pt x="1" y="348"/>
                  </a:lnTo>
                  <a:lnTo>
                    <a:pt x="5" y="392"/>
                  </a:lnTo>
                  <a:lnTo>
                    <a:pt x="10" y="433"/>
                  </a:lnTo>
                  <a:lnTo>
                    <a:pt x="19" y="474"/>
                  </a:lnTo>
                  <a:lnTo>
                    <a:pt x="28" y="513"/>
                  </a:lnTo>
                  <a:lnTo>
                    <a:pt x="40" y="551"/>
                  </a:lnTo>
                  <a:lnTo>
                    <a:pt x="55" y="587"/>
                  </a:lnTo>
                  <a:lnTo>
                    <a:pt x="63" y="604"/>
                  </a:lnTo>
                  <a:lnTo>
                    <a:pt x="71" y="620"/>
                  </a:lnTo>
                  <a:lnTo>
                    <a:pt x="71" y="620"/>
                  </a:lnTo>
                  <a:lnTo>
                    <a:pt x="74" y="622"/>
                  </a:lnTo>
                  <a:lnTo>
                    <a:pt x="76" y="622"/>
                  </a:lnTo>
                  <a:lnTo>
                    <a:pt x="461" y="622"/>
                  </a:lnTo>
                  <a:lnTo>
                    <a:pt x="461" y="622"/>
                  </a:lnTo>
                  <a:lnTo>
                    <a:pt x="463" y="622"/>
                  </a:lnTo>
                  <a:lnTo>
                    <a:pt x="465" y="620"/>
                  </a:lnTo>
                  <a:lnTo>
                    <a:pt x="465" y="620"/>
                  </a:lnTo>
                  <a:lnTo>
                    <a:pt x="475" y="604"/>
                  </a:lnTo>
                  <a:lnTo>
                    <a:pt x="481" y="587"/>
                  </a:lnTo>
                  <a:lnTo>
                    <a:pt x="496" y="551"/>
                  </a:lnTo>
                  <a:lnTo>
                    <a:pt x="509" y="513"/>
                  </a:lnTo>
                  <a:lnTo>
                    <a:pt x="518" y="474"/>
                  </a:lnTo>
                  <a:lnTo>
                    <a:pt x="526" y="433"/>
                  </a:lnTo>
                  <a:lnTo>
                    <a:pt x="532" y="392"/>
                  </a:lnTo>
                  <a:lnTo>
                    <a:pt x="536" y="348"/>
                  </a:lnTo>
                  <a:lnTo>
                    <a:pt x="538" y="304"/>
                  </a:lnTo>
                  <a:lnTo>
                    <a:pt x="538" y="304"/>
                  </a:lnTo>
                  <a:lnTo>
                    <a:pt x="537" y="263"/>
                  </a:lnTo>
                  <a:lnTo>
                    <a:pt x="533" y="221"/>
                  </a:lnTo>
                  <a:lnTo>
                    <a:pt x="528" y="181"/>
                  </a:lnTo>
                  <a:lnTo>
                    <a:pt x="519" y="141"/>
                  </a:lnTo>
                  <a:lnTo>
                    <a:pt x="519" y="141"/>
                  </a:lnTo>
                  <a:close/>
                  <a:moveTo>
                    <a:pt x="509" y="462"/>
                  </a:moveTo>
                  <a:lnTo>
                    <a:pt x="463" y="462"/>
                  </a:lnTo>
                  <a:lnTo>
                    <a:pt x="463" y="462"/>
                  </a:lnTo>
                  <a:lnTo>
                    <a:pt x="469" y="416"/>
                  </a:lnTo>
                  <a:lnTo>
                    <a:pt x="473" y="370"/>
                  </a:lnTo>
                  <a:lnTo>
                    <a:pt x="476" y="327"/>
                  </a:lnTo>
                  <a:lnTo>
                    <a:pt x="477" y="286"/>
                  </a:lnTo>
                  <a:lnTo>
                    <a:pt x="476" y="247"/>
                  </a:lnTo>
                  <a:lnTo>
                    <a:pt x="475" y="210"/>
                  </a:lnTo>
                  <a:lnTo>
                    <a:pt x="472" y="176"/>
                  </a:lnTo>
                  <a:lnTo>
                    <a:pt x="470" y="147"/>
                  </a:lnTo>
                  <a:lnTo>
                    <a:pt x="509" y="147"/>
                  </a:lnTo>
                  <a:lnTo>
                    <a:pt x="509" y="147"/>
                  </a:lnTo>
                  <a:lnTo>
                    <a:pt x="516" y="185"/>
                  </a:lnTo>
                  <a:lnTo>
                    <a:pt x="522" y="224"/>
                  </a:lnTo>
                  <a:lnTo>
                    <a:pt x="524" y="264"/>
                  </a:lnTo>
                  <a:lnTo>
                    <a:pt x="525" y="304"/>
                  </a:lnTo>
                  <a:lnTo>
                    <a:pt x="525" y="304"/>
                  </a:lnTo>
                  <a:lnTo>
                    <a:pt x="524" y="346"/>
                  </a:lnTo>
                  <a:lnTo>
                    <a:pt x="522" y="385"/>
                  </a:lnTo>
                  <a:lnTo>
                    <a:pt x="516" y="424"/>
                  </a:lnTo>
                  <a:lnTo>
                    <a:pt x="509" y="462"/>
                  </a:lnTo>
                  <a:lnTo>
                    <a:pt x="509" y="462"/>
                  </a:lnTo>
                  <a:close/>
                  <a:moveTo>
                    <a:pt x="325" y="611"/>
                  </a:moveTo>
                  <a:lnTo>
                    <a:pt x="325" y="611"/>
                  </a:lnTo>
                  <a:lnTo>
                    <a:pt x="332" y="568"/>
                  </a:lnTo>
                  <a:lnTo>
                    <a:pt x="338" y="523"/>
                  </a:lnTo>
                  <a:lnTo>
                    <a:pt x="440" y="523"/>
                  </a:lnTo>
                  <a:lnTo>
                    <a:pt x="440" y="523"/>
                  </a:lnTo>
                  <a:lnTo>
                    <a:pt x="430" y="568"/>
                  </a:lnTo>
                  <a:lnTo>
                    <a:pt x="417" y="611"/>
                  </a:lnTo>
                  <a:lnTo>
                    <a:pt x="325" y="611"/>
                  </a:lnTo>
                  <a:close/>
                  <a:moveTo>
                    <a:pt x="119" y="611"/>
                  </a:moveTo>
                  <a:lnTo>
                    <a:pt x="119" y="611"/>
                  </a:lnTo>
                  <a:lnTo>
                    <a:pt x="106" y="568"/>
                  </a:lnTo>
                  <a:lnTo>
                    <a:pt x="96" y="523"/>
                  </a:lnTo>
                  <a:lnTo>
                    <a:pt x="198" y="523"/>
                  </a:lnTo>
                  <a:lnTo>
                    <a:pt x="198" y="523"/>
                  </a:lnTo>
                  <a:lnTo>
                    <a:pt x="204" y="568"/>
                  </a:lnTo>
                  <a:lnTo>
                    <a:pt x="211" y="611"/>
                  </a:lnTo>
                  <a:lnTo>
                    <a:pt x="119" y="611"/>
                  </a:lnTo>
                  <a:close/>
                  <a:moveTo>
                    <a:pt x="210" y="523"/>
                  </a:moveTo>
                  <a:lnTo>
                    <a:pt x="326" y="523"/>
                  </a:lnTo>
                  <a:lnTo>
                    <a:pt x="326" y="523"/>
                  </a:lnTo>
                  <a:lnTo>
                    <a:pt x="320" y="568"/>
                  </a:lnTo>
                  <a:lnTo>
                    <a:pt x="312" y="611"/>
                  </a:lnTo>
                  <a:lnTo>
                    <a:pt x="224" y="611"/>
                  </a:lnTo>
                  <a:lnTo>
                    <a:pt x="224" y="611"/>
                  </a:lnTo>
                  <a:lnTo>
                    <a:pt x="215" y="568"/>
                  </a:lnTo>
                  <a:lnTo>
                    <a:pt x="210" y="523"/>
                  </a:lnTo>
                  <a:lnTo>
                    <a:pt x="210" y="523"/>
                  </a:lnTo>
                  <a:close/>
                  <a:moveTo>
                    <a:pt x="40" y="512"/>
                  </a:moveTo>
                  <a:lnTo>
                    <a:pt x="40" y="512"/>
                  </a:lnTo>
                  <a:lnTo>
                    <a:pt x="30" y="474"/>
                  </a:lnTo>
                  <a:lnTo>
                    <a:pt x="507" y="474"/>
                  </a:lnTo>
                  <a:lnTo>
                    <a:pt x="507" y="474"/>
                  </a:lnTo>
                  <a:lnTo>
                    <a:pt x="496" y="512"/>
                  </a:lnTo>
                  <a:lnTo>
                    <a:pt x="40" y="512"/>
                  </a:lnTo>
                  <a:close/>
                  <a:moveTo>
                    <a:pt x="36" y="113"/>
                  </a:moveTo>
                  <a:lnTo>
                    <a:pt x="36" y="113"/>
                  </a:lnTo>
                  <a:lnTo>
                    <a:pt x="36" y="112"/>
                  </a:lnTo>
                  <a:lnTo>
                    <a:pt x="36" y="112"/>
                  </a:lnTo>
                  <a:lnTo>
                    <a:pt x="40" y="97"/>
                  </a:lnTo>
                  <a:lnTo>
                    <a:pt x="496" y="97"/>
                  </a:lnTo>
                  <a:lnTo>
                    <a:pt x="496" y="97"/>
                  </a:lnTo>
                  <a:lnTo>
                    <a:pt x="500" y="110"/>
                  </a:lnTo>
                  <a:lnTo>
                    <a:pt x="500" y="110"/>
                  </a:lnTo>
                  <a:lnTo>
                    <a:pt x="501" y="113"/>
                  </a:lnTo>
                  <a:lnTo>
                    <a:pt x="501" y="113"/>
                  </a:lnTo>
                  <a:lnTo>
                    <a:pt x="507" y="135"/>
                  </a:lnTo>
                  <a:lnTo>
                    <a:pt x="30" y="135"/>
                  </a:lnTo>
                  <a:lnTo>
                    <a:pt x="30" y="135"/>
                  </a:lnTo>
                  <a:lnTo>
                    <a:pt x="36" y="113"/>
                  </a:lnTo>
                  <a:lnTo>
                    <a:pt x="36" y="113"/>
                  </a:lnTo>
                  <a:close/>
                  <a:moveTo>
                    <a:pt x="211" y="12"/>
                  </a:moveTo>
                  <a:lnTo>
                    <a:pt x="211" y="12"/>
                  </a:lnTo>
                  <a:lnTo>
                    <a:pt x="206" y="39"/>
                  </a:lnTo>
                  <a:lnTo>
                    <a:pt x="199" y="85"/>
                  </a:lnTo>
                  <a:lnTo>
                    <a:pt x="85" y="85"/>
                  </a:lnTo>
                  <a:lnTo>
                    <a:pt x="85" y="85"/>
                  </a:lnTo>
                  <a:lnTo>
                    <a:pt x="95" y="38"/>
                  </a:lnTo>
                  <a:lnTo>
                    <a:pt x="100" y="12"/>
                  </a:lnTo>
                  <a:lnTo>
                    <a:pt x="211" y="12"/>
                  </a:lnTo>
                  <a:close/>
                  <a:moveTo>
                    <a:pt x="312" y="12"/>
                  </a:moveTo>
                  <a:lnTo>
                    <a:pt x="312" y="12"/>
                  </a:lnTo>
                  <a:lnTo>
                    <a:pt x="318" y="38"/>
                  </a:lnTo>
                  <a:lnTo>
                    <a:pt x="325" y="85"/>
                  </a:lnTo>
                  <a:lnTo>
                    <a:pt x="211" y="85"/>
                  </a:lnTo>
                  <a:lnTo>
                    <a:pt x="211" y="85"/>
                  </a:lnTo>
                  <a:lnTo>
                    <a:pt x="218" y="38"/>
                  </a:lnTo>
                  <a:lnTo>
                    <a:pt x="222" y="12"/>
                  </a:lnTo>
                  <a:lnTo>
                    <a:pt x="312" y="12"/>
                  </a:lnTo>
                  <a:close/>
                  <a:moveTo>
                    <a:pt x="435" y="12"/>
                  </a:moveTo>
                  <a:lnTo>
                    <a:pt x="435" y="12"/>
                  </a:lnTo>
                  <a:lnTo>
                    <a:pt x="441" y="38"/>
                  </a:lnTo>
                  <a:lnTo>
                    <a:pt x="449" y="85"/>
                  </a:lnTo>
                  <a:lnTo>
                    <a:pt x="336" y="85"/>
                  </a:lnTo>
                  <a:lnTo>
                    <a:pt x="336" y="85"/>
                  </a:lnTo>
                  <a:lnTo>
                    <a:pt x="329" y="39"/>
                  </a:lnTo>
                  <a:lnTo>
                    <a:pt x="325" y="12"/>
                  </a:lnTo>
                  <a:lnTo>
                    <a:pt x="435" y="12"/>
                  </a:lnTo>
                  <a:close/>
                  <a:moveTo>
                    <a:pt x="452" y="462"/>
                  </a:moveTo>
                  <a:lnTo>
                    <a:pt x="344" y="462"/>
                  </a:lnTo>
                  <a:lnTo>
                    <a:pt x="344" y="462"/>
                  </a:lnTo>
                  <a:lnTo>
                    <a:pt x="348" y="415"/>
                  </a:lnTo>
                  <a:lnTo>
                    <a:pt x="350" y="370"/>
                  </a:lnTo>
                  <a:lnTo>
                    <a:pt x="350" y="326"/>
                  </a:lnTo>
                  <a:lnTo>
                    <a:pt x="350" y="285"/>
                  </a:lnTo>
                  <a:lnTo>
                    <a:pt x="349" y="246"/>
                  </a:lnTo>
                  <a:lnTo>
                    <a:pt x="348" y="210"/>
                  </a:lnTo>
                  <a:lnTo>
                    <a:pt x="343" y="147"/>
                  </a:lnTo>
                  <a:lnTo>
                    <a:pt x="457" y="147"/>
                  </a:lnTo>
                  <a:lnTo>
                    <a:pt x="457" y="147"/>
                  </a:lnTo>
                  <a:lnTo>
                    <a:pt x="461" y="176"/>
                  </a:lnTo>
                  <a:lnTo>
                    <a:pt x="463" y="210"/>
                  </a:lnTo>
                  <a:lnTo>
                    <a:pt x="464" y="247"/>
                  </a:lnTo>
                  <a:lnTo>
                    <a:pt x="464" y="286"/>
                  </a:lnTo>
                  <a:lnTo>
                    <a:pt x="464" y="327"/>
                  </a:lnTo>
                  <a:lnTo>
                    <a:pt x="462" y="370"/>
                  </a:lnTo>
                  <a:lnTo>
                    <a:pt x="457" y="416"/>
                  </a:lnTo>
                  <a:lnTo>
                    <a:pt x="452" y="462"/>
                  </a:lnTo>
                  <a:lnTo>
                    <a:pt x="452" y="462"/>
                  </a:lnTo>
                  <a:close/>
                  <a:moveTo>
                    <a:pt x="203" y="462"/>
                  </a:moveTo>
                  <a:lnTo>
                    <a:pt x="203" y="462"/>
                  </a:lnTo>
                  <a:lnTo>
                    <a:pt x="199" y="415"/>
                  </a:lnTo>
                  <a:lnTo>
                    <a:pt x="197" y="370"/>
                  </a:lnTo>
                  <a:lnTo>
                    <a:pt x="197" y="326"/>
                  </a:lnTo>
                  <a:lnTo>
                    <a:pt x="197" y="285"/>
                  </a:lnTo>
                  <a:lnTo>
                    <a:pt x="198" y="246"/>
                  </a:lnTo>
                  <a:lnTo>
                    <a:pt x="199" y="210"/>
                  </a:lnTo>
                  <a:lnTo>
                    <a:pt x="204" y="147"/>
                  </a:lnTo>
                  <a:lnTo>
                    <a:pt x="332" y="147"/>
                  </a:lnTo>
                  <a:lnTo>
                    <a:pt x="332" y="147"/>
                  </a:lnTo>
                  <a:lnTo>
                    <a:pt x="336" y="210"/>
                  </a:lnTo>
                  <a:lnTo>
                    <a:pt x="338" y="246"/>
                  </a:lnTo>
                  <a:lnTo>
                    <a:pt x="339" y="285"/>
                  </a:lnTo>
                  <a:lnTo>
                    <a:pt x="339" y="326"/>
                  </a:lnTo>
                  <a:lnTo>
                    <a:pt x="338" y="370"/>
                  </a:lnTo>
                  <a:lnTo>
                    <a:pt x="336" y="415"/>
                  </a:lnTo>
                  <a:lnTo>
                    <a:pt x="333" y="462"/>
                  </a:lnTo>
                  <a:lnTo>
                    <a:pt x="203" y="462"/>
                  </a:lnTo>
                  <a:close/>
                  <a:moveTo>
                    <a:pt x="77" y="147"/>
                  </a:moveTo>
                  <a:lnTo>
                    <a:pt x="192" y="147"/>
                  </a:lnTo>
                  <a:lnTo>
                    <a:pt x="192" y="147"/>
                  </a:lnTo>
                  <a:lnTo>
                    <a:pt x="188" y="210"/>
                  </a:lnTo>
                  <a:lnTo>
                    <a:pt x="187" y="246"/>
                  </a:lnTo>
                  <a:lnTo>
                    <a:pt x="186" y="285"/>
                  </a:lnTo>
                  <a:lnTo>
                    <a:pt x="186" y="326"/>
                  </a:lnTo>
                  <a:lnTo>
                    <a:pt x="186" y="370"/>
                  </a:lnTo>
                  <a:lnTo>
                    <a:pt x="188" y="415"/>
                  </a:lnTo>
                  <a:lnTo>
                    <a:pt x="191" y="462"/>
                  </a:lnTo>
                  <a:lnTo>
                    <a:pt x="84" y="462"/>
                  </a:lnTo>
                  <a:lnTo>
                    <a:pt x="84" y="462"/>
                  </a:lnTo>
                  <a:lnTo>
                    <a:pt x="78" y="416"/>
                  </a:lnTo>
                  <a:lnTo>
                    <a:pt x="74" y="370"/>
                  </a:lnTo>
                  <a:lnTo>
                    <a:pt x="71" y="327"/>
                  </a:lnTo>
                  <a:lnTo>
                    <a:pt x="70" y="286"/>
                  </a:lnTo>
                  <a:lnTo>
                    <a:pt x="71" y="247"/>
                  </a:lnTo>
                  <a:lnTo>
                    <a:pt x="73" y="210"/>
                  </a:lnTo>
                  <a:lnTo>
                    <a:pt x="75" y="176"/>
                  </a:lnTo>
                  <a:lnTo>
                    <a:pt x="77" y="147"/>
                  </a:lnTo>
                  <a:lnTo>
                    <a:pt x="77" y="147"/>
                  </a:lnTo>
                  <a:close/>
                  <a:moveTo>
                    <a:pt x="493" y="85"/>
                  </a:moveTo>
                  <a:lnTo>
                    <a:pt x="462" y="85"/>
                  </a:lnTo>
                  <a:lnTo>
                    <a:pt x="462" y="85"/>
                  </a:lnTo>
                  <a:lnTo>
                    <a:pt x="454" y="39"/>
                  </a:lnTo>
                  <a:lnTo>
                    <a:pt x="447" y="12"/>
                  </a:lnTo>
                  <a:lnTo>
                    <a:pt x="464" y="12"/>
                  </a:lnTo>
                  <a:lnTo>
                    <a:pt x="464" y="12"/>
                  </a:lnTo>
                  <a:lnTo>
                    <a:pt x="472" y="30"/>
                  </a:lnTo>
                  <a:lnTo>
                    <a:pt x="479" y="47"/>
                  </a:lnTo>
                  <a:lnTo>
                    <a:pt x="486" y="67"/>
                  </a:lnTo>
                  <a:lnTo>
                    <a:pt x="493" y="85"/>
                  </a:lnTo>
                  <a:lnTo>
                    <a:pt x="493" y="85"/>
                  </a:lnTo>
                  <a:close/>
                  <a:moveTo>
                    <a:pt x="73" y="12"/>
                  </a:moveTo>
                  <a:lnTo>
                    <a:pt x="89" y="12"/>
                  </a:lnTo>
                  <a:lnTo>
                    <a:pt x="89" y="12"/>
                  </a:lnTo>
                  <a:lnTo>
                    <a:pt x="82" y="39"/>
                  </a:lnTo>
                  <a:lnTo>
                    <a:pt x="74" y="85"/>
                  </a:lnTo>
                  <a:lnTo>
                    <a:pt x="44" y="85"/>
                  </a:lnTo>
                  <a:lnTo>
                    <a:pt x="44" y="85"/>
                  </a:lnTo>
                  <a:lnTo>
                    <a:pt x="51" y="67"/>
                  </a:lnTo>
                  <a:lnTo>
                    <a:pt x="58" y="47"/>
                  </a:lnTo>
                  <a:lnTo>
                    <a:pt x="65" y="30"/>
                  </a:lnTo>
                  <a:lnTo>
                    <a:pt x="73" y="12"/>
                  </a:lnTo>
                  <a:lnTo>
                    <a:pt x="73" y="12"/>
                  </a:lnTo>
                  <a:close/>
                  <a:moveTo>
                    <a:pt x="28" y="147"/>
                  </a:moveTo>
                  <a:lnTo>
                    <a:pt x="66" y="147"/>
                  </a:lnTo>
                  <a:lnTo>
                    <a:pt x="66" y="147"/>
                  </a:lnTo>
                  <a:lnTo>
                    <a:pt x="63" y="176"/>
                  </a:lnTo>
                  <a:lnTo>
                    <a:pt x="61" y="210"/>
                  </a:lnTo>
                  <a:lnTo>
                    <a:pt x="60" y="247"/>
                  </a:lnTo>
                  <a:lnTo>
                    <a:pt x="59" y="286"/>
                  </a:lnTo>
                  <a:lnTo>
                    <a:pt x="60" y="327"/>
                  </a:lnTo>
                  <a:lnTo>
                    <a:pt x="62" y="370"/>
                  </a:lnTo>
                  <a:lnTo>
                    <a:pt x="67" y="416"/>
                  </a:lnTo>
                  <a:lnTo>
                    <a:pt x="73" y="462"/>
                  </a:lnTo>
                  <a:lnTo>
                    <a:pt x="28" y="462"/>
                  </a:lnTo>
                  <a:lnTo>
                    <a:pt x="28" y="462"/>
                  </a:lnTo>
                  <a:lnTo>
                    <a:pt x="21" y="424"/>
                  </a:lnTo>
                  <a:lnTo>
                    <a:pt x="15" y="385"/>
                  </a:lnTo>
                  <a:lnTo>
                    <a:pt x="13" y="346"/>
                  </a:lnTo>
                  <a:lnTo>
                    <a:pt x="12" y="304"/>
                  </a:lnTo>
                  <a:lnTo>
                    <a:pt x="12" y="304"/>
                  </a:lnTo>
                  <a:lnTo>
                    <a:pt x="13" y="264"/>
                  </a:lnTo>
                  <a:lnTo>
                    <a:pt x="15" y="224"/>
                  </a:lnTo>
                  <a:lnTo>
                    <a:pt x="21" y="185"/>
                  </a:lnTo>
                  <a:lnTo>
                    <a:pt x="28" y="147"/>
                  </a:lnTo>
                  <a:lnTo>
                    <a:pt x="28" y="147"/>
                  </a:lnTo>
                  <a:close/>
                  <a:moveTo>
                    <a:pt x="44" y="523"/>
                  </a:moveTo>
                  <a:lnTo>
                    <a:pt x="84" y="523"/>
                  </a:lnTo>
                  <a:lnTo>
                    <a:pt x="84" y="523"/>
                  </a:lnTo>
                  <a:lnTo>
                    <a:pt x="95" y="568"/>
                  </a:lnTo>
                  <a:lnTo>
                    <a:pt x="106" y="611"/>
                  </a:lnTo>
                  <a:lnTo>
                    <a:pt x="80" y="611"/>
                  </a:lnTo>
                  <a:lnTo>
                    <a:pt x="80" y="611"/>
                  </a:lnTo>
                  <a:lnTo>
                    <a:pt x="69" y="590"/>
                  </a:lnTo>
                  <a:lnTo>
                    <a:pt x="60" y="569"/>
                  </a:lnTo>
                  <a:lnTo>
                    <a:pt x="52" y="546"/>
                  </a:lnTo>
                  <a:lnTo>
                    <a:pt x="44" y="523"/>
                  </a:lnTo>
                  <a:lnTo>
                    <a:pt x="44" y="523"/>
                  </a:lnTo>
                  <a:close/>
                  <a:moveTo>
                    <a:pt x="457" y="611"/>
                  </a:moveTo>
                  <a:lnTo>
                    <a:pt x="430" y="611"/>
                  </a:lnTo>
                  <a:lnTo>
                    <a:pt x="430" y="611"/>
                  </a:lnTo>
                  <a:lnTo>
                    <a:pt x="441" y="568"/>
                  </a:lnTo>
                  <a:lnTo>
                    <a:pt x="452" y="523"/>
                  </a:lnTo>
                  <a:lnTo>
                    <a:pt x="493" y="523"/>
                  </a:lnTo>
                  <a:lnTo>
                    <a:pt x="493" y="523"/>
                  </a:lnTo>
                  <a:lnTo>
                    <a:pt x="485" y="546"/>
                  </a:lnTo>
                  <a:lnTo>
                    <a:pt x="477" y="569"/>
                  </a:lnTo>
                  <a:lnTo>
                    <a:pt x="468" y="590"/>
                  </a:lnTo>
                  <a:lnTo>
                    <a:pt x="457" y="611"/>
                  </a:lnTo>
                  <a:lnTo>
                    <a:pt x="457" y="6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96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eer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1"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hasCustomPrompt="1"/>
          </p:nvPr>
        </p:nvSpPr>
        <p:spPr>
          <a:xfrm>
            <a:off x="1857798" y="915566"/>
            <a:ext cx="6829002"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2/28/2020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111" name="Text Placeholder 4"/>
          <p:cNvSpPr>
            <a:spLocks noGrp="1"/>
          </p:cNvSpPr>
          <p:nvPr>
            <p:ph type="body" sz="quarter" idx="35" hasCustomPrompt="1"/>
          </p:nvPr>
        </p:nvSpPr>
        <p:spPr>
          <a:xfrm>
            <a:off x="1857798" y="2057202"/>
            <a:ext cx="6818658" cy="2448272"/>
          </a:xfr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er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A8266F63-58C1-43EA-92D1-4E2825D47C14}"/>
              </a:ext>
            </a:extLst>
          </p:cNvPr>
          <p:cNvSpPr/>
          <p:nvPr userDrawn="1"/>
        </p:nvSpPr>
        <p:spPr>
          <a:xfrm>
            <a:off x="889610" y="1435959"/>
            <a:ext cx="2991662" cy="29916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2/28/2020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 Placeholder 4"/>
          <p:cNvSpPr>
            <a:spLocks noGrp="1"/>
          </p:cNvSpPr>
          <p:nvPr>
            <p:ph type="body" sz="quarter" idx="39" hasCustomPrompt="1"/>
          </p:nvPr>
        </p:nvSpPr>
        <p:spPr>
          <a:xfrm>
            <a:off x="4067944" y="1746440"/>
            <a:ext cx="4608512" cy="505509"/>
          </a:xfrm>
        </p:spPr>
        <p:txBody>
          <a:bodyPr anchor="ctr">
            <a:noAutofit/>
          </a:bodyPr>
          <a:lstStyle>
            <a:lvl1pPr marL="0" indent="0" algn="l">
              <a:buNone/>
              <a:defRPr sz="2800">
                <a:solidFill>
                  <a:schemeClr val="accent3"/>
                </a:solidFill>
              </a:defRPr>
            </a:lvl1pPr>
          </a:lstStyle>
          <a:p>
            <a:r>
              <a:rPr lang="en-US" dirty="0"/>
              <a:t>Insert your text here</a:t>
            </a:r>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p>
        </p:txBody>
      </p:sp>
      <p:pic>
        <p:nvPicPr>
          <p:cNvPr id="6" name="Picture 5">
            <a:extLst>
              <a:ext uri="{FF2B5EF4-FFF2-40B4-BE49-F238E27FC236}">
                <a16:creationId xmlns:a16="http://schemas.microsoft.com/office/drawing/2014/main" id="{FEB341AD-C410-4FD0-886C-D52E7CA61B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81350" y="1688828"/>
            <a:ext cx="1910530" cy="2467098"/>
          </a:xfrm>
          <a:prstGeom prst="rect">
            <a:avLst/>
          </a:prstGeom>
        </p:spPr>
      </p:pic>
    </p:spTree>
    <p:extLst>
      <p:ext uri="{BB962C8B-B14F-4D97-AF65-F5344CB8AC3E}">
        <p14:creationId xmlns:p14="http://schemas.microsoft.com/office/powerpoint/2010/main" val="17661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eer PPT 5">
    <p:spTree>
      <p:nvGrpSpPr>
        <p:cNvPr id="1" name=""/>
        <p:cNvGrpSpPr/>
        <p:nvPr/>
      </p:nvGrpSpPr>
      <p:grpSpPr>
        <a:xfrm>
          <a:off x="0" y="0"/>
          <a:ext cx="0" cy="0"/>
          <a:chOff x="0" y="0"/>
          <a:chExt cx="0" cy="0"/>
        </a:xfrm>
      </p:grpSpPr>
      <p:sp>
        <p:nvSpPr>
          <p:cNvPr id="236" name="Freeform 12"/>
          <p:cNvSpPr>
            <a:spLocks/>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2/28/2020</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pPr/>
              <a:t>2/28/2020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Lst>
  <p:txStyles>
    <p:titleStyle>
      <a:lvl1pPr algn="ctr" defTabSz="914400" rtl="0" eaLnBrk="1" latinLnBrk="0" hangingPunct="1">
        <a:spcBef>
          <a:spcPct val="0"/>
        </a:spcBef>
        <a:buNone/>
        <a:defRPr sz="42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a:t>
            </a:r>
          </a:p>
        </p:txBody>
      </p:sp>
      <p:sp>
        <p:nvSpPr>
          <p:cNvPr id="3" name="Text Placeholder 2"/>
          <p:cNvSpPr>
            <a:spLocks noGrp="1"/>
          </p:cNvSpPr>
          <p:nvPr>
            <p:ph type="body" sz="quarter" idx="35"/>
          </p:nvPr>
        </p:nvSpPr>
        <p:spPr/>
        <p:txBody>
          <a:bodyPr/>
          <a:lstStyle/>
          <a:p>
            <a:r>
              <a:rPr lang="en-US" dirty="0"/>
              <a:t>Beers &amp; Breweries</a:t>
            </a:r>
          </a:p>
        </p:txBody>
      </p:sp>
      <p:sp>
        <p:nvSpPr>
          <p:cNvPr id="4" name="TextBox 3">
            <a:extLst>
              <a:ext uri="{FF2B5EF4-FFF2-40B4-BE49-F238E27FC236}">
                <a16:creationId xmlns:a16="http://schemas.microsoft.com/office/drawing/2014/main" id="{1786843A-C7BE-4899-9F6A-ABE1B8AF1D00}"/>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4148444099"/>
      </p:ext>
    </p:extLst>
  </p:cSld>
  <p:clrMapOvr>
    <a:masterClrMapping/>
  </p:clrMapOvr>
  <mc:AlternateContent xmlns:mc="http://schemas.openxmlformats.org/markup-compatibility/2006" xmlns:p14="http://schemas.microsoft.com/office/powerpoint/2010/main">
    <mc:Choice Requires="p14">
      <p:transition spd="slow" p14:dur="2000" advTm="9986"/>
    </mc:Choice>
    <mc:Fallback xmlns="">
      <p:transition spd="slow" advTm="99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4C7EA7-2EE2-4009-AA46-75A05E66E1FF}"/>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664237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9313BA-83AF-4722-9CE5-CFA1492E019B}"/>
              </a:ext>
            </a:extLst>
          </p:cNvPr>
          <p:cNvSpPr>
            <a:spLocks noGrp="1"/>
          </p:cNvSpPr>
          <p:nvPr>
            <p:ph type="title"/>
          </p:nvPr>
        </p:nvSpPr>
        <p:spPr/>
        <p:txBody>
          <a:bodyPr/>
          <a:lstStyle/>
          <a:p>
            <a:r>
              <a:rPr lang="en-US" dirty="0"/>
              <a:t>Scope</a:t>
            </a:r>
          </a:p>
        </p:txBody>
      </p:sp>
      <p:sp>
        <p:nvSpPr>
          <p:cNvPr id="6" name="Text Placeholder 5">
            <a:extLst>
              <a:ext uri="{FF2B5EF4-FFF2-40B4-BE49-F238E27FC236}">
                <a16:creationId xmlns:a16="http://schemas.microsoft.com/office/drawing/2014/main" id="{68F030ED-4EC5-440E-B58F-AC0D6E56493D}"/>
              </a:ext>
            </a:extLst>
          </p:cNvPr>
          <p:cNvSpPr>
            <a:spLocks noGrp="1"/>
          </p:cNvSpPr>
          <p:nvPr>
            <p:ph type="body" sz="quarter" idx="35"/>
          </p:nvPr>
        </p:nvSpPr>
        <p:spPr/>
        <p:txBody>
          <a:bodyPr/>
          <a:lstStyle/>
          <a:p>
            <a:r>
              <a:rPr lang="en-US" dirty="0"/>
              <a:t>Target audience: Budweiser CEO and CFO executives</a:t>
            </a:r>
          </a:p>
          <a:p>
            <a:pPr marL="342900" indent="-342900">
              <a:buFont typeface="Arial" panose="020B0604020202020204" pitchFamily="34" charset="0"/>
              <a:buChar char="•"/>
            </a:pPr>
            <a:r>
              <a:rPr lang="en-US" dirty="0"/>
              <a:t>Brewery summary</a:t>
            </a:r>
          </a:p>
          <a:p>
            <a:pPr marL="342900" indent="-342900">
              <a:buFont typeface="Arial" panose="020B0604020202020204" pitchFamily="34" charset="0"/>
              <a:buChar char="•"/>
            </a:pPr>
            <a:r>
              <a:rPr lang="en-US" dirty="0"/>
              <a:t>Facts about ABV and IBU</a:t>
            </a:r>
          </a:p>
          <a:p>
            <a:pPr marL="342900" indent="-342900">
              <a:buFont typeface="Arial" panose="020B0604020202020204" pitchFamily="34" charset="0"/>
              <a:buChar char="•"/>
            </a:pPr>
            <a:r>
              <a:rPr lang="en-US" dirty="0"/>
              <a:t>Relationship between ABV and IBU</a:t>
            </a:r>
          </a:p>
        </p:txBody>
      </p:sp>
      <p:sp>
        <p:nvSpPr>
          <p:cNvPr id="4" name="TextBox 3">
            <a:extLst>
              <a:ext uri="{FF2B5EF4-FFF2-40B4-BE49-F238E27FC236}">
                <a16:creationId xmlns:a16="http://schemas.microsoft.com/office/drawing/2014/main" id="{4A1A627B-5081-4CE6-86BF-BC90159E460D}"/>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1538342588"/>
      </p:ext>
    </p:extLst>
  </p:cSld>
  <p:clrMapOvr>
    <a:masterClrMapping/>
  </p:clrMapOvr>
  <mc:AlternateContent xmlns:mc="http://schemas.openxmlformats.org/markup-compatibility/2006" xmlns:p14="http://schemas.microsoft.com/office/powerpoint/2010/main">
    <mc:Choice Requires="p14">
      <p:transition spd="slow" p14:dur="2000" advTm="5398"/>
    </mc:Choice>
    <mc:Fallback xmlns="">
      <p:transition spd="slow" advTm="539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E9E57-AA0B-4A73-96A9-2A10F0C4C9C2}"/>
              </a:ext>
            </a:extLst>
          </p:cNvPr>
          <p:cNvSpPr>
            <a:spLocks noGrp="1"/>
          </p:cNvSpPr>
          <p:nvPr>
            <p:ph type="title"/>
          </p:nvPr>
        </p:nvSpPr>
        <p:spPr/>
        <p:txBody>
          <a:bodyPr/>
          <a:lstStyle/>
          <a:p>
            <a:r>
              <a:rPr lang="en-US" dirty="0"/>
              <a:t>Beers and Brewery Data</a:t>
            </a:r>
          </a:p>
        </p:txBody>
      </p:sp>
      <p:sp>
        <p:nvSpPr>
          <p:cNvPr id="4" name="Text Placeholder 3">
            <a:extLst>
              <a:ext uri="{FF2B5EF4-FFF2-40B4-BE49-F238E27FC236}">
                <a16:creationId xmlns:a16="http://schemas.microsoft.com/office/drawing/2014/main" id="{C37B7804-918B-424E-9C73-00428C94F96C}"/>
              </a:ext>
            </a:extLst>
          </p:cNvPr>
          <p:cNvSpPr>
            <a:spLocks noGrp="1"/>
          </p:cNvSpPr>
          <p:nvPr>
            <p:ph type="body" sz="quarter" idx="40"/>
          </p:nvPr>
        </p:nvSpPr>
        <p:spPr>
          <a:xfrm>
            <a:off x="4038600" y="1132046"/>
            <a:ext cx="3886200" cy="2003544"/>
          </a:xfrm>
        </p:spPr>
        <p:txBody>
          <a:bodyPr/>
          <a:lstStyle/>
          <a:p>
            <a:pPr marL="342900" indent="-182880">
              <a:buFont typeface="Arial" panose="020B0604020202020204" pitchFamily="34" charset="0"/>
              <a:buChar char="•"/>
            </a:pPr>
            <a:r>
              <a:rPr lang="en-US" sz="1200" dirty="0"/>
              <a:t>Two sources of data (beers and breweries)</a:t>
            </a:r>
          </a:p>
          <a:p>
            <a:pPr marL="342900" indent="-182880">
              <a:buFont typeface="Arial" panose="020B0604020202020204" pitchFamily="34" charset="0"/>
              <a:buChar char="•"/>
            </a:pPr>
            <a:r>
              <a:rPr lang="en-US" sz="1200" dirty="0"/>
              <a:t>2410 US craft beers</a:t>
            </a:r>
          </a:p>
          <a:p>
            <a:pPr marL="731520" lvl="1" indent="-182880">
              <a:buFont typeface="Arial" panose="020B0604020202020204" pitchFamily="34" charset="0"/>
              <a:buChar char="•"/>
            </a:pPr>
            <a:r>
              <a:rPr lang="en-US" sz="1200" dirty="0"/>
              <a:t>Beer names</a:t>
            </a:r>
          </a:p>
          <a:p>
            <a:pPr marL="731520" lvl="1" indent="-182880">
              <a:buFont typeface="Arial" panose="020B0604020202020204" pitchFamily="34" charset="0"/>
              <a:buChar char="•"/>
            </a:pPr>
            <a:r>
              <a:rPr lang="en-US" sz="1200" dirty="0"/>
              <a:t>Style</a:t>
            </a:r>
          </a:p>
          <a:p>
            <a:pPr marL="731520" lvl="1" indent="-182880">
              <a:buFont typeface="Arial" panose="020B0604020202020204" pitchFamily="34" charset="0"/>
              <a:buChar char="•"/>
            </a:pPr>
            <a:r>
              <a:rPr lang="en-US" sz="1200" dirty="0"/>
              <a:t>Sizes (Ounces)</a:t>
            </a:r>
          </a:p>
          <a:p>
            <a:pPr marL="731520" lvl="1" indent="-182880">
              <a:buFont typeface="Arial" panose="020B0604020202020204" pitchFamily="34" charset="0"/>
              <a:buChar char="•"/>
            </a:pPr>
            <a:r>
              <a:rPr lang="en-US" sz="1200" dirty="0"/>
              <a:t>Alcohol By Volume (ABV)</a:t>
            </a:r>
          </a:p>
          <a:p>
            <a:pPr marL="731520" lvl="1" indent="-182880">
              <a:buFont typeface="Arial" panose="020B0604020202020204" pitchFamily="34" charset="0"/>
              <a:buChar char="•"/>
            </a:pPr>
            <a:r>
              <a:rPr lang="en-US" sz="1200" dirty="0"/>
              <a:t>International Bitterness Units (IBU)</a:t>
            </a:r>
          </a:p>
          <a:p>
            <a:pPr marL="342900" indent="-182880">
              <a:buFont typeface="Arial" panose="020B0604020202020204" pitchFamily="34" charset="0"/>
              <a:buChar char="•"/>
            </a:pPr>
            <a:r>
              <a:rPr lang="en-US" sz="1200" dirty="0"/>
              <a:t>558 US breweries</a:t>
            </a:r>
          </a:p>
          <a:p>
            <a:pPr marL="731520" lvl="1" indent="-182880">
              <a:buFont typeface="Arial" panose="020B0604020202020204" pitchFamily="34" charset="0"/>
              <a:buChar char="•"/>
            </a:pPr>
            <a:r>
              <a:rPr lang="en-US" sz="1200" dirty="0"/>
              <a:t>Brewery names</a:t>
            </a:r>
          </a:p>
          <a:p>
            <a:pPr marL="731520" lvl="1" indent="-182880">
              <a:buFont typeface="Arial" panose="020B0604020202020204" pitchFamily="34" charset="0"/>
              <a:buChar char="•"/>
            </a:pPr>
            <a:r>
              <a:rPr lang="en-US" sz="1200" dirty="0"/>
              <a:t>Location (City &amp; State)</a:t>
            </a:r>
          </a:p>
        </p:txBody>
      </p:sp>
      <p:sp>
        <p:nvSpPr>
          <p:cNvPr id="7" name="TextBox 6">
            <a:extLst>
              <a:ext uri="{FF2B5EF4-FFF2-40B4-BE49-F238E27FC236}">
                <a16:creationId xmlns:a16="http://schemas.microsoft.com/office/drawing/2014/main" id="{AF4AE53E-754B-4B0C-BE55-1F3777C60B36}"/>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pic>
        <p:nvPicPr>
          <p:cNvPr id="10" name="Picture 9">
            <a:extLst>
              <a:ext uri="{FF2B5EF4-FFF2-40B4-BE49-F238E27FC236}">
                <a16:creationId xmlns:a16="http://schemas.microsoft.com/office/drawing/2014/main" id="{A56117B1-9819-42E5-AEFC-9AD2D125A6E9}"/>
              </a:ext>
            </a:extLst>
          </p:cNvPr>
          <p:cNvPicPr>
            <a:picLocks noChangeAspect="1"/>
          </p:cNvPicPr>
          <p:nvPr/>
        </p:nvPicPr>
        <p:blipFill>
          <a:blip r:embed="rId3"/>
          <a:stretch>
            <a:fillRect/>
          </a:stretch>
        </p:blipFill>
        <p:spPr>
          <a:xfrm>
            <a:off x="4038600" y="3536645"/>
            <a:ext cx="3108960" cy="1596973"/>
          </a:xfrm>
          <a:prstGeom prst="rect">
            <a:avLst/>
          </a:prstGeom>
        </p:spPr>
      </p:pic>
      <p:sp>
        <p:nvSpPr>
          <p:cNvPr id="11" name="Rectangle 10">
            <a:extLst>
              <a:ext uri="{FF2B5EF4-FFF2-40B4-BE49-F238E27FC236}">
                <a16:creationId xmlns:a16="http://schemas.microsoft.com/office/drawing/2014/main" id="{A2387AF3-1DA3-4623-8B20-25111713E76F}"/>
              </a:ext>
            </a:extLst>
          </p:cNvPr>
          <p:cNvSpPr/>
          <p:nvPr/>
        </p:nvSpPr>
        <p:spPr>
          <a:xfrm>
            <a:off x="7086600" y="3502355"/>
            <a:ext cx="1981200" cy="1077218"/>
          </a:xfrm>
          <a:prstGeom prst="rect">
            <a:avLst/>
          </a:prstGeom>
        </p:spPr>
        <p:txBody>
          <a:bodyPr wrap="square">
            <a:spAutoFit/>
          </a:bodyPr>
          <a:lstStyle/>
          <a:p>
            <a:pPr marL="160020"/>
            <a:r>
              <a:rPr lang="en-US" sz="1200" b="1" dirty="0"/>
              <a:t>Data Decisions</a:t>
            </a:r>
          </a:p>
          <a:p>
            <a:pPr marL="274320" indent="-182880">
              <a:buFont typeface="Arial" panose="020B0604020202020204" pitchFamily="34" charset="0"/>
              <a:buChar char="•"/>
            </a:pPr>
            <a:r>
              <a:rPr lang="en-US" sz="1200" dirty="0"/>
              <a:t>Excluded all beers with no ABV</a:t>
            </a:r>
          </a:p>
          <a:p>
            <a:pPr marL="274320" indent="-182880">
              <a:buFont typeface="Arial" panose="020B0604020202020204" pitchFamily="34" charset="0"/>
              <a:buChar char="•"/>
            </a:pPr>
            <a:r>
              <a:rPr lang="en-US" sz="1200" dirty="0"/>
              <a:t>Included beers with no IBU</a:t>
            </a:r>
          </a:p>
          <a:p>
            <a:pPr indent="-194310">
              <a:buFont typeface="Arial" panose="020B0604020202020204" pitchFamily="34" charset="0"/>
              <a:buChar char="•"/>
            </a:pPr>
            <a:endParaRPr lang="en-US" sz="400" dirty="0"/>
          </a:p>
        </p:txBody>
      </p:sp>
    </p:spTree>
    <p:extLst>
      <p:ext uri="{BB962C8B-B14F-4D97-AF65-F5344CB8AC3E}">
        <p14:creationId xmlns:p14="http://schemas.microsoft.com/office/powerpoint/2010/main" val="832593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0F79-AB20-47CA-BB52-E5CAEB8DF287}"/>
              </a:ext>
            </a:extLst>
          </p:cNvPr>
          <p:cNvSpPr>
            <a:spLocks noGrp="1"/>
          </p:cNvSpPr>
          <p:nvPr>
            <p:ph type="title"/>
          </p:nvPr>
        </p:nvSpPr>
        <p:spPr/>
        <p:txBody>
          <a:bodyPr>
            <a:normAutofit/>
          </a:bodyPr>
          <a:lstStyle/>
          <a:p>
            <a:r>
              <a:rPr lang="en-US" dirty="0"/>
              <a:t>Breweries by State</a:t>
            </a:r>
          </a:p>
        </p:txBody>
      </p:sp>
      <p:pic>
        <p:nvPicPr>
          <p:cNvPr id="4" name="Picture 2">
            <a:extLst>
              <a:ext uri="{FF2B5EF4-FFF2-40B4-BE49-F238E27FC236}">
                <a16:creationId xmlns:a16="http://schemas.microsoft.com/office/drawing/2014/main" id="{EDA0E03F-363B-4503-A343-80113864BCD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923" t="6410" r="8462"/>
          <a:stretch/>
        </p:blipFill>
        <p:spPr bwMode="auto">
          <a:xfrm>
            <a:off x="77090" y="934224"/>
            <a:ext cx="3749040" cy="248799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EBE66353-2D02-44C7-8798-C93B9385FBD6}"/>
              </a:ext>
            </a:extLst>
          </p:cNvPr>
          <p:cNvGrpSpPr>
            <a:grpSpLocks noChangeAspect="1"/>
          </p:cNvGrpSpPr>
          <p:nvPr/>
        </p:nvGrpSpPr>
        <p:grpSpPr>
          <a:xfrm>
            <a:off x="77090" y="2590697"/>
            <a:ext cx="1057046" cy="621792"/>
            <a:chOff x="463758" y="3304304"/>
            <a:chExt cx="1786328" cy="1155671"/>
          </a:xfrm>
        </p:grpSpPr>
        <p:pic>
          <p:nvPicPr>
            <p:cNvPr id="6" name="Picture 5" descr="A picture containing drawing, food&#10;&#10;Description automatically generated">
              <a:extLst>
                <a:ext uri="{FF2B5EF4-FFF2-40B4-BE49-F238E27FC236}">
                  <a16:creationId xmlns:a16="http://schemas.microsoft.com/office/drawing/2014/main" id="{4AC0E741-C84A-4726-BCB9-86F5E4C011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3758" y="3304304"/>
              <a:ext cx="1786328" cy="1155671"/>
            </a:xfrm>
            <a:prstGeom prst="rect">
              <a:avLst/>
            </a:prstGeom>
          </p:spPr>
        </p:pic>
        <p:sp>
          <p:nvSpPr>
            <p:cNvPr id="7" name="TextBox 6">
              <a:extLst>
                <a:ext uri="{FF2B5EF4-FFF2-40B4-BE49-F238E27FC236}">
                  <a16:creationId xmlns:a16="http://schemas.microsoft.com/office/drawing/2014/main" id="{A3483700-B4AE-4D36-BA36-1DE8B1794718}"/>
                </a:ext>
              </a:extLst>
            </p:cNvPr>
            <p:cNvSpPr txBox="1"/>
            <p:nvPr/>
          </p:nvSpPr>
          <p:spPr>
            <a:xfrm>
              <a:off x="1339744" y="3666696"/>
              <a:ext cx="538991" cy="400427"/>
            </a:xfrm>
            <a:prstGeom prst="rect">
              <a:avLst/>
            </a:prstGeom>
            <a:noFill/>
          </p:spPr>
          <p:txBody>
            <a:bodyPr wrap="square" rtlCol="0">
              <a:spAutoFit/>
            </a:bodyPr>
            <a:lstStyle/>
            <a:p>
              <a:r>
                <a:rPr lang="en-US" sz="800" dirty="0"/>
                <a:t>AK</a:t>
              </a:r>
            </a:p>
          </p:txBody>
        </p:sp>
      </p:grpSp>
      <p:pic>
        <p:nvPicPr>
          <p:cNvPr id="3" name="Picture 2">
            <a:extLst>
              <a:ext uri="{FF2B5EF4-FFF2-40B4-BE49-F238E27FC236}">
                <a16:creationId xmlns:a16="http://schemas.microsoft.com/office/drawing/2014/main" id="{871AE67E-71D0-41FB-A391-78FAA0B99D90}"/>
              </a:ext>
            </a:extLst>
          </p:cNvPr>
          <p:cNvPicPr>
            <a:picLocks noChangeAspect="1"/>
          </p:cNvPicPr>
          <p:nvPr/>
        </p:nvPicPr>
        <p:blipFill>
          <a:blip r:embed="rId5"/>
          <a:stretch>
            <a:fillRect/>
          </a:stretch>
        </p:blipFill>
        <p:spPr>
          <a:xfrm>
            <a:off x="5181600" y="895350"/>
            <a:ext cx="3566160" cy="2317139"/>
          </a:xfrm>
          <a:prstGeom prst="rect">
            <a:avLst/>
          </a:prstGeom>
        </p:spPr>
      </p:pic>
      <p:grpSp>
        <p:nvGrpSpPr>
          <p:cNvPr id="8" name="Group 7">
            <a:extLst>
              <a:ext uri="{FF2B5EF4-FFF2-40B4-BE49-F238E27FC236}">
                <a16:creationId xmlns:a16="http://schemas.microsoft.com/office/drawing/2014/main" id="{099554DF-8A97-4F23-B719-E4DB7A7D15D0}"/>
              </a:ext>
            </a:extLst>
          </p:cNvPr>
          <p:cNvGrpSpPr>
            <a:grpSpLocks noChangeAspect="1"/>
          </p:cNvGrpSpPr>
          <p:nvPr/>
        </p:nvGrpSpPr>
        <p:grpSpPr>
          <a:xfrm>
            <a:off x="1247422" y="3028950"/>
            <a:ext cx="688948" cy="455472"/>
            <a:chOff x="2377815" y="3751637"/>
            <a:chExt cx="956872" cy="632599"/>
          </a:xfrm>
        </p:grpSpPr>
        <p:pic>
          <p:nvPicPr>
            <p:cNvPr id="9" name="Picture 8" descr="A picture containing drawing, food&#10;&#10;Description automatically generated">
              <a:extLst>
                <a:ext uri="{FF2B5EF4-FFF2-40B4-BE49-F238E27FC236}">
                  <a16:creationId xmlns:a16="http://schemas.microsoft.com/office/drawing/2014/main" id="{66146DFE-8544-41E8-B596-4D3C898188D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77815" y="3751637"/>
              <a:ext cx="956872" cy="632599"/>
            </a:xfrm>
            <a:prstGeom prst="rect">
              <a:avLst/>
            </a:prstGeom>
          </p:spPr>
        </p:pic>
        <p:sp>
          <p:nvSpPr>
            <p:cNvPr id="10" name="TextBox 9">
              <a:extLst>
                <a:ext uri="{FF2B5EF4-FFF2-40B4-BE49-F238E27FC236}">
                  <a16:creationId xmlns:a16="http://schemas.microsoft.com/office/drawing/2014/main" id="{DE0C415E-776F-46E4-9821-0880206D3FF2}"/>
                </a:ext>
              </a:extLst>
            </p:cNvPr>
            <p:cNvSpPr txBox="1"/>
            <p:nvPr/>
          </p:nvSpPr>
          <p:spPr>
            <a:xfrm>
              <a:off x="2884045" y="3960214"/>
              <a:ext cx="450642" cy="299227"/>
            </a:xfrm>
            <a:prstGeom prst="rect">
              <a:avLst/>
            </a:prstGeom>
            <a:noFill/>
          </p:spPr>
          <p:txBody>
            <a:bodyPr wrap="square" rtlCol="0">
              <a:spAutoFit/>
            </a:bodyPr>
            <a:lstStyle/>
            <a:p>
              <a:r>
                <a:rPr lang="en-US" sz="800" dirty="0"/>
                <a:t>HI</a:t>
              </a:r>
            </a:p>
          </p:txBody>
        </p:sp>
      </p:grpSp>
      <p:sp>
        <p:nvSpPr>
          <p:cNvPr id="13" name="TextBox 12">
            <a:extLst>
              <a:ext uri="{FF2B5EF4-FFF2-40B4-BE49-F238E27FC236}">
                <a16:creationId xmlns:a16="http://schemas.microsoft.com/office/drawing/2014/main" id="{3AEE4A84-F268-4FBB-BBBF-E08ACC13DA49}"/>
              </a:ext>
            </a:extLst>
          </p:cNvPr>
          <p:cNvSpPr txBox="1"/>
          <p:nvPr/>
        </p:nvSpPr>
        <p:spPr>
          <a:xfrm>
            <a:off x="1486790" y="3466493"/>
            <a:ext cx="6614160" cy="1015663"/>
          </a:xfrm>
          <a:prstGeom prst="rect">
            <a:avLst/>
          </a:prstGeom>
          <a:noFill/>
        </p:spPr>
        <p:txBody>
          <a:bodyPr wrap="square" rtlCol="0">
            <a:spAutoFit/>
          </a:bodyPr>
          <a:lstStyle/>
          <a:p>
            <a:pPr marL="285750" indent="-285750">
              <a:buFont typeface="+mj-lt"/>
              <a:buAutoNum type="arabicPeriod"/>
            </a:pPr>
            <a:r>
              <a:rPr lang="en-US" sz="1000" dirty="0"/>
              <a:t>South and North Dakota had the lowest # of breweries, but the 3</a:t>
            </a:r>
            <a:r>
              <a:rPr lang="en-US" sz="1000" baseline="30000" dirty="0"/>
              <a:t>rd</a:t>
            </a:r>
            <a:r>
              <a:rPr lang="en-US" sz="1000" dirty="0"/>
              <a:t> &amp; 4</a:t>
            </a:r>
            <a:r>
              <a:rPr lang="en-US" sz="1000" baseline="30000" dirty="0"/>
              <a:t>th</a:t>
            </a:r>
            <a:r>
              <a:rPr lang="en-US" sz="1000" dirty="0"/>
              <a:t> highest beer consumption per capita. </a:t>
            </a:r>
          </a:p>
          <a:p>
            <a:pPr marL="285750" indent="-285750">
              <a:buFont typeface="+mj-lt"/>
              <a:buAutoNum type="arabicPeriod"/>
            </a:pPr>
            <a:r>
              <a:rPr lang="en-US" sz="1000" dirty="0"/>
              <a:t>New Hampshire has the highest consumption, but only 3 breweries. NH has no sales tax on beer, so the consumption also includes people that come from Vermont, Massachusetts, and Maine</a:t>
            </a:r>
          </a:p>
          <a:p>
            <a:pPr marL="285750" indent="-285750">
              <a:buFont typeface="+mj-lt"/>
              <a:buAutoNum type="arabicPeriod"/>
            </a:pPr>
            <a:r>
              <a:rPr lang="en-US" sz="1000" dirty="0"/>
              <a:t>Utah has 4 breweries, but the lowest beer consumption. The biggest city in Utah, Salt Lak City, only allows &lt; 4.0% ABV</a:t>
            </a:r>
          </a:p>
          <a:p>
            <a:pPr marL="285750" indent="-285750">
              <a:buFont typeface="+mj-lt"/>
              <a:buAutoNum type="arabicPeriod"/>
            </a:pPr>
            <a:r>
              <a:rPr lang="en-US" sz="1000" dirty="0"/>
              <a:t>With the popularity of craft beers and breweries. The pacific northwest is gaining on CA and CO for # of breweries. Beer consumption for Oregon is 14</a:t>
            </a:r>
            <a:r>
              <a:rPr lang="en-US" sz="1000" baseline="30000" dirty="0"/>
              <a:t>th</a:t>
            </a:r>
            <a:r>
              <a:rPr lang="en-US" sz="1000" dirty="0"/>
              <a:t> and Washington 37</a:t>
            </a:r>
            <a:r>
              <a:rPr lang="en-US" sz="1000" baseline="30000" dirty="0"/>
              <a:t>th</a:t>
            </a:r>
            <a:r>
              <a:rPr lang="en-US" sz="1000" dirty="0"/>
              <a:t>. Both have increased consumption by 9% in last 5 years.</a:t>
            </a:r>
          </a:p>
        </p:txBody>
      </p:sp>
      <p:sp>
        <p:nvSpPr>
          <p:cNvPr id="16" name="TextBox 15">
            <a:extLst>
              <a:ext uri="{FF2B5EF4-FFF2-40B4-BE49-F238E27FC236}">
                <a16:creationId xmlns:a16="http://schemas.microsoft.com/office/drawing/2014/main" id="{E5B29420-36CD-4AE9-A3B2-EA6E175E7AAC}"/>
              </a:ext>
            </a:extLst>
          </p:cNvPr>
          <p:cNvSpPr txBox="1"/>
          <p:nvPr/>
        </p:nvSpPr>
        <p:spPr>
          <a:xfrm>
            <a:off x="6598920" y="1137587"/>
            <a:ext cx="365760" cy="457200"/>
          </a:xfrm>
          <a:prstGeom prst="rect">
            <a:avLst/>
          </a:prstGeom>
          <a:noFill/>
          <a:ln w="19050">
            <a:solidFill>
              <a:srgbClr val="00B050"/>
            </a:solidFill>
          </a:ln>
        </p:spPr>
        <p:txBody>
          <a:bodyPr wrap="square" rtlCol="0">
            <a:spAutoFit/>
          </a:bodyPr>
          <a:lstStyle/>
          <a:p>
            <a:r>
              <a:rPr lang="en-US" dirty="0"/>
              <a:t> </a:t>
            </a:r>
          </a:p>
        </p:txBody>
      </p:sp>
      <p:sp>
        <p:nvSpPr>
          <p:cNvPr id="17" name="TextBox 16">
            <a:extLst>
              <a:ext uri="{FF2B5EF4-FFF2-40B4-BE49-F238E27FC236}">
                <a16:creationId xmlns:a16="http://schemas.microsoft.com/office/drawing/2014/main" id="{4839EAC9-E90A-4357-9CF5-11C2C00D9FCD}"/>
              </a:ext>
            </a:extLst>
          </p:cNvPr>
          <p:cNvSpPr txBox="1"/>
          <p:nvPr/>
        </p:nvSpPr>
        <p:spPr>
          <a:xfrm>
            <a:off x="1494410" y="1063228"/>
            <a:ext cx="457200" cy="548640"/>
          </a:xfrm>
          <a:prstGeom prst="rect">
            <a:avLst/>
          </a:prstGeom>
          <a:noFill/>
          <a:ln w="19050">
            <a:solidFill>
              <a:srgbClr val="00B050"/>
            </a:solidFill>
          </a:ln>
        </p:spPr>
        <p:txBody>
          <a:bodyPr wrap="square" rtlCol="0">
            <a:spAutoFit/>
          </a:bodyPr>
          <a:lstStyle/>
          <a:p>
            <a:r>
              <a:rPr lang="en-US" dirty="0"/>
              <a:t> </a:t>
            </a:r>
          </a:p>
        </p:txBody>
      </p:sp>
      <p:sp>
        <p:nvSpPr>
          <p:cNvPr id="18" name="TextBox 17">
            <a:extLst>
              <a:ext uri="{FF2B5EF4-FFF2-40B4-BE49-F238E27FC236}">
                <a16:creationId xmlns:a16="http://schemas.microsoft.com/office/drawing/2014/main" id="{C24B47A4-83D7-4CBD-9D14-001484753A9B}"/>
              </a:ext>
            </a:extLst>
          </p:cNvPr>
          <p:cNvSpPr txBox="1"/>
          <p:nvPr/>
        </p:nvSpPr>
        <p:spPr>
          <a:xfrm>
            <a:off x="790222" y="1707804"/>
            <a:ext cx="457200" cy="369332"/>
          </a:xfrm>
          <a:prstGeom prst="rect">
            <a:avLst/>
          </a:prstGeom>
          <a:noFill/>
          <a:ln w="19050">
            <a:solidFill>
              <a:srgbClr val="00B050"/>
            </a:solidFill>
          </a:ln>
        </p:spPr>
        <p:txBody>
          <a:bodyPr wrap="square" rtlCol="0">
            <a:spAutoFit/>
          </a:bodyPr>
          <a:lstStyle/>
          <a:p>
            <a:r>
              <a:rPr lang="en-US" dirty="0"/>
              <a:t> </a:t>
            </a:r>
          </a:p>
        </p:txBody>
      </p:sp>
      <p:sp>
        <p:nvSpPr>
          <p:cNvPr id="19" name="TextBox 18">
            <a:extLst>
              <a:ext uri="{FF2B5EF4-FFF2-40B4-BE49-F238E27FC236}">
                <a16:creationId xmlns:a16="http://schemas.microsoft.com/office/drawing/2014/main" id="{AE4833B9-D6C1-44B5-8608-77C3A7B2C4BE}"/>
              </a:ext>
            </a:extLst>
          </p:cNvPr>
          <p:cNvSpPr txBox="1"/>
          <p:nvPr/>
        </p:nvSpPr>
        <p:spPr>
          <a:xfrm>
            <a:off x="5943600" y="1611868"/>
            <a:ext cx="365760" cy="369332"/>
          </a:xfrm>
          <a:prstGeom prst="rect">
            <a:avLst/>
          </a:prstGeom>
          <a:noFill/>
          <a:ln w="19050">
            <a:solidFill>
              <a:srgbClr val="00B050"/>
            </a:solidFill>
          </a:ln>
        </p:spPr>
        <p:txBody>
          <a:bodyPr wrap="square" rtlCol="0">
            <a:spAutoFit/>
          </a:bodyPr>
          <a:lstStyle/>
          <a:p>
            <a:r>
              <a:rPr lang="en-US" dirty="0"/>
              <a:t> </a:t>
            </a:r>
          </a:p>
        </p:txBody>
      </p:sp>
      <p:sp>
        <p:nvSpPr>
          <p:cNvPr id="20" name="TextBox 19">
            <a:extLst>
              <a:ext uri="{FF2B5EF4-FFF2-40B4-BE49-F238E27FC236}">
                <a16:creationId xmlns:a16="http://schemas.microsoft.com/office/drawing/2014/main" id="{9708238A-1348-412D-B837-5F852B79610D}"/>
              </a:ext>
            </a:extLst>
          </p:cNvPr>
          <p:cNvSpPr txBox="1"/>
          <p:nvPr/>
        </p:nvSpPr>
        <p:spPr>
          <a:xfrm>
            <a:off x="6333110" y="968216"/>
            <a:ext cx="258190" cy="369332"/>
          </a:xfrm>
          <a:prstGeom prst="rect">
            <a:avLst/>
          </a:prstGeom>
          <a:noFill/>
        </p:spPr>
        <p:txBody>
          <a:bodyPr wrap="square" rtlCol="0">
            <a:spAutoFit/>
          </a:bodyPr>
          <a:lstStyle/>
          <a:p>
            <a:r>
              <a:rPr lang="en-US" dirty="0">
                <a:solidFill>
                  <a:srgbClr val="00B050"/>
                </a:solidFill>
              </a:rPr>
              <a:t>1</a:t>
            </a:r>
          </a:p>
        </p:txBody>
      </p:sp>
      <p:sp>
        <p:nvSpPr>
          <p:cNvPr id="21" name="TextBox 20">
            <a:extLst>
              <a:ext uri="{FF2B5EF4-FFF2-40B4-BE49-F238E27FC236}">
                <a16:creationId xmlns:a16="http://schemas.microsoft.com/office/drawing/2014/main" id="{89A547CA-7700-45BD-9FA5-EFB39A34132E}"/>
              </a:ext>
            </a:extLst>
          </p:cNvPr>
          <p:cNvSpPr txBox="1"/>
          <p:nvPr/>
        </p:nvSpPr>
        <p:spPr>
          <a:xfrm>
            <a:off x="1247422" y="853079"/>
            <a:ext cx="258190" cy="369332"/>
          </a:xfrm>
          <a:prstGeom prst="rect">
            <a:avLst/>
          </a:prstGeom>
          <a:noFill/>
        </p:spPr>
        <p:txBody>
          <a:bodyPr wrap="square" rtlCol="0">
            <a:spAutoFit/>
          </a:bodyPr>
          <a:lstStyle/>
          <a:p>
            <a:r>
              <a:rPr lang="en-US" dirty="0">
                <a:solidFill>
                  <a:srgbClr val="00B050"/>
                </a:solidFill>
              </a:rPr>
              <a:t>1</a:t>
            </a:r>
          </a:p>
        </p:txBody>
      </p:sp>
      <p:sp>
        <p:nvSpPr>
          <p:cNvPr id="22" name="TextBox 21">
            <a:extLst>
              <a:ext uri="{FF2B5EF4-FFF2-40B4-BE49-F238E27FC236}">
                <a16:creationId xmlns:a16="http://schemas.microsoft.com/office/drawing/2014/main" id="{0E8A1BBB-ECCC-44F7-A7E2-04FD74C820DB}"/>
              </a:ext>
            </a:extLst>
          </p:cNvPr>
          <p:cNvSpPr txBox="1"/>
          <p:nvPr/>
        </p:nvSpPr>
        <p:spPr>
          <a:xfrm>
            <a:off x="6082985" y="1311830"/>
            <a:ext cx="258190" cy="369332"/>
          </a:xfrm>
          <a:prstGeom prst="rect">
            <a:avLst/>
          </a:prstGeom>
          <a:noFill/>
        </p:spPr>
        <p:txBody>
          <a:bodyPr wrap="square" rtlCol="0">
            <a:spAutoFit/>
          </a:bodyPr>
          <a:lstStyle/>
          <a:p>
            <a:r>
              <a:rPr lang="en-US" dirty="0">
                <a:solidFill>
                  <a:srgbClr val="00B050"/>
                </a:solidFill>
              </a:rPr>
              <a:t>3</a:t>
            </a:r>
          </a:p>
        </p:txBody>
      </p:sp>
      <p:sp>
        <p:nvSpPr>
          <p:cNvPr id="23" name="TextBox 22">
            <a:extLst>
              <a:ext uri="{FF2B5EF4-FFF2-40B4-BE49-F238E27FC236}">
                <a16:creationId xmlns:a16="http://schemas.microsoft.com/office/drawing/2014/main" id="{F12E0BBD-889A-4E9B-85FE-D263F1B0C273}"/>
              </a:ext>
            </a:extLst>
          </p:cNvPr>
          <p:cNvSpPr txBox="1"/>
          <p:nvPr/>
        </p:nvSpPr>
        <p:spPr>
          <a:xfrm>
            <a:off x="635119" y="1421725"/>
            <a:ext cx="258190" cy="369332"/>
          </a:xfrm>
          <a:prstGeom prst="rect">
            <a:avLst/>
          </a:prstGeom>
          <a:noFill/>
        </p:spPr>
        <p:txBody>
          <a:bodyPr wrap="square" rtlCol="0">
            <a:spAutoFit/>
          </a:bodyPr>
          <a:lstStyle/>
          <a:p>
            <a:r>
              <a:rPr lang="en-US" dirty="0">
                <a:solidFill>
                  <a:srgbClr val="00B050"/>
                </a:solidFill>
              </a:rPr>
              <a:t>3</a:t>
            </a:r>
          </a:p>
        </p:txBody>
      </p:sp>
      <p:sp>
        <p:nvSpPr>
          <p:cNvPr id="24" name="TextBox 23">
            <a:extLst>
              <a:ext uri="{FF2B5EF4-FFF2-40B4-BE49-F238E27FC236}">
                <a16:creationId xmlns:a16="http://schemas.microsoft.com/office/drawing/2014/main" id="{163AFA49-870D-4198-80A0-081DFCEB351E}"/>
              </a:ext>
            </a:extLst>
          </p:cNvPr>
          <p:cNvSpPr txBox="1"/>
          <p:nvPr/>
        </p:nvSpPr>
        <p:spPr>
          <a:xfrm>
            <a:off x="8153400" y="1159073"/>
            <a:ext cx="182880" cy="274320"/>
          </a:xfrm>
          <a:prstGeom prst="rect">
            <a:avLst/>
          </a:prstGeom>
          <a:noFill/>
          <a:ln w="19050">
            <a:solidFill>
              <a:srgbClr val="00B050"/>
            </a:solidFill>
          </a:ln>
        </p:spPr>
        <p:txBody>
          <a:bodyPr wrap="square" rtlCol="0">
            <a:spAutoFit/>
          </a:bodyPr>
          <a:lstStyle/>
          <a:p>
            <a:r>
              <a:rPr lang="en-US" dirty="0"/>
              <a:t> </a:t>
            </a:r>
          </a:p>
        </p:txBody>
      </p:sp>
      <p:sp>
        <p:nvSpPr>
          <p:cNvPr id="25" name="TextBox 24">
            <a:extLst>
              <a:ext uri="{FF2B5EF4-FFF2-40B4-BE49-F238E27FC236}">
                <a16:creationId xmlns:a16="http://schemas.microsoft.com/office/drawing/2014/main" id="{4EE4CE1B-E1BE-4EFD-A996-9A3F40D2677F}"/>
              </a:ext>
            </a:extLst>
          </p:cNvPr>
          <p:cNvSpPr txBox="1"/>
          <p:nvPr/>
        </p:nvSpPr>
        <p:spPr>
          <a:xfrm>
            <a:off x="7848600" y="935871"/>
            <a:ext cx="258190" cy="369332"/>
          </a:xfrm>
          <a:prstGeom prst="rect">
            <a:avLst/>
          </a:prstGeom>
          <a:noFill/>
        </p:spPr>
        <p:txBody>
          <a:bodyPr wrap="square" rtlCol="0">
            <a:spAutoFit/>
          </a:bodyPr>
          <a:lstStyle/>
          <a:p>
            <a:r>
              <a:rPr lang="en-US" dirty="0">
                <a:solidFill>
                  <a:srgbClr val="00B050"/>
                </a:solidFill>
              </a:rPr>
              <a:t>2</a:t>
            </a:r>
          </a:p>
        </p:txBody>
      </p:sp>
      <p:sp>
        <p:nvSpPr>
          <p:cNvPr id="26" name="TextBox 25">
            <a:extLst>
              <a:ext uri="{FF2B5EF4-FFF2-40B4-BE49-F238E27FC236}">
                <a16:creationId xmlns:a16="http://schemas.microsoft.com/office/drawing/2014/main" id="{27F5396A-F657-43DF-8D76-9D09BAD6B777}"/>
              </a:ext>
            </a:extLst>
          </p:cNvPr>
          <p:cNvSpPr txBox="1"/>
          <p:nvPr/>
        </p:nvSpPr>
        <p:spPr>
          <a:xfrm>
            <a:off x="3376105" y="1354931"/>
            <a:ext cx="258190" cy="274320"/>
          </a:xfrm>
          <a:prstGeom prst="rect">
            <a:avLst/>
          </a:prstGeom>
          <a:noFill/>
          <a:ln w="19050">
            <a:solidFill>
              <a:srgbClr val="00B050"/>
            </a:solidFill>
          </a:ln>
        </p:spPr>
        <p:txBody>
          <a:bodyPr wrap="square" rtlCol="0">
            <a:spAutoFit/>
          </a:bodyPr>
          <a:lstStyle/>
          <a:p>
            <a:r>
              <a:rPr lang="en-US" dirty="0"/>
              <a:t> </a:t>
            </a:r>
          </a:p>
        </p:txBody>
      </p:sp>
      <p:sp>
        <p:nvSpPr>
          <p:cNvPr id="27" name="TextBox 26">
            <a:extLst>
              <a:ext uri="{FF2B5EF4-FFF2-40B4-BE49-F238E27FC236}">
                <a16:creationId xmlns:a16="http://schemas.microsoft.com/office/drawing/2014/main" id="{DA52C59D-414A-4C78-A3F8-9B0CCAC74CB4}"/>
              </a:ext>
            </a:extLst>
          </p:cNvPr>
          <p:cNvSpPr txBox="1"/>
          <p:nvPr/>
        </p:nvSpPr>
        <p:spPr>
          <a:xfrm>
            <a:off x="3124200" y="1134061"/>
            <a:ext cx="258190" cy="369332"/>
          </a:xfrm>
          <a:prstGeom prst="rect">
            <a:avLst/>
          </a:prstGeom>
          <a:noFill/>
        </p:spPr>
        <p:txBody>
          <a:bodyPr wrap="square" rtlCol="0">
            <a:spAutoFit/>
          </a:bodyPr>
          <a:lstStyle/>
          <a:p>
            <a:r>
              <a:rPr lang="en-US" dirty="0">
                <a:solidFill>
                  <a:srgbClr val="00B050"/>
                </a:solidFill>
              </a:rPr>
              <a:t>2</a:t>
            </a:r>
          </a:p>
        </p:txBody>
      </p:sp>
      <p:sp>
        <p:nvSpPr>
          <p:cNvPr id="28" name="TextBox 27">
            <a:extLst>
              <a:ext uri="{FF2B5EF4-FFF2-40B4-BE49-F238E27FC236}">
                <a16:creationId xmlns:a16="http://schemas.microsoft.com/office/drawing/2014/main" id="{CD6104F6-D666-4D59-A5B9-B337F2AEBBDA}"/>
              </a:ext>
            </a:extLst>
          </p:cNvPr>
          <p:cNvSpPr txBox="1"/>
          <p:nvPr/>
        </p:nvSpPr>
        <p:spPr>
          <a:xfrm>
            <a:off x="214239" y="1045026"/>
            <a:ext cx="457200" cy="640080"/>
          </a:xfrm>
          <a:prstGeom prst="rect">
            <a:avLst/>
          </a:prstGeom>
          <a:noFill/>
          <a:ln w="19050">
            <a:solidFill>
              <a:srgbClr val="00B050"/>
            </a:solidFill>
          </a:ln>
        </p:spPr>
        <p:txBody>
          <a:bodyPr wrap="square" rtlCol="0">
            <a:spAutoFit/>
          </a:bodyPr>
          <a:lstStyle/>
          <a:p>
            <a:r>
              <a:rPr lang="en-US" dirty="0"/>
              <a:t> </a:t>
            </a:r>
          </a:p>
        </p:txBody>
      </p:sp>
      <p:sp>
        <p:nvSpPr>
          <p:cNvPr id="29" name="TextBox 28">
            <a:extLst>
              <a:ext uri="{FF2B5EF4-FFF2-40B4-BE49-F238E27FC236}">
                <a16:creationId xmlns:a16="http://schemas.microsoft.com/office/drawing/2014/main" id="{2F81B23F-9B1C-41BA-BAFB-365749B47E72}"/>
              </a:ext>
            </a:extLst>
          </p:cNvPr>
          <p:cNvSpPr txBox="1"/>
          <p:nvPr/>
        </p:nvSpPr>
        <p:spPr>
          <a:xfrm>
            <a:off x="-17498" y="829313"/>
            <a:ext cx="258190" cy="369332"/>
          </a:xfrm>
          <a:prstGeom prst="rect">
            <a:avLst/>
          </a:prstGeom>
          <a:noFill/>
        </p:spPr>
        <p:txBody>
          <a:bodyPr wrap="square" rtlCol="0">
            <a:spAutoFit/>
          </a:bodyPr>
          <a:lstStyle/>
          <a:p>
            <a:r>
              <a:rPr lang="en-US" dirty="0">
                <a:solidFill>
                  <a:srgbClr val="00B050"/>
                </a:solidFill>
              </a:rPr>
              <a:t>4</a:t>
            </a:r>
          </a:p>
        </p:txBody>
      </p:sp>
      <p:sp>
        <p:nvSpPr>
          <p:cNvPr id="30" name="TextBox 29">
            <a:extLst>
              <a:ext uri="{FF2B5EF4-FFF2-40B4-BE49-F238E27FC236}">
                <a16:creationId xmlns:a16="http://schemas.microsoft.com/office/drawing/2014/main" id="{B431DC8C-8582-4EB1-9006-90FD4AC388F9}"/>
              </a:ext>
            </a:extLst>
          </p:cNvPr>
          <p:cNvSpPr txBox="1"/>
          <p:nvPr/>
        </p:nvSpPr>
        <p:spPr>
          <a:xfrm>
            <a:off x="5456810" y="985163"/>
            <a:ext cx="457200" cy="640080"/>
          </a:xfrm>
          <a:prstGeom prst="rect">
            <a:avLst/>
          </a:prstGeom>
          <a:noFill/>
          <a:ln w="19050">
            <a:solidFill>
              <a:srgbClr val="00B050"/>
            </a:solidFill>
          </a:ln>
        </p:spPr>
        <p:txBody>
          <a:bodyPr wrap="square" rtlCol="0">
            <a:spAutoFit/>
          </a:bodyPr>
          <a:lstStyle/>
          <a:p>
            <a:r>
              <a:rPr lang="en-US" dirty="0"/>
              <a:t> </a:t>
            </a:r>
          </a:p>
        </p:txBody>
      </p:sp>
      <p:sp>
        <p:nvSpPr>
          <p:cNvPr id="31" name="TextBox 30">
            <a:extLst>
              <a:ext uri="{FF2B5EF4-FFF2-40B4-BE49-F238E27FC236}">
                <a16:creationId xmlns:a16="http://schemas.microsoft.com/office/drawing/2014/main" id="{19FE87C2-AAE5-4E16-AD1A-F98A63E06407}"/>
              </a:ext>
            </a:extLst>
          </p:cNvPr>
          <p:cNvSpPr txBox="1"/>
          <p:nvPr/>
        </p:nvSpPr>
        <p:spPr>
          <a:xfrm>
            <a:off x="5225073" y="769450"/>
            <a:ext cx="258190" cy="369332"/>
          </a:xfrm>
          <a:prstGeom prst="rect">
            <a:avLst/>
          </a:prstGeom>
          <a:noFill/>
        </p:spPr>
        <p:txBody>
          <a:bodyPr wrap="square" rtlCol="0">
            <a:spAutoFit/>
          </a:bodyPr>
          <a:lstStyle/>
          <a:p>
            <a:r>
              <a:rPr lang="en-US" dirty="0">
                <a:solidFill>
                  <a:srgbClr val="00B050"/>
                </a:solidFill>
              </a:rPr>
              <a:t>4</a:t>
            </a:r>
          </a:p>
        </p:txBody>
      </p:sp>
      <p:pic>
        <p:nvPicPr>
          <p:cNvPr id="32" name="Picture 31">
            <a:extLst>
              <a:ext uri="{FF2B5EF4-FFF2-40B4-BE49-F238E27FC236}">
                <a16:creationId xmlns:a16="http://schemas.microsoft.com/office/drawing/2014/main" id="{D8348F65-9783-433D-8845-1AB57C814A79}"/>
              </a:ext>
            </a:extLst>
          </p:cNvPr>
          <p:cNvPicPr>
            <a:picLocks noChangeAspect="1"/>
          </p:cNvPicPr>
          <p:nvPr/>
        </p:nvPicPr>
        <p:blipFill rotWithShape="1">
          <a:blip r:embed="rId7"/>
          <a:srcRect t="24516" r="52369" b="28774"/>
          <a:stretch/>
        </p:blipFill>
        <p:spPr>
          <a:xfrm>
            <a:off x="3299460" y="2252613"/>
            <a:ext cx="1920240" cy="959876"/>
          </a:xfrm>
          <a:prstGeom prst="rect">
            <a:avLst/>
          </a:prstGeom>
        </p:spPr>
      </p:pic>
    </p:spTree>
    <p:extLst>
      <p:ext uri="{BB962C8B-B14F-4D97-AF65-F5344CB8AC3E}">
        <p14:creationId xmlns:p14="http://schemas.microsoft.com/office/powerpoint/2010/main" val="384926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6925CE4-416A-4DC9-8FF4-3CF120BD9C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550" y="0"/>
            <a:ext cx="360045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8003AF-F773-49EF-8D94-9D7D95CB2D76}"/>
              </a:ext>
            </a:extLst>
          </p:cNvPr>
          <p:cNvSpPr>
            <a:spLocks noGrp="1"/>
          </p:cNvSpPr>
          <p:nvPr>
            <p:ph type="title"/>
          </p:nvPr>
        </p:nvSpPr>
        <p:spPr>
          <a:xfrm>
            <a:off x="990600" y="0"/>
            <a:ext cx="4267200" cy="857250"/>
          </a:xfrm>
        </p:spPr>
        <p:txBody>
          <a:bodyPr>
            <a:normAutofit fontScale="90000"/>
          </a:bodyPr>
          <a:lstStyle/>
          <a:p>
            <a:r>
              <a:rPr lang="en-US" dirty="0"/>
              <a:t>Median ABV and IBU</a:t>
            </a:r>
          </a:p>
        </p:txBody>
      </p:sp>
      <p:sp>
        <p:nvSpPr>
          <p:cNvPr id="5" name="TextBox 4">
            <a:extLst>
              <a:ext uri="{FF2B5EF4-FFF2-40B4-BE49-F238E27FC236}">
                <a16:creationId xmlns:a16="http://schemas.microsoft.com/office/drawing/2014/main" id="{2C90659F-55B5-4268-93E8-9FE2ADD9FE80}"/>
              </a:ext>
            </a:extLst>
          </p:cNvPr>
          <p:cNvSpPr txBox="1"/>
          <p:nvPr/>
        </p:nvSpPr>
        <p:spPr>
          <a:xfrm>
            <a:off x="5585460" y="4827270"/>
            <a:ext cx="1645920" cy="182880"/>
          </a:xfrm>
          <a:prstGeom prst="rect">
            <a:avLst/>
          </a:prstGeom>
          <a:noFill/>
          <a:ln w="19050">
            <a:solidFill>
              <a:srgbClr val="00B050"/>
            </a:solidFill>
          </a:ln>
        </p:spPr>
        <p:txBody>
          <a:bodyPr wrap="square" rtlCol="0">
            <a:spAutoFit/>
          </a:bodyPr>
          <a:lstStyle/>
          <a:p>
            <a:r>
              <a:rPr lang="en-US" dirty="0"/>
              <a:t> </a:t>
            </a:r>
          </a:p>
        </p:txBody>
      </p:sp>
      <p:sp>
        <p:nvSpPr>
          <p:cNvPr id="3" name="TextBox 2">
            <a:extLst>
              <a:ext uri="{FF2B5EF4-FFF2-40B4-BE49-F238E27FC236}">
                <a16:creationId xmlns:a16="http://schemas.microsoft.com/office/drawing/2014/main" id="{74882E81-5526-42AC-A6FF-41F41DF63B40}"/>
              </a:ext>
            </a:extLst>
          </p:cNvPr>
          <p:cNvSpPr txBox="1"/>
          <p:nvPr/>
        </p:nvSpPr>
        <p:spPr>
          <a:xfrm>
            <a:off x="1295400" y="971550"/>
            <a:ext cx="41148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IBU range is 57.5 (WV) to 7.8 (AR)</a:t>
            </a:r>
          </a:p>
          <a:p>
            <a:pPr marL="285750" indent="-285750">
              <a:buFont typeface="Arial" panose="020B0604020202020204" pitchFamily="34" charset="0"/>
              <a:buChar char="•"/>
            </a:pPr>
            <a:r>
              <a:rPr lang="en-US" dirty="0"/>
              <a:t>IPA’s tend to have the biggest impact on IBU</a:t>
            </a:r>
          </a:p>
          <a:p>
            <a:pPr marL="285750" indent="-285750">
              <a:buFont typeface="Arial" panose="020B0604020202020204" pitchFamily="34" charset="0"/>
              <a:buChar char="•"/>
            </a:pPr>
            <a:r>
              <a:rPr lang="en-US" dirty="0"/>
              <a:t>ABU median range is 6.7% (NV) to 5.19% (UT)</a:t>
            </a:r>
          </a:p>
        </p:txBody>
      </p:sp>
      <p:sp>
        <p:nvSpPr>
          <p:cNvPr id="7" name="TextBox 6">
            <a:extLst>
              <a:ext uri="{FF2B5EF4-FFF2-40B4-BE49-F238E27FC236}">
                <a16:creationId xmlns:a16="http://schemas.microsoft.com/office/drawing/2014/main" id="{8096F17D-6248-417E-A780-BE3D7A4F4E55}"/>
              </a:ext>
            </a:extLst>
          </p:cNvPr>
          <p:cNvSpPr txBox="1"/>
          <p:nvPr/>
        </p:nvSpPr>
        <p:spPr>
          <a:xfrm>
            <a:off x="7391400" y="4857750"/>
            <a:ext cx="1554480" cy="182880"/>
          </a:xfrm>
          <a:prstGeom prst="rect">
            <a:avLst/>
          </a:prstGeom>
          <a:noFill/>
          <a:ln w="19050">
            <a:solidFill>
              <a:srgbClr val="00B050"/>
            </a:solidFill>
          </a:ln>
        </p:spPr>
        <p:txBody>
          <a:bodyPr wrap="square" rtlCol="0">
            <a:spAutoFit/>
          </a:bodyPr>
          <a:lstStyle/>
          <a:p>
            <a:r>
              <a:rPr lang="en-US" dirty="0"/>
              <a:t> </a:t>
            </a:r>
          </a:p>
        </p:txBody>
      </p:sp>
      <p:sp>
        <p:nvSpPr>
          <p:cNvPr id="8" name="TextBox 7">
            <a:extLst>
              <a:ext uri="{FF2B5EF4-FFF2-40B4-BE49-F238E27FC236}">
                <a16:creationId xmlns:a16="http://schemas.microsoft.com/office/drawing/2014/main" id="{612B8AB7-AF78-4751-955A-0A095D0B171F}"/>
              </a:ext>
            </a:extLst>
          </p:cNvPr>
          <p:cNvSpPr txBox="1"/>
          <p:nvPr/>
        </p:nvSpPr>
        <p:spPr>
          <a:xfrm>
            <a:off x="5577840" y="133350"/>
            <a:ext cx="1737360" cy="182880"/>
          </a:xfrm>
          <a:prstGeom prst="rect">
            <a:avLst/>
          </a:prstGeom>
          <a:noFill/>
          <a:ln w="19050">
            <a:solidFill>
              <a:srgbClr val="00B050"/>
            </a:solidFill>
          </a:ln>
        </p:spPr>
        <p:txBody>
          <a:bodyPr wrap="square" rtlCol="0">
            <a:spAutoFit/>
          </a:bodyPr>
          <a:lstStyle/>
          <a:p>
            <a:r>
              <a:rPr lang="en-US" dirty="0"/>
              <a:t> </a:t>
            </a:r>
          </a:p>
        </p:txBody>
      </p:sp>
      <p:sp>
        <p:nvSpPr>
          <p:cNvPr id="9" name="TextBox 8">
            <a:extLst>
              <a:ext uri="{FF2B5EF4-FFF2-40B4-BE49-F238E27FC236}">
                <a16:creationId xmlns:a16="http://schemas.microsoft.com/office/drawing/2014/main" id="{E37FECA1-0D5F-42F0-BCAA-F29A29D6596F}"/>
              </a:ext>
            </a:extLst>
          </p:cNvPr>
          <p:cNvSpPr txBox="1"/>
          <p:nvPr/>
        </p:nvSpPr>
        <p:spPr>
          <a:xfrm>
            <a:off x="7391400" y="133350"/>
            <a:ext cx="1737360" cy="182880"/>
          </a:xfrm>
          <a:prstGeom prst="rect">
            <a:avLst/>
          </a:prstGeom>
          <a:noFill/>
          <a:ln w="19050">
            <a:solidFill>
              <a:srgbClr val="00B050"/>
            </a:solidFill>
          </a:ln>
        </p:spPr>
        <p:txBody>
          <a:bodyPr wrap="square" rtlCol="0">
            <a:spAutoFit/>
          </a:bodyPr>
          <a:lstStyle/>
          <a:p>
            <a:r>
              <a:rPr lang="en-US" dirty="0"/>
              <a:t> </a:t>
            </a:r>
          </a:p>
        </p:txBody>
      </p:sp>
    </p:spTree>
    <p:extLst>
      <p:ext uri="{BB962C8B-B14F-4D97-AF65-F5344CB8AC3E}">
        <p14:creationId xmlns:p14="http://schemas.microsoft.com/office/powerpoint/2010/main" val="2663868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F5E-404A-4162-BF76-30A21C5CD566}"/>
              </a:ext>
            </a:extLst>
          </p:cNvPr>
          <p:cNvSpPr>
            <a:spLocks noGrp="1"/>
          </p:cNvSpPr>
          <p:nvPr>
            <p:ph type="title"/>
          </p:nvPr>
        </p:nvSpPr>
        <p:spPr/>
        <p:txBody>
          <a:bodyPr/>
          <a:lstStyle/>
          <a:p>
            <a:r>
              <a:rPr lang="en-US" dirty="0"/>
              <a:t>Max IBU</a:t>
            </a:r>
          </a:p>
        </p:txBody>
      </p:sp>
      <p:pic>
        <p:nvPicPr>
          <p:cNvPr id="6" name="Picture 4">
            <a:extLst>
              <a:ext uri="{FF2B5EF4-FFF2-40B4-BE49-F238E27FC236}">
                <a16:creationId xmlns:a16="http://schemas.microsoft.com/office/drawing/2014/main" id="{373817C9-89CA-46E9-AB0D-999F923AEB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918050"/>
            <a:ext cx="32004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A1CB0376-FE9D-4869-8DFA-36E7B01214B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0" y="921860"/>
            <a:ext cx="3200400" cy="2286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EF3F279-2AC6-4FC8-AE6A-1D976E15B713}"/>
              </a:ext>
            </a:extLst>
          </p:cNvPr>
          <p:cNvSpPr txBox="1"/>
          <p:nvPr/>
        </p:nvSpPr>
        <p:spPr>
          <a:xfrm>
            <a:off x="2419350" y="3315957"/>
            <a:ext cx="4305300"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t>IBU max ranges from 138 (OR - Bitter Bitch Imperial IPA) to 0 (SD – 7 different beers)</a:t>
            </a:r>
          </a:p>
          <a:p>
            <a:pPr marL="285750" indent="-285750">
              <a:buFont typeface="Arial" panose="020B0604020202020204" pitchFamily="34" charset="0"/>
              <a:buChar char="•"/>
            </a:pPr>
            <a:r>
              <a:rPr lang="en-US" sz="1200" dirty="0"/>
              <a:t>AR (39) has the lowest non-zero IBU</a:t>
            </a:r>
          </a:p>
          <a:p>
            <a:pPr marL="285750" indent="-285750">
              <a:buFont typeface="Arial" panose="020B0604020202020204" pitchFamily="34" charset="0"/>
              <a:buChar char="•"/>
            </a:pPr>
            <a:r>
              <a:rPr lang="en-US" sz="1200" dirty="0"/>
              <a:t>Dogs Day Summer Ale (PA – 28) ha the lowest non-zero IBU</a:t>
            </a:r>
          </a:p>
          <a:p>
            <a:pPr marL="285750" indent="-285750">
              <a:buFont typeface="Arial" panose="020B0604020202020204" pitchFamily="34" charset="0"/>
              <a:buChar char="•"/>
            </a:pPr>
            <a:r>
              <a:rPr lang="en-US" sz="1200" dirty="0"/>
              <a:t>90 IBU is the median max</a:t>
            </a:r>
          </a:p>
          <a:p>
            <a:pPr marL="285750" indent="-285750">
              <a:buFont typeface="Arial" panose="020B0604020202020204" pitchFamily="34" charset="0"/>
              <a:buChar char="•"/>
            </a:pPr>
            <a:r>
              <a:rPr lang="en-US" sz="1200" dirty="0"/>
              <a:t>26 states have a max IBU =&gt;90</a:t>
            </a:r>
          </a:p>
        </p:txBody>
      </p:sp>
    </p:spTree>
    <p:extLst>
      <p:ext uri="{BB962C8B-B14F-4D97-AF65-F5344CB8AC3E}">
        <p14:creationId xmlns:p14="http://schemas.microsoft.com/office/powerpoint/2010/main" val="2005336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F5E-404A-4162-BF76-30A21C5CD566}"/>
              </a:ext>
            </a:extLst>
          </p:cNvPr>
          <p:cNvSpPr>
            <a:spLocks noGrp="1"/>
          </p:cNvSpPr>
          <p:nvPr>
            <p:ph type="title"/>
          </p:nvPr>
        </p:nvSpPr>
        <p:spPr/>
        <p:txBody>
          <a:bodyPr/>
          <a:lstStyle/>
          <a:p>
            <a:r>
              <a:rPr lang="en-US" dirty="0"/>
              <a:t>Max ABV</a:t>
            </a:r>
          </a:p>
        </p:txBody>
      </p:sp>
      <p:sp>
        <p:nvSpPr>
          <p:cNvPr id="7" name="TextBox 6">
            <a:extLst>
              <a:ext uri="{FF2B5EF4-FFF2-40B4-BE49-F238E27FC236}">
                <a16:creationId xmlns:a16="http://schemas.microsoft.com/office/drawing/2014/main" id="{E0FA0565-B86C-447A-930A-4F644DA70F73}"/>
              </a:ext>
            </a:extLst>
          </p:cNvPr>
          <p:cNvSpPr txBox="1"/>
          <p:nvPr/>
        </p:nvSpPr>
        <p:spPr>
          <a:xfrm>
            <a:off x="1295400" y="3409950"/>
            <a:ext cx="6553200"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t>The national range is 12.8% (CO - Lee Hill Series Vol. 5 - Belgian Style Quadruple Ale) to 4.5% (SD – Easy </a:t>
            </a:r>
            <a:r>
              <a:rPr lang="en-US" sz="1200" dirty="0" err="1"/>
              <a:t>Livin</a:t>
            </a:r>
            <a:r>
              <a:rPr lang="en-US" sz="1200" dirty="0"/>
              <a:t>’ Summer Ale)</a:t>
            </a:r>
          </a:p>
          <a:p>
            <a:pPr marL="285750" indent="-285750">
              <a:buFont typeface="Arial" panose="020B0604020202020204" pitchFamily="34" charset="0"/>
              <a:buChar char="•"/>
            </a:pPr>
            <a:r>
              <a:rPr lang="en-US" sz="1200" dirty="0"/>
              <a:t>Max median by state is 5.87%</a:t>
            </a:r>
          </a:p>
          <a:p>
            <a:pPr marL="285750" indent="-285750">
              <a:buFont typeface="Arial" panose="020B0604020202020204" pitchFamily="34" charset="0"/>
              <a:buChar char="•"/>
            </a:pPr>
            <a:r>
              <a:rPr lang="en-US" sz="1200" dirty="0" err="1"/>
              <a:t>Delewar</a:t>
            </a:r>
            <a:r>
              <a:rPr lang="en-US" sz="1200" dirty="0"/>
              <a:t> has the lowest max median (5.5%) </a:t>
            </a:r>
          </a:p>
          <a:p>
            <a:pPr marL="285750" indent="-285750">
              <a:buFont typeface="Arial" panose="020B0604020202020204" pitchFamily="34" charset="0"/>
              <a:buChar char="•"/>
            </a:pPr>
            <a:r>
              <a:rPr lang="en-US" sz="1200" dirty="0"/>
              <a:t>In Utah beer sold in a grocery store has to be &lt;5.0% ABV, if &gt;5.0% ABV then beer is sold in state-controlled stores</a:t>
            </a:r>
          </a:p>
        </p:txBody>
      </p:sp>
      <p:pic>
        <p:nvPicPr>
          <p:cNvPr id="2050" name="Picture 2">
            <a:extLst>
              <a:ext uri="{FF2B5EF4-FFF2-40B4-BE49-F238E27FC236}">
                <a16:creationId xmlns:a16="http://schemas.microsoft.com/office/drawing/2014/main" id="{E68324F2-06F6-44DF-A810-517B2049B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971550"/>
            <a:ext cx="32004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CFEAA06-4EA4-4AA6-8893-E432634124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971550"/>
            <a:ext cx="32004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79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65CC-4BFD-4A68-874A-74D0DB174AB6}"/>
              </a:ext>
            </a:extLst>
          </p:cNvPr>
          <p:cNvSpPr>
            <a:spLocks noGrp="1"/>
          </p:cNvSpPr>
          <p:nvPr>
            <p:ph type="title"/>
          </p:nvPr>
        </p:nvSpPr>
        <p:spPr/>
        <p:txBody>
          <a:bodyPr/>
          <a:lstStyle/>
          <a:p>
            <a:r>
              <a:rPr lang="en-US" dirty="0"/>
              <a:t>ABV Stats and Distribution</a:t>
            </a:r>
          </a:p>
        </p:txBody>
      </p:sp>
      <p:pic>
        <p:nvPicPr>
          <p:cNvPr id="6" name="Picture 5">
            <a:extLst>
              <a:ext uri="{FF2B5EF4-FFF2-40B4-BE49-F238E27FC236}">
                <a16:creationId xmlns:a16="http://schemas.microsoft.com/office/drawing/2014/main" id="{090D33B6-0848-4237-B9CA-8ADFF147322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971550"/>
            <a:ext cx="3017520" cy="21553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8D4657B4-E1A7-4229-972C-F2708B657FF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0" y="971550"/>
            <a:ext cx="3017520" cy="21553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75564B22-3450-4DFB-88DD-C98D4A009E0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971550"/>
            <a:ext cx="3017520" cy="215537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27C587C-DA10-4965-BD51-C25071B901C4}"/>
              </a:ext>
            </a:extLst>
          </p:cNvPr>
          <p:cNvSpPr txBox="1"/>
          <p:nvPr/>
        </p:nvSpPr>
        <p:spPr>
          <a:xfrm>
            <a:off x="2057400" y="3409950"/>
            <a:ext cx="5638800" cy="830997"/>
          </a:xfrm>
          <a:prstGeom prst="rect">
            <a:avLst/>
          </a:prstGeom>
          <a:noFill/>
        </p:spPr>
        <p:txBody>
          <a:bodyPr wrap="square" rtlCol="0">
            <a:spAutoFit/>
          </a:bodyPr>
          <a:lstStyle/>
          <a:p>
            <a:pPr marL="285750" indent="-285750">
              <a:buFont typeface="Arial" panose="020B0604020202020204" pitchFamily="34" charset="0"/>
              <a:buChar char="•"/>
            </a:pPr>
            <a:r>
              <a:rPr lang="en-US" sz="1200" dirty="0"/>
              <a:t>19.2 ounces is the new 12 ounce. Beers are packaged in 4 packs at 16.9 ounces or greater. 12-ounce beers generally are bought in 6-packs</a:t>
            </a:r>
          </a:p>
          <a:p>
            <a:pPr marL="285750" indent="-285750">
              <a:buFont typeface="Arial" panose="020B0604020202020204" pitchFamily="34" charset="0"/>
              <a:buChar char="•"/>
            </a:pPr>
            <a:r>
              <a:rPr lang="en-US" sz="1200" dirty="0"/>
              <a:t>In AL, beer containers may not exceed 25.4 ounces</a:t>
            </a:r>
          </a:p>
          <a:p>
            <a:pPr marL="285750" indent="-285750">
              <a:buFont typeface="Arial" panose="020B0604020202020204" pitchFamily="34" charset="0"/>
              <a:buChar char="•"/>
            </a:pPr>
            <a:r>
              <a:rPr lang="en-US" sz="1200" dirty="0"/>
              <a:t>IPA’s have more ABV than Ale’s and other beers</a:t>
            </a:r>
          </a:p>
        </p:txBody>
      </p:sp>
    </p:spTree>
    <p:extLst>
      <p:ext uri="{BB962C8B-B14F-4D97-AF65-F5344CB8AC3E}">
        <p14:creationId xmlns:p14="http://schemas.microsoft.com/office/powerpoint/2010/main" val="1387322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28A6-A73B-4DEA-BD33-B6CEB6EA43D6}"/>
              </a:ext>
            </a:extLst>
          </p:cNvPr>
          <p:cNvSpPr>
            <a:spLocks noGrp="1"/>
          </p:cNvSpPr>
          <p:nvPr>
            <p:ph type="title"/>
          </p:nvPr>
        </p:nvSpPr>
        <p:spPr/>
        <p:txBody>
          <a:bodyPr/>
          <a:lstStyle/>
          <a:p>
            <a:r>
              <a:rPr lang="en-US" dirty="0"/>
              <a:t>Relationship Between IBU and ABV</a:t>
            </a:r>
          </a:p>
        </p:txBody>
      </p:sp>
      <p:pic>
        <p:nvPicPr>
          <p:cNvPr id="5" name="Picture 2">
            <a:extLst>
              <a:ext uri="{FF2B5EF4-FFF2-40B4-BE49-F238E27FC236}">
                <a16:creationId xmlns:a16="http://schemas.microsoft.com/office/drawing/2014/main" id="{0D3A44EB-288C-4A2A-A28F-B9140C19993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1063228"/>
            <a:ext cx="32004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63713F0D-C928-47F7-AF3B-9421268BEFA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9265" y="1063228"/>
            <a:ext cx="3200400" cy="3200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931521C-8D09-4634-A177-CE683FD68DFA}"/>
              </a:ext>
            </a:extLst>
          </p:cNvPr>
          <p:cNvSpPr txBox="1"/>
          <p:nvPr/>
        </p:nvSpPr>
        <p:spPr>
          <a:xfrm>
            <a:off x="3276600" y="1068348"/>
            <a:ext cx="2362200" cy="1107996"/>
          </a:xfrm>
          <a:prstGeom prst="rect">
            <a:avLst/>
          </a:prstGeom>
          <a:noFill/>
        </p:spPr>
        <p:txBody>
          <a:bodyPr wrap="square" rtlCol="0">
            <a:spAutoFit/>
          </a:bodyPr>
          <a:lstStyle/>
          <a:p>
            <a:pPr marL="285750" indent="-285750">
              <a:buFont typeface="Arial" panose="020B0604020202020204" pitchFamily="34" charset="0"/>
              <a:buChar char="•"/>
            </a:pPr>
            <a:r>
              <a:rPr lang="en-US" sz="1200" dirty="0"/>
              <a:t>Bitterness generally rises with alcohol content, however they are not clearly dependent on one another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03640020"/>
      </p:ext>
    </p:extLst>
  </p:cSld>
  <p:clrMapOvr>
    <a:masterClrMapping/>
  </p:clrMapOvr>
</p:sld>
</file>

<file path=ppt/theme/theme1.xml><?xml version="1.0" encoding="utf-8"?>
<a:theme xmlns:a="http://schemas.openxmlformats.org/drawingml/2006/main" name="1985">
  <a:themeElements>
    <a:clrScheme name="Custom 18">
      <a:dk1>
        <a:srgbClr val="494C4F"/>
      </a:dk1>
      <a:lt1>
        <a:srgbClr val="FFFFFF"/>
      </a:lt1>
      <a:dk2>
        <a:srgbClr val="494C4F"/>
      </a:dk2>
      <a:lt2>
        <a:srgbClr val="F2F3F8"/>
      </a:lt2>
      <a:accent1>
        <a:srgbClr val="513C18"/>
      </a:accent1>
      <a:accent2>
        <a:srgbClr val="F6BB43"/>
      </a:accent2>
      <a:accent3>
        <a:srgbClr val="FBD151"/>
      </a:accent3>
      <a:accent4>
        <a:srgbClr val="FDDD50"/>
      </a:accent4>
      <a:accent5>
        <a:srgbClr val="FFE77D"/>
      </a:accent5>
      <a:accent6>
        <a:srgbClr val="A97800"/>
      </a:accent6>
      <a:hlink>
        <a:srgbClr val="513C18"/>
      </a:hlink>
      <a:folHlink>
        <a:srgbClr val="A978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500.potx" id="{DB52E1D3-2528-44B5-8F57-B1E8AAF0E58F}" vid="{2E31071C-067A-4851-9440-0606AD68E1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Beer</Template>
  <TotalTime>1597</TotalTime>
  <Words>1318</Words>
  <Application>Microsoft Office PowerPoint</Application>
  <PresentationFormat>On-screen Show (16:9)</PresentationFormat>
  <Paragraphs>132</Paragraphs>
  <Slides>10</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1985</vt:lpstr>
      <vt:lpstr>Case Study</vt:lpstr>
      <vt:lpstr>Scope</vt:lpstr>
      <vt:lpstr>Beers and Brewery Data</vt:lpstr>
      <vt:lpstr>Breweries by State</vt:lpstr>
      <vt:lpstr>Median ABV and IBU</vt:lpstr>
      <vt:lpstr>Max IBU</vt:lpstr>
      <vt:lpstr>Max ABV</vt:lpstr>
      <vt:lpstr>ABV Stats and Distribution</vt:lpstr>
      <vt:lpstr>Relationship Between IBU and ABV</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dc:title>
  <dc:creator>Thad Schwebke</dc:creator>
  <cp:lastModifiedBy>Thad Schwebke</cp:lastModifiedBy>
  <cp:revision>14</cp:revision>
  <dcterms:created xsi:type="dcterms:W3CDTF">2020-02-20T19:38:47Z</dcterms:created>
  <dcterms:modified xsi:type="dcterms:W3CDTF">2020-02-28T23:19:53Z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thads@microsoft.com</vt:lpwstr>
  </property>
  <property fmtid="{D5CDD505-2E9C-101B-9397-08002B2CF9AE}" pid="5" name="MSIP_Label_f42aa342-8706-4288-bd11-ebb85995028c_SetDate">
    <vt:lpwstr>2020-02-20T19:39:17.0818827Z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c127f1e4-a4e3-4c73-a07d-9274aa4cec2b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