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2" r:id="rId3"/>
    <p:sldId id="271" r:id="rId4"/>
    <p:sldId id="263" r:id="rId5"/>
    <p:sldId id="274" r:id="rId6"/>
    <p:sldId id="275" r:id="rId7"/>
    <p:sldId id="264" r:id="rId8"/>
    <p:sldId id="268" r:id="rId9"/>
    <p:sldId id="265" r:id="rId10"/>
    <p:sldId id="266" r:id="rId11"/>
    <p:sldId id="267" r:id="rId12"/>
    <p:sldId id="27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DB5B2-C375-467E-96F5-E579F69E02D0}" v="108" dt="2020-02-28T19:36:54.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428" autoAdjust="0"/>
  </p:normalViewPr>
  <p:slideViewPr>
    <p:cSldViewPr>
      <p:cViewPr varScale="1">
        <p:scale>
          <a:sx n="141" d="100"/>
          <a:sy n="141" d="100"/>
        </p:scale>
        <p:origin x="726"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distribution of frequencies of the data. A boxplot can give you information regarding the shape, variability, and center (or median) of a statistical data set.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Scatter plots show how much one variable is affected by another. The relationship between two variables is called their correlation. The scatter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a:p>
            <a:r>
              <a:rPr lang="en-US" dirty="0"/>
              <a:t>Visualizing the relationship between multiple variables </a:t>
            </a:r>
          </a:p>
          <a:p>
            <a:r>
              <a:rPr lang="en-US" dirty="0"/>
              <a:t>•Scatterplots correlation coefficients are also providing in the same panel.</a:t>
            </a:r>
          </a:p>
          <a:p>
            <a:r>
              <a:rPr lang="en-US" dirty="0"/>
              <a:t>•Density plots for every numeric continuous variable help us to identify skewness, kurtosis and distribution information.</a:t>
            </a:r>
          </a:p>
          <a:p>
            <a:r>
              <a:rPr lang="en-US" dirty="0"/>
              <a:t>•Box plots are used to represent statistical summary for categorical and respective numeric variable.</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Clean up bullet points to be more crisp</a:t>
            </a:r>
          </a:p>
          <a:p>
            <a:endParaRPr lang="en-US" dirty="0"/>
          </a:p>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to main points not whole data set</a:t>
            </a:r>
          </a:p>
          <a:p>
            <a:endParaRPr lang="en-US" dirty="0"/>
          </a:p>
          <a:p>
            <a:r>
              <a:rPr lang="en-US" dirty="0"/>
              <a:t>Speaker: Rajesh</a:t>
            </a:r>
          </a:p>
          <a:p>
            <a:r>
              <a:rPr lang="en-US" dirty="0"/>
              <a:t>Notes: Our analysis is based upon the two datasets, beers and breweries, which is provided by Budweiser</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Stretch, highlight, and add text. Add factoid about non-alcoholic beers especially for bud</a:t>
            </a:r>
          </a:p>
          <a:p>
            <a:endParaRPr lang="en-US" dirty="0"/>
          </a:p>
          <a:p>
            <a:r>
              <a:rPr lang="en-US" dirty="0"/>
              <a:t>Speaker: Rajesh</a:t>
            </a:r>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a:t>
            </a:r>
          </a:p>
          <a:p>
            <a:endParaRPr lang="en-US" dirty="0"/>
          </a:p>
          <a:p>
            <a:r>
              <a:rPr lang="en-US" dirty="0"/>
              <a:t>Speaker: Kris</a:t>
            </a:r>
          </a:p>
          <a:p>
            <a:r>
              <a:rPr lang="en-US" dirty="0"/>
              <a:t>Notes: The two </a:t>
            </a:r>
            <a:r>
              <a:rPr lang="en-US" dirty="0" err="1"/>
              <a:t>dataframes</a:t>
            </a:r>
            <a:r>
              <a:rPr lang="en-US" dirty="0"/>
              <a:t> were merged by </a:t>
            </a:r>
            <a:r>
              <a:rPr lang="en-US" dirty="0" err="1"/>
              <a:t>Brewery_id</a:t>
            </a:r>
            <a:r>
              <a:rPr lang="en-US" dirty="0"/>
              <a:t>, which is common field for joining. </a:t>
            </a:r>
          </a:p>
          <a:p>
            <a:r>
              <a:rPr lang="en-US" dirty="0"/>
              <a:t>Prior to the merge, changing the column names was required to perform the merge. </a:t>
            </a:r>
          </a:p>
          <a:p>
            <a:r>
              <a:rPr lang="en-US" dirty="0"/>
              <a:t>Two records in the merged dataset had cities that were the same but misspelled. Both of those records were cleaned up so the city names were consistent.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E7AE-FCBF-419F-971E-04B351FA8E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2509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real stand out information. Factoids from the data and supporting points</a:t>
            </a:r>
          </a:p>
          <a:p>
            <a:endParaRPr lang="en-US" dirty="0"/>
          </a:p>
          <a:p>
            <a:endParaRPr lang="en-US" dirty="0"/>
          </a:p>
          <a:p>
            <a:r>
              <a:rPr lang="en-US" dirty="0"/>
              <a:t>Speaker: Kris</a:t>
            </a:r>
          </a:p>
          <a:p>
            <a:r>
              <a:rPr lang="en-US" dirty="0"/>
              <a:t>Notes: Colorado has the highest breweries of  47  which is 8 more than second highest California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E7AE-FCBF-419F-971E-04B351FA8E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731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 the data by values and add highlights</a:t>
            </a:r>
          </a:p>
          <a:p>
            <a:endParaRPr lang="en-US" dirty="0"/>
          </a:p>
          <a:p>
            <a:endParaRPr lang="en-US" dirty="0"/>
          </a:p>
          <a:p>
            <a:r>
              <a:rPr lang="en-US" dirty="0"/>
              <a:t>Speaker: Kris</a:t>
            </a:r>
          </a:p>
          <a:p>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a:t>
            </a:r>
          </a:p>
          <a:p>
            <a:r>
              <a:rPr lang="en-US" sz="1200" b="0" i="1" kern="1200" dirty="0">
                <a:solidFill>
                  <a:schemeClr val="tx1"/>
                </a:solidFill>
                <a:effectLst/>
                <a:latin typeface="+mn-lt"/>
                <a:ea typeface="+mn-ea"/>
                <a:cs typeface="+mn-cs"/>
              </a:rPr>
              <a:t>West Virginia has the highest median at 0.062 ABV and Utah has the lowest at 0.04 ABV. </a:t>
            </a: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Utah has the lowest at 6 IBU if you exclude the states with zero IBU.</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titles to include MAX. callout the specific beers, get rid of matrix. Why?</a:t>
            </a:r>
          </a:p>
          <a:p>
            <a:endParaRPr lang="en-US" dirty="0"/>
          </a:p>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 titles to include MAX. callout the specific beers, get rid of matrix. Why?</a:t>
            </a:r>
          </a:p>
          <a:p>
            <a:endParaRPr lang="en-US" dirty="0"/>
          </a:p>
          <a:p>
            <a:endParaRPr lang="en-US" dirty="0"/>
          </a:p>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63910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3" name="Picture 2">
            <a:extLst>
              <a:ext uri="{FF2B5EF4-FFF2-40B4-BE49-F238E27FC236}">
                <a16:creationId xmlns:a16="http://schemas.microsoft.com/office/drawing/2014/main" id="{97515110-706C-47E2-88B3-AC0B994668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FE3D050B-9CE8-4528-B023-3317C9BBC9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4BC4BD1-9113-4BE2-B116-843787C2FCB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3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122" name="Picture 2">
            <a:extLst>
              <a:ext uri="{FF2B5EF4-FFF2-40B4-BE49-F238E27FC236}">
                <a16:creationId xmlns:a16="http://schemas.microsoft.com/office/drawing/2014/main" id="{035D703A-26DE-45BE-8AC2-A0D6CE4A36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B7B3B42-7FA9-4E7A-87F3-5CA0B2074C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4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endParaRPr lang="en-US" dirty="0"/>
          </a:p>
          <a:p>
            <a:pPr marL="342900" indent="-342900">
              <a:buFont typeface="Arial" panose="020B0604020202020204" pitchFamily="34" charset="0"/>
              <a:buChar char="•"/>
            </a:pPr>
            <a:r>
              <a:rPr lang="en-US" dirty="0"/>
              <a:t>Breweries by state</a:t>
            </a:r>
          </a:p>
          <a:p>
            <a:pPr marL="342900" indent="-342900">
              <a:buFont typeface="Arial" panose="020B0604020202020204" pitchFamily="34" charset="0"/>
              <a:buChar char="•"/>
            </a:pPr>
            <a:r>
              <a:rPr lang="en-US" dirty="0"/>
              <a:t>Median ABV and IBU by state</a:t>
            </a:r>
          </a:p>
          <a:p>
            <a:pPr marL="342900" indent="-342900">
              <a:buFont typeface="Arial" panose="020B0604020202020204" pitchFamily="34" charset="0"/>
              <a:buChar char="•"/>
            </a:pPr>
            <a:r>
              <a:rPr lang="en-US" dirty="0"/>
              <a:t>Highest level of ABV and IBU by state</a:t>
            </a:r>
          </a:p>
          <a:p>
            <a:pPr marL="342900" indent="-342900">
              <a:buFont typeface="Arial" panose="020B0604020202020204" pitchFamily="34" charset="0"/>
              <a:buChar char="•"/>
            </a:pPr>
            <a:r>
              <a:rPr lang="en-US" dirty="0"/>
              <a:t>Understand detailed information related to ABV</a:t>
            </a:r>
          </a:p>
          <a:p>
            <a:pPr marL="342900" indent="-342900">
              <a:buFont typeface="Arial" panose="020B0604020202020204" pitchFamily="34" charset="0"/>
              <a:buChar char="•"/>
            </a:pPr>
            <a:r>
              <a:rPr lang="en-US" dirty="0"/>
              <a:t>Explain 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Case Study Data</a:t>
            </a:r>
          </a:p>
        </p:txBody>
      </p:sp>
      <p:sp>
        <p:nvSpPr>
          <p:cNvPr id="3" name="Text Placeholder 2">
            <a:extLst>
              <a:ext uri="{FF2B5EF4-FFF2-40B4-BE49-F238E27FC236}">
                <a16:creationId xmlns:a16="http://schemas.microsoft.com/office/drawing/2014/main" id="{B58960E6-62F2-4CE8-A634-98F979CAD2EC}"/>
              </a:ext>
            </a:extLst>
          </p:cNvPr>
          <p:cNvSpPr>
            <a:spLocks noGrp="1"/>
          </p:cNvSpPr>
          <p:nvPr>
            <p:ph type="body" sz="quarter" idx="39"/>
          </p:nvPr>
        </p:nvSpPr>
        <p:spPr>
          <a:xfrm>
            <a:off x="4067944" y="1746440"/>
            <a:ext cx="2258568" cy="505509"/>
          </a:xfrm>
        </p:spPr>
        <p:txBody>
          <a:bodyPr/>
          <a:lstStyle/>
          <a:p>
            <a:r>
              <a:rPr lang="en-US" dirty="0"/>
              <a:t>Beers</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067944" y="2459046"/>
            <a:ext cx="2256656" cy="2003544"/>
          </a:xfrm>
        </p:spPr>
        <p:txBody>
          <a:bodyPr/>
          <a:lstStyle/>
          <a:p>
            <a:pPr marL="342900" indent="-342900">
              <a:buFont typeface="Arial" panose="020B0604020202020204" pitchFamily="34" charset="0"/>
              <a:buChar char="•"/>
            </a:pPr>
            <a:r>
              <a:rPr lang="en-US" sz="1200" dirty="0"/>
              <a:t>2410 US craft beers</a:t>
            </a:r>
          </a:p>
          <a:p>
            <a:pPr marL="342900" indent="-342900">
              <a:buFont typeface="Arial" panose="020B0604020202020204" pitchFamily="34" charset="0"/>
              <a:buChar char="•"/>
            </a:pPr>
            <a:r>
              <a:rPr lang="en-US" sz="1200" dirty="0"/>
              <a:t>Beer ID</a:t>
            </a:r>
          </a:p>
          <a:p>
            <a:pPr marL="342900" indent="-342900">
              <a:buFont typeface="Arial" panose="020B0604020202020204" pitchFamily="34" charset="0"/>
              <a:buChar char="•"/>
            </a:pPr>
            <a:r>
              <a:rPr lang="en-US" sz="1200" dirty="0"/>
              <a:t>Beer names</a:t>
            </a:r>
          </a:p>
          <a:p>
            <a:pPr marL="342900" indent="-342900">
              <a:buFont typeface="Arial" panose="020B0604020202020204" pitchFamily="34" charset="0"/>
              <a:buChar char="•"/>
            </a:pPr>
            <a:r>
              <a:rPr lang="en-US" sz="1200" dirty="0"/>
              <a:t>Alcohol By Volume (ABV)</a:t>
            </a:r>
          </a:p>
          <a:p>
            <a:pPr marL="342900" indent="-342900">
              <a:buFont typeface="Arial" panose="020B0604020202020204" pitchFamily="34" charset="0"/>
              <a:buChar char="•"/>
            </a:pPr>
            <a:r>
              <a:rPr lang="en-US" sz="1200" dirty="0"/>
              <a:t>International Bitterness Units (IBU)</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Style</a:t>
            </a:r>
          </a:p>
          <a:p>
            <a:pPr marL="342900" indent="-342900">
              <a:buFont typeface="Arial" panose="020B0604020202020204" pitchFamily="34" charset="0"/>
              <a:buChar char="•"/>
            </a:pPr>
            <a:r>
              <a:rPr lang="en-US" sz="1200" dirty="0"/>
              <a:t>Ounces</a:t>
            </a:r>
          </a:p>
        </p:txBody>
      </p:sp>
      <p:sp>
        <p:nvSpPr>
          <p:cNvPr id="5" name="Text Placeholder 2">
            <a:extLst>
              <a:ext uri="{FF2B5EF4-FFF2-40B4-BE49-F238E27FC236}">
                <a16:creationId xmlns:a16="http://schemas.microsoft.com/office/drawing/2014/main" id="{5915C85E-29AE-47CD-89A4-B1323DFF0C60}"/>
              </a:ext>
            </a:extLst>
          </p:cNvPr>
          <p:cNvSpPr txBox="1">
            <a:spLocks/>
          </p:cNvSpPr>
          <p:nvPr/>
        </p:nvSpPr>
        <p:spPr>
          <a:xfrm>
            <a:off x="6629400" y="1759860"/>
            <a:ext cx="2258568" cy="505509"/>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anose="020B0604020202020204" pitchFamily="34" charset="0"/>
              <a:buNone/>
              <a:defRPr sz="2800" kern="1200">
                <a:solidFill>
                  <a:schemeClr val="accent3"/>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Breweries</a:t>
            </a:r>
          </a:p>
        </p:txBody>
      </p:sp>
      <p:sp>
        <p:nvSpPr>
          <p:cNvPr id="6" name="Text Placeholder 3">
            <a:extLst>
              <a:ext uri="{FF2B5EF4-FFF2-40B4-BE49-F238E27FC236}">
                <a16:creationId xmlns:a16="http://schemas.microsoft.com/office/drawing/2014/main" id="{F4756E6D-8370-4FE1-BB7E-D014C95F1E33}"/>
              </a:ext>
            </a:extLst>
          </p:cNvPr>
          <p:cNvSpPr txBox="1">
            <a:spLocks/>
          </p:cNvSpPr>
          <p:nvPr/>
        </p:nvSpPr>
        <p:spPr>
          <a:xfrm>
            <a:off x="6629400" y="2472466"/>
            <a:ext cx="2258568" cy="2003544"/>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200" dirty="0"/>
              <a:t>558 US breweries</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Brewery names</a:t>
            </a:r>
          </a:p>
          <a:p>
            <a:pPr marL="342900" indent="-342900">
              <a:buFont typeface="Arial" panose="020B0604020202020204" pitchFamily="34" charset="0"/>
              <a:buChar char="•"/>
            </a:pPr>
            <a:r>
              <a:rPr lang="en-US" sz="1200" dirty="0"/>
              <a:t>City</a:t>
            </a:r>
          </a:p>
          <a:p>
            <a:pPr marL="342900" indent="-342900">
              <a:buFont typeface="Arial" panose="020B0604020202020204" pitchFamily="34" charset="0"/>
              <a:buChar char="•"/>
            </a:pPr>
            <a:r>
              <a:rPr lang="en-US" sz="1200" dirty="0"/>
              <a:t>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78"/>
          <a:stretch/>
        </p:blipFill>
        <p:spPr bwMode="auto">
          <a:xfrm>
            <a:off x="152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980578-2894-40FA-84DA-A9854B43F14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2778"/>
          <a:stretch/>
        </p:blipFill>
        <p:spPr bwMode="auto">
          <a:xfrm>
            <a:off x="9144000" y="2404486"/>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8E4362-CC47-4CD8-8413-56FAAF57EDD7}"/>
              </a:ext>
            </a:extLst>
          </p:cNvPr>
          <p:cNvSpPr/>
          <p:nvPr/>
        </p:nvSpPr>
        <p:spPr>
          <a:xfrm>
            <a:off x="914400" y="3028950"/>
            <a:ext cx="3444240" cy="6096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648-CE36-4A2B-B3C3-9EBD346029FA}"/>
              </a:ext>
            </a:extLst>
          </p:cNvPr>
          <p:cNvSpPr>
            <a:spLocks noGrp="1"/>
          </p:cNvSpPr>
          <p:nvPr>
            <p:ph type="title"/>
          </p:nvPr>
        </p:nvSpPr>
        <p:spPr/>
        <p:txBody>
          <a:bodyPr/>
          <a:lstStyle/>
          <a:p>
            <a:r>
              <a:rPr lang="en-US" dirty="0"/>
              <a:t>Merge beer and Brewery</a:t>
            </a:r>
          </a:p>
        </p:txBody>
      </p:sp>
      <p:pic>
        <p:nvPicPr>
          <p:cNvPr id="7" name="Picture 6" descr="A screenshot of a cell phone&#10;&#10;Description automatically generated">
            <a:extLst>
              <a:ext uri="{FF2B5EF4-FFF2-40B4-BE49-F238E27FC236}">
                <a16:creationId xmlns:a16="http://schemas.microsoft.com/office/drawing/2014/main" id="{9B2B2316-995C-0046-9A95-D551416D36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313134"/>
            <a:ext cx="4495800" cy="12586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4" name="Picture 13" descr="A screenshot of a cell phone&#10;&#10;Description automatically generated">
            <a:extLst>
              <a:ext uri="{FF2B5EF4-FFF2-40B4-BE49-F238E27FC236}">
                <a16:creationId xmlns:a16="http://schemas.microsoft.com/office/drawing/2014/main" id="{ECE1F50D-8F1A-F644-9916-959807B6A3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346" y="1313134"/>
            <a:ext cx="4287254" cy="126187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
        <p:nvSpPr>
          <p:cNvPr id="15" name="TextBox 14">
            <a:extLst>
              <a:ext uri="{FF2B5EF4-FFF2-40B4-BE49-F238E27FC236}">
                <a16:creationId xmlns:a16="http://schemas.microsoft.com/office/drawing/2014/main" id="{904BA7C6-EE02-0142-BAC4-820A40CD345B}"/>
              </a:ext>
            </a:extLst>
          </p:cNvPr>
          <p:cNvSpPr txBox="1"/>
          <p:nvPr/>
        </p:nvSpPr>
        <p:spPr>
          <a:xfrm>
            <a:off x="2059012" y="971550"/>
            <a:ext cx="6735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94C4F"/>
                </a:solidFill>
                <a:effectLst/>
                <a:uLnTx/>
                <a:uFillTx/>
                <a:latin typeface="Times" pitchFamily="2" charset="0"/>
                <a:ea typeface="+mn-ea"/>
                <a:cs typeface="+mn-cs"/>
              </a:rPr>
              <a:t>Beer </a:t>
            </a:r>
          </a:p>
        </p:txBody>
      </p:sp>
      <p:sp>
        <p:nvSpPr>
          <p:cNvPr id="16" name="TextBox 15">
            <a:extLst>
              <a:ext uri="{FF2B5EF4-FFF2-40B4-BE49-F238E27FC236}">
                <a16:creationId xmlns:a16="http://schemas.microsoft.com/office/drawing/2014/main" id="{85C4878F-559B-F444-B846-111CBFA6BC92}"/>
              </a:ext>
            </a:extLst>
          </p:cNvPr>
          <p:cNvSpPr txBox="1"/>
          <p:nvPr/>
        </p:nvSpPr>
        <p:spPr>
          <a:xfrm>
            <a:off x="6543139" y="971550"/>
            <a:ext cx="11178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94C4F"/>
                </a:solidFill>
                <a:effectLst/>
                <a:uLnTx/>
                <a:uFillTx/>
                <a:latin typeface="Times" pitchFamily="2" charset="0"/>
                <a:ea typeface="+mn-ea"/>
                <a:cs typeface="+mn-cs"/>
              </a:rPr>
              <a:t>Breweries</a:t>
            </a:r>
          </a:p>
        </p:txBody>
      </p:sp>
      <p:pic>
        <p:nvPicPr>
          <p:cNvPr id="18" name="Picture 17" descr="A screenshot of a cell phone&#10;&#10;Description automatically generated">
            <a:extLst>
              <a:ext uri="{FF2B5EF4-FFF2-40B4-BE49-F238E27FC236}">
                <a16:creationId xmlns:a16="http://schemas.microsoft.com/office/drawing/2014/main" id="{0B3B1B90-924A-2A43-9D08-04E3F0140B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600" y="3181350"/>
            <a:ext cx="6172200" cy="1484026"/>
          </a:xfrm>
          <a:prstGeom prst="rect">
            <a:avLst/>
          </a:prstGeom>
        </p:spPr>
        <p:style>
          <a:lnRef idx="2">
            <a:schemeClr val="accent3"/>
          </a:lnRef>
          <a:fillRef idx="1">
            <a:schemeClr val="lt1"/>
          </a:fillRef>
          <a:effectRef idx="0">
            <a:schemeClr val="accent3"/>
          </a:effectRef>
          <a:fontRef idx="minor">
            <a:schemeClr val="dk1"/>
          </a:fontRef>
        </p:style>
      </p:pic>
      <p:sp>
        <p:nvSpPr>
          <p:cNvPr id="19" name="Rectangle 18">
            <a:extLst>
              <a:ext uri="{FF2B5EF4-FFF2-40B4-BE49-F238E27FC236}">
                <a16:creationId xmlns:a16="http://schemas.microsoft.com/office/drawing/2014/main" id="{2304A5A9-7687-5442-8877-C27A8DC66E41}"/>
              </a:ext>
            </a:extLst>
          </p:cNvPr>
          <p:cNvSpPr/>
          <p:nvPr/>
        </p:nvSpPr>
        <p:spPr>
          <a:xfrm>
            <a:off x="1828800" y="2626644"/>
            <a:ext cx="152400" cy="24990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C9BEED78-20BF-3A41-BEC2-AA63C84816C4}"/>
              </a:ext>
            </a:extLst>
          </p:cNvPr>
          <p:cNvSpPr/>
          <p:nvPr/>
        </p:nvSpPr>
        <p:spPr>
          <a:xfrm>
            <a:off x="6781800" y="2626644"/>
            <a:ext cx="152400" cy="24990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F2BF60A-B906-4B49-97A3-66ED59940B68}"/>
              </a:ext>
            </a:extLst>
          </p:cNvPr>
          <p:cNvSpPr/>
          <p:nvPr/>
        </p:nvSpPr>
        <p:spPr>
          <a:xfrm rot="5400000">
            <a:off x="4329677" y="348227"/>
            <a:ext cx="103646" cy="51054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Down Arrow 21">
            <a:extLst>
              <a:ext uri="{FF2B5EF4-FFF2-40B4-BE49-F238E27FC236}">
                <a16:creationId xmlns:a16="http://schemas.microsoft.com/office/drawing/2014/main" id="{DA4A7877-B261-BC47-8CDE-0E37A651FFA1}"/>
              </a:ext>
            </a:extLst>
          </p:cNvPr>
          <p:cNvSpPr/>
          <p:nvPr/>
        </p:nvSpPr>
        <p:spPr>
          <a:xfrm>
            <a:off x="4191000" y="2876550"/>
            <a:ext cx="228600" cy="228600"/>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4754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304800" y="1063228"/>
            <a:ext cx="4454732" cy="295632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p:nvPr/>
        </p:nvGrpSpPr>
        <p:grpSpPr>
          <a:xfrm>
            <a:off x="0" y="3333750"/>
            <a:ext cx="1786328" cy="1155671"/>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5" y="3666696"/>
              <a:ext cx="3429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94C4F"/>
                  </a:solidFill>
                  <a:effectLst/>
                  <a:uLnTx/>
                  <a:uFillTx/>
                  <a:latin typeface="Calibri"/>
                  <a:ea typeface="+mn-ea"/>
                  <a:cs typeface="+mn-cs"/>
                </a:rPr>
                <a:t>AK</a:t>
              </a:r>
            </a:p>
          </p:txBody>
        </p:sp>
      </p:grpSp>
      <p:grpSp>
        <p:nvGrpSpPr>
          <p:cNvPr id="8" name="Group 7">
            <a:extLst>
              <a:ext uri="{FF2B5EF4-FFF2-40B4-BE49-F238E27FC236}">
                <a16:creationId xmlns:a16="http://schemas.microsoft.com/office/drawing/2014/main" id="{099554DF-8A97-4F23-B719-E4DB7A7D15D0}"/>
              </a:ext>
            </a:extLst>
          </p:cNvPr>
          <p:cNvGrpSpPr/>
          <p:nvPr/>
        </p:nvGrpSpPr>
        <p:grpSpPr>
          <a:xfrm>
            <a:off x="1883451" y="3856822"/>
            <a:ext cx="956872" cy="632599"/>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3429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94C4F"/>
                  </a:solidFill>
                  <a:effectLst/>
                  <a:uLnTx/>
                  <a:uFillTx/>
                  <a:latin typeface="Calibri"/>
                  <a:ea typeface="+mn-ea"/>
                  <a:cs typeface="+mn-cs"/>
                </a:rPr>
                <a:t>HI</a:t>
              </a:r>
            </a:p>
          </p:txBody>
        </p:sp>
      </p:grpSp>
      <p:sp>
        <p:nvSpPr>
          <p:cNvPr id="12" name="TextBox 11">
            <a:extLst>
              <a:ext uri="{FF2B5EF4-FFF2-40B4-BE49-F238E27FC236}">
                <a16:creationId xmlns:a16="http://schemas.microsoft.com/office/drawing/2014/main" id="{E9C739FB-FCAC-4C35-A802-BA59270850A7}"/>
              </a:ext>
            </a:extLst>
          </p:cNvPr>
          <p:cNvSpPr txBox="1"/>
          <p:nvPr/>
        </p:nvSpPr>
        <p:spPr>
          <a:xfrm>
            <a:off x="2283527" y="2865971"/>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28</a:t>
            </a:r>
          </a:p>
        </p:txBody>
      </p:sp>
      <p:sp>
        <p:nvSpPr>
          <p:cNvPr id="14" name="TextBox 13">
            <a:extLst>
              <a:ext uri="{FF2B5EF4-FFF2-40B4-BE49-F238E27FC236}">
                <a16:creationId xmlns:a16="http://schemas.microsoft.com/office/drawing/2014/main" id="{2F068543-6D36-4D1D-9D4E-0FD9E20F49DE}"/>
              </a:ext>
            </a:extLst>
          </p:cNvPr>
          <p:cNvSpPr txBox="1"/>
          <p:nvPr/>
        </p:nvSpPr>
        <p:spPr>
          <a:xfrm>
            <a:off x="760179" y="2416022"/>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39</a:t>
            </a:r>
          </a:p>
        </p:txBody>
      </p:sp>
      <p:sp>
        <p:nvSpPr>
          <p:cNvPr id="15" name="TextBox 14">
            <a:extLst>
              <a:ext uri="{FF2B5EF4-FFF2-40B4-BE49-F238E27FC236}">
                <a16:creationId xmlns:a16="http://schemas.microsoft.com/office/drawing/2014/main" id="{3EB8C113-62EB-4383-BF2F-8E1274F9B96B}"/>
              </a:ext>
            </a:extLst>
          </p:cNvPr>
          <p:cNvSpPr txBox="1"/>
          <p:nvPr/>
        </p:nvSpPr>
        <p:spPr>
          <a:xfrm>
            <a:off x="1850374" y="2159520"/>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47</a:t>
            </a:r>
            <a:endParaRPr kumimoji="0" lang="en-US" sz="600" b="0" i="0" u="none" strike="noStrike" kern="1200" cap="none" spc="0" normalizeH="0" baseline="0" noProof="0" dirty="0">
              <a:ln>
                <a:noFill/>
              </a:ln>
              <a:solidFill>
                <a:srgbClr val="FF0000"/>
              </a:solidFill>
              <a:effectLst/>
              <a:uLnTx/>
              <a:uFillTx/>
              <a:latin typeface="Calibri"/>
              <a:ea typeface="+mn-ea"/>
              <a:cs typeface="+mn-cs"/>
            </a:endParaRPr>
          </a:p>
        </p:txBody>
      </p:sp>
      <p:pic>
        <p:nvPicPr>
          <p:cNvPr id="13" name="Picture 12" descr="A picture containing implement, pencil&#10;&#10;Description automatically generated">
            <a:extLst>
              <a:ext uri="{FF2B5EF4-FFF2-40B4-BE49-F238E27FC236}">
                <a16:creationId xmlns:a16="http://schemas.microsoft.com/office/drawing/2014/main" id="{41430A5D-0B98-F942-89E4-1D72B40662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44000" y="1047351"/>
            <a:ext cx="4300400" cy="2616077"/>
          </a:xfrm>
          <a:prstGeom prst="rect">
            <a:avLst/>
          </a:prstGeom>
        </p:spPr>
      </p:pic>
    </p:spTree>
    <p:extLst>
      <p:ext uri="{BB962C8B-B14F-4D97-AF65-F5344CB8AC3E}">
        <p14:creationId xmlns:p14="http://schemas.microsoft.com/office/powerpoint/2010/main" val="14781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trips(down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33959"/>
            <a:ext cx="4343400" cy="857250"/>
          </a:xfrm>
        </p:spPr>
        <p:txBody>
          <a:bodyPr>
            <a:normAutofit fontScale="90000"/>
          </a:bodyPr>
          <a:lstStyle/>
          <a:p>
            <a:r>
              <a:rPr lang="en-US" dirty="0"/>
              <a:t>Median ABV and IBU</a:t>
            </a:r>
          </a:p>
        </p:txBody>
      </p:sp>
      <p:pic>
        <p:nvPicPr>
          <p:cNvPr id="1026" name="Picture 2">
            <a:extLst>
              <a:ext uri="{FF2B5EF4-FFF2-40B4-BE49-F238E27FC236}">
                <a16:creationId xmlns:a16="http://schemas.microsoft.com/office/drawing/2014/main" id="{798AE132-0579-4BB2-9021-4F70F37B58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7840" y="33959"/>
            <a:ext cx="3566160" cy="509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6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4B62D1B6-6275-46B8-BA1E-F765D23D54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795969"/>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IBU Max</a:t>
            </a:r>
          </a:p>
        </p:txBody>
      </p:sp>
      <p:pic>
        <p:nvPicPr>
          <p:cNvPr id="2050" name="Picture 2">
            <a:extLst>
              <a:ext uri="{FF2B5EF4-FFF2-40B4-BE49-F238E27FC236}">
                <a16:creationId xmlns:a16="http://schemas.microsoft.com/office/drawing/2014/main" id="{92A24FA1-5B1D-4145-BD4F-BBB1892408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643" y="795969"/>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pic>
        <p:nvPicPr>
          <p:cNvPr id="3074" name="Picture 2">
            <a:extLst>
              <a:ext uri="{FF2B5EF4-FFF2-40B4-BE49-F238E27FC236}">
                <a16:creationId xmlns:a16="http://schemas.microsoft.com/office/drawing/2014/main" id="{6A239805-E564-4A1E-95AE-1CCC35D144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8953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7C4DF4-EEA8-4DC3-936B-7E7AC51D10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1040" y="8953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1434</TotalTime>
  <Words>1145</Words>
  <Application>Microsoft Office PowerPoint</Application>
  <PresentationFormat>On-screen Show (16:9)</PresentationFormat>
  <Paragraphs>126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vt:lpstr>
      <vt:lpstr>1985</vt:lpstr>
      <vt:lpstr>Case Study</vt:lpstr>
      <vt:lpstr>Scope</vt:lpstr>
      <vt:lpstr>Case Study Data</vt:lpstr>
      <vt:lpstr>Missing Values</vt:lpstr>
      <vt:lpstr>Merge beer and Brewery</vt:lpstr>
      <vt:lpstr>Breweries by State</vt:lpstr>
      <vt:lpstr>Median ABV and IBU</vt:lpstr>
      <vt:lpstr>IBU Max</vt:lpstr>
      <vt:lpstr>Max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2</cp:revision>
  <dcterms:created xsi:type="dcterms:W3CDTF">2020-02-20T19:38:47Z</dcterms:created>
  <dcterms:modified xsi:type="dcterms:W3CDTF">2020-02-28T19:41:38Z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