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63" r:id="rId7"/>
    <p:sldId id="264" r:id="rId8"/>
    <p:sldId id="259" r:id="rId9"/>
    <p:sldId id="257"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BC2D0-A2E5-43E2-B384-19B88B67BE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7F9CFA-526B-47F7-A04B-2F37F06657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B60567-28BA-42B4-8983-112018D441D1}"/>
              </a:ext>
            </a:extLst>
          </p:cNvPr>
          <p:cNvSpPr>
            <a:spLocks noGrp="1"/>
          </p:cNvSpPr>
          <p:nvPr>
            <p:ph type="dt" sz="half" idx="10"/>
          </p:nvPr>
        </p:nvSpPr>
        <p:spPr/>
        <p:txBody>
          <a:bodyPr/>
          <a:lstStyle/>
          <a:p>
            <a:fld id="{6B92F1DE-9F79-48FD-92D0-4E114789D296}" type="datetimeFigureOut">
              <a:rPr lang="en-US" smtClean="0"/>
              <a:t>12/6/2022</a:t>
            </a:fld>
            <a:endParaRPr lang="en-US"/>
          </a:p>
        </p:txBody>
      </p:sp>
      <p:sp>
        <p:nvSpPr>
          <p:cNvPr id="5" name="Footer Placeholder 4">
            <a:extLst>
              <a:ext uri="{FF2B5EF4-FFF2-40B4-BE49-F238E27FC236}">
                <a16:creationId xmlns:a16="http://schemas.microsoft.com/office/drawing/2014/main" id="{429F9D2A-58F6-4BF1-A7F8-3695C6C53C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FEBF5F-6125-4905-BF20-EB8F9D576476}"/>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2195058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EF9F-C40B-4454-8C1C-E416D78B1D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C63340-BF0F-4286-A254-EE558ECFB2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2D8A2D-CA53-4C28-87A2-643B96D23B62}"/>
              </a:ext>
            </a:extLst>
          </p:cNvPr>
          <p:cNvSpPr>
            <a:spLocks noGrp="1"/>
          </p:cNvSpPr>
          <p:nvPr>
            <p:ph type="dt" sz="half" idx="10"/>
          </p:nvPr>
        </p:nvSpPr>
        <p:spPr/>
        <p:txBody>
          <a:bodyPr/>
          <a:lstStyle/>
          <a:p>
            <a:fld id="{6B92F1DE-9F79-48FD-92D0-4E114789D296}" type="datetimeFigureOut">
              <a:rPr lang="en-US" smtClean="0"/>
              <a:t>12/6/2022</a:t>
            </a:fld>
            <a:endParaRPr lang="en-US"/>
          </a:p>
        </p:txBody>
      </p:sp>
      <p:sp>
        <p:nvSpPr>
          <p:cNvPr id="5" name="Footer Placeholder 4">
            <a:extLst>
              <a:ext uri="{FF2B5EF4-FFF2-40B4-BE49-F238E27FC236}">
                <a16:creationId xmlns:a16="http://schemas.microsoft.com/office/drawing/2014/main" id="{93E2C1D2-F1A0-4B95-9C1D-3CB66B44A0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182A14-F883-4C58-A031-A64DB6CE022E}"/>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2931980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B590D7-3B51-4FE1-B78A-155D801126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0B836C-BE13-43FF-B5D6-BE33A925E3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CBA2B4-EA4E-4274-B426-8708A9B12E26}"/>
              </a:ext>
            </a:extLst>
          </p:cNvPr>
          <p:cNvSpPr>
            <a:spLocks noGrp="1"/>
          </p:cNvSpPr>
          <p:nvPr>
            <p:ph type="dt" sz="half" idx="10"/>
          </p:nvPr>
        </p:nvSpPr>
        <p:spPr/>
        <p:txBody>
          <a:bodyPr/>
          <a:lstStyle/>
          <a:p>
            <a:fld id="{6B92F1DE-9F79-48FD-92D0-4E114789D296}" type="datetimeFigureOut">
              <a:rPr lang="en-US" smtClean="0"/>
              <a:t>12/6/2022</a:t>
            </a:fld>
            <a:endParaRPr lang="en-US"/>
          </a:p>
        </p:txBody>
      </p:sp>
      <p:sp>
        <p:nvSpPr>
          <p:cNvPr id="5" name="Footer Placeholder 4">
            <a:extLst>
              <a:ext uri="{FF2B5EF4-FFF2-40B4-BE49-F238E27FC236}">
                <a16:creationId xmlns:a16="http://schemas.microsoft.com/office/drawing/2014/main" id="{1735411E-C22D-45C3-9644-EEC06D55B0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6AEF9-F5D4-4A13-B24C-FD500F6DC52E}"/>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125282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C49B-4FD8-4615-BC0A-A335C62995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9DC447-FB07-4A24-BE44-BD0C52750F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F3AA65-928D-486A-B5FE-B7035E7E1126}"/>
              </a:ext>
            </a:extLst>
          </p:cNvPr>
          <p:cNvSpPr>
            <a:spLocks noGrp="1"/>
          </p:cNvSpPr>
          <p:nvPr>
            <p:ph type="dt" sz="half" idx="10"/>
          </p:nvPr>
        </p:nvSpPr>
        <p:spPr/>
        <p:txBody>
          <a:bodyPr/>
          <a:lstStyle/>
          <a:p>
            <a:fld id="{6B92F1DE-9F79-48FD-92D0-4E114789D296}" type="datetimeFigureOut">
              <a:rPr lang="en-US" smtClean="0"/>
              <a:t>12/6/2022</a:t>
            </a:fld>
            <a:endParaRPr lang="en-US"/>
          </a:p>
        </p:txBody>
      </p:sp>
      <p:sp>
        <p:nvSpPr>
          <p:cNvPr id="5" name="Footer Placeholder 4">
            <a:extLst>
              <a:ext uri="{FF2B5EF4-FFF2-40B4-BE49-F238E27FC236}">
                <a16:creationId xmlns:a16="http://schemas.microsoft.com/office/drawing/2014/main" id="{A7211ABB-E7D8-48B0-915F-D6F789BB1A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E73099-BBBD-41AA-B92A-15FD7647F4C2}"/>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2583489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B58BA-DAAE-459B-9283-C758957ADE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A8477D-4671-44B9-BE73-A513B28066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43AF52-4D50-42D1-96E3-29EA0CA9C40C}"/>
              </a:ext>
            </a:extLst>
          </p:cNvPr>
          <p:cNvSpPr>
            <a:spLocks noGrp="1"/>
          </p:cNvSpPr>
          <p:nvPr>
            <p:ph type="dt" sz="half" idx="10"/>
          </p:nvPr>
        </p:nvSpPr>
        <p:spPr/>
        <p:txBody>
          <a:bodyPr/>
          <a:lstStyle/>
          <a:p>
            <a:fld id="{6B92F1DE-9F79-48FD-92D0-4E114789D296}" type="datetimeFigureOut">
              <a:rPr lang="en-US" smtClean="0"/>
              <a:t>12/6/2022</a:t>
            </a:fld>
            <a:endParaRPr lang="en-US"/>
          </a:p>
        </p:txBody>
      </p:sp>
      <p:sp>
        <p:nvSpPr>
          <p:cNvPr id="5" name="Footer Placeholder 4">
            <a:extLst>
              <a:ext uri="{FF2B5EF4-FFF2-40B4-BE49-F238E27FC236}">
                <a16:creationId xmlns:a16="http://schemas.microsoft.com/office/drawing/2014/main" id="{449B4894-5DDE-482B-82D6-DD9A05DA4E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14CC65-1E36-42E4-B6E4-36A690B6255E}"/>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1012228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55A76-C4DB-4980-9C1D-FACD566C6C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05A0CC-0930-4D38-B7D9-88B60CECB5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B72ACE-B841-4CC8-B1A9-4292FAEA3B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A122EF-24D9-43F7-A481-8A4684018EF8}"/>
              </a:ext>
            </a:extLst>
          </p:cNvPr>
          <p:cNvSpPr>
            <a:spLocks noGrp="1"/>
          </p:cNvSpPr>
          <p:nvPr>
            <p:ph type="dt" sz="half" idx="10"/>
          </p:nvPr>
        </p:nvSpPr>
        <p:spPr/>
        <p:txBody>
          <a:bodyPr/>
          <a:lstStyle/>
          <a:p>
            <a:fld id="{6B92F1DE-9F79-48FD-92D0-4E114789D296}" type="datetimeFigureOut">
              <a:rPr lang="en-US" smtClean="0"/>
              <a:t>12/6/2022</a:t>
            </a:fld>
            <a:endParaRPr lang="en-US"/>
          </a:p>
        </p:txBody>
      </p:sp>
      <p:sp>
        <p:nvSpPr>
          <p:cNvPr id="6" name="Footer Placeholder 5">
            <a:extLst>
              <a:ext uri="{FF2B5EF4-FFF2-40B4-BE49-F238E27FC236}">
                <a16:creationId xmlns:a16="http://schemas.microsoft.com/office/drawing/2014/main" id="{4CAF16EB-1BEA-412D-A933-4C7FDAFA13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33DA4E-4AC1-497D-B0FA-09519D713A90}"/>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1097190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B1EEE-1CF0-4294-ADCF-329B076611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19CF7E-1686-4E36-9009-070F1150E8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82C681-D27B-49E6-8737-7E06D98EBE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BA5C2C-A9ED-4E45-AB62-889DF63C36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F0504F-AEF7-4BC3-9167-AD821BCD03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863B60-182D-43E2-BCF2-5875BD124433}"/>
              </a:ext>
            </a:extLst>
          </p:cNvPr>
          <p:cNvSpPr>
            <a:spLocks noGrp="1"/>
          </p:cNvSpPr>
          <p:nvPr>
            <p:ph type="dt" sz="half" idx="10"/>
          </p:nvPr>
        </p:nvSpPr>
        <p:spPr/>
        <p:txBody>
          <a:bodyPr/>
          <a:lstStyle/>
          <a:p>
            <a:fld id="{6B92F1DE-9F79-48FD-92D0-4E114789D296}" type="datetimeFigureOut">
              <a:rPr lang="en-US" smtClean="0"/>
              <a:t>12/6/2022</a:t>
            </a:fld>
            <a:endParaRPr lang="en-US"/>
          </a:p>
        </p:txBody>
      </p:sp>
      <p:sp>
        <p:nvSpPr>
          <p:cNvPr id="8" name="Footer Placeholder 7">
            <a:extLst>
              <a:ext uri="{FF2B5EF4-FFF2-40B4-BE49-F238E27FC236}">
                <a16:creationId xmlns:a16="http://schemas.microsoft.com/office/drawing/2014/main" id="{06D231E4-B0A5-440D-968E-2A60A539A0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C67635-410B-4C60-BF8C-FE4F8AECCB70}"/>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437879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FA4D8-C10F-4860-B74F-DE96CF09C7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2B4EAD-2AC8-4ADF-9F97-37BD56BC83D8}"/>
              </a:ext>
            </a:extLst>
          </p:cNvPr>
          <p:cNvSpPr>
            <a:spLocks noGrp="1"/>
          </p:cNvSpPr>
          <p:nvPr>
            <p:ph type="dt" sz="half" idx="10"/>
          </p:nvPr>
        </p:nvSpPr>
        <p:spPr/>
        <p:txBody>
          <a:bodyPr/>
          <a:lstStyle/>
          <a:p>
            <a:fld id="{6B92F1DE-9F79-48FD-92D0-4E114789D296}" type="datetimeFigureOut">
              <a:rPr lang="en-US" smtClean="0"/>
              <a:t>12/6/2022</a:t>
            </a:fld>
            <a:endParaRPr lang="en-US"/>
          </a:p>
        </p:txBody>
      </p:sp>
      <p:sp>
        <p:nvSpPr>
          <p:cNvPr id="4" name="Footer Placeholder 3">
            <a:extLst>
              <a:ext uri="{FF2B5EF4-FFF2-40B4-BE49-F238E27FC236}">
                <a16:creationId xmlns:a16="http://schemas.microsoft.com/office/drawing/2014/main" id="{57E8A44D-0441-42E5-B878-F7011CB350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E42765-93CA-471B-819D-C342EABBF5F2}"/>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1063620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B91EB9-4B1F-4C92-996E-BBC7AEA385AA}"/>
              </a:ext>
            </a:extLst>
          </p:cNvPr>
          <p:cNvSpPr>
            <a:spLocks noGrp="1"/>
          </p:cNvSpPr>
          <p:nvPr>
            <p:ph type="dt" sz="half" idx="10"/>
          </p:nvPr>
        </p:nvSpPr>
        <p:spPr/>
        <p:txBody>
          <a:bodyPr/>
          <a:lstStyle/>
          <a:p>
            <a:fld id="{6B92F1DE-9F79-48FD-92D0-4E114789D296}" type="datetimeFigureOut">
              <a:rPr lang="en-US" smtClean="0"/>
              <a:t>12/6/2022</a:t>
            </a:fld>
            <a:endParaRPr lang="en-US"/>
          </a:p>
        </p:txBody>
      </p:sp>
      <p:sp>
        <p:nvSpPr>
          <p:cNvPr id="3" name="Footer Placeholder 2">
            <a:extLst>
              <a:ext uri="{FF2B5EF4-FFF2-40B4-BE49-F238E27FC236}">
                <a16:creationId xmlns:a16="http://schemas.microsoft.com/office/drawing/2014/main" id="{563EDD5D-F98C-482D-B766-9110F147AC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66E302-65A4-4178-8696-E0A712E2CC8D}"/>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2770586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76654-0D56-4B89-B78B-52CCE1CA12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90C0DA-A5E9-4C72-8040-43E4FF6F25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2817D7-78AD-48C5-953A-1C52F34552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044B9-BEAA-4F62-8DC2-86C909CE2AFD}"/>
              </a:ext>
            </a:extLst>
          </p:cNvPr>
          <p:cNvSpPr>
            <a:spLocks noGrp="1"/>
          </p:cNvSpPr>
          <p:nvPr>
            <p:ph type="dt" sz="half" idx="10"/>
          </p:nvPr>
        </p:nvSpPr>
        <p:spPr/>
        <p:txBody>
          <a:bodyPr/>
          <a:lstStyle/>
          <a:p>
            <a:fld id="{6B92F1DE-9F79-48FD-92D0-4E114789D296}" type="datetimeFigureOut">
              <a:rPr lang="en-US" smtClean="0"/>
              <a:t>12/6/2022</a:t>
            </a:fld>
            <a:endParaRPr lang="en-US"/>
          </a:p>
        </p:txBody>
      </p:sp>
      <p:sp>
        <p:nvSpPr>
          <p:cNvPr id="6" name="Footer Placeholder 5">
            <a:extLst>
              <a:ext uri="{FF2B5EF4-FFF2-40B4-BE49-F238E27FC236}">
                <a16:creationId xmlns:a16="http://schemas.microsoft.com/office/drawing/2014/main" id="{21F54B36-9E6D-4B97-96E8-ED92B9710B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C4DF89-467B-40E3-94D1-3FE80EFDD46B}"/>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2674398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1947B-BCDE-47A9-B183-20B0F7EAB0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C948E1-79DD-49A2-AF02-5DACC22AC6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8457C1-123A-46C0-8175-FA36BDB342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FEB5BA-6300-4FCB-A880-E867CE382BC0}"/>
              </a:ext>
            </a:extLst>
          </p:cNvPr>
          <p:cNvSpPr>
            <a:spLocks noGrp="1"/>
          </p:cNvSpPr>
          <p:nvPr>
            <p:ph type="dt" sz="half" idx="10"/>
          </p:nvPr>
        </p:nvSpPr>
        <p:spPr/>
        <p:txBody>
          <a:bodyPr/>
          <a:lstStyle/>
          <a:p>
            <a:fld id="{6B92F1DE-9F79-48FD-92D0-4E114789D296}" type="datetimeFigureOut">
              <a:rPr lang="en-US" smtClean="0"/>
              <a:t>12/6/2022</a:t>
            </a:fld>
            <a:endParaRPr lang="en-US"/>
          </a:p>
        </p:txBody>
      </p:sp>
      <p:sp>
        <p:nvSpPr>
          <p:cNvPr id="6" name="Footer Placeholder 5">
            <a:extLst>
              <a:ext uri="{FF2B5EF4-FFF2-40B4-BE49-F238E27FC236}">
                <a16:creationId xmlns:a16="http://schemas.microsoft.com/office/drawing/2014/main" id="{2D3C8974-BB45-4FEA-8A2F-7970CF8D2C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A84D67-2FA5-45F6-A6BB-15F5ED5E4F76}"/>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1156077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666D2F-86CF-4ACC-B5EC-A75AB7363A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B26201-D8FB-4134-B88D-4BD94EFB6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74906-F40B-4DF3-8C7C-BD2738A798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2F1DE-9F79-48FD-92D0-4E114789D296}" type="datetimeFigureOut">
              <a:rPr lang="en-US" smtClean="0"/>
              <a:t>12/6/2022</a:t>
            </a:fld>
            <a:endParaRPr lang="en-US"/>
          </a:p>
        </p:txBody>
      </p:sp>
      <p:sp>
        <p:nvSpPr>
          <p:cNvPr id="5" name="Footer Placeholder 4">
            <a:extLst>
              <a:ext uri="{FF2B5EF4-FFF2-40B4-BE49-F238E27FC236}">
                <a16:creationId xmlns:a16="http://schemas.microsoft.com/office/drawing/2014/main" id="{A673C18F-4FF2-4814-83EA-74B40AC81E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EDDCCD-2563-435E-81F4-A2FB859298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4FD13E-6D6F-4D08-A353-8C24FEE28F5C}" type="slidenum">
              <a:rPr lang="en-US" smtClean="0"/>
              <a:t>‹#›</a:t>
            </a:fld>
            <a:endParaRPr lang="en-US"/>
          </a:p>
        </p:txBody>
      </p:sp>
    </p:spTree>
    <p:extLst>
      <p:ext uri="{BB962C8B-B14F-4D97-AF65-F5344CB8AC3E}">
        <p14:creationId xmlns:p14="http://schemas.microsoft.com/office/powerpoint/2010/main" val="3244858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63683-5B42-498C-9966-D3153D623F0D}"/>
              </a:ext>
            </a:extLst>
          </p:cNvPr>
          <p:cNvSpPr>
            <a:spLocks noGrp="1"/>
          </p:cNvSpPr>
          <p:nvPr>
            <p:ph type="title"/>
          </p:nvPr>
        </p:nvSpPr>
        <p:spPr>
          <a:xfrm>
            <a:off x="838200" y="474853"/>
            <a:ext cx="10515600" cy="768731"/>
          </a:xfrm>
        </p:spPr>
        <p:txBody>
          <a:bodyPr/>
          <a:lstStyle/>
          <a:p>
            <a:r>
              <a:rPr lang="en-US" dirty="0"/>
              <a:t>Current version of </a:t>
            </a:r>
            <a:r>
              <a:rPr lang="en-US" dirty="0" err="1"/>
              <a:t>DEBkiss</a:t>
            </a:r>
            <a:r>
              <a:rPr lang="en-US" dirty="0"/>
              <a:t> model</a:t>
            </a:r>
          </a:p>
        </p:txBody>
      </p:sp>
      <p:graphicFrame>
        <p:nvGraphicFramePr>
          <p:cNvPr id="6" name="Content Placeholder 5">
            <a:extLst>
              <a:ext uri="{FF2B5EF4-FFF2-40B4-BE49-F238E27FC236}">
                <a16:creationId xmlns:a16="http://schemas.microsoft.com/office/drawing/2014/main" id="{5C64E070-9D3F-44BF-9708-9ACADDAB4345}"/>
              </a:ext>
            </a:extLst>
          </p:cNvPr>
          <p:cNvGraphicFramePr>
            <a:graphicFrameLocks/>
          </p:cNvGraphicFramePr>
          <p:nvPr>
            <p:extLst>
              <p:ext uri="{D42A27DB-BD31-4B8C-83A1-F6EECF244321}">
                <p14:modId xmlns:p14="http://schemas.microsoft.com/office/powerpoint/2010/main" val="2606952028"/>
              </p:ext>
            </p:extLst>
          </p:nvPr>
        </p:nvGraphicFramePr>
        <p:xfrm>
          <a:off x="838200" y="1394198"/>
          <a:ext cx="10134600" cy="5212080"/>
        </p:xfrm>
        <a:graphic>
          <a:graphicData uri="http://schemas.openxmlformats.org/drawingml/2006/table">
            <a:tbl>
              <a:tblPr firstRow="1" firstCol="1" bandRow="1">
                <a:tableStyleId>{5C22544A-7EE6-4342-B048-85BDC9FD1C3A}</a:tableStyleId>
              </a:tblPr>
              <a:tblGrid>
                <a:gridCol w="1145697">
                  <a:extLst>
                    <a:ext uri="{9D8B030D-6E8A-4147-A177-3AD203B41FA5}">
                      <a16:colId xmlns:a16="http://schemas.microsoft.com/office/drawing/2014/main" val="2222139543"/>
                    </a:ext>
                  </a:extLst>
                </a:gridCol>
                <a:gridCol w="1677901">
                  <a:extLst>
                    <a:ext uri="{9D8B030D-6E8A-4147-A177-3AD203B41FA5}">
                      <a16:colId xmlns:a16="http://schemas.microsoft.com/office/drawing/2014/main" val="623198871"/>
                    </a:ext>
                  </a:extLst>
                </a:gridCol>
                <a:gridCol w="1951046">
                  <a:extLst>
                    <a:ext uri="{9D8B030D-6E8A-4147-A177-3AD203B41FA5}">
                      <a16:colId xmlns:a16="http://schemas.microsoft.com/office/drawing/2014/main" val="2615271419"/>
                    </a:ext>
                  </a:extLst>
                </a:gridCol>
                <a:gridCol w="5359956">
                  <a:extLst>
                    <a:ext uri="{9D8B030D-6E8A-4147-A177-3AD203B41FA5}">
                      <a16:colId xmlns:a16="http://schemas.microsoft.com/office/drawing/2014/main" val="3581521239"/>
                    </a:ext>
                  </a:extLst>
                </a:gridCol>
              </a:tblGrid>
              <a:tr h="687954">
                <a:tc>
                  <a:txBody>
                    <a:bodyPr/>
                    <a:lstStyle/>
                    <a:p>
                      <a:pPr marL="0" marR="0">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Initial parameters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Parameters estimated from ODE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16">
                  <a:txBody>
                    <a:bodyPr/>
                    <a:lstStyle/>
                    <a:p>
                      <a:pPr marL="0" marR="0">
                        <a:spcBef>
                          <a:spcPts val="0"/>
                        </a:spcBef>
                        <a:spcAft>
                          <a:spcPts val="0"/>
                        </a:spcAft>
                      </a:pPr>
                      <a:r>
                        <a:rPr lang="en-US" sz="1800" dirty="0">
                          <a:effectLst/>
                        </a:rPr>
                        <a:t>Notes</a:t>
                      </a:r>
                    </a:p>
                    <a:p>
                      <a:pPr marL="0" marR="0">
                        <a:spcBef>
                          <a:spcPts val="0"/>
                        </a:spcBef>
                        <a:spcAft>
                          <a:spcPts val="0"/>
                        </a:spcAft>
                      </a:pPr>
                      <a:r>
                        <a:rPr lang="en-US" sz="1800" dirty="0">
                          <a:effectLst/>
                        </a:rPr>
                        <a:t> </a:t>
                      </a:r>
                    </a:p>
                    <a:p>
                      <a:pPr marL="0" marR="0">
                        <a:spcBef>
                          <a:spcPts val="0"/>
                        </a:spcBef>
                        <a:spcAft>
                          <a:spcPts val="0"/>
                        </a:spcAft>
                      </a:pPr>
                      <a:r>
                        <a:rPr lang="en-US" sz="1800" dirty="0">
                          <a:effectLst/>
                        </a:rPr>
                        <a:t> </a:t>
                      </a:r>
                    </a:p>
                    <a:p>
                      <a:pPr marL="0" marR="0">
                        <a:spcBef>
                          <a:spcPts val="0"/>
                        </a:spcBef>
                        <a:spcAft>
                          <a:spcPts val="0"/>
                        </a:spcAft>
                      </a:pPr>
                      <a:endParaRPr lang="en-US" sz="1800" dirty="0">
                        <a:effectLst/>
                      </a:endParaRPr>
                    </a:p>
                    <a:p>
                      <a:pPr marL="0" marR="0">
                        <a:spcBef>
                          <a:spcPts val="0"/>
                        </a:spcBef>
                        <a:spcAft>
                          <a:spcPts val="0"/>
                        </a:spcAft>
                      </a:pPr>
                      <a:r>
                        <a:rPr lang="en-US" sz="1800" dirty="0">
                          <a:effectLst/>
                        </a:rPr>
                        <a:t>AIC = 457.44 (compared to 591.5 with fitting turned off)</a:t>
                      </a:r>
                    </a:p>
                    <a:p>
                      <a:pPr marL="0" marR="0">
                        <a:spcBef>
                          <a:spcPts val="0"/>
                        </a:spcBef>
                        <a:spcAft>
                          <a:spcPts val="0"/>
                        </a:spcAft>
                      </a:pPr>
                      <a:r>
                        <a:rPr lang="en-US" sz="1800" dirty="0">
                          <a:effectLst/>
                        </a:rPr>
                        <a:t>Negative log likelihood = 225.72 (compared to 294.8 with fitting turned off)</a:t>
                      </a:r>
                    </a:p>
                    <a:p>
                      <a:pPr marL="0" marR="0">
                        <a:spcBef>
                          <a:spcPts val="0"/>
                        </a:spcBef>
                        <a:spcAft>
                          <a:spcPts val="0"/>
                        </a:spcAft>
                      </a:pPr>
                      <a:endParaRPr lang="en-US" sz="1800" dirty="0">
                        <a:effectLst/>
                      </a:endParaRPr>
                    </a:p>
                    <a:p>
                      <a:pPr marL="0" marR="0">
                        <a:spcBef>
                          <a:spcPts val="0"/>
                        </a:spcBef>
                        <a:spcAft>
                          <a:spcPts val="0"/>
                        </a:spcAft>
                      </a:pPr>
                      <a:r>
                        <a:rPr lang="en-US" sz="1800" dirty="0">
                          <a:effectLst/>
                        </a:rPr>
                        <a:t>Data used: </a:t>
                      </a:r>
                    </a:p>
                    <a:p>
                      <a:pPr marL="0" marR="0">
                        <a:spcBef>
                          <a:spcPts val="0"/>
                        </a:spcBef>
                        <a:spcAft>
                          <a:spcPts val="0"/>
                        </a:spcAft>
                      </a:pPr>
                      <a:r>
                        <a:rPr lang="en-US" sz="1800" dirty="0">
                          <a:effectLst/>
                        </a:rPr>
                        <a:t>-Total length over time</a:t>
                      </a:r>
                    </a:p>
                    <a:p>
                      <a:pPr marL="0" marR="0">
                        <a:spcBef>
                          <a:spcPts val="0"/>
                        </a:spcBef>
                        <a:spcAft>
                          <a:spcPts val="0"/>
                        </a:spcAft>
                      </a:pPr>
                      <a:r>
                        <a:rPr lang="en-US" sz="1800" dirty="0">
                          <a:effectLst/>
                        </a:rPr>
                        <a:t>-Cumulative reproduction over time</a:t>
                      </a:r>
                    </a:p>
                    <a:p>
                      <a:pPr marL="0" marR="0">
                        <a:spcBef>
                          <a:spcPts val="0"/>
                        </a:spcBef>
                        <a:spcAft>
                          <a:spcPts val="0"/>
                        </a:spcAft>
                      </a:pPr>
                      <a:r>
                        <a:rPr lang="en-US" sz="1800" dirty="0">
                          <a:effectLst/>
                        </a:rPr>
                        <a:t>-Survival over time (early life only)</a:t>
                      </a:r>
                    </a:p>
                    <a:p>
                      <a:pPr marL="0" marR="0">
                        <a:spcBef>
                          <a:spcPts val="0"/>
                        </a:spcBef>
                        <a:spcAft>
                          <a:spcPts val="0"/>
                        </a:spcAft>
                      </a:pPr>
                      <a:endParaRPr lang="en-US" sz="1800" dirty="0">
                        <a:effectLst/>
                      </a:endParaRPr>
                    </a:p>
                    <a:p>
                      <a:pPr marL="0" marR="0">
                        <a:spcBef>
                          <a:spcPts val="0"/>
                        </a:spcBef>
                        <a:spcAft>
                          <a:spcPts val="0"/>
                        </a:spcAft>
                      </a:pPr>
                      <a:r>
                        <a:rPr lang="en-US" sz="1800" dirty="0">
                          <a:effectLst/>
                        </a:rPr>
                        <a:t>Comments</a:t>
                      </a:r>
                    </a:p>
                    <a:p>
                      <a:pPr marL="0" marR="0">
                        <a:spcBef>
                          <a:spcPts val="0"/>
                        </a:spcBef>
                        <a:spcAft>
                          <a:spcPts val="0"/>
                        </a:spcAft>
                      </a:pPr>
                      <a:r>
                        <a:rPr lang="en-US" sz="1800" dirty="0">
                          <a:effectLst/>
                        </a:rPr>
                        <a:t>-Predicted length never plateaus (maybe ok)</a:t>
                      </a:r>
                    </a:p>
                    <a:p>
                      <a:pPr marL="0" marR="0">
                        <a:spcBef>
                          <a:spcPts val="0"/>
                        </a:spcBef>
                        <a:spcAft>
                          <a:spcPts val="0"/>
                        </a:spcAft>
                      </a:pPr>
                      <a:r>
                        <a:rPr lang="en-US" sz="1800" dirty="0">
                          <a:effectLst/>
                        </a:rPr>
                        <a:t>-Time to hatching is a little long (18d, should be ~6d), which causes hatch survival to be on the low end too.</a:t>
                      </a:r>
                    </a:p>
                    <a:p>
                      <a:pPr marL="0" marR="0">
                        <a:spcBef>
                          <a:spcPts val="0"/>
                        </a:spcBef>
                        <a:spcAft>
                          <a:spcPts val="0"/>
                        </a:spcAft>
                      </a:pPr>
                      <a:endParaRPr lang="en-US" sz="1800" dirty="0">
                        <a:effectLst/>
                      </a:endParaRPr>
                    </a:p>
                  </a:txBody>
                  <a:tcPr marL="68580" marR="68580" marT="0" marB="0"/>
                </a:tc>
                <a:extLst>
                  <a:ext uri="{0D108BD9-81ED-4DB2-BD59-A6C34878D82A}">
                    <a16:rowId xmlns:a16="http://schemas.microsoft.com/office/drawing/2014/main" val="1522344990"/>
                  </a:ext>
                </a:extLst>
              </a:tr>
              <a:tr h="229318">
                <a:tc>
                  <a:txBody>
                    <a:bodyPr/>
                    <a:lstStyle/>
                    <a:p>
                      <a:pPr marL="0" marR="0">
                        <a:spcBef>
                          <a:spcPts val="0"/>
                        </a:spcBef>
                        <a:spcAft>
                          <a:spcPts val="0"/>
                        </a:spcAft>
                      </a:pPr>
                      <a:r>
                        <a:rPr lang="en-US" sz="1800">
                          <a:effectLst/>
                        </a:rPr>
                        <a:t>delM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0.1066 (data)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3527555"/>
                  </a:ext>
                </a:extLst>
              </a:tr>
              <a:tr h="229318">
                <a:tc>
                  <a:txBody>
                    <a:bodyPr/>
                    <a:lstStyle/>
                    <a:p>
                      <a:pPr marL="0" marR="0">
                        <a:spcBef>
                          <a:spcPts val="0"/>
                        </a:spcBef>
                        <a:spcAft>
                          <a:spcPts val="0"/>
                        </a:spcAft>
                      </a:pPr>
                      <a:r>
                        <a:rPr lang="en-US" sz="1800">
                          <a:effectLst/>
                        </a:rPr>
                        <a:t>dV</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0.1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5438389"/>
                  </a:ext>
                </a:extLst>
              </a:tr>
              <a:tr h="229318">
                <a:tc>
                  <a:txBody>
                    <a:bodyPr/>
                    <a:lstStyle/>
                    <a:p>
                      <a:pPr marL="0" marR="0">
                        <a:spcBef>
                          <a:spcPts val="0"/>
                        </a:spcBef>
                        <a:spcAft>
                          <a:spcPts val="0"/>
                        </a:spcAft>
                      </a:pPr>
                      <a:r>
                        <a:rPr lang="en-US" sz="1800">
                          <a:effectLst/>
                        </a:rPr>
                        <a:t>sJAm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0.27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0.1321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9358892"/>
                  </a:ext>
                </a:extLst>
              </a:tr>
              <a:tr h="229318">
                <a:tc>
                  <a:txBody>
                    <a:bodyPr/>
                    <a:lstStyle/>
                    <a:p>
                      <a:pPr marL="0" marR="0">
                        <a:spcBef>
                          <a:spcPts val="0"/>
                        </a:spcBef>
                        <a:spcAft>
                          <a:spcPts val="0"/>
                        </a:spcAft>
                      </a:pPr>
                      <a:r>
                        <a:rPr lang="en-US" sz="1800">
                          <a:effectLst/>
                        </a:rPr>
                        <a:t>sJM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0.015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0.006401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9980894"/>
                  </a:ext>
                </a:extLst>
              </a:tr>
              <a:tr h="229318">
                <a:tc>
                  <a:txBody>
                    <a:bodyPr/>
                    <a:lstStyle/>
                    <a:p>
                      <a:pPr marL="0" marR="0">
                        <a:spcBef>
                          <a:spcPts val="0"/>
                        </a:spcBef>
                        <a:spcAft>
                          <a:spcPts val="0"/>
                        </a:spcAft>
                      </a:pPr>
                      <a:r>
                        <a:rPr lang="en-US" sz="1800">
                          <a:effectLst/>
                        </a:rPr>
                        <a:t>WB0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0.1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73378874"/>
                  </a:ext>
                </a:extLst>
              </a:tr>
              <a:tr h="229318">
                <a:tc>
                  <a:txBody>
                    <a:bodyPr/>
                    <a:lstStyle/>
                    <a:p>
                      <a:pPr marL="0" marR="0">
                        <a:spcBef>
                          <a:spcPts val="0"/>
                        </a:spcBef>
                        <a:spcAft>
                          <a:spcPts val="0"/>
                        </a:spcAft>
                      </a:pPr>
                      <a:r>
                        <a:rPr lang="en-US" sz="1800">
                          <a:effectLst/>
                        </a:rPr>
                        <a:t>Lwp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120 (data)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1870285"/>
                  </a:ext>
                </a:extLst>
              </a:tr>
              <a:tr h="229318">
                <a:tc>
                  <a:txBody>
                    <a:bodyPr/>
                    <a:lstStyle/>
                    <a:p>
                      <a:pPr marL="0" marR="0">
                        <a:spcBef>
                          <a:spcPts val="0"/>
                        </a:spcBef>
                        <a:spcAft>
                          <a:spcPts val="0"/>
                        </a:spcAft>
                      </a:pPr>
                      <a:r>
                        <a:rPr lang="en-US" sz="1800">
                          <a:effectLst/>
                        </a:rPr>
                        <a:t>yAV</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0.8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5077436"/>
                  </a:ext>
                </a:extLst>
              </a:tr>
              <a:tr h="229318">
                <a:tc>
                  <a:txBody>
                    <a:bodyPr/>
                    <a:lstStyle/>
                    <a:p>
                      <a:pPr marL="0" marR="0">
                        <a:spcBef>
                          <a:spcPts val="0"/>
                        </a:spcBef>
                        <a:spcAft>
                          <a:spcPts val="0"/>
                        </a:spcAft>
                      </a:pPr>
                      <a:r>
                        <a:rPr lang="en-US" sz="1800">
                          <a:effectLst/>
                        </a:rPr>
                        <a:t>yBA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0.95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7341783"/>
                  </a:ext>
                </a:extLst>
              </a:tr>
              <a:tr h="229318">
                <a:tc>
                  <a:txBody>
                    <a:bodyPr/>
                    <a:lstStyle/>
                    <a:p>
                      <a:pPr marL="0" marR="0">
                        <a:spcBef>
                          <a:spcPts val="0"/>
                        </a:spcBef>
                        <a:spcAft>
                          <a:spcPts val="0"/>
                        </a:spcAft>
                      </a:pPr>
                      <a:r>
                        <a:rPr lang="en-US" sz="1800">
                          <a:effectLst/>
                        </a:rPr>
                        <a:t>yVA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0.2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8714778"/>
                  </a:ext>
                </a:extLst>
              </a:tr>
              <a:tr h="229318">
                <a:tc>
                  <a:txBody>
                    <a:bodyPr/>
                    <a:lstStyle/>
                    <a:p>
                      <a:pPr marL="0" marR="0">
                        <a:spcBef>
                          <a:spcPts val="0"/>
                        </a:spcBef>
                        <a:spcAft>
                          <a:spcPts val="0"/>
                        </a:spcAft>
                      </a:pPr>
                      <a:r>
                        <a:rPr lang="en-US" sz="1800">
                          <a:effectLst/>
                        </a:rPr>
                        <a:t>kappa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0.75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0.8349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4545716"/>
                  </a:ext>
                </a:extLst>
              </a:tr>
              <a:tr h="229318">
                <a:tc>
                  <a:txBody>
                    <a:bodyPr/>
                    <a:lstStyle/>
                    <a:p>
                      <a:pPr marL="0" marR="0">
                        <a:spcBef>
                          <a:spcPts val="0"/>
                        </a:spcBef>
                        <a:spcAft>
                          <a:spcPts val="0"/>
                        </a:spcAft>
                      </a:pPr>
                      <a:r>
                        <a:rPr lang="en-US" sz="1800">
                          <a:effectLst/>
                        </a:rPr>
                        <a:t>f</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1 (ad libitum)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5285165"/>
                  </a:ext>
                </a:extLst>
              </a:tr>
              <a:tr h="229318">
                <a:tc>
                  <a:txBody>
                    <a:bodyPr/>
                    <a:lstStyle/>
                    <a:p>
                      <a:pPr marL="0" marR="0">
                        <a:spcBef>
                          <a:spcPts val="0"/>
                        </a:spcBef>
                        <a:spcAft>
                          <a:spcPts val="0"/>
                        </a:spcAft>
                      </a:pPr>
                      <a:r>
                        <a:rPr lang="en-US" sz="1800">
                          <a:effectLst/>
                        </a:rPr>
                        <a:t>fB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0.5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4254736"/>
                  </a:ext>
                </a:extLst>
              </a:tr>
              <a:tr h="229318">
                <a:tc>
                  <a:txBody>
                    <a:bodyPr/>
                    <a:lstStyle/>
                    <a:p>
                      <a:pPr marL="0" marR="0">
                        <a:spcBef>
                          <a:spcPts val="0"/>
                        </a:spcBef>
                        <a:spcAft>
                          <a:spcPts val="0"/>
                        </a:spcAft>
                      </a:pPr>
                      <a:r>
                        <a:rPr lang="en-US" sz="1800">
                          <a:effectLst/>
                        </a:rPr>
                        <a:t>Lwf</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7733670"/>
                  </a:ext>
                </a:extLst>
              </a:tr>
              <a:tr h="229318">
                <a:tc>
                  <a:txBody>
                    <a:bodyPr/>
                    <a:lstStyle/>
                    <a:p>
                      <a:pPr marL="0" marR="0">
                        <a:spcBef>
                          <a:spcPts val="0"/>
                        </a:spcBef>
                        <a:spcAft>
                          <a:spcPts val="0"/>
                        </a:spcAft>
                      </a:pPr>
                      <a:r>
                        <a:rPr lang="en-US" sz="1800">
                          <a:effectLst/>
                        </a:rPr>
                        <a:t>mu_emb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0.05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1176469"/>
                  </a:ext>
                </a:extLst>
              </a:tr>
              <a:tr h="229318">
                <a:tc>
                  <a:txBody>
                    <a:bodyPr/>
                    <a:lstStyle/>
                    <a:p>
                      <a:pPr marL="0" marR="0">
                        <a:spcBef>
                          <a:spcPts val="0"/>
                        </a:spcBef>
                        <a:spcAft>
                          <a:spcPts val="0"/>
                        </a:spcAft>
                      </a:pPr>
                      <a:r>
                        <a:rPr lang="en-US" sz="1800">
                          <a:effectLst/>
                        </a:rPr>
                        <a:t>mu_lar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0.01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0379539"/>
                  </a:ext>
                </a:extLst>
              </a:tr>
            </a:tbl>
          </a:graphicData>
        </a:graphic>
      </p:graphicFrame>
    </p:spTree>
    <p:extLst>
      <p:ext uri="{BB962C8B-B14F-4D97-AF65-F5344CB8AC3E}">
        <p14:creationId xmlns:p14="http://schemas.microsoft.com/office/powerpoint/2010/main" val="569144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BDC8-5A0E-46A8-98D6-4F4B7CBDB5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EE0F48-EA4C-47BB-9D01-A11D8FD118BF}"/>
              </a:ext>
            </a:extLst>
          </p:cNvPr>
          <p:cNvSpPr>
            <a:spLocks noGrp="1"/>
          </p:cNvSpPr>
          <p:nvPr>
            <p:ph idx="1"/>
          </p:nvPr>
        </p:nvSpPr>
        <p:spPr>
          <a:xfrm>
            <a:off x="838200" y="4462272"/>
            <a:ext cx="10515600" cy="1714690"/>
          </a:xfrm>
        </p:spPr>
        <p:txBody>
          <a:bodyPr/>
          <a:lstStyle/>
          <a:p>
            <a:r>
              <a:rPr lang="en-US" dirty="0"/>
              <a:t>Oxygen consumption sometimes peaked in low oxygen, possibly due to stimulation from lactate buildup.</a:t>
            </a:r>
          </a:p>
          <a:p>
            <a:r>
              <a:rPr lang="en-US" dirty="0"/>
              <a:t>Embryos were often </a:t>
            </a:r>
            <a:r>
              <a:rPr lang="en-US" dirty="0" err="1"/>
              <a:t>oxyconforming</a:t>
            </a:r>
            <a:r>
              <a:rPr lang="en-US" dirty="0"/>
              <a:t> for entire trial (&lt;5 mg/L).</a:t>
            </a:r>
          </a:p>
        </p:txBody>
      </p:sp>
      <p:pic>
        <p:nvPicPr>
          <p:cNvPr id="4" name="Picture 3">
            <a:extLst>
              <a:ext uri="{FF2B5EF4-FFF2-40B4-BE49-F238E27FC236}">
                <a16:creationId xmlns:a16="http://schemas.microsoft.com/office/drawing/2014/main" id="{31401768-CA81-4CDE-826C-66F085CA80F0}"/>
              </a:ext>
            </a:extLst>
          </p:cNvPr>
          <p:cNvPicPr>
            <a:picLocks noChangeAspect="1"/>
          </p:cNvPicPr>
          <p:nvPr/>
        </p:nvPicPr>
        <p:blipFill rotWithShape="1">
          <a:blip r:embed="rId2"/>
          <a:srcRect l="52373" t="8249" b="13322"/>
          <a:stretch/>
        </p:blipFill>
        <p:spPr>
          <a:xfrm>
            <a:off x="48768" y="0"/>
            <a:ext cx="4840224" cy="3432631"/>
          </a:xfrm>
          <a:prstGeom prst="rect">
            <a:avLst/>
          </a:prstGeom>
        </p:spPr>
      </p:pic>
      <p:graphicFrame>
        <p:nvGraphicFramePr>
          <p:cNvPr id="7" name="Table 6">
            <a:extLst>
              <a:ext uri="{FF2B5EF4-FFF2-40B4-BE49-F238E27FC236}">
                <a16:creationId xmlns:a16="http://schemas.microsoft.com/office/drawing/2014/main" id="{D957300C-A201-4F86-9030-39B3EEEE4C4C}"/>
              </a:ext>
            </a:extLst>
          </p:cNvPr>
          <p:cNvGraphicFramePr>
            <a:graphicFrameLocks noGrp="1"/>
          </p:cNvGraphicFramePr>
          <p:nvPr>
            <p:extLst>
              <p:ext uri="{D42A27DB-BD31-4B8C-83A1-F6EECF244321}">
                <p14:modId xmlns:p14="http://schemas.microsoft.com/office/powerpoint/2010/main" val="434164743"/>
              </p:ext>
            </p:extLst>
          </p:nvPr>
        </p:nvGraphicFramePr>
        <p:xfrm>
          <a:off x="4727638" y="248576"/>
          <a:ext cx="7269290" cy="2935478"/>
        </p:xfrm>
        <a:graphic>
          <a:graphicData uri="http://schemas.openxmlformats.org/drawingml/2006/table">
            <a:tbl>
              <a:tblPr firstRow="1" firstCol="1" bandRow="1">
                <a:tableStyleId>{5C22544A-7EE6-4342-B048-85BDC9FD1C3A}</a:tableStyleId>
              </a:tblPr>
              <a:tblGrid>
                <a:gridCol w="1317838">
                  <a:extLst>
                    <a:ext uri="{9D8B030D-6E8A-4147-A177-3AD203B41FA5}">
                      <a16:colId xmlns:a16="http://schemas.microsoft.com/office/drawing/2014/main" val="4258900060"/>
                    </a:ext>
                  </a:extLst>
                </a:gridCol>
                <a:gridCol w="1494860">
                  <a:extLst>
                    <a:ext uri="{9D8B030D-6E8A-4147-A177-3AD203B41FA5}">
                      <a16:colId xmlns:a16="http://schemas.microsoft.com/office/drawing/2014/main" val="3624370086"/>
                    </a:ext>
                  </a:extLst>
                </a:gridCol>
                <a:gridCol w="1513017">
                  <a:extLst>
                    <a:ext uri="{9D8B030D-6E8A-4147-A177-3AD203B41FA5}">
                      <a16:colId xmlns:a16="http://schemas.microsoft.com/office/drawing/2014/main" val="762243865"/>
                    </a:ext>
                  </a:extLst>
                </a:gridCol>
                <a:gridCol w="1513017">
                  <a:extLst>
                    <a:ext uri="{9D8B030D-6E8A-4147-A177-3AD203B41FA5}">
                      <a16:colId xmlns:a16="http://schemas.microsoft.com/office/drawing/2014/main" val="1455183474"/>
                    </a:ext>
                  </a:extLst>
                </a:gridCol>
                <a:gridCol w="1430558">
                  <a:extLst>
                    <a:ext uri="{9D8B030D-6E8A-4147-A177-3AD203B41FA5}">
                      <a16:colId xmlns:a16="http://schemas.microsoft.com/office/drawing/2014/main" val="1355697366"/>
                    </a:ext>
                  </a:extLst>
                </a:gridCol>
              </a:tblGrid>
              <a:tr h="0">
                <a:tc>
                  <a:txBody>
                    <a:bodyPr/>
                    <a:lstStyle/>
                    <a:p>
                      <a:pPr marL="0" marR="0">
                        <a:lnSpc>
                          <a:spcPct val="200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Ambient pCO</a:t>
                      </a:r>
                      <a:r>
                        <a:rPr lang="en-US" sz="1600" baseline="-250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Moderate pCO</a:t>
                      </a:r>
                      <a:r>
                        <a:rPr lang="en-US" sz="1600" baseline="-250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High pCO</a:t>
                      </a:r>
                      <a:r>
                        <a:rPr lang="en-US" sz="1600" baseline="-250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5263903"/>
                  </a:ext>
                </a:extLst>
              </a:tr>
              <a:tr h="0">
                <a:tc rowSpan="2">
                  <a:txBody>
                    <a:bodyPr/>
                    <a:lstStyle/>
                    <a:p>
                      <a:pPr marL="0" marR="0">
                        <a:lnSpc>
                          <a:spcPct val="200000"/>
                        </a:lnSpc>
                        <a:spcBef>
                          <a:spcPts val="0"/>
                        </a:spcBef>
                        <a:spcAft>
                          <a:spcPts val="0"/>
                        </a:spcAft>
                      </a:pPr>
                      <a:r>
                        <a:rPr lang="en-US" sz="1600">
                          <a:effectLst/>
                        </a:rPr>
                        <a:t>Embryos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Exp. 1 (24°C)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10%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22.22%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11.11%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834142"/>
                  </a:ext>
                </a:extLst>
              </a:tr>
              <a:tr h="0">
                <a:tc vMerge="1">
                  <a:txBody>
                    <a:bodyPr/>
                    <a:lstStyle/>
                    <a:p>
                      <a:endParaRPr lang="en-US"/>
                    </a:p>
                  </a:txBody>
                  <a:tcPr/>
                </a:tc>
                <a:tc>
                  <a:txBody>
                    <a:bodyPr/>
                    <a:lstStyle/>
                    <a:p>
                      <a:pPr marL="0" marR="0">
                        <a:lnSpc>
                          <a:spcPct val="200000"/>
                        </a:lnSpc>
                        <a:spcBef>
                          <a:spcPts val="0"/>
                        </a:spcBef>
                        <a:spcAft>
                          <a:spcPts val="0"/>
                        </a:spcAft>
                      </a:pPr>
                      <a:r>
                        <a:rPr lang="en-US" sz="1600">
                          <a:effectLst/>
                        </a:rPr>
                        <a:t>Exp. 2 (22°C)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18.18%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16.67%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35.71%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2687421"/>
                  </a:ext>
                </a:extLst>
              </a:tr>
              <a:tr h="0">
                <a:tc rowSpan="2">
                  <a:txBody>
                    <a:bodyPr/>
                    <a:lstStyle/>
                    <a:p>
                      <a:pPr marL="0" marR="0">
                        <a:lnSpc>
                          <a:spcPct val="200000"/>
                        </a:lnSpc>
                        <a:spcBef>
                          <a:spcPts val="0"/>
                        </a:spcBef>
                        <a:spcAft>
                          <a:spcPts val="0"/>
                        </a:spcAft>
                      </a:pPr>
                      <a:r>
                        <a:rPr lang="en-US" sz="1600">
                          <a:effectLst/>
                        </a:rPr>
                        <a:t>2dph Larvae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Exp. 1 (24°C)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100%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90%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77.78%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5622033"/>
                  </a:ext>
                </a:extLst>
              </a:tr>
              <a:tr h="0">
                <a:tc vMerge="1">
                  <a:txBody>
                    <a:bodyPr/>
                    <a:lstStyle/>
                    <a:p>
                      <a:endParaRPr lang="en-US"/>
                    </a:p>
                  </a:txBody>
                  <a:tcPr/>
                </a:tc>
                <a:tc>
                  <a:txBody>
                    <a:bodyPr/>
                    <a:lstStyle/>
                    <a:p>
                      <a:pPr marL="0" marR="0">
                        <a:lnSpc>
                          <a:spcPct val="200000"/>
                        </a:lnSpc>
                        <a:spcBef>
                          <a:spcPts val="0"/>
                        </a:spcBef>
                        <a:spcAft>
                          <a:spcPts val="0"/>
                        </a:spcAft>
                      </a:pPr>
                      <a:r>
                        <a:rPr lang="en-US" sz="1600">
                          <a:effectLst/>
                        </a:rPr>
                        <a:t>Exp. 2 (22°C)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66.67%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83.33%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53.85%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3010179"/>
                  </a:ext>
                </a:extLst>
              </a:tr>
              <a:tr h="0">
                <a:tc rowSpan="2">
                  <a:txBody>
                    <a:bodyPr/>
                    <a:lstStyle/>
                    <a:p>
                      <a:pPr marL="0" marR="0">
                        <a:lnSpc>
                          <a:spcPct val="200000"/>
                        </a:lnSpc>
                        <a:spcBef>
                          <a:spcPts val="0"/>
                        </a:spcBef>
                        <a:spcAft>
                          <a:spcPts val="0"/>
                        </a:spcAft>
                      </a:pPr>
                      <a:r>
                        <a:rPr lang="en-US" sz="1600">
                          <a:effectLst/>
                        </a:rPr>
                        <a:t>5dph Larvae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Exp. 1 (24°C)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55.55%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37.5%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33.33%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8687250"/>
                  </a:ext>
                </a:extLst>
              </a:tr>
              <a:tr h="0">
                <a:tc vMerge="1">
                  <a:txBody>
                    <a:bodyPr/>
                    <a:lstStyle/>
                    <a:p>
                      <a:endParaRPr lang="en-US"/>
                    </a:p>
                  </a:txBody>
                  <a:tcPr/>
                </a:tc>
                <a:tc>
                  <a:txBody>
                    <a:bodyPr/>
                    <a:lstStyle/>
                    <a:p>
                      <a:pPr marL="0" marR="0">
                        <a:lnSpc>
                          <a:spcPct val="200000"/>
                        </a:lnSpc>
                        <a:spcBef>
                          <a:spcPts val="0"/>
                        </a:spcBef>
                        <a:spcAft>
                          <a:spcPts val="0"/>
                        </a:spcAft>
                      </a:pPr>
                      <a:r>
                        <a:rPr lang="en-US" sz="1600">
                          <a:effectLst/>
                        </a:rPr>
                        <a:t>Exp. 2 (22°C)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85.71%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40%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dirty="0">
                          <a:effectLst/>
                        </a:rPr>
                        <a:t>75%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3980499"/>
                  </a:ext>
                </a:extLst>
              </a:tr>
            </a:tbl>
          </a:graphicData>
        </a:graphic>
      </p:graphicFrame>
    </p:spTree>
    <p:extLst>
      <p:ext uri="{BB962C8B-B14F-4D97-AF65-F5344CB8AC3E}">
        <p14:creationId xmlns:p14="http://schemas.microsoft.com/office/powerpoint/2010/main" val="2469401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DE54C-416E-4F3B-967C-AB8A325AC18E}"/>
              </a:ext>
            </a:extLst>
          </p:cNvPr>
          <p:cNvSpPr>
            <a:spLocks noGrp="1"/>
          </p:cNvSpPr>
          <p:nvPr>
            <p:ph type="title"/>
          </p:nvPr>
        </p:nvSpPr>
        <p:spPr/>
        <p:txBody>
          <a:bodyPr/>
          <a:lstStyle/>
          <a:p>
            <a:r>
              <a:rPr lang="en-US" dirty="0"/>
              <a:t>Asymmetric curve for additional stress at very low oxygen</a:t>
            </a:r>
          </a:p>
        </p:txBody>
      </p:sp>
      <p:pic>
        <p:nvPicPr>
          <p:cNvPr id="11" name="Picture 10">
            <a:extLst>
              <a:ext uri="{FF2B5EF4-FFF2-40B4-BE49-F238E27FC236}">
                <a16:creationId xmlns:a16="http://schemas.microsoft.com/office/drawing/2014/main" id="{A4407659-5A32-4C25-A410-937ACE37C794}"/>
              </a:ext>
            </a:extLst>
          </p:cNvPr>
          <p:cNvPicPr>
            <a:picLocks noChangeAspect="1"/>
          </p:cNvPicPr>
          <p:nvPr/>
        </p:nvPicPr>
        <p:blipFill>
          <a:blip r:embed="rId2"/>
          <a:stretch>
            <a:fillRect/>
          </a:stretch>
        </p:blipFill>
        <p:spPr>
          <a:xfrm>
            <a:off x="4779264" y="1950578"/>
            <a:ext cx="7400742" cy="4454241"/>
          </a:xfrm>
          <a:prstGeom prst="rect">
            <a:avLst/>
          </a:prstGeom>
        </p:spPr>
      </p:pic>
      <p:cxnSp>
        <p:nvCxnSpPr>
          <p:cNvPr id="7" name="Straight Arrow Connector 6">
            <a:extLst>
              <a:ext uri="{FF2B5EF4-FFF2-40B4-BE49-F238E27FC236}">
                <a16:creationId xmlns:a16="http://schemas.microsoft.com/office/drawing/2014/main" id="{E41FFBC5-1C7B-45F6-863B-03E8779367B2}"/>
              </a:ext>
            </a:extLst>
          </p:cNvPr>
          <p:cNvCxnSpPr>
            <a:cxnSpLocks/>
          </p:cNvCxnSpPr>
          <p:nvPr/>
        </p:nvCxnSpPr>
        <p:spPr>
          <a:xfrm flipV="1">
            <a:off x="5919537" y="4486656"/>
            <a:ext cx="0" cy="11787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3E2410A-6B9E-4329-A897-BD7B2BB94D22}"/>
              </a:ext>
            </a:extLst>
          </p:cNvPr>
          <p:cNvSpPr txBox="1"/>
          <p:nvPr/>
        </p:nvSpPr>
        <p:spPr>
          <a:xfrm>
            <a:off x="449258" y="2116565"/>
            <a:ext cx="4183701" cy="3970318"/>
          </a:xfrm>
          <a:prstGeom prst="rect">
            <a:avLst/>
          </a:prstGeom>
          <a:noFill/>
        </p:spPr>
        <p:txBody>
          <a:bodyPr wrap="square" rtlCol="0">
            <a:spAutoFit/>
          </a:bodyPr>
          <a:lstStyle/>
          <a:p>
            <a:r>
              <a:rPr lang="en-US" dirty="0"/>
              <a:t>Steeper increase in stress to near maximum when the low-oxygen MO2 spike occurs (red arrow). </a:t>
            </a:r>
          </a:p>
          <a:p>
            <a:endParaRPr lang="en-US" dirty="0"/>
          </a:p>
          <a:p>
            <a:r>
              <a:rPr lang="en-US" dirty="0"/>
              <a:t>This brings stress near the maximum until oxygen reaches zero. </a:t>
            </a:r>
          </a:p>
          <a:p>
            <a:endParaRPr lang="en-US" dirty="0"/>
          </a:p>
          <a:p>
            <a:r>
              <a:rPr lang="en-US" dirty="0"/>
              <a:t>Asymmetric logistic or sigmoid curve (e.g. shape of allosteric sigmoid function)</a:t>
            </a:r>
          </a:p>
          <a:p>
            <a:endParaRPr lang="en-US" dirty="0"/>
          </a:p>
          <a:p>
            <a:r>
              <a:rPr lang="en-US" dirty="0"/>
              <a:t>OR could have two stress functions, each to a different parameter and representing a different source of stress (being below </a:t>
            </a:r>
            <a:r>
              <a:rPr lang="en-US" dirty="0" err="1"/>
              <a:t>Pcrit</a:t>
            </a:r>
            <a:r>
              <a:rPr lang="en-US" dirty="0"/>
              <a:t> vs. having lactate accumulate). </a:t>
            </a:r>
          </a:p>
        </p:txBody>
      </p:sp>
    </p:spTree>
    <p:extLst>
      <p:ext uri="{BB962C8B-B14F-4D97-AF65-F5344CB8AC3E}">
        <p14:creationId xmlns:p14="http://schemas.microsoft.com/office/powerpoint/2010/main" val="2649993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36949-2479-4D0C-A0AB-0D8424161069}"/>
              </a:ext>
            </a:extLst>
          </p:cNvPr>
          <p:cNvSpPr>
            <a:spLocks noGrp="1"/>
          </p:cNvSpPr>
          <p:nvPr>
            <p:ph type="title"/>
          </p:nvPr>
        </p:nvSpPr>
        <p:spPr/>
        <p:txBody>
          <a:bodyPr/>
          <a:lstStyle/>
          <a:p>
            <a:r>
              <a:rPr lang="en-US" dirty="0"/>
              <a:t>Next steps	</a:t>
            </a:r>
          </a:p>
        </p:txBody>
      </p:sp>
      <p:sp>
        <p:nvSpPr>
          <p:cNvPr id="3" name="Content Placeholder 2">
            <a:extLst>
              <a:ext uri="{FF2B5EF4-FFF2-40B4-BE49-F238E27FC236}">
                <a16:creationId xmlns:a16="http://schemas.microsoft.com/office/drawing/2014/main" id="{384543C2-55CC-4F72-8EF2-1EDADF2FF5EF}"/>
              </a:ext>
            </a:extLst>
          </p:cNvPr>
          <p:cNvSpPr>
            <a:spLocks noGrp="1"/>
          </p:cNvSpPr>
          <p:nvPr>
            <p:ph idx="1"/>
          </p:nvPr>
        </p:nvSpPr>
        <p:spPr/>
        <p:txBody>
          <a:bodyPr/>
          <a:lstStyle/>
          <a:p>
            <a:r>
              <a:rPr lang="en-US" dirty="0"/>
              <a:t>Write methods (so far) – 1 week</a:t>
            </a:r>
          </a:p>
          <a:p>
            <a:r>
              <a:rPr lang="en-US" dirty="0"/>
              <a:t>Modify code to include a stress function controlled by hypoxia – 1-2 weeks</a:t>
            </a:r>
          </a:p>
          <a:p>
            <a:endParaRPr lang="en-US" dirty="0"/>
          </a:p>
        </p:txBody>
      </p:sp>
    </p:spTree>
    <p:extLst>
      <p:ext uri="{BB962C8B-B14F-4D97-AF65-F5344CB8AC3E}">
        <p14:creationId xmlns:p14="http://schemas.microsoft.com/office/powerpoint/2010/main" val="938226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63683-5B42-498C-9966-D3153D623F0D}"/>
              </a:ext>
            </a:extLst>
          </p:cNvPr>
          <p:cNvSpPr>
            <a:spLocks noGrp="1"/>
          </p:cNvSpPr>
          <p:nvPr>
            <p:ph type="title"/>
          </p:nvPr>
        </p:nvSpPr>
        <p:spPr>
          <a:xfrm>
            <a:off x="838200" y="-195707"/>
            <a:ext cx="10515600" cy="1325563"/>
          </a:xfrm>
        </p:spPr>
        <p:txBody>
          <a:bodyPr/>
          <a:lstStyle/>
          <a:p>
            <a:r>
              <a:rPr lang="en-US" dirty="0"/>
              <a:t>Current version of </a:t>
            </a:r>
            <a:r>
              <a:rPr lang="en-US" dirty="0" err="1"/>
              <a:t>DEBkiss</a:t>
            </a:r>
            <a:r>
              <a:rPr lang="en-US" dirty="0"/>
              <a:t> model</a:t>
            </a:r>
          </a:p>
        </p:txBody>
      </p:sp>
      <p:pic>
        <p:nvPicPr>
          <p:cNvPr id="3" name="Picture 2">
            <a:extLst>
              <a:ext uri="{FF2B5EF4-FFF2-40B4-BE49-F238E27FC236}">
                <a16:creationId xmlns:a16="http://schemas.microsoft.com/office/drawing/2014/main" id="{39B5694E-E3D7-43F7-A8D1-CD37B1ECC2D5}"/>
              </a:ext>
            </a:extLst>
          </p:cNvPr>
          <p:cNvPicPr>
            <a:picLocks noChangeAspect="1"/>
          </p:cNvPicPr>
          <p:nvPr/>
        </p:nvPicPr>
        <p:blipFill>
          <a:blip r:embed="rId2"/>
          <a:stretch>
            <a:fillRect/>
          </a:stretch>
        </p:blipFill>
        <p:spPr>
          <a:xfrm>
            <a:off x="0" y="650150"/>
            <a:ext cx="11887200" cy="6274636"/>
          </a:xfrm>
          <a:prstGeom prst="rect">
            <a:avLst/>
          </a:prstGeom>
        </p:spPr>
      </p:pic>
    </p:spTree>
    <p:extLst>
      <p:ext uri="{BB962C8B-B14F-4D97-AF65-F5344CB8AC3E}">
        <p14:creationId xmlns:p14="http://schemas.microsoft.com/office/powerpoint/2010/main" val="953533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C14F3ADE-42D1-4519-A2A9-F1CE9243B8D0}"/>
              </a:ext>
            </a:extLst>
          </p:cNvPr>
          <p:cNvGraphicFramePr>
            <a:graphicFrameLocks noGrp="1"/>
          </p:cNvGraphicFramePr>
          <p:nvPr>
            <p:ph idx="1"/>
            <p:extLst>
              <p:ext uri="{D42A27DB-BD31-4B8C-83A1-F6EECF244321}">
                <p14:modId xmlns:p14="http://schemas.microsoft.com/office/powerpoint/2010/main" val="2482101270"/>
              </p:ext>
            </p:extLst>
          </p:nvPr>
        </p:nvGraphicFramePr>
        <p:xfrm>
          <a:off x="1411762" y="1065014"/>
          <a:ext cx="8961121" cy="4389120"/>
        </p:xfrm>
        <a:graphic>
          <a:graphicData uri="http://schemas.openxmlformats.org/drawingml/2006/table">
            <a:tbl>
              <a:tblPr firstRow="1" firstCol="1" bandRow="1">
                <a:tableStyleId>{5C22544A-7EE6-4342-B048-85BDC9FD1C3A}</a:tableStyleId>
              </a:tblPr>
              <a:tblGrid>
                <a:gridCol w="1013038">
                  <a:extLst>
                    <a:ext uri="{9D8B030D-6E8A-4147-A177-3AD203B41FA5}">
                      <a16:colId xmlns:a16="http://schemas.microsoft.com/office/drawing/2014/main" val="2222139543"/>
                    </a:ext>
                  </a:extLst>
                </a:gridCol>
                <a:gridCol w="1483617">
                  <a:extLst>
                    <a:ext uri="{9D8B030D-6E8A-4147-A177-3AD203B41FA5}">
                      <a16:colId xmlns:a16="http://schemas.microsoft.com/office/drawing/2014/main" val="623198871"/>
                    </a:ext>
                  </a:extLst>
                </a:gridCol>
                <a:gridCol w="1725136">
                  <a:extLst>
                    <a:ext uri="{9D8B030D-6E8A-4147-A177-3AD203B41FA5}">
                      <a16:colId xmlns:a16="http://schemas.microsoft.com/office/drawing/2014/main" val="2615271419"/>
                    </a:ext>
                  </a:extLst>
                </a:gridCol>
                <a:gridCol w="1035082">
                  <a:extLst>
                    <a:ext uri="{9D8B030D-6E8A-4147-A177-3AD203B41FA5}">
                      <a16:colId xmlns:a16="http://schemas.microsoft.com/office/drawing/2014/main" val="3581521239"/>
                    </a:ext>
                  </a:extLst>
                </a:gridCol>
                <a:gridCol w="1638878">
                  <a:extLst>
                    <a:ext uri="{9D8B030D-6E8A-4147-A177-3AD203B41FA5}">
                      <a16:colId xmlns:a16="http://schemas.microsoft.com/office/drawing/2014/main" val="1988996635"/>
                    </a:ext>
                  </a:extLst>
                </a:gridCol>
                <a:gridCol w="2065370">
                  <a:extLst>
                    <a:ext uri="{9D8B030D-6E8A-4147-A177-3AD203B41FA5}">
                      <a16:colId xmlns:a16="http://schemas.microsoft.com/office/drawing/2014/main" val="4088896217"/>
                    </a:ext>
                  </a:extLst>
                </a:gridCol>
              </a:tblGrid>
              <a:tr h="687954">
                <a:tc>
                  <a:txBody>
                    <a:bodyPr/>
                    <a:lstStyle/>
                    <a:p>
                      <a:pPr marL="0" marR="0">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Initial parameters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Parameters estimated from ODE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AIC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Negative Log-Likelihood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Notes</a:t>
                      </a:r>
                    </a:p>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2344990"/>
                  </a:ext>
                </a:extLst>
              </a:tr>
              <a:tr h="229318">
                <a:tc>
                  <a:txBody>
                    <a:bodyPr/>
                    <a:lstStyle/>
                    <a:p>
                      <a:pPr marL="0" marR="0">
                        <a:spcBef>
                          <a:spcPts val="0"/>
                        </a:spcBef>
                        <a:spcAft>
                          <a:spcPts val="0"/>
                        </a:spcAft>
                      </a:pPr>
                      <a:r>
                        <a:rPr lang="en-US" sz="1600">
                          <a:effectLst/>
                        </a:rPr>
                        <a:t>delM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0.1066 (data)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3527555"/>
                  </a:ext>
                </a:extLst>
              </a:tr>
              <a:tr h="229318">
                <a:tc>
                  <a:txBody>
                    <a:bodyPr/>
                    <a:lstStyle/>
                    <a:p>
                      <a:pPr marL="0" marR="0">
                        <a:spcBef>
                          <a:spcPts val="0"/>
                        </a:spcBef>
                        <a:spcAft>
                          <a:spcPts val="0"/>
                        </a:spcAft>
                      </a:pPr>
                      <a:r>
                        <a:rPr lang="en-US" sz="1600">
                          <a:effectLst/>
                        </a:rPr>
                        <a:t>dV</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5438389"/>
                  </a:ext>
                </a:extLst>
              </a:tr>
              <a:tr h="229318">
                <a:tc>
                  <a:txBody>
                    <a:bodyPr/>
                    <a:lstStyle/>
                    <a:p>
                      <a:pPr marL="0" marR="0">
                        <a:spcBef>
                          <a:spcPts val="0"/>
                        </a:spcBef>
                        <a:spcAft>
                          <a:spcPts val="0"/>
                        </a:spcAft>
                      </a:pPr>
                      <a:r>
                        <a:rPr lang="en-US" sz="1600">
                          <a:effectLst/>
                        </a:rPr>
                        <a:t>sJAm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0.27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0.2683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532.23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265.12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Repro improved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9358892"/>
                  </a:ext>
                </a:extLst>
              </a:tr>
              <a:tr h="229318">
                <a:tc>
                  <a:txBody>
                    <a:bodyPr/>
                    <a:lstStyle/>
                    <a:p>
                      <a:pPr marL="0" marR="0">
                        <a:spcBef>
                          <a:spcPts val="0"/>
                        </a:spcBef>
                        <a:spcAft>
                          <a:spcPts val="0"/>
                        </a:spcAft>
                      </a:pPr>
                      <a:r>
                        <a:rPr lang="en-US" sz="1600">
                          <a:effectLst/>
                        </a:rPr>
                        <a:t>sJM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0.015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0.01511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533.29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265.65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Repro improved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9980894"/>
                  </a:ext>
                </a:extLst>
              </a:tr>
              <a:tr h="229318">
                <a:tc>
                  <a:txBody>
                    <a:bodyPr/>
                    <a:lstStyle/>
                    <a:p>
                      <a:pPr marL="0" marR="0">
                        <a:spcBef>
                          <a:spcPts val="0"/>
                        </a:spcBef>
                        <a:spcAft>
                          <a:spcPts val="0"/>
                        </a:spcAft>
                      </a:pPr>
                      <a:r>
                        <a:rPr lang="en-US" sz="1600">
                          <a:effectLst/>
                        </a:rPr>
                        <a:t>WB0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0.1482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551.03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274.51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Repro dif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73378874"/>
                  </a:ext>
                </a:extLst>
              </a:tr>
              <a:tr h="229318">
                <a:tc>
                  <a:txBody>
                    <a:bodyPr/>
                    <a:lstStyle/>
                    <a:p>
                      <a:pPr marL="0" marR="0">
                        <a:spcBef>
                          <a:spcPts val="0"/>
                        </a:spcBef>
                        <a:spcAft>
                          <a:spcPts val="0"/>
                        </a:spcAft>
                      </a:pPr>
                      <a:r>
                        <a:rPr lang="en-US" sz="1600">
                          <a:effectLst/>
                        </a:rPr>
                        <a:t>Lwp</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120 (data)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120.8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531.58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264.79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Repro improved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1870285"/>
                  </a:ext>
                </a:extLst>
              </a:tr>
              <a:tr h="229318">
                <a:tc>
                  <a:txBody>
                    <a:bodyPr/>
                    <a:lstStyle/>
                    <a:p>
                      <a:pPr marL="0" marR="0">
                        <a:spcBef>
                          <a:spcPts val="0"/>
                        </a:spcBef>
                        <a:spcAft>
                          <a:spcPts val="0"/>
                        </a:spcAft>
                      </a:pPr>
                      <a:r>
                        <a:rPr lang="en-US" sz="1600">
                          <a:effectLst/>
                        </a:rPr>
                        <a:t>yAV</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0.9998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591.49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294.74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Nothing changed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5077436"/>
                  </a:ext>
                </a:extLst>
              </a:tr>
              <a:tr h="229318">
                <a:tc>
                  <a:txBody>
                    <a:bodyPr/>
                    <a:lstStyle/>
                    <a:p>
                      <a:pPr marL="0" marR="0">
                        <a:spcBef>
                          <a:spcPts val="0"/>
                        </a:spcBef>
                        <a:spcAft>
                          <a:spcPts val="0"/>
                        </a:spcAft>
                      </a:pPr>
                      <a:r>
                        <a:rPr lang="en-US" sz="1600">
                          <a:effectLst/>
                        </a:rPr>
                        <a:t>yBA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0.95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0.6412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551.03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274.51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Repro dif like WB0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7341783"/>
                  </a:ext>
                </a:extLst>
              </a:tr>
              <a:tr h="229318">
                <a:tc>
                  <a:txBody>
                    <a:bodyPr/>
                    <a:lstStyle/>
                    <a:p>
                      <a:pPr marL="0" marR="0">
                        <a:spcBef>
                          <a:spcPts val="0"/>
                        </a:spcBef>
                        <a:spcAft>
                          <a:spcPts val="0"/>
                        </a:spcAft>
                      </a:pPr>
                      <a:r>
                        <a:rPr lang="en-US" sz="1600">
                          <a:effectLst/>
                        </a:rPr>
                        <a:t>yVA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0.1896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520.85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259.42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Repro improved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8714778"/>
                  </a:ext>
                </a:extLst>
              </a:tr>
              <a:tr h="229318">
                <a:tc>
                  <a:txBody>
                    <a:bodyPr/>
                    <a:lstStyle/>
                    <a:p>
                      <a:pPr marL="0" marR="0">
                        <a:spcBef>
                          <a:spcPts val="0"/>
                        </a:spcBef>
                        <a:spcAft>
                          <a:spcPts val="0"/>
                        </a:spcAft>
                      </a:pPr>
                      <a:r>
                        <a:rPr lang="en-US" sz="1600">
                          <a:effectLst/>
                        </a:rPr>
                        <a:t>kappa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0.75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0.7451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530.74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264.37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Repro improved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4545716"/>
                  </a:ext>
                </a:extLst>
              </a:tr>
              <a:tr h="229318">
                <a:tc>
                  <a:txBody>
                    <a:bodyPr/>
                    <a:lstStyle/>
                    <a:p>
                      <a:pPr marL="0" marR="0">
                        <a:spcBef>
                          <a:spcPts val="0"/>
                        </a:spcBef>
                        <a:spcAft>
                          <a:spcPts val="0"/>
                        </a:spcAft>
                      </a:pPr>
                      <a:r>
                        <a:rPr lang="en-US" sz="1600">
                          <a:effectLst/>
                        </a:rPr>
                        <a:t>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1 (ad libitum)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0.9938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532.37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265.18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Repro improved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5285165"/>
                  </a:ext>
                </a:extLst>
              </a:tr>
              <a:tr h="229318">
                <a:tc>
                  <a:txBody>
                    <a:bodyPr/>
                    <a:lstStyle/>
                    <a:p>
                      <a:pPr marL="0" marR="0">
                        <a:spcBef>
                          <a:spcPts val="0"/>
                        </a:spcBef>
                        <a:spcAft>
                          <a:spcPts val="0"/>
                        </a:spcAft>
                      </a:pPr>
                      <a:r>
                        <a:rPr lang="en-US" sz="1600">
                          <a:effectLst/>
                        </a:rPr>
                        <a:t>fB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0.1693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509.70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253.85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Hatching delayed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4254736"/>
                  </a:ext>
                </a:extLst>
              </a:tr>
              <a:tr h="229318">
                <a:tc>
                  <a:txBody>
                    <a:bodyPr/>
                    <a:lstStyle/>
                    <a:p>
                      <a:pPr marL="0" marR="0">
                        <a:spcBef>
                          <a:spcPts val="0"/>
                        </a:spcBef>
                        <a:spcAft>
                          <a:spcPts val="0"/>
                        </a:spcAft>
                      </a:pPr>
                      <a:r>
                        <a:rPr lang="en-US" sz="1600">
                          <a:effectLst/>
                        </a:rPr>
                        <a:t>Lwf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0.0002625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591.50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294.75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Nothing changed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7733670"/>
                  </a:ext>
                </a:extLst>
              </a:tr>
              <a:tr h="229318">
                <a:tc>
                  <a:txBody>
                    <a:bodyPr/>
                    <a:lstStyle/>
                    <a:p>
                      <a:pPr marL="0" marR="0">
                        <a:spcBef>
                          <a:spcPts val="0"/>
                        </a:spcBef>
                        <a:spcAft>
                          <a:spcPts val="0"/>
                        </a:spcAft>
                      </a:pPr>
                      <a:r>
                        <a:rPr lang="en-US" sz="1600">
                          <a:effectLst/>
                        </a:rPr>
                        <a:t>mu_emb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0.05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0.06766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588.64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293.32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Hatch surv lower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1176469"/>
                  </a:ext>
                </a:extLst>
              </a:tr>
              <a:tr h="229318">
                <a:tc>
                  <a:txBody>
                    <a:bodyPr/>
                    <a:lstStyle/>
                    <a:p>
                      <a:pPr marL="0" marR="0">
                        <a:spcBef>
                          <a:spcPts val="0"/>
                        </a:spcBef>
                        <a:spcAft>
                          <a:spcPts val="0"/>
                        </a:spcAft>
                      </a:pPr>
                      <a:r>
                        <a:rPr lang="en-US" sz="1600">
                          <a:effectLst/>
                        </a:rPr>
                        <a:t>mu_lar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0.03999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586.20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292.10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Larval </a:t>
                      </a:r>
                      <a:r>
                        <a:rPr lang="en-US" sz="1600" dirty="0" err="1">
                          <a:effectLst/>
                        </a:rPr>
                        <a:t>surv</a:t>
                      </a:r>
                      <a:r>
                        <a:rPr lang="en-US" sz="1600" dirty="0">
                          <a:effectLst/>
                        </a:rPr>
                        <a:t> lower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0379539"/>
                  </a:ext>
                </a:extLst>
              </a:tr>
            </a:tbl>
          </a:graphicData>
        </a:graphic>
      </p:graphicFrame>
      <p:sp>
        <p:nvSpPr>
          <p:cNvPr id="7" name="Rectangle 2">
            <a:extLst>
              <a:ext uri="{FF2B5EF4-FFF2-40B4-BE49-F238E27FC236}">
                <a16:creationId xmlns:a16="http://schemas.microsoft.com/office/drawing/2014/main" id="{6E83CABF-EE0A-46A9-A0B3-1B425097C6A6}"/>
              </a:ext>
            </a:extLst>
          </p:cNvPr>
          <p:cNvSpPr>
            <a:spLocks noChangeArrowheads="1"/>
          </p:cNvSpPr>
          <p:nvPr/>
        </p:nvSpPr>
        <p:spPr bwMode="auto">
          <a:xfrm>
            <a:off x="714310" y="319615"/>
            <a:ext cx="103560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Fitting for one parameter at a time, recording the estimate, AIC, and NLL below. </a:t>
            </a:r>
            <a:endParaRPr kumimoji="0" lang="en-US" altLang="en-US" sz="1400" b="0" i="0" u="none" strike="noStrike" cap="none" normalizeH="0" baseline="0" dirty="0">
              <a:ln>
                <a:noFill/>
              </a:ln>
              <a:solidFill>
                <a:schemeClr val="tx1"/>
              </a:solidFill>
              <a:effectLst/>
            </a:endParaRPr>
          </a:p>
        </p:txBody>
      </p:sp>
      <p:sp>
        <p:nvSpPr>
          <p:cNvPr id="8" name="Rectangle 2">
            <a:extLst>
              <a:ext uri="{FF2B5EF4-FFF2-40B4-BE49-F238E27FC236}">
                <a16:creationId xmlns:a16="http://schemas.microsoft.com/office/drawing/2014/main" id="{84AF1626-D58A-407F-B5C4-98FD4EDB28F7}"/>
              </a:ext>
            </a:extLst>
          </p:cNvPr>
          <p:cNvSpPr>
            <a:spLocks noChangeArrowheads="1"/>
          </p:cNvSpPr>
          <p:nvPr/>
        </p:nvSpPr>
        <p:spPr bwMode="auto">
          <a:xfrm>
            <a:off x="1411762" y="5820843"/>
            <a:ext cx="88187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For reference: with no fitting or parameter estimation, only ‘manual’ fitting (selection of initial parameters): NLL=294.752 (AIC not stated but I guess it is 591.504).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7023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6E83CABF-EE0A-46A9-A0B3-1B425097C6A6}"/>
              </a:ext>
            </a:extLst>
          </p:cNvPr>
          <p:cNvSpPr>
            <a:spLocks noChangeArrowheads="1"/>
          </p:cNvSpPr>
          <p:nvPr/>
        </p:nvSpPr>
        <p:spPr bwMode="auto">
          <a:xfrm>
            <a:off x="714310" y="319615"/>
            <a:ext cx="103560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Fitting for one parameter at a time, recording the estimate, AIC, and NLL below. </a:t>
            </a:r>
            <a:endParaRPr kumimoji="0" lang="en-US" altLang="en-US" sz="1400" b="0" i="0" u="none" strike="noStrike" cap="none" normalizeH="0" baseline="0" dirty="0">
              <a:ln>
                <a:noFill/>
              </a:ln>
              <a:solidFill>
                <a:schemeClr val="tx1"/>
              </a:solidFill>
              <a:effectLst/>
            </a:endParaRPr>
          </a:p>
        </p:txBody>
      </p:sp>
      <p:sp>
        <p:nvSpPr>
          <p:cNvPr id="8" name="Rectangle 2">
            <a:extLst>
              <a:ext uri="{FF2B5EF4-FFF2-40B4-BE49-F238E27FC236}">
                <a16:creationId xmlns:a16="http://schemas.microsoft.com/office/drawing/2014/main" id="{84AF1626-D58A-407F-B5C4-98FD4EDB28F7}"/>
              </a:ext>
            </a:extLst>
          </p:cNvPr>
          <p:cNvSpPr>
            <a:spLocks noChangeArrowheads="1"/>
          </p:cNvSpPr>
          <p:nvPr/>
        </p:nvSpPr>
        <p:spPr bwMode="auto">
          <a:xfrm>
            <a:off x="1411762" y="5820843"/>
            <a:ext cx="88187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For reference: with no fitting or parameter estimation, only ‘manual’ fitting (selection of initial parameters): NLL=294.752 (AIC not stated but I guess it is 591.504).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462B91E6-AE8A-453E-B4DB-3811DFB066A5}"/>
              </a:ext>
            </a:extLst>
          </p:cNvPr>
          <p:cNvGraphicFramePr>
            <a:graphicFrameLocks noGrp="1"/>
          </p:cNvGraphicFramePr>
          <p:nvPr>
            <p:extLst>
              <p:ext uri="{D42A27DB-BD31-4B8C-83A1-F6EECF244321}">
                <p14:modId xmlns:p14="http://schemas.microsoft.com/office/powerpoint/2010/main" val="1544635336"/>
              </p:ext>
            </p:extLst>
          </p:nvPr>
        </p:nvGraphicFramePr>
        <p:xfrm>
          <a:off x="1944624" y="1787610"/>
          <a:ext cx="8302751" cy="3413760"/>
        </p:xfrm>
        <a:graphic>
          <a:graphicData uri="http://schemas.openxmlformats.org/drawingml/2006/table">
            <a:tbl>
              <a:tblPr firstRow="1" firstCol="1" bandRow="1">
                <a:tableStyleId>{5C22544A-7EE6-4342-B048-85BDC9FD1C3A}</a:tableStyleId>
              </a:tblPr>
              <a:tblGrid>
                <a:gridCol w="1162385">
                  <a:extLst>
                    <a:ext uri="{9D8B030D-6E8A-4147-A177-3AD203B41FA5}">
                      <a16:colId xmlns:a16="http://schemas.microsoft.com/office/drawing/2014/main" val="1964560283"/>
                    </a:ext>
                  </a:extLst>
                </a:gridCol>
                <a:gridCol w="878227">
                  <a:extLst>
                    <a:ext uri="{9D8B030D-6E8A-4147-A177-3AD203B41FA5}">
                      <a16:colId xmlns:a16="http://schemas.microsoft.com/office/drawing/2014/main" val="662904826"/>
                    </a:ext>
                  </a:extLst>
                </a:gridCol>
                <a:gridCol w="6262139">
                  <a:extLst>
                    <a:ext uri="{9D8B030D-6E8A-4147-A177-3AD203B41FA5}">
                      <a16:colId xmlns:a16="http://schemas.microsoft.com/office/drawing/2014/main" val="3014350111"/>
                    </a:ext>
                  </a:extLst>
                </a:gridCol>
              </a:tblGrid>
              <a:tr h="226806">
                <a:tc>
                  <a:txBody>
                    <a:bodyPr/>
                    <a:lstStyle/>
                    <a:p>
                      <a:pPr marL="0" marR="0">
                        <a:spcBef>
                          <a:spcPts val="0"/>
                        </a:spcBef>
                        <a:spcAft>
                          <a:spcPts val="0"/>
                        </a:spcAft>
                      </a:pPr>
                      <a:r>
                        <a:rPr lang="en-US" sz="1600">
                          <a:effectLst/>
                        </a:rPr>
                        <a:t>Parameter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AIC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Notes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0026365"/>
                  </a:ext>
                </a:extLst>
              </a:tr>
              <a:tr h="226806">
                <a:tc>
                  <a:txBody>
                    <a:bodyPr/>
                    <a:lstStyle/>
                    <a:p>
                      <a:pPr marL="0" marR="0">
                        <a:spcBef>
                          <a:spcPts val="0"/>
                        </a:spcBef>
                        <a:spcAft>
                          <a:spcPts val="0"/>
                        </a:spcAft>
                      </a:pPr>
                      <a:r>
                        <a:rPr lang="en-US" sz="1600">
                          <a:effectLst/>
                        </a:rPr>
                        <a:t>fB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509.70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Hatching delayed unrealistically, maybe because no hatching data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966584"/>
                  </a:ext>
                </a:extLst>
              </a:tr>
              <a:tr h="226806">
                <a:tc>
                  <a:txBody>
                    <a:bodyPr/>
                    <a:lstStyle/>
                    <a:p>
                      <a:pPr marL="0" marR="0">
                        <a:spcBef>
                          <a:spcPts val="0"/>
                        </a:spcBef>
                        <a:spcAft>
                          <a:spcPts val="0"/>
                        </a:spcAft>
                      </a:pPr>
                      <a:r>
                        <a:rPr lang="en-US" sz="1600">
                          <a:effectLst/>
                        </a:rPr>
                        <a:t>yVA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520.85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Repro improved (shifted earlier but similar slope)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3597905"/>
                  </a:ext>
                </a:extLst>
              </a:tr>
              <a:tr h="226806">
                <a:tc>
                  <a:txBody>
                    <a:bodyPr/>
                    <a:lstStyle/>
                    <a:p>
                      <a:pPr marL="0" marR="0">
                        <a:spcBef>
                          <a:spcPts val="0"/>
                        </a:spcBef>
                        <a:spcAft>
                          <a:spcPts val="0"/>
                        </a:spcAft>
                      </a:pPr>
                      <a:r>
                        <a:rPr lang="en-US" sz="1600">
                          <a:effectLst/>
                        </a:rPr>
                        <a:t>kappa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530.74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Repro improved (shifted earlier but similar slope)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0202829"/>
                  </a:ext>
                </a:extLst>
              </a:tr>
              <a:tr h="226806">
                <a:tc>
                  <a:txBody>
                    <a:bodyPr/>
                    <a:lstStyle/>
                    <a:p>
                      <a:pPr marL="0" marR="0">
                        <a:spcBef>
                          <a:spcPts val="0"/>
                        </a:spcBef>
                        <a:spcAft>
                          <a:spcPts val="0"/>
                        </a:spcAft>
                      </a:pPr>
                      <a:r>
                        <a:rPr lang="en-US" sz="1600">
                          <a:effectLst/>
                        </a:rPr>
                        <a:t>Lwp</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531.58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Repro improved (shifted earlier but similar slope)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0013369"/>
                  </a:ext>
                </a:extLst>
              </a:tr>
              <a:tr h="226806">
                <a:tc>
                  <a:txBody>
                    <a:bodyPr/>
                    <a:lstStyle/>
                    <a:p>
                      <a:pPr marL="0" marR="0">
                        <a:spcBef>
                          <a:spcPts val="0"/>
                        </a:spcBef>
                        <a:spcAft>
                          <a:spcPts val="0"/>
                        </a:spcAft>
                      </a:pPr>
                      <a:r>
                        <a:rPr lang="en-US" sz="1600">
                          <a:effectLst/>
                        </a:rPr>
                        <a:t>sJAm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532.23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Repro improved (shifted earlier but similar slope)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8900944"/>
                  </a:ext>
                </a:extLst>
              </a:tr>
              <a:tr h="226806">
                <a:tc>
                  <a:txBody>
                    <a:bodyPr/>
                    <a:lstStyle/>
                    <a:p>
                      <a:pPr marL="0" marR="0">
                        <a:spcBef>
                          <a:spcPts val="0"/>
                        </a:spcBef>
                        <a:spcAft>
                          <a:spcPts val="0"/>
                        </a:spcAft>
                      </a:pPr>
                      <a:r>
                        <a:rPr lang="en-US" sz="1600">
                          <a:effectLst/>
                        </a:rPr>
                        <a:t>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532.37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Repro improved, but does it make sense to leave it free?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76380584"/>
                  </a:ext>
                </a:extLst>
              </a:tr>
              <a:tr h="226806">
                <a:tc>
                  <a:txBody>
                    <a:bodyPr/>
                    <a:lstStyle/>
                    <a:p>
                      <a:pPr marL="0" marR="0">
                        <a:spcBef>
                          <a:spcPts val="0"/>
                        </a:spcBef>
                        <a:spcAft>
                          <a:spcPts val="0"/>
                        </a:spcAft>
                      </a:pPr>
                      <a:r>
                        <a:rPr lang="en-US" sz="1600">
                          <a:effectLst/>
                        </a:rPr>
                        <a:t>sJM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533.29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Repro improved (shifted earlier but similar slope)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5750419"/>
                  </a:ext>
                </a:extLst>
              </a:tr>
              <a:tr h="226806">
                <a:tc>
                  <a:txBody>
                    <a:bodyPr/>
                    <a:lstStyle/>
                    <a:p>
                      <a:pPr marL="0" marR="0">
                        <a:spcBef>
                          <a:spcPts val="0"/>
                        </a:spcBef>
                        <a:spcAft>
                          <a:spcPts val="0"/>
                        </a:spcAft>
                      </a:pPr>
                      <a:r>
                        <a:rPr lang="en-US" sz="1600">
                          <a:effectLst/>
                        </a:rPr>
                        <a:t>WB0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551.03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Repro improved but not as close a fit as others, slope dif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3039550"/>
                  </a:ext>
                </a:extLst>
              </a:tr>
              <a:tr h="226806">
                <a:tc>
                  <a:txBody>
                    <a:bodyPr/>
                    <a:lstStyle/>
                    <a:p>
                      <a:pPr marL="0" marR="0">
                        <a:spcBef>
                          <a:spcPts val="0"/>
                        </a:spcBef>
                        <a:spcAft>
                          <a:spcPts val="0"/>
                        </a:spcAft>
                      </a:pPr>
                      <a:r>
                        <a:rPr lang="en-US" sz="1600">
                          <a:effectLst/>
                        </a:rPr>
                        <a:t>yBA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551.03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Repro improved but not as close a fit as others (looks same as WB0)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1736300"/>
                  </a:ext>
                </a:extLst>
              </a:tr>
              <a:tr h="226806">
                <a:tc>
                  <a:txBody>
                    <a:bodyPr/>
                    <a:lstStyle/>
                    <a:p>
                      <a:pPr marL="0" marR="0">
                        <a:spcBef>
                          <a:spcPts val="0"/>
                        </a:spcBef>
                        <a:spcAft>
                          <a:spcPts val="0"/>
                        </a:spcAft>
                      </a:pPr>
                      <a:r>
                        <a:rPr lang="en-US" sz="1600">
                          <a:effectLst/>
                        </a:rPr>
                        <a:t>mu_lar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586.20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Larval survival is lower, approaches zero too soon but doesn’t touch it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88159829"/>
                  </a:ext>
                </a:extLst>
              </a:tr>
              <a:tr h="226806">
                <a:tc>
                  <a:txBody>
                    <a:bodyPr/>
                    <a:lstStyle/>
                    <a:p>
                      <a:pPr marL="0" marR="0">
                        <a:spcBef>
                          <a:spcPts val="0"/>
                        </a:spcBef>
                        <a:spcAft>
                          <a:spcPts val="0"/>
                        </a:spcAft>
                      </a:pPr>
                      <a:r>
                        <a:rPr lang="en-US" sz="1600">
                          <a:effectLst/>
                        </a:rPr>
                        <a:t>mu_emb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588.64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Survival to hatch is lower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3852100"/>
                  </a:ext>
                </a:extLst>
              </a:tr>
              <a:tr h="226806">
                <a:tc>
                  <a:txBody>
                    <a:bodyPr/>
                    <a:lstStyle/>
                    <a:p>
                      <a:pPr marL="0" marR="0">
                        <a:spcBef>
                          <a:spcPts val="0"/>
                        </a:spcBef>
                        <a:spcAft>
                          <a:spcPts val="0"/>
                        </a:spcAft>
                      </a:pPr>
                      <a:r>
                        <a:rPr lang="en-US" sz="1600">
                          <a:effectLst/>
                        </a:rPr>
                        <a:t>yAV</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591.49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Nothing visibly changed, doesn’t make sense to use starvation param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5211062"/>
                  </a:ext>
                </a:extLst>
              </a:tr>
              <a:tr h="226806">
                <a:tc>
                  <a:txBody>
                    <a:bodyPr/>
                    <a:lstStyle/>
                    <a:p>
                      <a:pPr marL="0" marR="0">
                        <a:spcBef>
                          <a:spcPts val="0"/>
                        </a:spcBef>
                        <a:spcAft>
                          <a:spcPts val="0"/>
                        </a:spcAft>
                      </a:pPr>
                      <a:r>
                        <a:rPr lang="en-US" sz="1600">
                          <a:effectLst/>
                        </a:rPr>
                        <a:t>Lwf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591.50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Nothing changed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4628122"/>
                  </a:ext>
                </a:extLst>
              </a:tr>
            </a:tbl>
          </a:graphicData>
        </a:graphic>
      </p:graphicFrame>
      <p:sp>
        <p:nvSpPr>
          <p:cNvPr id="5" name="Rectangle 1">
            <a:extLst>
              <a:ext uri="{FF2B5EF4-FFF2-40B4-BE49-F238E27FC236}">
                <a16:creationId xmlns:a16="http://schemas.microsoft.com/office/drawing/2014/main" id="{0DC6C081-509F-4B5A-903D-32880AE61BBF}"/>
              </a:ext>
            </a:extLst>
          </p:cNvPr>
          <p:cNvSpPr>
            <a:spLocks noChangeArrowheads="1"/>
          </p:cNvSpPr>
          <p:nvPr/>
        </p:nvSpPr>
        <p:spPr bwMode="auto">
          <a:xfrm>
            <a:off x="2400568" y="1071855"/>
            <a:ext cx="73908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Here are the same parameters and AIC values but listed in order of lowest AIC (best fit, greatest improvement from version with fitting turned off) to highest: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5505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6E83CABF-EE0A-46A9-A0B3-1B425097C6A6}"/>
              </a:ext>
            </a:extLst>
          </p:cNvPr>
          <p:cNvSpPr>
            <a:spLocks noChangeArrowheads="1"/>
          </p:cNvSpPr>
          <p:nvPr/>
        </p:nvSpPr>
        <p:spPr bwMode="auto">
          <a:xfrm>
            <a:off x="714310" y="319615"/>
            <a:ext cx="103560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Using the most influential parameters, fitting for combinations of </a:t>
            </a: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two </a:t>
            </a:r>
            <a:endParaRPr kumimoji="0" lang="en-US" altLang="en-US" sz="1400" b="1" i="0" u="none" strike="noStrike" cap="none" normalizeH="0" baseline="0" dirty="0">
              <a:ln>
                <a:noFill/>
              </a:ln>
              <a:solidFill>
                <a:schemeClr val="tx1"/>
              </a:solidFill>
              <a:effectLst/>
            </a:endParaRPr>
          </a:p>
        </p:txBody>
      </p:sp>
      <p:sp>
        <p:nvSpPr>
          <p:cNvPr id="8" name="Rectangle 2">
            <a:extLst>
              <a:ext uri="{FF2B5EF4-FFF2-40B4-BE49-F238E27FC236}">
                <a16:creationId xmlns:a16="http://schemas.microsoft.com/office/drawing/2014/main" id="{84AF1626-D58A-407F-B5C4-98FD4EDB28F7}"/>
              </a:ext>
            </a:extLst>
          </p:cNvPr>
          <p:cNvSpPr>
            <a:spLocks noChangeArrowheads="1"/>
          </p:cNvSpPr>
          <p:nvPr/>
        </p:nvSpPr>
        <p:spPr bwMode="auto">
          <a:xfrm>
            <a:off x="1302034" y="1259538"/>
            <a:ext cx="881875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spcBef>
                <a:spcPct val="0"/>
              </a:spcBef>
              <a:spcAft>
                <a:spcPct val="0"/>
              </a:spcAft>
              <a:buFont typeface="Arial" panose="020B0604020202020204" pitchFamily="34" charset="0"/>
              <a:buChar char="•"/>
            </a:pPr>
            <a:r>
              <a:rPr lang="en-US" altLang="en-US" sz="2000" dirty="0" err="1">
                <a:cs typeface="Times New Roman" panose="02020603050405020304" pitchFamily="18" charset="0"/>
              </a:rPr>
              <a:t>fB</a:t>
            </a:r>
            <a:r>
              <a:rPr lang="en-US" altLang="en-US" sz="2000" dirty="0">
                <a:cs typeface="Times New Roman" panose="02020603050405020304" pitchFamily="18" charset="0"/>
              </a:rPr>
              <a:t> led to best fits when combined with </a:t>
            </a:r>
            <a:r>
              <a:rPr lang="en-US" altLang="en-US" sz="2000" dirty="0" err="1">
                <a:cs typeface="Times New Roman" panose="02020603050405020304" pitchFamily="18" charset="0"/>
              </a:rPr>
              <a:t>sJAm</a:t>
            </a:r>
            <a:r>
              <a:rPr lang="en-US" altLang="en-US" sz="2000" dirty="0">
                <a:cs typeface="Times New Roman" panose="02020603050405020304" pitchFamily="18" charset="0"/>
              </a:rPr>
              <a:t> or </a:t>
            </a:r>
            <a:r>
              <a:rPr lang="en-US" altLang="en-US" sz="2000" dirty="0" err="1">
                <a:cs typeface="Times New Roman" panose="02020603050405020304" pitchFamily="18" charset="0"/>
              </a:rPr>
              <a:t>sJM</a:t>
            </a:r>
            <a:r>
              <a:rPr lang="en-US" altLang="en-US" sz="2000" dirty="0">
                <a:cs typeface="Times New Roman" panose="02020603050405020304" pitchFamily="18" charset="0"/>
              </a:rPr>
              <a:t> (AIC=476) but unrealistic hatch times, may be because there is no data for egg buffer.</a:t>
            </a:r>
          </a:p>
          <a:p>
            <a:pPr marL="285750" indent="-285750" eaLnBrk="0" fontAlgn="base" hangingPunct="0">
              <a:spcBef>
                <a:spcPct val="0"/>
              </a:spcBef>
              <a:spcAft>
                <a:spcPct val="0"/>
              </a:spcAft>
              <a:buFont typeface="Arial" panose="020B0604020202020204" pitchFamily="34" charset="0"/>
              <a:buChar char="•"/>
            </a:pPr>
            <a:endParaRPr lang="en-US" altLang="en-US" sz="2000" dirty="0">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r>
              <a:rPr lang="en-US" altLang="en-US" sz="2000" dirty="0"/>
              <a:t>Next best were </a:t>
            </a:r>
            <a:r>
              <a:rPr lang="en-US" altLang="en-US" sz="2000" dirty="0" err="1"/>
              <a:t>sJAm</a:t>
            </a:r>
            <a:r>
              <a:rPr lang="en-US" altLang="en-US" sz="2000" dirty="0"/>
              <a:t> and </a:t>
            </a:r>
            <a:r>
              <a:rPr lang="en-US" altLang="en-US" sz="2000" dirty="0" err="1"/>
              <a:t>sJM</a:t>
            </a:r>
            <a:r>
              <a:rPr lang="en-US" altLang="en-US" sz="2000" dirty="0"/>
              <a:t> (AIC=485.98), </a:t>
            </a:r>
            <a:r>
              <a:rPr lang="en-US" altLang="en-US" sz="2000" dirty="0" err="1"/>
              <a:t>yVA</a:t>
            </a:r>
            <a:r>
              <a:rPr lang="en-US" altLang="en-US" sz="2000" dirty="0"/>
              <a:t> and kappa (AIC=491.61), </a:t>
            </a:r>
            <a:r>
              <a:rPr lang="en-US" altLang="en-US" sz="2000" dirty="0" err="1"/>
              <a:t>yVA</a:t>
            </a:r>
            <a:r>
              <a:rPr lang="en-US" altLang="en-US" sz="2000" dirty="0"/>
              <a:t> and </a:t>
            </a:r>
            <a:r>
              <a:rPr lang="en-US" altLang="en-US" sz="2000" dirty="0" err="1"/>
              <a:t>sJM</a:t>
            </a:r>
            <a:r>
              <a:rPr lang="en-US" altLang="en-US" sz="2000" dirty="0"/>
              <a:t> (AIC=494.05), and </a:t>
            </a:r>
            <a:r>
              <a:rPr lang="en-US" altLang="en-US" sz="2000" dirty="0" err="1"/>
              <a:t>yVA</a:t>
            </a:r>
            <a:r>
              <a:rPr lang="en-US" altLang="en-US" sz="2000" dirty="0"/>
              <a:t> and </a:t>
            </a:r>
            <a:r>
              <a:rPr lang="en-US" altLang="en-US" sz="2000" dirty="0" err="1"/>
              <a:t>sJAm</a:t>
            </a:r>
            <a:r>
              <a:rPr lang="en-US" altLang="en-US" sz="2000" dirty="0"/>
              <a:t> (AIC=494.59). </a:t>
            </a:r>
          </a:p>
          <a:p>
            <a:pPr marL="285750" indent="-285750" eaLnBrk="0" fontAlgn="base" hangingPunct="0">
              <a:spcBef>
                <a:spcPct val="0"/>
              </a:spcBef>
              <a:spcAft>
                <a:spcPct val="0"/>
              </a:spcAft>
              <a:buFont typeface="Arial" panose="020B0604020202020204" pitchFamily="34" charset="0"/>
              <a:buChar char="•"/>
            </a:pPr>
            <a:endParaRPr lang="en-US" altLang="en-US" sz="2000"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Didn’t include </a:t>
            </a:r>
            <a:r>
              <a:rPr kumimoji="0" lang="en-US" altLang="en-US" sz="20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Lwp</a:t>
            </a:r>
            <a:r>
              <a:rPr lang="en-US" altLang="en-US" sz="2000" dirty="0">
                <a:ea typeface="Calibri" panose="020F0502020204030204" pitchFamily="34" charset="0"/>
                <a:cs typeface="Times New Roman" panose="02020603050405020304" pitchFamily="18" charset="0"/>
              </a:rPr>
              <a:t> or f in this exercise because they are known values (length at puberty comes from literature and ad libitum food f=1).</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dirty="0">
              <a:ea typeface="Calibri" panose="020F0502020204030204" pitchFamily="34"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ea typeface="Calibri" panose="020F0502020204030204" pitchFamily="34" charset="0"/>
                <a:cs typeface="Times New Roman" panose="02020603050405020304" pitchFamily="18" charset="0"/>
              </a:rPr>
              <a:t>There is a table of all combinations (not included here) if we want to look at this more. </a:t>
            </a:r>
          </a:p>
        </p:txBody>
      </p:sp>
    </p:spTree>
    <p:extLst>
      <p:ext uri="{BB962C8B-B14F-4D97-AF65-F5344CB8AC3E}">
        <p14:creationId xmlns:p14="http://schemas.microsoft.com/office/powerpoint/2010/main" val="3636511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6E83CABF-EE0A-46A9-A0B3-1B425097C6A6}"/>
              </a:ext>
            </a:extLst>
          </p:cNvPr>
          <p:cNvSpPr>
            <a:spLocks noChangeArrowheads="1"/>
          </p:cNvSpPr>
          <p:nvPr/>
        </p:nvSpPr>
        <p:spPr bwMode="auto">
          <a:xfrm>
            <a:off x="714310" y="319615"/>
            <a:ext cx="103560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Using the most influential parameters, fitting for combinations of </a:t>
            </a: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three</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400" b="0" i="0" u="none" strike="noStrike" cap="none" normalizeH="0" baseline="0" dirty="0">
              <a:ln>
                <a:noFill/>
              </a:ln>
              <a:solidFill>
                <a:schemeClr val="tx1"/>
              </a:solidFill>
              <a:effectLst/>
            </a:endParaRPr>
          </a:p>
        </p:txBody>
      </p:sp>
      <p:graphicFrame>
        <p:nvGraphicFramePr>
          <p:cNvPr id="2" name="Table 1">
            <a:extLst>
              <a:ext uri="{FF2B5EF4-FFF2-40B4-BE49-F238E27FC236}">
                <a16:creationId xmlns:a16="http://schemas.microsoft.com/office/drawing/2014/main" id="{83AE24C5-288D-478D-8AB9-F3F9AE7B0331}"/>
              </a:ext>
            </a:extLst>
          </p:cNvPr>
          <p:cNvGraphicFramePr>
            <a:graphicFrameLocks noGrp="1"/>
          </p:cNvGraphicFramePr>
          <p:nvPr>
            <p:extLst>
              <p:ext uri="{D42A27DB-BD31-4B8C-83A1-F6EECF244321}">
                <p14:modId xmlns:p14="http://schemas.microsoft.com/office/powerpoint/2010/main" val="3388371949"/>
              </p:ext>
            </p:extLst>
          </p:nvPr>
        </p:nvGraphicFramePr>
        <p:xfrm>
          <a:off x="219456" y="990600"/>
          <a:ext cx="8278368" cy="5120640"/>
        </p:xfrm>
        <a:graphic>
          <a:graphicData uri="http://schemas.openxmlformats.org/drawingml/2006/table">
            <a:tbl>
              <a:tblPr firstRow="1" firstCol="1" bandRow="1">
                <a:tableStyleId>{5C22544A-7EE6-4342-B048-85BDC9FD1C3A}</a:tableStyleId>
              </a:tblPr>
              <a:tblGrid>
                <a:gridCol w="935854">
                  <a:extLst>
                    <a:ext uri="{9D8B030D-6E8A-4147-A177-3AD203B41FA5}">
                      <a16:colId xmlns:a16="http://schemas.microsoft.com/office/drawing/2014/main" val="389075221"/>
                    </a:ext>
                  </a:extLst>
                </a:gridCol>
                <a:gridCol w="1370578">
                  <a:extLst>
                    <a:ext uri="{9D8B030D-6E8A-4147-A177-3AD203B41FA5}">
                      <a16:colId xmlns:a16="http://schemas.microsoft.com/office/drawing/2014/main" val="4067073896"/>
                    </a:ext>
                  </a:extLst>
                </a:gridCol>
                <a:gridCol w="1593697">
                  <a:extLst>
                    <a:ext uri="{9D8B030D-6E8A-4147-A177-3AD203B41FA5}">
                      <a16:colId xmlns:a16="http://schemas.microsoft.com/office/drawing/2014/main" val="1065623784"/>
                    </a:ext>
                  </a:extLst>
                </a:gridCol>
                <a:gridCol w="956218">
                  <a:extLst>
                    <a:ext uri="{9D8B030D-6E8A-4147-A177-3AD203B41FA5}">
                      <a16:colId xmlns:a16="http://schemas.microsoft.com/office/drawing/2014/main" val="3841482308"/>
                    </a:ext>
                  </a:extLst>
                </a:gridCol>
                <a:gridCol w="1514012">
                  <a:extLst>
                    <a:ext uri="{9D8B030D-6E8A-4147-A177-3AD203B41FA5}">
                      <a16:colId xmlns:a16="http://schemas.microsoft.com/office/drawing/2014/main" val="4052848250"/>
                    </a:ext>
                  </a:extLst>
                </a:gridCol>
                <a:gridCol w="1908009">
                  <a:extLst>
                    <a:ext uri="{9D8B030D-6E8A-4147-A177-3AD203B41FA5}">
                      <a16:colId xmlns:a16="http://schemas.microsoft.com/office/drawing/2014/main" val="2684115462"/>
                    </a:ext>
                  </a:extLst>
                </a:gridCol>
              </a:tblGrid>
              <a:tr h="0">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Initial parameters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Parameters estimated from ODE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AIC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Negative Log-Likelihood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Notes</a:t>
                      </a:r>
                    </a:p>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0093920"/>
                  </a:ext>
                </a:extLst>
              </a:tr>
              <a:tr h="0">
                <a:tc>
                  <a:txBody>
                    <a:bodyPr/>
                    <a:lstStyle/>
                    <a:p>
                      <a:pPr marL="0" marR="0">
                        <a:spcBef>
                          <a:spcPts val="0"/>
                        </a:spcBef>
                        <a:spcAft>
                          <a:spcPts val="0"/>
                        </a:spcAft>
                      </a:pPr>
                      <a:r>
                        <a:rPr lang="en-US" sz="1600">
                          <a:effectLst/>
                        </a:rPr>
                        <a:t>sJAm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0.27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0.08945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marL="0" marR="0">
                        <a:spcBef>
                          <a:spcPts val="0"/>
                        </a:spcBef>
                        <a:spcAft>
                          <a:spcPts val="0"/>
                        </a:spcAft>
                      </a:pPr>
                      <a:r>
                        <a:rPr lang="en-US" sz="1600">
                          <a:effectLst/>
                        </a:rPr>
                        <a:t>458.00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marL="0" marR="0">
                        <a:spcBef>
                          <a:spcPts val="0"/>
                        </a:spcBef>
                        <a:spcAft>
                          <a:spcPts val="0"/>
                        </a:spcAft>
                      </a:pPr>
                      <a:r>
                        <a:rPr lang="en-US" sz="1600">
                          <a:effectLst/>
                        </a:rPr>
                        <a:t>226.00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marL="0" marR="0">
                        <a:spcBef>
                          <a:spcPts val="0"/>
                        </a:spcBef>
                        <a:spcAft>
                          <a:spcPts val="0"/>
                        </a:spcAft>
                      </a:pPr>
                      <a:r>
                        <a:rPr lang="en-US" sz="1600">
                          <a:effectLst/>
                        </a:rPr>
                        <a:t>These are very far off from initial; length increasing too much maybe.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9270262"/>
                  </a:ext>
                </a:extLst>
              </a:tr>
              <a:tr h="0">
                <a:tc>
                  <a:txBody>
                    <a:bodyPr/>
                    <a:lstStyle/>
                    <a:p>
                      <a:pPr marL="0" marR="0">
                        <a:spcBef>
                          <a:spcPts val="0"/>
                        </a:spcBef>
                        <a:spcAft>
                          <a:spcPts val="0"/>
                        </a:spcAft>
                      </a:pPr>
                      <a:r>
                        <a:rPr lang="en-US" sz="1600">
                          <a:effectLst/>
                        </a:rPr>
                        <a:t>sJM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0.015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0.003931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050292758"/>
                  </a:ext>
                </a:extLst>
              </a:tr>
              <a:tr h="0">
                <a:tc>
                  <a:txBody>
                    <a:bodyPr/>
                    <a:lstStyle/>
                    <a:p>
                      <a:pPr marL="0" marR="0">
                        <a:spcBef>
                          <a:spcPts val="0"/>
                        </a:spcBef>
                        <a:spcAft>
                          <a:spcPts val="0"/>
                        </a:spcAft>
                      </a:pPr>
                      <a:r>
                        <a:rPr lang="en-US" sz="1600">
                          <a:effectLst/>
                        </a:rPr>
                        <a:t>yVA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0.3332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129736273"/>
                  </a:ext>
                </a:extLst>
              </a:tr>
              <a:tr h="0">
                <a:tc gridSpan="6">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51354471"/>
                  </a:ext>
                </a:extLst>
              </a:tr>
              <a:tr h="0">
                <a:tc>
                  <a:txBody>
                    <a:bodyPr/>
                    <a:lstStyle/>
                    <a:p>
                      <a:pPr marL="0" marR="0">
                        <a:spcBef>
                          <a:spcPts val="0"/>
                        </a:spcBef>
                        <a:spcAft>
                          <a:spcPts val="0"/>
                        </a:spcAft>
                      </a:pPr>
                      <a:r>
                        <a:rPr lang="en-US" sz="1600">
                          <a:effectLst/>
                        </a:rPr>
                        <a:t>sJAm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0.27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0.2834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marL="0" marR="0">
                        <a:spcBef>
                          <a:spcPts val="0"/>
                        </a:spcBef>
                        <a:spcAft>
                          <a:spcPts val="0"/>
                        </a:spcAft>
                      </a:pPr>
                      <a:r>
                        <a:rPr lang="en-US" sz="1600">
                          <a:effectLst/>
                        </a:rPr>
                        <a:t>457.62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marL="0" marR="0">
                        <a:spcBef>
                          <a:spcPts val="0"/>
                        </a:spcBef>
                        <a:spcAft>
                          <a:spcPts val="0"/>
                        </a:spcAft>
                      </a:pPr>
                      <a:r>
                        <a:rPr lang="en-US" sz="1600">
                          <a:effectLst/>
                        </a:rPr>
                        <a:t>225.81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marL="0" marR="0">
                        <a:spcBef>
                          <a:spcPts val="0"/>
                        </a:spcBef>
                        <a:spcAft>
                          <a:spcPts val="0"/>
                        </a:spcAft>
                      </a:pPr>
                      <a:r>
                        <a:rPr lang="en-US" sz="1600">
                          <a:effectLst/>
                        </a:rPr>
                        <a:t>Length increases too much maybe, doesn’t plateau.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5339218"/>
                  </a:ext>
                </a:extLst>
              </a:tr>
              <a:tr h="0">
                <a:tc>
                  <a:txBody>
                    <a:bodyPr/>
                    <a:lstStyle/>
                    <a:p>
                      <a:pPr marL="0" marR="0">
                        <a:spcBef>
                          <a:spcPts val="0"/>
                        </a:spcBef>
                        <a:spcAft>
                          <a:spcPts val="0"/>
                        </a:spcAft>
                      </a:pPr>
                      <a:r>
                        <a:rPr lang="en-US" sz="1600">
                          <a:effectLst/>
                        </a:rPr>
                        <a:t>yVA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0.08216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171075340"/>
                  </a:ext>
                </a:extLst>
              </a:tr>
              <a:tr h="0">
                <a:tc>
                  <a:txBody>
                    <a:bodyPr/>
                    <a:lstStyle/>
                    <a:p>
                      <a:pPr marL="0" marR="0">
                        <a:spcBef>
                          <a:spcPts val="0"/>
                        </a:spcBef>
                        <a:spcAft>
                          <a:spcPts val="0"/>
                        </a:spcAft>
                      </a:pPr>
                      <a:r>
                        <a:rPr lang="en-US" sz="1600">
                          <a:effectLst/>
                        </a:rPr>
                        <a:t>kappa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0.75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0.9260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360375157"/>
                  </a:ext>
                </a:extLst>
              </a:tr>
              <a:tr h="0">
                <a:tc gridSpan="6">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03548376"/>
                  </a:ext>
                </a:extLst>
              </a:tr>
              <a:tr h="0">
                <a:tc>
                  <a:txBody>
                    <a:bodyPr/>
                    <a:lstStyle/>
                    <a:p>
                      <a:pPr marL="0" marR="0">
                        <a:spcBef>
                          <a:spcPts val="0"/>
                        </a:spcBef>
                        <a:spcAft>
                          <a:spcPts val="0"/>
                        </a:spcAft>
                      </a:pPr>
                      <a:r>
                        <a:rPr lang="en-US" sz="1600">
                          <a:effectLst/>
                        </a:rPr>
                        <a:t>sJM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0.015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0.01468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marL="0" marR="0">
                        <a:spcBef>
                          <a:spcPts val="0"/>
                        </a:spcBef>
                        <a:spcAft>
                          <a:spcPts val="0"/>
                        </a:spcAft>
                      </a:pPr>
                      <a:r>
                        <a:rPr lang="en-US" sz="1600">
                          <a:effectLst/>
                        </a:rPr>
                        <a:t>463.33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marL="0" marR="0">
                        <a:spcBef>
                          <a:spcPts val="0"/>
                        </a:spcBef>
                        <a:spcAft>
                          <a:spcPts val="0"/>
                        </a:spcAft>
                      </a:pPr>
                      <a:r>
                        <a:rPr lang="en-US" sz="1600">
                          <a:effectLst/>
                        </a:rPr>
                        <a:t>228.67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marL="0" marR="0">
                        <a:spcBef>
                          <a:spcPts val="0"/>
                        </a:spcBef>
                        <a:spcAft>
                          <a:spcPts val="0"/>
                        </a:spcAft>
                      </a:pPr>
                      <a:r>
                        <a:rPr lang="en-US" sz="1600">
                          <a:effectLst/>
                        </a:rPr>
                        <a:t>Length keeps increasing, doesn’t plateau.</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9671825"/>
                  </a:ext>
                </a:extLst>
              </a:tr>
              <a:tr h="0">
                <a:tc>
                  <a:txBody>
                    <a:bodyPr/>
                    <a:lstStyle/>
                    <a:p>
                      <a:pPr marL="0" marR="0">
                        <a:spcBef>
                          <a:spcPts val="0"/>
                        </a:spcBef>
                        <a:spcAft>
                          <a:spcPts val="0"/>
                        </a:spcAft>
                      </a:pPr>
                      <a:r>
                        <a:rPr lang="en-US" sz="1600">
                          <a:effectLst/>
                        </a:rPr>
                        <a:t>yVA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0.09255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990778352"/>
                  </a:ext>
                </a:extLst>
              </a:tr>
              <a:tr h="0">
                <a:tc>
                  <a:txBody>
                    <a:bodyPr/>
                    <a:lstStyle/>
                    <a:p>
                      <a:pPr marL="0" marR="0">
                        <a:spcBef>
                          <a:spcPts val="0"/>
                        </a:spcBef>
                        <a:spcAft>
                          <a:spcPts val="0"/>
                        </a:spcAft>
                      </a:pPr>
                      <a:r>
                        <a:rPr lang="en-US" sz="1600">
                          <a:effectLst/>
                        </a:rPr>
                        <a:t>kappa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0.75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0.9069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580785662"/>
                  </a:ext>
                </a:extLst>
              </a:tr>
              <a:tr h="0">
                <a:tc gridSpan="6">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49021080"/>
                  </a:ext>
                </a:extLst>
              </a:tr>
              <a:tr h="0">
                <a:tc>
                  <a:txBody>
                    <a:bodyPr/>
                    <a:lstStyle/>
                    <a:p>
                      <a:pPr marL="0" marR="0">
                        <a:spcBef>
                          <a:spcPts val="0"/>
                        </a:spcBef>
                        <a:spcAft>
                          <a:spcPts val="0"/>
                        </a:spcAft>
                      </a:pPr>
                      <a:r>
                        <a:rPr lang="en-US" sz="1600">
                          <a:effectLst/>
                        </a:rPr>
                        <a:t>sJAm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0.27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0.1321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marL="0" marR="0">
                        <a:spcBef>
                          <a:spcPts val="0"/>
                        </a:spcBef>
                        <a:spcAft>
                          <a:spcPts val="0"/>
                        </a:spcAft>
                      </a:pPr>
                      <a:r>
                        <a:rPr lang="en-US" sz="1600">
                          <a:effectLst/>
                        </a:rPr>
                        <a:t>457.44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marL="0" marR="0">
                        <a:spcBef>
                          <a:spcPts val="0"/>
                        </a:spcBef>
                        <a:spcAft>
                          <a:spcPts val="0"/>
                        </a:spcAft>
                      </a:pPr>
                      <a:r>
                        <a:rPr lang="en-US" sz="1600">
                          <a:effectLst/>
                        </a:rPr>
                        <a:t>225.72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marL="0" marR="0">
                        <a:spcBef>
                          <a:spcPts val="0"/>
                        </a:spcBef>
                        <a:spcAft>
                          <a:spcPts val="0"/>
                        </a:spcAft>
                      </a:pPr>
                      <a:r>
                        <a:rPr lang="en-US" sz="1600" dirty="0">
                          <a:effectLst/>
                        </a:rPr>
                        <a:t>Pretty far off from initial parameters; length doesn’t plateau. Hatching is delayed.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98531547"/>
                  </a:ext>
                </a:extLst>
              </a:tr>
              <a:tr h="0">
                <a:tc>
                  <a:txBody>
                    <a:bodyPr/>
                    <a:lstStyle/>
                    <a:p>
                      <a:pPr marL="0" marR="0">
                        <a:spcBef>
                          <a:spcPts val="0"/>
                        </a:spcBef>
                        <a:spcAft>
                          <a:spcPts val="0"/>
                        </a:spcAft>
                      </a:pPr>
                      <a:r>
                        <a:rPr lang="en-US" sz="1600">
                          <a:effectLst/>
                        </a:rPr>
                        <a:t>sJM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0.015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0.006401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976371389"/>
                  </a:ext>
                </a:extLst>
              </a:tr>
              <a:tr h="0">
                <a:tc>
                  <a:txBody>
                    <a:bodyPr/>
                    <a:lstStyle/>
                    <a:p>
                      <a:pPr marL="0" marR="0">
                        <a:spcBef>
                          <a:spcPts val="0"/>
                        </a:spcBef>
                        <a:spcAft>
                          <a:spcPts val="0"/>
                        </a:spcAft>
                      </a:pPr>
                      <a:r>
                        <a:rPr lang="en-US" sz="1600">
                          <a:effectLst/>
                        </a:rPr>
                        <a:t>kappa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0.75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0.8349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730078601"/>
                  </a:ext>
                </a:extLst>
              </a:tr>
            </a:tbl>
          </a:graphicData>
        </a:graphic>
      </p:graphicFrame>
      <p:sp>
        <p:nvSpPr>
          <p:cNvPr id="6" name="TextBox 5">
            <a:extLst>
              <a:ext uri="{FF2B5EF4-FFF2-40B4-BE49-F238E27FC236}">
                <a16:creationId xmlns:a16="http://schemas.microsoft.com/office/drawing/2014/main" id="{483356D1-DCF3-43A0-B17B-E8E1B765016E}"/>
              </a:ext>
            </a:extLst>
          </p:cNvPr>
          <p:cNvSpPr txBox="1"/>
          <p:nvPr/>
        </p:nvSpPr>
        <p:spPr>
          <a:xfrm>
            <a:off x="8497824" y="1204543"/>
            <a:ext cx="3474720" cy="5447645"/>
          </a:xfrm>
          <a:prstGeom prst="rect">
            <a:avLst/>
          </a:prstGeom>
          <a:noFill/>
        </p:spPr>
        <p:txBody>
          <a:bodyPr wrap="square">
            <a:spAutoFit/>
          </a:bodyPr>
          <a:lstStyle/>
          <a:p>
            <a:pPr marL="342900" indent="-342900">
              <a:buFont typeface="Arial" panose="020B0604020202020204" pitchFamily="34" charset="0"/>
              <a:buChar char="•"/>
            </a:pPr>
            <a:r>
              <a:rPr lang="en-US" dirty="0"/>
              <a:t>Best combination (lowest AIC) is </a:t>
            </a:r>
            <a:r>
              <a:rPr lang="en-US" dirty="0" err="1"/>
              <a:t>sJAm</a:t>
            </a:r>
            <a:r>
              <a:rPr lang="en-US" dirty="0"/>
              <a:t>, </a:t>
            </a:r>
            <a:r>
              <a:rPr lang="en-US" dirty="0" err="1"/>
              <a:t>sJM</a:t>
            </a:r>
            <a:r>
              <a:rPr lang="en-US" dirty="0"/>
              <a:t>, and kappa. </a:t>
            </a:r>
          </a:p>
          <a:p>
            <a:pPr marL="342900" indent="-342900">
              <a:buFont typeface="Arial" panose="020B0604020202020204" pitchFamily="34" charset="0"/>
              <a:buChar char="•"/>
            </a:pPr>
            <a:r>
              <a:rPr lang="en-US" dirty="0"/>
              <a:t>Hatching is delayed to 12-18d in all versions and length keeps increasing.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dirty="0"/>
              <a:t>Does length need to plateau after ~400 to 500 days? Since they die before their second year can we allow growth to keep going up beyond their life span because that part doesn’t matter and we don’t really know whether it would plateau or be indeterminate? The part during their lifespan isn’t unrealistic. See next slide for plots from </a:t>
            </a:r>
            <a:r>
              <a:rPr lang="en-US" dirty="0" err="1"/>
              <a:t>sJAm</a:t>
            </a:r>
            <a:r>
              <a:rPr lang="en-US" dirty="0"/>
              <a:t>, </a:t>
            </a:r>
            <a:r>
              <a:rPr lang="en-US" dirty="0" err="1"/>
              <a:t>sJM</a:t>
            </a:r>
            <a:r>
              <a:rPr lang="en-US" dirty="0"/>
              <a:t>, kappa fitting. </a:t>
            </a:r>
          </a:p>
        </p:txBody>
      </p:sp>
    </p:spTree>
    <p:extLst>
      <p:ext uri="{BB962C8B-B14F-4D97-AF65-F5344CB8AC3E}">
        <p14:creationId xmlns:p14="http://schemas.microsoft.com/office/powerpoint/2010/main" val="674353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83356D1-DCF3-43A0-B17B-E8E1B765016E}"/>
              </a:ext>
            </a:extLst>
          </p:cNvPr>
          <p:cNvSpPr txBox="1"/>
          <p:nvPr/>
        </p:nvSpPr>
        <p:spPr>
          <a:xfrm>
            <a:off x="2679032" y="178184"/>
            <a:ext cx="8662736" cy="461665"/>
          </a:xfrm>
          <a:prstGeom prst="rect">
            <a:avLst/>
          </a:prstGeom>
          <a:noFill/>
        </p:spPr>
        <p:txBody>
          <a:bodyPr wrap="square">
            <a:spAutoFit/>
          </a:bodyPr>
          <a:lstStyle/>
          <a:p>
            <a:pPr marL="342900" indent="-342900">
              <a:buFont typeface="Arial" panose="020B0604020202020204" pitchFamily="34" charset="0"/>
              <a:buChar char="•"/>
            </a:pPr>
            <a:r>
              <a:rPr lang="en-US" sz="2400" dirty="0"/>
              <a:t>Best combination (lowest AIC) is </a:t>
            </a:r>
            <a:r>
              <a:rPr lang="en-US" sz="2400" dirty="0" err="1"/>
              <a:t>sJAm</a:t>
            </a:r>
            <a:r>
              <a:rPr lang="en-US" sz="2400" dirty="0"/>
              <a:t>, </a:t>
            </a:r>
            <a:r>
              <a:rPr lang="en-US" sz="2400" dirty="0" err="1"/>
              <a:t>sJM</a:t>
            </a:r>
            <a:r>
              <a:rPr lang="en-US" sz="2400" dirty="0"/>
              <a:t>, and kappa. </a:t>
            </a:r>
          </a:p>
        </p:txBody>
      </p:sp>
      <p:pic>
        <p:nvPicPr>
          <p:cNvPr id="4" name="Picture 3">
            <a:extLst>
              <a:ext uri="{FF2B5EF4-FFF2-40B4-BE49-F238E27FC236}">
                <a16:creationId xmlns:a16="http://schemas.microsoft.com/office/drawing/2014/main" id="{8BC6487A-57A8-4E04-AED1-FBDB899DD945}"/>
              </a:ext>
            </a:extLst>
          </p:cNvPr>
          <p:cNvPicPr>
            <a:picLocks noChangeAspect="1"/>
          </p:cNvPicPr>
          <p:nvPr/>
        </p:nvPicPr>
        <p:blipFill>
          <a:blip r:embed="rId2"/>
          <a:stretch>
            <a:fillRect/>
          </a:stretch>
        </p:blipFill>
        <p:spPr>
          <a:xfrm>
            <a:off x="560832" y="780818"/>
            <a:ext cx="11070336" cy="5898998"/>
          </a:xfrm>
          <a:prstGeom prst="rect">
            <a:avLst/>
          </a:prstGeom>
        </p:spPr>
      </p:pic>
    </p:spTree>
    <p:extLst>
      <p:ext uri="{BB962C8B-B14F-4D97-AF65-F5344CB8AC3E}">
        <p14:creationId xmlns:p14="http://schemas.microsoft.com/office/powerpoint/2010/main" val="1263771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63683-5B42-498C-9966-D3153D623F0D}"/>
              </a:ext>
            </a:extLst>
          </p:cNvPr>
          <p:cNvSpPr>
            <a:spLocks noGrp="1"/>
          </p:cNvSpPr>
          <p:nvPr>
            <p:ph type="title"/>
          </p:nvPr>
        </p:nvSpPr>
        <p:spPr/>
        <p:txBody>
          <a:bodyPr/>
          <a:lstStyle/>
          <a:p>
            <a:r>
              <a:rPr lang="en-US" dirty="0"/>
              <a:t>Other updates</a:t>
            </a:r>
          </a:p>
        </p:txBody>
      </p:sp>
      <p:sp>
        <p:nvSpPr>
          <p:cNvPr id="5" name="Content Placeholder 4">
            <a:extLst>
              <a:ext uri="{FF2B5EF4-FFF2-40B4-BE49-F238E27FC236}">
                <a16:creationId xmlns:a16="http://schemas.microsoft.com/office/drawing/2014/main" id="{55C97B85-ED87-4C36-9C7D-9E7B3D90CB81}"/>
              </a:ext>
            </a:extLst>
          </p:cNvPr>
          <p:cNvSpPr>
            <a:spLocks noGrp="1"/>
          </p:cNvSpPr>
          <p:nvPr>
            <p:ph idx="1"/>
          </p:nvPr>
        </p:nvSpPr>
        <p:spPr/>
        <p:txBody>
          <a:bodyPr/>
          <a:lstStyle/>
          <a:p>
            <a:r>
              <a:rPr lang="en-US" dirty="0"/>
              <a:t>Started writing Methods</a:t>
            </a:r>
          </a:p>
          <a:p>
            <a:r>
              <a:rPr lang="en-US" dirty="0"/>
              <a:t>Finished draft of Chapter 2 – Effects of high pCO</a:t>
            </a:r>
            <a:r>
              <a:rPr lang="en-US" baseline="-25000" dirty="0"/>
              <a:t>2</a:t>
            </a:r>
            <a:r>
              <a:rPr lang="en-US" dirty="0"/>
              <a:t> on metabolic response to hypoxia (need for </a:t>
            </a:r>
            <a:r>
              <a:rPr lang="en-US" dirty="0" err="1"/>
              <a:t>DEBkiss</a:t>
            </a:r>
            <a:r>
              <a:rPr lang="en-US" dirty="0"/>
              <a:t> model). Janet is giving comments this month. </a:t>
            </a:r>
          </a:p>
        </p:txBody>
      </p:sp>
    </p:spTree>
    <p:extLst>
      <p:ext uri="{BB962C8B-B14F-4D97-AF65-F5344CB8AC3E}">
        <p14:creationId xmlns:p14="http://schemas.microsoft.com/office/powerpoint/2010/main" val="3880965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63683-5B42-498C-9966-D3153D623F0D}"/>
              </a:ext>
            </a:extLst>
          </p:cNvPr>
          <p:cNvSpPr>
            <a:spLocks noGrp="1"/>
          </p:cNvSpPr>
          <p:nvPr>
            <p:ph type="title"/>
          </p:nvPr>
        </p:nvSpPr>
        <p:spPr/>
        <p:txBody>
          <a:bodyPr/>
          <a:lstStyle/>
          <a:p>
            <a:r>
              <a:rPr lang="en-US" dirty="0"/>
              <a:t>Hypoxia effects on metabolism</a:t>
            </a:r>
          </a:p>
        </p:txBody>
      </p:sp>
      <p:sp>
        <p:nvSpPr>
          <p:cNvPr id="5" name="Content Placeholder 4">
            <a:extLst>
              <a:ext uri="{FF2B5EF4-FFF2-40B4-BE49-F238E27FC236}">
                <a16:creationId xmlns:a16="http://schemas.microsoft.com/office/drawing/2014/main" id="{55C97B85-ED87-4C36-9C7D-9E7B3D90CB81}"/>
              </a:ext>
            </a:extLst>
          </p:cNvPr>
          <p:cNvSpPr>
            <a:spLocks noGrp="1"/>
          </p:cNvSpPr>
          <p:nvPr>
            <p:ph idx="1"/>
          </p:nvPr>
        </p:nvSpPr>
        <p:spPr/>
        <p:txBody>
          <a:bodyPr/>
          <a:lstStyle/>
          <a:p>
            <a:r>
              <a:rPr lang="en-US" dirty="0" err="1"/>
              <a:t>P</a:t>
            </a:r>
            <a:r>
              <a:rPr lang="en-US" baseline="-25000" dirty="0" err="1"/>
              <a:t>crit</a:t>
            </a:r>
            <a:r>
              <a:rPr lang="en-US" dirty="0"/>
              <a:t> by stage (ambient CO</a:t>
            </a:r>
            <a:r>
              <a:rPr lang="en-US" baseline="-25000" dirty="0"/>
              <a:t>2</a:t>
            </a:r>
            <a:r>
              <a:rPr lang="en-US" dirty="0"/>
              <a:t> group, no acidification):</a:t>
            </a:r>
          </a:p>
          <a:p>
            <a:pPr lvl="1"/>
            <a:r>
              <a:rPr lang="en-US" dirty="0"/>
              <a:t>Embryo: 2.044(±0.209) mg/L</a:t>
            </a:r>
          </a:p>
          <a:p>
            <a:pPr lvl="1"/>
            <a:r>
              <a:rPr lang="en-US" dirty="0"/>
              <a:t>2 days-post-hatch: 1</a:t>
            </a:r>
            <a:r>
              <a:rPr lang="pt-BR" dirty="0"/>
              <a:t>.653(±0.154) mg/L</a:t>
            </a:r>
          </a:p>
          <a:p>
            <a:pPr lvl="1"/>
            <a:r>
              <a:rPr lang="pt-BR" dirty="0"/>
              <a:t>5 days-post-hatch: 1.561(±0.183) mg/L</a:t>
            </a:r>
          </a:p>
          <a:p>
            <a:r>
              <a:rPr lang="pt-BR" dirty="0"/>
              <a:t>Some embryos had no identifiable P</a:t>
            </a:r>
            <a:r>
              <a:rPr lang="pt-BR" baseline="-25000" dirty="0"/>
              <a:t>crit</a:t>
            </a:r>
            <a:r>
              <a:rPr lang="pt-BR" dirty="0"/>
              <a:t>, fully oxygen-dependent (or oxyconforming)</a:t>
            </a:r>
          </a:p>
          <a:p>
            <a:r>
              <a:rPr lang="pt-BR" dirty="0"/>
              <a:t>Many individuals, especially larvae, showed a brief spike in oxygen consumption at very low O</a:t>
            </a:r>
            <a:r>
              <a:rPr lang="pt-BR" baseline="-25000" dirty="0"/>
              <a:t>2</a:t>
            </a:r>
            <a:r>
              <a:rPr lang="pt-BR" dirty="0"/>
              <a:t>, likely due to stimulatory effects of anaerobic byproducts building up (lactate, etc.)</a:t>
            </a:r>
          </a:p>
        </p:txBody>
      </p:sp>
    </p:spTree>
    <p:extLst>
      <p:ext uri="{BB962C8B-B14F-4D97-AF65-F5344CB8AC3E}">
        <p14:creationId xmlns:p14="http://schemas.microsoft.com/office/powerpoint/2010/main" val="1747446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3016</TotalTime>
  <Words>1306</Words>
  <Application>Microsoft Office PowerPoint</Application>
  <PresentationFormat>Widescreen</PresentationFormat>
  <Paragraphs>336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Current version of DEBkiss model</vt:lpstr>
      <vt:lpstr>Current version of DEBkiss model</vt:lpstr>
      <vt:lpstr>PowerPoint Presentation</vt:lpstr>
      <vt:lpstr>PowerPoint Presentation</vt:lpstr>
      <vt:lpstr>PowerPoint Presentation</vt:lpstr>
      <vt:lpstr>PowerPoint Presentation</vt:lpstr>
      <vt:lpstr>PowerPoint Presentation</vt:lpstr>
      <vt:lpstr>Other updates</vt:lpstr>
      <vt:lpstr>Hypoxia effects on metabolism</vt:lpstr>
      <vt:lpstr>PowerPoint Presentation</vt:lpstr>
      <vt:lpstr>Asymmetric curve for additional stress at very low oxygen</vt:lpstr>
      <vt:lpstr>Next steps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version of DEBkiss model</dc:title>
  <dc:creator>Teresa G Schwemmer</dc:creator>
  <cp:lastModifiedBy>Teresa G Schwemmer</cp:lastModifiedBy>
  <cp:revision>4</cp:revision>
  <dcterms:created xsi:type="dcterms:W3CDTF">2022-12-01T18:31:26Z</dcterms:created>
  <dcterms:modified xsi:type="dcterms:W3CDTF">2022-12-07T16:41:53Z</dcterms:modified>
</cp:coreProperties>
</file>