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1" r:id="rId2"/>
    <p:sldId id="273" r:id="rId3"/>
    <p:sldId id="274" r:id="rId4"/>
    <p:sldId id="275" r:id="rId5"/>
    <p:sldId id="276" r:id="rId6"/>
    <p:sldId id="277" r:id="rId7"/>
    <p:sldId id="272" r:id="rId8"/>
    <p:sldId id="256" r:id="rId9"/>
    <p:sldId id="258" r:id="rId10"/>
    <p:sldId id="268" r:id="rId11"/>
    <p:sldId id="269" r:id="rId12"/>
    <p:sldId id="260" r:id="rId13"/>
    <p:sldId id="261" r:id="rId14"/>
    <p:sldId id="262" r:id="rId15"/>
    <p:sldId id="263" r:id="rId16"/>
    <p:sldId id="264" r:id="rId17"/>
    <p:sldId id="270" r:id="rId18"/>
    <p:sldId id="259" r:id="rId19"/>
    <p:sldId id="257" r:id="rId20"/>
    <p:sldId id="265"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066" autoAdjust="0"/>
  </p:normalViewPr>
  <p:slideViewPr>
    <p:cSldViewPr snapToGrid="0">
      <p:cViewPr varScale="1">
        <p:scale>
          <a:sx n="79" d="100"/>
          <a:sy n="79" d="100"/>
        </p:scale>
        <p:origin x="120" y="5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eres\Documents\DEB\Starvation\Letcher%20and%20Bengtson%201993%20-%20extracted%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eres\Documents\DEB\Starvation\Letcher%20and%20Bengtson%201993%20-%20extracted%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teres\Documents\DEB\Starvation\Letcher%20and%20Bengtson%201993%20-%20extracted%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teres\Documents\DEB\Starvation\Letcher%20and%20Bengtson%201993%20-%20extracted%20data.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dirty="0"/>
              <a:t>Weight lost in 7 days</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0663306022557992E-2"/>
          <c:y val="0.17701252458853117"/>
          <c:w val="0.78033202762533471"/>
          <c:h val="0.64495229535764209"/>
        </c:manualLayout>
      </c:layout>
      <c:scatterChart>
        <c:scatterStyle val="lineMarker"/>
        <c:varyColors val="0"/>
        <c:ser>
          <c:idx val="0"/>
          <c:order val="0"/>
          <c:tx>
            <c:v>21C</c:v>
          </c:tx>
          <c:spPr>
            <a:ln w="19050" cap="rnd">
              <a:noFill/>
              <a:round/>
            </a:ln>
            <a:effectLst/>
          </c:spPr>
          <c:marker>
            <c:symbol val="circle"/>
            <c:size val="9"/>
            <c:spPr>
              <a:solidFill>
                <a:schemeClr val="accent1"/>
              </a:solidFill>
              <a:ln w="9525">
                <a:solidFill>
                  <a:schemeClr val="accent1"/>
                </a:solidFill>
              </a:ln>
              <a:effectLst/>
            </c:spPr>
          </c:marker>
          <c:xVal>
            <c:numRef>
              <c:f>Sheet1!$N$3:$N$5</c:f>
              <c:numCache>
                <c:formatCode>General</c:formatCode>
                <c:ptCount val="3"/>
                <c:pt idx="0">
                  <c:v>7</c:v>
                </c:pt>
                <c:pt idx="1">
                  <c:v>14</c:v>
                </c:pt>
                <c:pt idx="2">
                  <c:v>21</c:v>
                </c:pt>
              </c:numCache>
            </c:numRef>
          </c:xVal>
          <c:yVal>
            <c:numRef>
              <c:f>Sheet1!$R$3:$R$5</c:f>
              <c:numCache>
                <c:formatCode>General</c:formatCode>
                <c:ptCount val="3"/>
                <c:pt idx="0">
                  <c:v>1.7184125141535E-2</c:v>
                </c:pt>
                <c:pt idx="1">
                  <c:v>0.16219302168472904</c:v>
                </c:pt>
                <c:pt idx="2">
                  <c:v>0.53470603347384005</c:v>
                </c:pt>
              </c:numCache>
            </c:numRef>
          </c:yVal>
          <c:smooth val="0"/>
          <c:extLst>
            <c:ext xmlns:c16="http://schemas.microsoft.com/office/drawing/2014/chart" uri="{C3380CC4-5D6E-409C-BE32-E72D297353CC}">
              <c16:uniqueId val="{00000001-F0D3-4173-8686-E978DF2E1394}"/>
            </c:ext>
          </c:extLst>
        </c:ser>
        <c:ser>
          <c:idx val="1"/>
          <c:order val="1"/>
          <c:tx>
            <c:v>25C</c:v>
          </c:tx>
          <c:spPr>
            <a:ln w="25400" cap="rnd">
              <a:noFill/>
              <a:round/>
            </a:ln>
            <a:effectLst/>
          </c:spPr>
          <c:marker>
            <c:symbol val="circle"/>
            <c:size val="9"/>
            <c:spPr>
              <a:solidFill>
                <a:schemeClr val="accent2"/>
              </a:solidFill>
              <a:ln w="9525">
                <a:solidFill>
                  <a:schemeClr val="accent2"/>
                </a:solidFill>
              </a:ln>
              <a:effectLst/>
            </c:spPr>
          </c:marker>
          <c:xVal>
            <c:numRef>
              <c:f>Sheet1!$N$6:$N$8</c:f>
              <c:numCache>
                <c:formatCode>General</c:formatCode>
                <c:ptCount val="3"/>
                <c:pt idx="0">
                  <c:v>7</c:v>
                </c:pt>
                <c:pt idx="1">
                  <c:v>14</c:v>
                </c:pt>
                <c:pt idx="2">
                  <c:v>21</c:v>
                </c:pt>
              </c:numCache>
            </c:numRef>
          </c:xVal>
          <c:yVal>
            <c:numRef>
              <c:f>Sheet1!$R$6:$R$8</c:f>
              <c:numCache>
                <c:formatCode>General</c:formatCode>
                <c:ptCount val="3"/>
                <c:pt idx="0">
                  <c:v>5.8460279551270602E-2</c:v>
                </c:pt>
                <c:pt idx="1">
                  <c:v>0.50324937914497403</c:v>
                </c:pt>
                <c:pt idx="2">
                  <c:v>1.4293652530519401</c:v>
                </c:pt>
              </c:numCache>
            </c:numRef>
          </c:yVal>
          <c:smooth val="0"/>
          <c:extLst>
            <c:ext xmlns:c16="http://schemas.microsoft.com/office/drawing/2014/chart" uri="{C3380CC4-5D6E-409C-BE32-E72D297353CC}">
              <c16:uniqueId val="{00000003-F0D3-4173-8686-E978DF2E1394}"/>
            </c:ext>
          </c:extLst>
        </c:ser>
        <c:ser>
          <c:idx val="2"/>
          <c:order val="2"/>
          <c:tx>
            <c:v>28C</c:v>
          </c:tx>
          <c:spPr>
            <a:ln w="25400" cap="rnd">
              <a:noFill/>
              <a:round/>
            </a:ln>
            <a:effectLst/>
          </c:spPr>
          <c:marker>
            <c:symbol val="circle"/>
            <c:size val="9"/>
            <c:spPr>
              <a:solidFill>
                <a:schemeClr val="accent3"/>
              </a:solidFill>
              <a:ln w="9525">
                <a:solidFill>
                  <a:schemeClr val="accent3"/>
                </a:solidFill>
              </a:ln>
              <a:effectLst/>
            </c:spPr>
          </c:marker>
          <c:xVal>
            <c:numRef>
              <c:f>Sheet1!$N$9:$N$11</c:f>
              <c:numCache>
                <c:formatCode>General</c:formatCode>
                <c:ptCount val="3"/>
                <c:pt idx="0">
                  <c:v>7</c:v>
                </c:pt>
                <c:pt idx="1">
                  <c:v>14</c:v>
                </c:pt>
                <c:pt idx="2">
                  <c:v>21</c:v>
                </c:pt>
              </c:numCache>
            </c:numRef>
          </c:xVal>
          <c:yVal>
            <c:numRef>
              <c:f>Sheet1!$R$9:$R$11</c:f>
              <c:numCache>
                <c:formatCode>General</c:formatCode>
                <c:ptCount val="3"/>
                <c:pt idx="0">
                  <c:v>4.561500328268199E-2</c:v>
                </c:pt>
                <c:pt idx="1">
                  <c:v>0.88072923109126999</c:v>
                </c:pt>
                <c:pt idx="2">
                  <c:v>1.3528644966078898</c:v>
                </c:pt>
              </c:numCache>
            </c:numRef>
          </c:yVal>
          <c:smooth val="0"/>
          <c:extLst>
            <c:ext xmlns:c16="http://schemas.microsoft.com/office/drawing/2014/chart" uri="{C3380CC4-5D6E-409C-BE32-E72D297353CC}">
              <c16:uniqueId val="{00000005-F0D3-4173-8686-E978DF2E1394}"/>
            </c:ext>
          </c:extLst>
        </c:ser>
        <c:dLbls>
          <c:showLegendKey val="0"/>
          <c:showVal val="0"/>
          <c:showCatName val="0"/>
          <c:showSerName val="0"/>
          <c:showPercent val="0"/>
          <c:showBubbleSize val="0"/>
        </c:dLbls>
        <c:axId val="1696750688"/>
        <c:axId val="1696752352"/>
      </c:scatterChart>
      <c:valAx>
        <c:axId val="16967506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dirty="0"/>
                  <a:t>Initial age (days post hatch)</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6752352"/>
        <c:crosses val="autoZero"/>
        <c:crossBetween val="midCat"/>
      </c:valAx>
      <c:valAx>
        <c:axId val="16967523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dirty="0"/>
                  <a:t>Dry</a:t>
                </a:r>
                <a:r>
                  <a:rPr lang="en-US" sz="1600" baseline="0" dirty="0"/>
                  <a:t> weight loss (mg)</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6750688"/>
        <c:crosses val="autoZero"/>
        <c:crossBetween val="midCat"/>
      </c:valAx>
      <c:spPr>
        <a:noFill/>
        <a:ln>
          <a:noFill/>
        </a:ln>
        <a:effectLst/>
      </c:spPr>
    </c:plotArea>
    <c:legend>
      <c:legendPos val="r"/>
      <c:layout>
        <c:manualLayout>
          <c:xMode val="edge"/>
          <c:yMode val="edge"/>
          <c:x val="0.90224246649566531"/>
          <c:y val="0.44393952137920462"/>
          <c:w val="7.5398526770327948E-2"/>
          <c:h val="0.1892481188413486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a:t>7dph Starting Age</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Sheet1!$W$3</c:f>
              <c:strCache>
                <c:ptCount val="1"/>
                <c:pt idx="0">
                  <c:v>7dph/21C</c:v>
                </c:pt>
              </c:strCache>
            </c:strRef>
          </c:tx>
          <c:spPr>
            <a:ln w="19050" cap="rnd">
              <a:solidFill>
                <a:schemeClr val="accent1"/>
              </a:solidFill>
              <a:prstDash val="dash"/>
              <a:round/>
            </a:ln>
            <a:effectLst/>
          </c:spPr>
          <c:marker>
            <c:symbol val="circle"/>
            <c:size val="7"/>
            <c:spPr>
              <a:solidFill>
                <a:schemeClr val="accent1"/>
              </a:solidFill>
              <a:ln w="9525">
                <a:solidFill>
                  <a:schemeClr val="accent1"/>
                </a:solidFill>
              </a:ln>
              <a:effectLst/>
            </c:spPr>
          </c:marker>
          <c:xVal>
            <c:numRef>
              <c:f>Sheet1!$X$2:$Y$2</c:f>
              <c:numCache>
                <c:formatCode>General</c:formatCode>
                <c:ptCount val="2"/>
                <c:pt idx="0">
                  <c:v>0</c:v>
                </c:pt>
                <c:pt idx="1">
                  <c:v>7</c:v>
                </c:pt>
              </c:numCache>
            </c:numRef>
          </c:xVal>
          <c:yVal>
            <c:numRef>
              <c:f>Sheet1!$X$3:$Y$3</c:f>
              <c:numCache>
                <c:formatCode>General</c:formatCode>
                <c:ptCount val="2"/>
                <c:pt idx="0">
                  <c:v>0.157302301683206</c:v>
                </c:pt>
                <c:pt idx="1">
                  <c:v>0.140118176541671</c:v>
                </c:pt>
              </c:numCache>
            </c:numRef>
          </c:yVal>
          <c:smooth val="0"/>
          <c:extLst>
            <c:ext xmlns:c16="http://schemas.microsoft.com/office/drawing/2014/chart" uri="{C3380CC4-5D6E-409C-BE32-E72D297353CC}">
              <c16:uniqueId val="{00000000-40A8-4016-8583-F3CECEDCD83F}"/>
            </c:ext>
          </c:extLst>
        </c:ser>
        <c:ser>
          <c:idx val="1"/>
          <c:order val="1"/>
          <c:tx>
            <c:strRef>
              <c:f>Sheet1!$W$6</c:f>
              <c:strCache>
                <c:ptCount val="1"/>
                <c:pt idx="0">
                  <c:v>7dph/25C</c:v>
                </c:pt>
              </c:strCache>
            </c:strRef>
          </c:tx>
          <c:spPr>
            <a:ln w="19050" cap="rnd">
              <a:solidFill>
                <a:srgbClr val="FFC000"/>
              </a:solidFill>
              <a:prstDash val="dash"/>
              <a:round/>
            </a:ln>
            <a:effectLst/>
          </c:spPr>
          <c:marker>
            <c:symbol val="circle"/>
            <c:size val="7"/>
            <c:spPr>
              <a:solidFill>
                <a:srgbClr val="FFC000"/>
              </a:solidFill>
              <a:ln w="9525">
                <a:solidFill>
                  <a:srgbClr val="FFC000"/>
                </a:solidFill>
              </a:ln>
              <a:effectLst/>
            </c:spPr>
          </c:marker>
          <c:xVal>
            <c:numRef>
              <c:f>Sheet1!$X$2:$Y$2</c:f>
              <c:numCache>
                <c:formatCode>General</c:formatCode>
                <c:ptCount val="2"/>
                <c:pt idx="0">
                  <c:v>0</c:v>
                </c:pt>
                <c:pt idx="1">
                  <c:v>7</c:v>
                </c:pt>
              </c:numCache>
            </c:numRef>
          </c:xVal>
          <c:yVal>
            <c:numRef>
              <c:f>Sheet1!$X$6:$Y$6</c:f>
              <c:numCache>
                <c:formatCode>General</c:formatCode>
                <c:ptCount val="2"/>
                <c:pt idx="0">
                  <c:v>0.15718812144970801</c:v>
                </c:pt>
                <c:pt idx="1">
                  <c:v>9.8727841898437405E-2</c:v>
                </c:pt>
              </c:numCache>
            </c:numRef>
          </c:yVal>
          <c:smooth val="0"/>
          <c:extLst>
            <c:ext xmlns:c16="http://schemas.microsoft.com/office/drawing/2014/chart" uri="{C3380CC4-5D6E-409C-BE32-E72D297353CC}">
              <c16:uniqueId val="{00000001-40A8-4016-8583-F3CECEDCD83F}"/>
            </c:ext>
          </c:extLst>
        </c:ser>
        <c:ser>
          <c:idx val="2"/>
          <c:order val="2"/>
          <c:tx>
            <c:strRef>
              <c:f>Sheet1!$W$9</c:f>
              <c:strCache>
                <c:ptCount val="1"/>
                <c:pt idx="0">
                  <c:v>7dph/28C</c:v>
                </c:pt>
              </c:strCache>
            </c:strRef>
          </c:tx>
          <c:spPr>
            <a:ln w="19050" cap="rnd">
              <a:solidFill>
                <a:srgbClr val="FF0000"/>
              </a:solidFill>
              <a:prstDash val="dash"/>
              <a:round/>
            </a:ln>
            <a:effectLst/>
          </c:spPr>
          <c:marker>
            <c:symbol val="circle"/>
            <c:size val="7"/>
            <c:spPr>
              <a:solidFill>
                <a:srgbClr val="FF0000"/>
              </a:solidFill>
              <a:ln w="9525">
                <a:solidFill>
                  <a:srgbClr val="FF0000"/>
                </a:solidFill>
              </a:ln>
              <a:effectLst/>
            </c:spPr>
          </c:marker>
          <c:xVal>
            <c:numRef>
              <c:f>Sheet1!$X$2:$Y$2</c:f>
              <c:numCache>
                <c:formatCode>General</c:formatCode>
                <c:ptCount val="2"/>
                <c:pt idx="0">
                  <c:v>0</c:v>
                </c:pt>
                <c:pt idx="1">
                  <c:v>7</c:v>
                </c:pt>
              </c:numCache>
            </c:numRef>
          </c:xVal>
          <c:yVal>
            <c:numRef>
              <c:f>Sheet1!$X$9:$Y$9</c:f>
              <c:numCache>
                <c:formatCode>General</c:formatCode>
                <c:ptCount val="2"/>
                <c:pt idx="0">
                  <c:v>0.157302301683207</c:v>
                </c:pt>
                <c:pt idx="1">
                  <c:v>0.11168729840052501</c:v>
                </c:pt>
              </c:numCache>
            </c:numRef>
          </c:yVal>
          <c:smooth val="0"/>
          <c:extLst>
            <c:ext xmlns:c16="http://schemas.microsoft.com/office/drawing/2014/chart" uri="{C3380CC4-5D6E-409C-BE32-E72D297353CC}">
              <c16:uniqueId val="{00000002-40A8-4016-8583-F3CECEDCD83F}"/>
            </c:ext>
          </c:extLst>
        </c:ser>
        <c:dLbls>
          <c:showLegendKey val="0"/>
          <c:showVal val="0"/>
          <c:showCatName val="0"/>
          <c:showSerName val="0"/>
          <c:showPercent val="0"/>
          <c:showBubbleSize val="0"/>
        </c:dLbls>
        <c:axId val="1859260688"/>
        <c:axId val="1859261520"/>
      </c:scatterChart>
      <c:valAx>
        <c:axId val="1859260688"/>
        <c:scaling>
          <c:orientation val="minMax"/>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Days</a:t>
                </a:r>
                <a:r>
                  <a:rPr lang="en-US" sz="1200" baseline="0"/>
                  <a:t> post hatching</a:t>
                </a:r>
                <a:endParaRPr lang="en-US" sz="1200"/>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859261520"/>
        <c:crosses val="autoZero"/>
        <c:crossBetween val="midCat"/>
      </c:valAx>
      <c:valAx>
        <c:axId val="18592615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Dry Weight (mg)</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85926068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a:t>14dph Starting Age</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Sheet1!$W$4</c:f>
              <c:strCache>
                <c:ptCount val="1"/>
                <c:pt idx="0">
                  <c:v>14dph/21C</c:v>
                </c:pt>
              </c:strCache>
            </c:strRef>
          </c:tx>
          <c:spPr>
            <a:ln w="19050" cap="rnd">
              <a:solidFill>
                <a:schemeClr val="accent1"/>
              </a:solidFill>
              <a:prstDash val="dash"/>
              <a:round/>
            </a:ln>
            <a:effectLst/>
          </c:spPr>
          <c:marker>
            <c:symbol val="circle"/>
            <c:size val="7"/>
            <c:spPr>
              <a:solidFill>
                <a:schemeClr val="accent1"/>
              </a:solidFill>
              <a:ln w="9525">
                <a:solidFill>
                  <a:schemeClr val="accent1"/>
                </a:solidFill>
              </a:ln>
              <a:effectLst/>
            </c:spPr>
          </c:marker>
          <c:xVal>
            <c:numRef>
              <c:f>Sheet1!$X$2:$Y$2</c:f>
              <c:numCache>
                <c:formatCode>General</c:formatCode>
                <c:ptCount val="2"/>
                <c:pt idx="0">
                  <c:v>0</c:v>
                </c:pt>
                <c:pt idx="1">
                  <c:v>7</c:v>
                </c:pt>
              </c:numCache>
            </c:numRef>
          </c:xVal>
          <c:yVal>
            <c:numRef>
              <c:f>Sheet1!$X$4:$Y$4</c:f>
              <c:numCache>
                <c:formatCode>General</c:formatCode>
                <c:ptCount val="2"/>
                <c:pt idx="0">
                  <c:v>0.60186304080991804</c:v>
                </c:pt>
                <c:pt idx="1">
                  <c:v>0.43967001912518899</c:v>
                </c:pt>
              </c:numCache>
            </c:numRef>
          </c:yVal>
          <c:smooth val="0"/>
          <c:extLst>
            <c:ext xmlns:c16="http://schemas.microsoft.com/office/drawing/2014/chart" uri="{C3380CC4-5D6E-409C-BE32-E72D297353CC}">
              <c16:uniqueId val="{00000000-7B41-4E9B-9C4A-0E0C09D16A7E}"/>
            </c:ext>
          </c:extLst>
        </c:ser>
        <c:ser>
          <c:idx val="1"/>
          <c:order val="1"/>
          <c:tx>
            <c:strRef>
              <c:f>Sheet1!$W$7</c:f>
              <c:strCache>
                <c:ptCount val="1"/>
                <c:pt idx="0">
                  <c:v>14dph/25C</c:v>
                </c:pt>
              </c:strCache>
            </c:strRef>
          </c:tx>
          <c:spPr>
            <a:ln w="19050" cap="rnd">
              <a:solidFill>
                <a:srgbClr val="FFC000"/>
              </a:solidFill>
              <a:prstDash val="dash"/>
              <a:round/>
            </a:ln>
            <a:effectLst/>
          </c:spPr>
          <c:marker>
            <c:symbol val="circle"/>
            <c:size val="7"/>
            <c:spPr>
              <a:solidFill>
                <a:srgbClr val="FFC000"/>
              </a:solidFill>
              <a:ln w="9525">
                <a:solidFill>
                  <a:srgbClr val="FFC000"/>
                </a:solidFill>
              </a:ln>
              <a:effectLst/>
            </c:spPr>
          </c:marker>
          <c:xVal>
            <c:numRef>
              <c:f>Sheet1!$X$2:$Y$2</c:f>
              <c:numCache>
                <c:formatCode>General</c:formatCode>
                <c:ptCount val="2"/>
                <c:pt idx="0">
                  <c:v>0</c:v>
                </c:pt>
                <c:pt idx="1">
                  <c:v>7</c:v>
                </c:pt>
              </c:numCache>
            </c:numRef>
          </c:xVal>
          <c:yVal>
            <c:numRef>
              <c:f>Sheet1!$X$7:$Y$7</c:f>
              <c:numCache>
                <c:formatCode>General</c:formatCode>
                <c:ptCount val="2"/>
                <c:pt idx="0">
                  <c:v>1.1103076205790801</c:v>
                </c:pt>
                <c:pt idx="1">
                  <c:v>0.60705824143410603</c:v>
                </c:pt>
              </c:numCache>
            </c:numRef>
          </c:yVal>
          <c:smooth val="0"/>
          <c:extLst>
            <c:ext xmlns:c16="http://schemas.microsoft.com/office/drawing/2014/chart" uri="{C3380CC4-5D6E-409C-BE32-E72D297353CC}">
              <c16:uniqueId val="{00000001-7B41-4E9B-9C4A-0E0C09D16A7E}"/>
            </c:ext>
          </c:extLst>
        </c:ser>
        <c:ser>
          <c:idx val="2"/>
          <c:order val="2"/>
          <c:tx>
            <c:strRef>
              <c:f>Sheet1!$W$10</c:f>
              <c:strCache>
                <c:ptCount val="1"/>
                <c:pt idx="0">
                  <c:v>14dph/28C</c:v>
                </c:pt>
              </c:strCache>
            </c:strRef>
          </c:tx>
          <c:spPr>
            <a:ln w="19050" cap="rnd">
              <a:solidFill>
                <a:srgbClr val="FF0000"/>
              </a:solidFill>
              <a:prstDash val="dash"/>
              <a:round/>
            </a:ln>
            <a:effectLst/>
          </c:spPr>
          <c:marker>
            <c:symbol val="circle"/>
            <c:size val="7"/>
            <c:spPr>
              <a:solidFill>
                <a:srgbClr val="FF0000"/>
              </a:solidFill>
              <a:ln w="9525">
                <a:solidFill>
                  <a:srgbClr val="FF0000"/>
                </a:solidFill>
              </a:ln>
              <a:effectLst/>
            </c:spPr>
          </c:marker>
          <c:xVal>
            <c:numRef>
              <c:f>Sheet1!$X$2:$Y$2</c:f>
              <c:numCache>
                <c:formatCode>General</c:formatCode>
                <c:ptCount val="2"/>
                <c:pt idx="0">
                  <c:v>0</c:v>
                </c:pt>
                <c:pt idx="1">
                  <c:v>7</c:v>
                </c:pt>
              </c:numCache>
            </c:numRef>
          </c:xVal>
          <c:yVal>
            <c:numRef>
              <c:f>Sheet1!$X$10:$Y$10</c:f>
              <c:numCache>
                <c:formatCode>General</c:formatCode>
                <c:ptCount val="2"/>
                <c:pt idx="0">
                  <c:v>1.6551756948342899</c:v>
                </c:pt>
                <c:pt idx="1">
                  <c:v>0.77444646374301995</c:v>
                </c:pt>
              </c:numCache>
            </c:numRef>
          </c:yVal>
          <c:smooth val="0"/>
          <c:extLst>
            <c:ext xmlns:c16="http://schemas.microsoft.com/office/drawing/2014/chart" uri="{C3380CC4-5D6E-409C-BE32-E72D297353CC}">
              <c16:uniqueId val="{00000002-7B41-4E9B-9C4A-0E0C09D16A7E}"/>
            </c:ext>
          </c:extLst>
        </c:ser>
        <c:dLbls>
          <c:showLegendKey val="0"/>
          <c:showVal val="0"/>
          <c:showCatName val="0"/>
          <c:showSerName val="0"/>
          <c:showPercent val="0"/>
          <c:showBubbleSize val="0"/>
        </c:dLbls>
        <c:axId val="1859260688"/>
        <c:axId val="1859261520"/>
      </c:scatterChart>
      <c:valAx>
        <c:axId val="1859260688"/>
        <c:scaling>
          <c:orientation val="minMax"/>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Days</a:t>
                </a:r>
                <a:r>
                  <a:rPr lang="en-US" sz="1200" baseline="0"/>
                  <a:t> post hatching</a:t>
                </a:r>
                <a:endParaRPr lang="en-US" sz="1200"/>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859261520"/>
        <c:crosses val="autoZero"/>
        <c:crossBetween val="midCat"/>
      </c:valAx>
      <c:valAx>
        <c:axId val="18592615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Dry Weight (mg)</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85926068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a:t>21dph Starting Age</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Sheet1!$W$5</c:f>
              <c:strCache>
                <c:ptCount val="1"/>
                <c:pt idx="0">
                  <c:v>21dph/21C</c:v>
                </c:pt>
              </c:strCache>
            </c:strRef>
          </c:tx>
          <c:spPr>
            <a:ln w="19050" cap="rnd">
              <a:solidFill>
                <a:schemeClr val="accent1"/>
              </a:solidFill>
              <a:prstDash val="dash"/>
              <a:round/>
            </a:ln>
            <a:effectLst/>
          </c:spPr>
          <c:marker>
            <c:symbol val="circle"/>
            <c:size val="7"/>
            <c:spPr>
              <a:solidFill>
                <a:schemeClr val="accent1"/>
              </a:solidFill>
              <a:ln w="9525">
                <a:solidFill>
                  <a:schemeClr val="accent1"/>
                </a:solidFill>
              </a:ln>
              <a:effectLst/>
            </c:spPr>
          </c:marker>
          <c:xVal>
            <c:numRef>
              <c:f>Sheet1!$X$2:$Y$2</c:f>
              <c:numCache>
                <c:formatCode>General</c:formatCode>
                <c:ptCount val="2"/>
                <c:pt idx="0">
                  <c:v>0</c:v>
                </c:pt>
                <c:pt idx="1">
                  <c:v>7</c:v>
                </c:pt>
              </c:numCache>
            </c:numRef>
          </c:xVal>
          <c:yVal>
            <c:numRef>
              <c:f>Sheet1!$X$5:$Y$5</c:f>
              <c:numCache>
                <c:formatCode>General</c:formatCode>
                <c:ptCount val="2"/>
                <c:pt idx="0">
                  <c:v>1.61875220034825</c:v>
                </c:pt>
                <c:pt idx="1">
                  <c:v>1.0840461668744099</c:v>
                </c:pt>
              </c:numCache>
            </c:numRef>
          </c:yVal>
          <c:smooth val="0"/>
          <c:extLst>
            <c:ext xmlns:c16="http://schemas.microsoft.com/office/drawing/2014/chart" uri="{C3380CC4-5D6E-409C-BE32-E72D297353CC}">
              <c16:uniqueId val="{00000000-DB10-419A-B710-701D59F260B6}"/>
            </c:ext>
          </c:extLst>
        </c:ser>
        <c:ser>
          <c:idx val="1"/>
          <c:order val="1"/>
          <c:tx>
            <c:strRef>
              <c:f>Sheet1!$W$8</c:f>
              <c:strCache>
                <c:ptCount val="1"/>
                <c:pt idx="0">
                  <c:v>21dph/25C</c:v>
                </c:pt>
              </c:strCache>
            </c:strRef>
          </c:tx>
          <c:spPr>
            <a:ln w="19050" cap="rnd">
              <a:solidFill>
                <a:srgbClr val="FFC000"/>
              </a:solidFill>
              <a:prstDash val="dash"/>
              <a:round/>
            </a:ln>
            <a:effectLst/>
          </c:spPr>
          <c:marker>
            <c:symbol val="circle"/>
            <c:size val="7"/>
            <c:spPr>
              <a:solidFill>
                <a:srgbClr val="FFC000"/>
              </a:solidFill>
              <a:ln w="9525">
                <a:solidFill>
                  <a:srgbClr val="FFC000"/>
                </a:solidFill>
              </a:ln>
              <a:effectLst/>
            </c:spPr>
          </c:marker>
          <c:xVal>
            <c:numRef>
              <c:f>Sheet1!$X$2:$Y$2</c:f>
              <c:numCache>
                <c:formatCode>General</c:formatCode>
                <c:ptCount val="2"/>
                <c:pt idx="0">
                  <c:v>0</c:v>
                </c:pt>
                <c:pt idx="1">
                  <c:v>7</c:v>
                </c:pt>
              </c:numCache>
            </c:numRef>
          </c:xVal>
          <c:yVal>
            <c:numRef>
              <c:f>Sheet1!$X$8:$Y$8</c:f>
              <c:numCache>
                <c:formatCode>General</c:formatCode>
                <c:ptCount val="2"/>
                <c:pt idx="0">
                  <c:v>3.5976098271120902</c:v>
                </c:pt>
                <c:pt idx="1">
                  <c:v>2.1682445740601501</c:v>
                </c:pt>
              </c:numCache>
            </c:numRef>
          </c:yVal>
          <c:smooth val="0"/>
          <c:extLst>
            <c:ext xmlns:c16="http://schemas.microsoft.com/office/drawing/2014/chart" uri="{C3380CC4-5D6E-409C-BE32-E72D297353CC}">
              <c16:uniqueId val="{00000001-DB10-419A-B710-701D59F260B6}"/>
            </c:ext>
          </c:extLst>
        </c:ser>
        <c:ser>
          <c:idx val="2"/>
          <c:order val="2"/>
          <c:tx>
            <c:strRef>
              <c:f>Sheet1!$W$11</c:f>
              <c:strCache>
                <c:ptCount val="1"/>
                <c:pt idx="0">
                  <c:v>21dph/28C</c:v>
                </c:pt>
              </c:strCache>
            </c:strRef>
          </c:tx>
          <c:spPr>
            <a:ln w="19050" cap="rnd">
              <a:solidFill>
                <a:srgbClr val="FF0000"/>
              </a:solidFill>
              <a:prstDash val="dash"/>
              <a:round/>
            </a:ln>
            <a:effectLst/>
          </c:spPr>
          <c:marker>
            <c:symbol val="circle"/>
            <c:size val="7"/>
            <c:spPr>
              <a:solidFill>
                <a:srgbClr val="FF0000"/>
              </a:solidFill>
              <a:ln w="9525">
                <a:solidFill>
                  <a:srgbClr val="FF0000"/>
                </a:solidFill>
              </a:ln>
              <a:effectLst/>
            </c:spPr>
          </c:marker>
          <c:xVal>
            <c:numRef>
              <c:f>Sheet1!$X$2:$Y$2</c:f>
              <c:numCache>
                <c:formatCode>General</c:formatCode>
                <c:ptCount val="2"/>
                <c:pt idx="0">
                  <c:v>0</c:v>
                </c:pt>
                <c:pt idx="1">
                  <c:v>7</c:v>
                </c:pt>
              </c:numCache>
            </c:numRef>
          </c:xVal>
          <c:yVal>
            <c:numRef>
              <c:f>Sheet1!$X$11:$Y$11</c:f>
              <c:numCache>
                <c:formatCode>General</c:formatCode>
                <c:ptCount val="2"/>
                <c:pt idx="0">
                  <c:v>4.15132686946344</c:v>
                </c:pt>
                <c:pt idx="1">
                  <c:v>2.7984623728555502</c:v>
                </c:pt>
              </c:numCache>
            </c:numRef>
          </c:yVal>
          <c:smooth val="0"/>
          <c:extLst>
            <c:ext xmlns:c16="http://schemas.microsoft.com/office/drawing/2014/chart" uri="{C3380CC4-5D6E-409C-BE32-E72D297353CC}">
              <c16:uniqueId val="{00000002-DB10-419A-B710-701D59F260B6}"/>
            </c:ext>
          </c:extLst>
        </c:ser>
        <c:dLbls>
          <c:showLegendKey val="0"/>
          <c:showVal val="0"/>
          <c:showCatName val="0"/>
          <c:showSerName val="0"/>
          <c:showPercent val="0"/>
          <c:showBubbleSize val="0"/>
        </c:dLbls>
        <c:axId val="1859260688"/>
        <c:axId val="1859261520"/>
      </c:scatterChart>
      <c:valAx>
        <c:axId val="1859260688"/>
        <c:scaling>
          <c:orientation val="minMax"/>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r>
                  <a:rPr lang="en-US"/>
                  <a:t>Days post hatching</a:t>
                </a:r>
              </a:p>
            </c:rich>
          </c:tx>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1859261520"/>
        <c:crosses val="autoZero"/>
        <c:crossBetween val="midCat"/>
      </c:valAx>
      <c:valAx>
        <c:axId val="18592615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Dry Weight (mg)</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85926068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5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921083-DB13-42A6-992B-CAABFD17EE1B}" type="datetimeFigureOut">
              <a:rPr lang="en-US" smtClean="0"/>
              <a:t>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A93575-F91D-4785-A082-41FDB1592E29}" type="slidenum">
              <a:rPr lang="en-US" smtClean="0"/>
              <a:t>‹#›</a:t>
            </a:fld>
            <a:endParaRPr lang="en-US"/>
          </a:p>
        </p:txBody>
      </p:sp>
    </p:spTree>
    <p:extLst>
      <p:ext uri="{BB962C8B-B14F-4D97-AF65-F5344CB8AC3E}">
        <p14:creationId xmlns:p14="http://schemas.microsoft.com/office/powerpoint/2010/main" val="46451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A93575-F91D-4785-A082-41FDB1592E29}" type="slidenum">
              <a:rPr lang="en-US" smtClean="0"/>
              <a:t>4</a:t>
            </a:fld>
            <a:endParaRPr lang="en-US"/>
          </a:p>
        </p:txBody>
      </p:sp>
    </p:spTree>
    <p:extLst>
      <p:ext uri="{BB962C8B-B14F-4D97-AF65-F5344CB8AC3E}">
        <p14:creationId xmlns:p14="http://schemas.microsoft.com/office/powerpoint/2010/main" val="746600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BC2D0-A2E5-43E2-B384-19B88B67BE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7F9CFA-526B-47F7-A04B-2F37F06657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B60567-28BA-42B4-8983-112018D441D1}"/>
              </a:ext>
            </a:extLst>
          </p:cNvPr>
          <p:cNvSpPr>
            <a:spLocks noGrp="1"/>
          </p:cNvSpPr>
          <p:nvPr>
            <p:ph type="dt" sz="half" idx="10"/>
          </p:nvPr>
        </p:nvSpPr>
        <p:spPr/>
        <p:txBody>
          <a:bodyPr/>
          <a:lstStyle/>
          <a:p>
            <a:fld id="{6B92F1DE-9F79-48FD-92D0-4E114789D296}" type="datetimeFigureOut">
              <a:rPr lang="en-US" smtClean="0"/>
              <a:t>2/3/2023</a:t>
            </a:fld>
            <a:endParaRPr lang="en-US"/>
          </a:p>
        </p:txBody>
      </p:sp>
      <p:sp>
        <p:nvSpPr>
          <p:cNvPr id="5" name="Footer Placeholder 4">
            <a:extLst>
              <a:ext uri="{FF2B5EF4-FFF2-40B4-BE49-F238E27FC236}">
                <a16:creationId xmlns:a16="http://schemas.microsoft.com/office/drawing/2014/main" id="{429F9D2A-58F6-4BF1-A7F8-3695C6C53C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FEBF5F-6125-4905-BF20-EB8F9D576476}"/>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2195058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EF9F-C40B-4454-8C1C-E416D78B1D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C63340-BF0F-4286-A254-EE558ECFB2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2D8A2D-CA53-4C28-87A2-643B96D23B62}"/>
              </a:ext>
            </a:extLst>
          </p:cNvPr>
          <p:cNvSpPr>
            <a:spLocks noGrp="1"/>
          </p:cNvSpPr>
          <p:nvPr>
            <p:ph type="dt" sz="half" idx="10"/>
          </p:nvPr>
        </p:nvSpPr>
        <p:spPr/>
        <p:txBody>
          <a:bodyPr/>
          <a:lstStyle/>
          <a:p>
            <a:fld id="{6B92F1DE-9F79-48FD-92D0-4E114789D296}" type="datetimeFigureOut">
              <a:rPr lang="en-US" smtClean="0"/>
              <a:t>2/3/2023</a:t>
            </a:fld>
            <a:endParaRPr lang="en-US"/>
          </a:p>
        </p:txBody>
      </p:sp>
      <p:sp>
        <p:nvSpPr>
          <p:cNvPr id="5" name="Footer Placeholder 4">
            <a:extLst>
              <a:ext uri="{FF2B5EF4-FFF2-40B4-BE49-F238E27FC236}">
                <a16:creationId xmlns:a16="http://schemas.microsoft.com/office/drawing/2014/main" id="{93E2C1D2-F1A0-4B95-9C1D-3CB66B44A0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182A14-F883-4C58-A031-A64DB6CE022E}"/>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2931980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B590D7-3B51-4FE1-B78A-155D801126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0B836C-BE13-43FF-B5D6-BE33A925E3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CBA2B4-EA4E-4274-B426-8708A9B12E26}"/>
              </a:ext>
            </a:extLst>
          </p:cNvPr>
          <p:cNvSpPr>
            <a:spLocks noGrp="1"/>
          </p:cNvSpPr>
          <p:nvPr>
            <p:ph type="dt" sz="half" idx="10"/>
          </p:nvPr>
        </p:nvSpPr>
        <p:spPr/>
        <p:txBody>
          <a:bodyPr/>
          <a:lstStyle/>
          <a:p>
            <a:fld id="{6B92F1DE-9F79-48FD-92D0-4E114789D296}" type="datetimeFigureOut">
              <a:rPr lang="en-US" smtClean="0"/>
              <a:t>2/3/2023</a:t>
            </a:fld>
            <a:endParaRPr lang="en-US"/>
          </a:p>
        </p:txBody>
      </p:sp>
      <p:sp>
        <p:nvSpPr>
          <p:cNvPr id="5" name="Footer Placeholder 4">
            <a:extLst>
              <a:ext uri="{FF2B5EF4-FFF2-40B4-BE49-F238E27FC236}">
                <a16:creationId xmlns:a16="http://schemas.microsoft.com/office/drawing/2014/main" id="{1735411E-C22D-45C3-9644-EEC06D55B0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6AEF9-F5D4-4A13-B24C-FD500F6DC52E}"/>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1252828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C49B-4FD8-4615-BC0A-A335C62995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9DC447-FB07-4A24-BE44-BD0C52750F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F3AA65-928D-486A-B5FE-B7035E7E1126}"/>
              </a:ext>
            </a:extLst>
          </p:cNvPr>
          <p:cNvSpPr>
            <a:spLocks noGrp="1"/>
          </p:cNvSpPr>
          <p:nvPr>
            <p:ph type="dt" sz="half" idx="10"/>
          </p:nvPr>
        </p:nvSpPr>
        <p:spPr/>
        <p:txBody>
          <a:bodyPr/>
          <a:lstStyle/>
          <a:p>
            <a:fld id="{6B92F1DE-9F79-48FD-92D0-4E114789D296}" type="datetimeFigureOut">
              <a:rPr lang="en-US" smtClean="0"/>
              <a:t>2/3/2023</a:t>
            </a:fld>
            <a:endParaRPr lang="en-US"/>
          </a:p>
        </p:txBody>
      </p:sp>
      <p:sp>
        <p:nvSpPr>
          <p:cNvPr id="5" name="Footer Placeholder 4">
            <a:extLst>
              <a:ext uri="{FF2B5EF4-FFF2-40B4-BE49-F238E27FC236}">
                <a16:creationId xmlns:a16="http://schemas.microsoft.com/office/drawing/2014/main" id="{A7211ABB-E7D8-48B0-915F-D6F789BB1A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E73099-BBBD-41AA-B92A-15FD7647F4C2}"/>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2583489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B58BA-DAAE-459B-9283-C758957ADE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A8477D-4671-44B9-BE73-A513B28066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43AF52-4D50-42D1-96E3-29EA0CA9C40C}"/>
              </a:ext>
            </a:extLst>
          </p:cNvPr>
          <p:cNvSpPr>
            <a:spLocks noGrp="1"/>
          </p:cNvSpPr>
          <p:nvPr>
            <p:ph type="dt" sz="half" idx="10"/>
          </p:nvPr>
        </p:nvSpPr>
        <p:spPr/>
        <p:txBody>
          <a:bodyPr/>
          <a:lstStyle/>
          <a:p>
            <a:fld id="{6B92F1DE-9F79-48FD-92D0-4E114789D296}" type="datetimeFigureOut">
              <a:rPr lang="en-US" smtClean="0"/>
              <a:t>2/3/2023</a:t>
            </a:fld>
            <a:endParaRPr lang="en-US"/>
          </a:p>
        </p:txBody>
      </p:sp>
      <p:sp>
        <p:nvSpPr>
          <p:cNvPr id="5" name="Footer Placeholder 4">
            <a:extLst>
              <a:ext uri="{FF2B5EF4-FFF2-40B4-BE49-F238E27FC236}">
                <a16:creationId xmlns:a16="http://schemas.microsoft.com/office/drawing/2014/main" id="{449B4894-5DDE-482B-82D6-DD9A05DA4E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14CC65-1E36-42E4-B6E4-36A690B6255E}"/>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1012228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55A76-C4DB-4980-9C1D-FACD566C6C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05A0CC-0930-4D38-B7D9-88B60CECB5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B72ACE-B841-4CC8-B1A9-4292FAEA3B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A122EF-24D9-43F7-A481-8A4684018EF8}"/>
              </a:ext>
            </a:extLst>
          </p:cNvPr>
          <p:cNvSpPr>
            <a:spLocks noGrp="1"/>
          </p:cNvSpPr>
          <p:nvPr>
            <p:ph type="dt" sz="half" idx="10"/>
          </p:nvPr>
        </p:nvSpPr>
        <p:spPr/>
        <p:txBody>
          <a:bodyPr/>
          <a:lstStyle/>
          <a:p>
            <a:fld id="{6B92F1DE-9F79-48FD-92D0-4E114789D296}" type="datetimeFigureOut">
              <a:rPr lang="en-US" smtClean="0"/>
              <a:t>2/3/2023</a:t>
            </a:fld>
            <a:endParaRPr lang="en-US"/>
          </a:p>
        </p:txBody>
      </p:sp>
      <p:sp>
        <p:nvSpPr>
          <p:cNvPr id="6" name="Footer Placeholder 5">
            <a:extLst>
              <a:ext uri="{FF2B5EF4-FFF2-40B4-BE49-F238E27FC236}">
                <a16:creationId xmlns:a16="http://schemas.microsoft.com/office/drawing/2014/main" id="{4CAF16EB-1BEA-412D-A933-4C7FDAFA13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33DA4E-4AC1-497D-B0FA-09519D713A90}"/>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1097190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B1EEE-1CF0-4294-ADCF-329B076611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19CF7E-1686-4E36-9009-070F1150E8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82C681-D27B-49E6-8737-7E06D98EBE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BA5C2C-A9ED-4E45-AB62-889DF63C36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F0504F-AEF7-4BC3-9167-AD821BCD03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863B60-182D-43E2-BCF2-5875BD124433}"/>
              </a:ext>
            </a:extLst>
          </p:cNvPr>
          <p:cNvSpPr>
            <a:spLocks noGrp="1"/>
          </p:cNvSpPr>
          <p:nvPr>
            <p:ph type="dt" sz="half" idx="10"/>
          </p:nvPr>
        </p:nvSpPr>
        <p:spPr/>
        <p:txBody>
          <a:bodyPr/>
          <a:lstStyle/>
          <a:p>
            <a:fld id="{6B92F1DE-9F79-48FD-92D0-4E114789D296}" type="datetimeFigureOut">
              <a:rPr lang="en-US" smtClean="0"/>
              <a:t>2/3/2023</a:t>
            </a:fld>
            <a:endParaRPr lang="en-US"/>
          </a:p>
        </p:txBody>
      </p:sp>
      <p:sp>
        <p:nvSpPr>
          <p:cNvPr id="8" name="Footer Placeholder 7">
            <a:extLst>
              <a:ext uri="{FF2B5EF4-FFF2-40B4-BE49-F238E27FC236}">
                <a16:creationId xmlns:a16="http://schemas.microsoft.com/office/drawing/2014/main" id="{06D231E4-B0A5-440D-968E-2A60A539A0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C67635-410B-4C60-BF8C-FE4F8AECCB70}"/>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437879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FA4D8-C10F-4860-B74F-DE96CF09C7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2B4EAD-2AC8-4ADF-9F97-37BD56BC83D8}"/>
              </a:ext>
            </a:extLst>
          </p:cNvPr>
          <p:cNvSpPr>
            <a:spLocks noGrp="1"/>
          </p:cNvSpPr>
          <p:nvPr>
            <p:ph type="dt" sz="half" idx="10"/>
          </p:nvPr>
        </p:nvSpPr>
        <p:spPr/>
        <p:txBody>
          <a:bodyPr/>
          <a:lstStyle/>
          <a:p>
            <a:fld id="{6B92F1DE-9F79-48FD-92D0-4E114789D296}" type="datetimeFigureOut">
              <a:rPr lang="en-US" smtClean="0"/>
              <a:t>2/3/2023</a:t>
            </a:fld>
            <a:endParaRPr lang="en-US"/>
          </a:p>
        </p:txBody>
      </p:sp>
      <p:sp>
        <p:nvSpPr>
          <p:cNvPr id="4" name="Footer Placeholder 3">
            <a:extLst>
              <a:ext uri="{FF2B5EF4-FFF2-40B4-BE49-F238E27FC236}">
                <a16:creationId xmlns:a16="http://schemas.microsoft.com/office/drawing/2014/main" id="{57E8A44D-0441-42E5-B878-F7011CB350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E42765-93CA-471B-819D-C342EABBF5F2}"/>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1063620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B91EB9-4B1F-4C92-996E-BBC7AEA385AA}"/>
              </a:ext>
            </a:extLst>
          </p:cNvPr>
          <p:cNvSpPr>
            <a:spLocks noGrp="1"/>
          </p:cNvSpPr>
          <p:nvPr>
            <p:ph type="dt" sz="half" idx="10"/>
          </p:nvPr>
        </p:nvSpPr>
        <p:spPr/>
        <p:txBody>
          <a:bodyPr/>
          <a:lstStyle/>
          <a:p>
            <a:fld id="{6B92F1DE-9F79-48FD-92D0-4E114789D296}" type="datetimeFigureOut">
              <a:rPr lang="en-US" smtClean="0"/>
              <a:t>2/3/2023</a:t>
            </a:fld>
            <a:endParaRPr lang="en-US"/>
          </a:p>
        </p:txBody>
      </p:sp>
      <p:sp>
        <p:nvSpPr>
          <p:cNvPr id="3" name="Footer Placeholder 2">
            <a:extLst>
              <a:ext uri="{FF2B5EF4-FFF2-40B4-BE49-F238E27FC236}">
                <a16:creationId xmlns:a16="http://schemas.microsoft.com/office/drawing/2014/main" id="{563EDD5D-F98C-482D-B766-9110F147AC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66E302-65A4-4178-8696-E0A712E2CC8D}"/>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2770586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76654-0D56-4B89-B78B-52CCE1CA12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90C0DA-A5E9-4C72-8040-43E4FF6F25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2817D7-78AD-48C5-953A-1C52F34552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2044B9-BEAA-4F62-8DC2-86C909CE2AFD}"/>
              </a:ext>
            </a:extLst>
          </p:cNvPr>
          <p:cNvSpPr>
            <a:spLocks noGrp="1"/>
          </p:cNvSpPr>
          <p:nvPr>
            <p:ph type="dt" sz="half" idx="10"/>
          </p:nvPr>
        </p:nvSpPr>
        <p:spPr/>
        <p:txBody>
          <a:bodyPr/>
          <a:lstStyle/>
          <a:p>
            <a:fld id="{6B92F1DE-9F79-48FD-92D0-4E114789D296}" type="datetimeFigureOut">
              <a:rPr lang="en-US" smtClean="0"/>
              <a:t>2/3/2023</a:t>
            </a:fld>
            <a:endParaRPr lang="en-US"/>
          </a:p>
        </p:txBody>
      </p:sp>
      <p:sp>
        <p:nvSpPr>
          <p:cNvPr id="6" name="Footer Placeholder 5">
            <a:extLst>
              <a:ext uri="{FF2B5EF4-FFF2-40B4-BE49-F238E27FC236}">
                <a16:creationId xmlns:a16="http://schemas.microsoft.com/office/drawing/2014/main" id="{21F54B36-9E6D-4B97-96E8-ED92B9710B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C4DF89-467B-40E3-94D1-3FE80EFDD46B}"/>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2674398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1947B-BCDE-47A9-B183-20B0F7EAB0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C948E1-79DD-49A2-AF02-5DACC22AC6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8457C1-123A-46C0-8175-FA36BDB342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FEB5BA-6300-4FCB-A880-E867CE382BC0}"/>
              </a:ext>
            </a:extLst>
          </p:cNvPr>
          <p:cNvSpPr>
            <a:spLocks noGrp="1"/>
          </p:cNvSpPr>
          <p:nvPr>
            <p:ph type="dt" sz="half" idx="10"/>
          </p:nvPr>
        </p:nvSpPr>
        <p:spPr/>
        <p:txBody>
          <a:bodyPr/>
          <a:lstStyle/>
          <a:p>
            <a:fld id="{6B92F1DE-9F79-48FD-92D0-4E114789D296}" type="datetimeFigureOut">
              <a:rPr lang="en-US" smtClean="0"/>
              <a:t>2/3/2023</a:t>
            </a:fld>
            <a:endParaRPr lang="en-US"/>
          </a:p>
        </p:txBody>
      </p:sp>
      <p:sp>
        <p:nvSpPr>
          <p:cNvPr id="6" name="Footer Placeholder 5">
            <a:extLst>
              <a:ext uri="{FF2B5EF4-FFF2-40B4-BE49-F238E27FC236}">
                <a16:creationId xmlns:a16="http://schemas.microsoft.com/office/drawing/2014/main" id="{2D3C8974-BB45-4FEA-8A2F-7970CF8D2C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A84D67-2FA5-45F6-A6BB-15F5ED5E4F76}"/>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1156077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666D2F-86CF-4ACC-B5EC-A75AB7363A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B26201-D8FB-4134-B88D-4BD94EFB6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74906-F40B-4DF3-8C7C-BD2738A798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2F1DE-9F79-48FD-92D0-4E114789D296}" type="datetimeFigureOut">
              <a:rPr lang="en-US" smtClean="0"/>
              <a:t>2/3/2023</a:t>
            </a:fld>
            <a:endParaRPr lang="en-US"/>
          </a:p>
        </p:txBody>
      </p:sp>
      <p:sp>
        <p:nvSpPr>
          <p:cNvPr id="5" name="Footer Placeholder 4">
            <a:extLst>
              <a:ext uri="{FF2B5EF4-FFF2-40B4-BE49-F238E27FC236}">
                <a16:creationId xmlns:a16="http://schemas.microsoft.com/office/drawing/2014/main" id="{A673C18F-4FF2-4814-83EA-74B40AC81E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EDDCCD-2563-435E-81F4-A2FB859298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4FD13E-6D6F-4D08-A353-8C24FEE28F5C}" type="slidenum">
              <a:rPr lang="en-US" smtClean="0"/>
              <a:t>‹#›</a:t>
            </a:fld>
            <a:endParaRPr lang="en-US"/>
          </a:p>
        </p:txBody>
      </p:sp>
    </p:spTree>
    <p:extLst>
      <p:ext uri="{BB962C8B-B14F-4D97-AF65-F5344CB8AC3E}">
        <p14:creationId xmlns:p14="http://schemas.microsoft.com/office/powerpoint/2010/main" val="3244858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63683-5B42-498C-9966-D3153D623F0D}"/>
              </a:ext>
            </a:extLst>
          </p:cNvPr>
          <p:cNvSpPr>
            <a:spLocks noGrp="1"/>
          </p:cNvSpPr>
          <p:nvPr>
            <p:ph type="title"/>
          </p:nvPr>
        </p:nvSpPr>
        <p:spPr>
          <a:xfrm>
            <a:off x="0" y="0"/>
            <a:ext cx="10515600" cy="768731"/>
          </a:xfrm>
        </p:spPr>
        <p:txBody>
          <a:bodyPr/>
          <a:lstStyle/>
          <a:p>
            <a:r>
              <a:rPr lang="en-US" dirty="0"/>
              <a:t>Abbreviations</a:t>
            </a:r>
          </a:p>
        </p:txBody>
      </p:sp>
      <p:graphicFrame>
        <p:nvGraphicFramePr>
          <p:cNvPr id="6" name="Content Placeholder 5">
            <a:extLst>
              <a:ext uri="{FF2B5EF4-FFF2-40B4-BE49-F238E27FC236}">
                <a16:creationId xmlns:a16="http://schemas.microsoft.com/office/drawing/2014/main" id="{5C64E070-9D3F-44BF-9708-9ACADDAB4345}"/>
              </a:ext>
            </a:extLst>
          </p:cNvPr>
          <p:cNvGraphicFramePr>
            <a:graphicFrameLocks/>
          </p:cNvGraphicFramePr>
          <p:nvPr>
            <p:extLst>
              <p:ext uri="{D42A27DB-BD31-4B8C-83A1-F6EECF244321}">
                <p14:modId xmlns:p14="http://schemas.microsoft.com/office/powerpoint/2010/main" val="1855971835"/>
              </p:ext>
            </p:extLst>
          </p:nvPr>
        </p:nvGraphicFramePr>
        <p:xfrm>
          <a:off x="172212" y="636021"/>
          <a:ext cx="9677400" cy="6221979"/>
        </p:xfrm>
        <a:graphic>
          <a:graphicData uri="http://schemas.openxmlformats.org/drawingml/2006/table">
            <a:tbl>
              <a:tblPr firstRow="1" firstCol="1" bandRow="1">
                <a:tableStyleId>{5C22544A-7EE6-4342-B048-85BDC9FD1C3A}</a:tableStyleId>
              </a:tblPr>
              <a:tblGrid>
                <a:gridCol w="1673352">
                  <a:extLst>
                    <a:ext uri="{9D8B030D-6E8A-4147-A177-3AD203B41FA5}">
                      <a16:colId xmlns:a16="http://schemas.microsoft.com/office/drawing/2014/main" val="2222139543"/>
                    </a:ext>
                  </a:extLst>
                </a:gridCol>
                <a:gridCol w="1694688">
                  <a:extLst>
                    <a:ext uri="{9D8B030D-6E8A-4147-A177-3AD203B41FA5}">
                      <a16:colId xmlns:a16="http://schemas.microsoft.com/office/drawing/2014/main" val="3044903960"/>
                    </a:ext>
                  </a:extLst>
                </a:gridCol>
                <a:gridCol w="6309360">
                  <a:extLst>
                    <a:ext uri="{9D8B030D-6E8A-4147-A177-3AD203B41FA5}">
                      <a16:colId xmlns:a16="http://schemas.microsoft.com/office/drawing/2014/main" val="623198871"/>
                    </a:ext>
                  </a:extLst>
                </a:gridCol>
              </a:tblGrid>
              <a:tr h="687954">
                <a:tc>
                  <a:txBody>
                    <a:bodyPr/>
                    <a:lstStyle/>
                    <a:p>
                      <a:pPr marL="0" marR="0">
                        <a:lnSpc>
                          <a:spcPct val="150000"/>
                        </a:lnSpc>
                        <a:spcBef>
                          <a:spcPts val="0"/>
                        </a:spcBef>
                        <a:spcAft>
                          <a:spcPts val="0"/>
                        </a:spcAft>
                      </a:pPr>
                      <a:r>
                        <a:rPr lang="en-US" sz="1800" dirty="0">
                          <a:effectLst/>
                        </a:rPr>
                        <a:t> Code abbrev</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Model symbol</a:t>
                      </a: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Full parameter name (fix or potentially estimate*)</a:t>
                      </a:r>
                    </a:p>
                  </a:txBody>
                  <a:tcPr marL="68580" marR="68580" marT="0" marB="0"/>
                </a:tc>
                <a:extLst>
                  <a:ext uri="{0D108BD9-81ED-4DB2-BD59-A6C34878D82A}">
                    <a16:rowId xmlns:a16="http://schemas.microsoft.com/office/drawing/2014/main" val="1522344990"/>
                  </a:ext>
                </a:extLst>
              </a:tr>
              <a:tr h="229318">
                <a:tc>
                  <a:txBody>
                    <a:bodyPr/>
                    <a:lstStyle/>
                    <a:p>
                      <a:pPr marL="0" marR="0">
                        <a:lnSpc>
                          <a:spcPct val="150000"/>
                        </a:lnSpc>
                        <a:spcBef>
                          <a:spcPts val="0"/>
                        </a:spcBef>
                        <a:spcAft>
                          <a:spcPts val="0"/>
                        </a:spcAft>
                      </a:pPr>
                      <a:r>
                        <a:rPr lang="en-US" sz="1800">
                          <a:effectLst/>
                        </a:rPr>
                        <a:t>delM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l-GR" sz="1800" i="1" dirty="0">
                          <a:effectLst/>
                          <a:latin typeface="Calibri" panose="020F0502020204030204" pitchFamily="34" charset="0"/>
                          <a:ea typeface="Calibri" panose="020F0502020204030204" pitchFamily="34" charset="0"/>
                          <a:cs typeface="Times New Roman" panose="02020603050405020304" pitchFamily="18" charset="0"/>
                        </a:rPr>
                        <a:t>δ</a:t>
                      </a:r>
                      <a:r>
                        <a:rPr lang="en-US" sz="1800" i="1" baseline="-25000" dirty="0">
                          <a:effectLst/>
                          <a:latin typeface="Calibri" panose="020F0502020204030204" pitchFamily="34" charset="0"/>
                          <a:ea typeface="Calibri" panose="020F0502020204030204" pitchFamily="34" charset="0"/>
                          <a:cs typeface="Times New Roman" panose="02020603050405020304" pitchFamily="18" charset="0"/>
                        </a:rPr>
                        <a:t>M</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rPr>
                        <a:t>Shape corrector (fix)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3527555"/>
                  </a:ext>
                </a:extLst>
              </a:tr>
              <a:tr h="229318">
                <a:tc>
                  <a:txBody>
                    <a:bodyPr/>
                    <a:lstStyle/>
                    <a:p>
                      <a:pPr marL="0" marR="0">
                        <a:lnSpc>
                          <a:spcPct val="150000"/>
                        </a:lnSpc>
                        <a:spcBef>
                          <a:spcPts val="0"/>
                        </a:spcBef>
                        <a:spcAft>
                          <a:spcPts val="0"/>
                        </a:spcAft>
                      </a:pPr>
                      <a:r>
                        <a:rPr lang="en-US" sz="1800">
                          <a:effectLst/>
                        </a:rPr>
                        <a:t>dV</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d</a:t>
                      </a:r>
                      <a:r>
                        <a:rPr lang="en-US" sz="1800" i="1" baseline="-25000" dirty="0" err="1">
                          <a:effectLst/>
                          <a:latin typeface="Calibri" panose="020F0502020204030204" pitchFamily="34" charset="0"/>
                          <a:ea typeface="Calibri" panose="020F0502020204030204" pitchFamily="34" charset="0"/>
                          <a:cs typeface="Times New Roman" panose="02020603050405020304" pitchFamily="18" charset="0"/>
                        </a:rPr>
                        <a:t>V</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Dry weight density (fix)</a:t>
                      </a:r>
                    </a:p>
                  </a:txBody>
                  <a:tcPr marL="68580" marR="68580" marT="0" marB="0"/>
                </a:tc>
                <a:extLst>
                  <a:ext uri="{0D108BD9-81ED-4DB2-BD59-A6C34878D82A}">
                    <a16:rowId xmlns:a16="http://schemas.microsoft.com/office/drawing/2014/main" val="1845438389"/>
                  </a:ext>
                </a:extLst>
              </a:tr>
              <a:tr h="229318">
                <a:tc>
                  <a:txBody>
                    <a:bodyPr/>
                    <a:lstStyle/>
                    <a:p>
                      <a:pPr marL="0" marR="0">
                        <a:lnSpc>
                          <a:spcPct val="150000"/>
                        </a:lnSpc>
                        <a:spcBef>
                          <a:spcPts val="0"/>
                        </a:spcBef>
                        <a:spcAft>
                          <a:spcPts val="0"/>
                        </a:spcAft>
                      </a:pPr>
                      <a:r>
                        <a:rPr lang="en-US" sz="1800">
                          <a:effectLst/>
                        </a:rPr>
                        <a:t>sJAm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J</a:t>
                      </a:r>
                      <a:r>
                        <a:rPr lang="en-US" sz="1800" i="1" baseline="30000" dirty="0" err="1">
                          <a:effectLst/>
                          <a:latin typeface="Calibri" panose="020F0502020204030204" pitchFamily="34" charset="0"/>
                          <a:ea typeface="Calibri" panose="020F0502020204030204" pitchFamily="34" charset="0"/>
                          <a:cs typeface="Times New Roman" panose="02020603050405020304" pitchFamily="18" charset="0"/>
                        </a:rPr>
                        <a:t>a</a:t>
                      </a:r>
                      <a:r>
                        <a:rPr lang="en-US" sz="1800" i="1" baseline="-25000" dirty="0" err="1">
                          <a:effectLst/>
                          <a:latin typeface="Calibri" panose="020F0502020204030204" pitchFamily="34" charset="0"/>
                          <a:ea typeface="Calibri" panose="020F0502020204030204" pitchFamily="34" charset="0"/>
                          <a:cs typeface="Times New Roman" panose="02020603050405020304" pitchFamily="18" charset="0"/>
                        </a:rPr>
                        <a:t>Am</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Area-specific assimilation rate </a:t>
                      </a:r>
                    </a:p>
                  </a:txBody>
                  <a:tcPr marL="68580" marR="68580" marT="0" marB="0"/>
                </a:tc>
                <a:extLst>
                  <a:ext uri="{0D108BD9-81ED-4DB2-BD59-A6C34878D82A}">
                    <a16:rowId xmlns:a16="http://schemas.microsoft.com/office/drawing/2014/main" val="1809358892"/>
                  </a:ext>
                </a:extLst>
              </a:tr>
              <a:tr h="229318">
                <a:tc>
                  <a:txBody>
                    <a:bodyPr/>
                    <a:lstStyle/>
                    <a:p>
                      <a:pPr marL="0" marR="0">
                        <a:lnSpc>
                          <a:spcPct val="150000"/>
                        </a:lnSpc>
                        <a:spcBef>
                          <a:spcPts val="0"/>
                        </a:spcBef>
                        <a:spcAft>
                          <a:spcPts val="0"/>
                        </a:spcAft>
                      </a:pPr>
                      <a:r>
                        <a:rPr lang="en-US" sz="1800">
                          <a:effectLst/>
                        </a:rPr>
                        <a:t>sJM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J</a:t>
                      </a:r>
                      <a:r>
                        <a:rPr lang="en-US" sz="1800" i="1" baseline="30000" dirty="0" err="1">
                          <a:effectLst/>
                          <a:latin typeface="Calibri" panose="020F0502020204030204" pitchFamily="34" charset="0"/>
                          <a:ea typeface="Calibri" panose="020F0502020204030204" pitchFamily="34" charset="0"/>
                          <a:cs typeface="Times New Roman" panose="02020603050405020304" pitchFamily="18" charset="0"/>
                        </a:rPr>
                        <a:t>v</a:t>
                      </a:r>
                      <a:r>
                        <a:rPr lang="en-US" sz="1800" i="1" baseline="-25000" dirty="0" err="1">
                          <a:effectLst/>
                          <a:latin typeface="Calibri" panose="020F0502020204030204" pitchFamily="34" charset="0"/>
                          <a:ea typeface="Calibri" panose="020F0502020204030204" pitchFamily="34" charset="0"/>
                          <a:cs typeface="Times New Roman" panose="02020603050405020304" pitchFamily="18" charset="0"/>
                        </a:rPr>
                        <a:t>M</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Volume-specific maintenance costs (fix)</a:t>
                      </a:r>
                    </a:p>
                  </a:txBody>
                  <a:tcPr marL="68580" marR="68580" marT="0" marB="0"/>
                </a:tc>
                <a:extLst>
                  <a:ext uri="{0D108BD9-81ED-4DB2-BD59-A6C34878D82A}">
                    <a16:rowId xmlns:a16="http://schemas.microsoft.com/office/drawing/2014/main" val="3669980894"/>
                  </a:ext>
                </a:extLst>
              </a:tr>
              <a:tr h="229318">
                <a:tc>
                  <a:txBody>
                    <a:bodyPr/>
                    <a:lstStyle/>
                    <a:p>
                      <a:pPr marL="0" marR="0">
                        <a:lnSpc>
                          <a:spcPct val="150000"/>
                        </a:lnSpc>
                        <a:spcBef>
                          <a:spcPts val="0"/>
                        </a:spcBef>
                        <a:spcAft>
                          <a:spcPts val="0"/>
                        </a:spcAft>
                      </a:pPr>
                      <a:r>
                        <a:rPr lang="en-US" sz="1800">
                          <a:effectLst/>
                        </a:rPr>
                        <a:t>WB0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W</a:t>
                      </a:r>
                      <a:r>
                        <a:rPr lang="en-US" sz="1800" i="1" baseline="-25000" dirty="0">
                          <a:effectLst/>
                          <a:latin typeface="Calibri" panose="020F0502020204030204" pitchFamily="34" charset="0"/>
                          <a:ea typeface="Calibri" panose="020F0502020204030204" pitchFamily="34" charset="0"/>
                          <a:cs typeface="Times New Roman" panose="02020603050405020304" pitchFamily="18" charset="0"/>
                        </a:rPr>
                        <a:t>B0</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Initial egg weight (fix)</a:t>
                      </a:r>
                    </a:p>
                  </a:txBody>
                  <a:tcPr marL="68580" marR="68580" marT="0" marB="0"/>
                </a:tc>
                <a:extLst>
                  <a:ext uri="{0D108BD9-81ED-4DB2-BD59-A6C34878D82A}">
                    <a16:rowId xmlns:a16="http://schemas.microsoft.com/office/drawing/2014/main" val="873378874"/>
                  </a:ext>
                </a:extLst>
              </a:tr>
              <a:tr h="229318">
                <a:tc>
                  <a:txBody>
                    <a:bodyPr/>
                    <a:lstStyle/>
                    <a:p>
                      <a:pPr marL="0" marR="0">
                        <a:lnSpc>
                          <a:spcPct val="150000"/>
                        </a:lnSpc>
                        <a:spcBef>
                          <a:spcPts val="0"/>
                        </a:spcBef>
                        <a:spcAft>
                          <a:spcPts val="0"/>
                        </a:spcAft>
                      </a:pPr>
                      <a:r>
                        <a:rPr lang="en-US" sz="1800">
                          <a:effectLst/>
                        </a:rPr>
                        <a:t>Lwp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L</a:t>
                      </a:r>
                      <a:r>
                        <a:rPr lang="en-US" sz="1800" i="1" baseline="30000" dirty="0" err="1">
                          <a:effectLst/>
                          <a:latin typeface="Calibri" panose="020F0502020204030204" pitchFamily="34" charset="0"/>
                          <a:ea typeface="Calibri" panose="020F0502020204030204" pitchFamily="34" charset="0"/>
                          <a:cs typeface="Times New Roman" panose="02020603050405020304" pitchFamily="18" charset="0"/>
                        </a:rPr>
                        <a:t>M</a:t>
                      </a:r>
                      <a:r>
                        <a:rPr lang="en-US" sz="1800" i="1" baseline="-25000" dirty="0" err="1">
                          <a:effectLst/>
                          <a:latin typeface="Calibri" panose="020F0502020204030204" pitchFamily="34" charset="0"/>
                          <a:ea typeface="Calibri" panose="020F0502020204030204" pitchFamily="34" charset="0"/>
                          <a:cs typeface="Times New Roman" panose="02020603050405020304" pitchFamily="18" charset="0"/>
                        </a:rPr>
                        <a:t>p</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Total length at puberty (fix)</a:t>
                      </a:r>
                    </a:p>
                  </a:txBody>
                  <a:tcPr marL="68580" marR="68580" marT="0" marB="0"/>
                </a:tc>
                <a:extLst>
                  <a:ext uri="{0D108BD9-81ED-4DB2-BD59-A6C34878D82A}">
                    <a16:rowId xmlns:a16="http://schemas.microsoft.com/office/drawing/2014/main" val="2101870285"/>
                  </a:ext>
                </a:extLst>
              </a:tr>
              <a:tr h="229318">
                <a:tc>
                  <a:txBody>
                    <a:bodyPr/>
                    <a:lstStyle/>
                    <a:p>
                      <a:pPr marL="0" marR="0">
                        <a:lnSpc>
                          <a:spcPct val="150000"/>
                        </a:lnSpc>
                        <a:spcBef>
                          <a:spcPts val="0"/>
                        </a:spcBef>
                        <a:spcAft>
                          <a:spcPts val="0"/>
                        </a:spcAft>
                      </a:pPr>
                      <a:r>
                        <a:rPr lang="en-US" sz="1800">
                          <a:effectLst/>
                        </a:rPr>
                        <a:t>yAV</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y</a:t>
                      </a:r>
                      <a:r>
                        <a:rPr lang="en-US" sz="1800" i="1" baseline="-25000" dirty="0" err="1">
                          <a:effectLst/>
                          <a:latin typeface="Calibri" panose="020F0502020204030204" pitchFamily="34" charset="0"/>
                          <a:ea typeface="Calibri" panose="020F0502020204030204" pitchFamily="34" charset="0"/>
                          <a:cs typeface="Times New Roman" panose="02020603050405020304" pitchFamily="18" charset="0"/>
                        </a:rPr>
                        <a:t>AV</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Yield of assimilates on volume, i.e. starvation</a:t>
                      </a:r>
                    </a:p>
                  </a:txBody>
                  <a:tcPr marL="68580" marR="68580" marT="0" marB="0"/>
                </a:tc>
                <a:extLst>
                  <a:ext uri="{0D108BD9-81ED-4DB2-BD59-A6C34878D82A}">
                    <a16:rowId xmlns:a16="http://schemas.microsoft.com/office/drawing/2014/main" val="2945077436"/>
                  </a:ext>
                </a:extLst>
              </a:tr>
              <a:tr h="229318">
                <a:tc>
                  <a:txBody>
                    <a:bodyPr/>
                    <a:lstStyle/>
                    <a:p>
                      <a:pPr marL="0" marR="0">
                        <a:lnSpc>
                          <a:spcPct val="150000"/>
                        </a:lnSpc>
                        <a:spcBef>
                          <a:spcPts val="0"/>
                        </a:spcBef>
                        <a:spcAft>
                          <a:spcPts val="0"/>
                        </a:spcAft>
                      </a:pPr>
                      <a:r>
                        <a:rPr lang="en-US" sz="1800">
                          <a:effectLst/>
                        </a:rPr>
                        <a:t>yBA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y</a:t>
                      </a:r>
                      <a:r>
                        <a:rPr lang="en-US" sz="1800" i="1" baseline="-25000" dirty="0" err="1">
                          <a:effectLst/>
                          <a:latin typeface="Calibri" panose="020F0502020204030204" pitchFamily="34" charset="0"/>
                          <a:ea typeface="Calibri" panose="020F0502020204030204" pitchFamily="34" charset="0"/>
                          <a:cs typeface="Times New Roman" panose="02020603050405020304" pitchFamily="18" charset="0"/>
                        </a:rPr>
                        <a:t>BA</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Yield of egg buffer on assimilates, i.e. reproduction</a:t>
                      </a:r>
                    </a:p>
                  </a:txBody>
                  <a:tcPr marL="68580" marR="68580" marT="0" marB="0"/>
                </a:tc>
                <a:extLst>
                  <a:ext uri="{0D108BD9-81ED-4DB2-BD59-A6C34878D82A}">
                    <a16:rowId xmlns:a16="http://schemas.microsoft.com/office/drawing/2014/main" val="2077341783"/>
                  </a:ext>
                </a:extLst>
              </a:tr>
              <a:tr h="229318">
                <a:tc>
                  <a:txBody>
                    <a:bodyPr/>
                    <a:lstStyle/>
                    <a:p>
                      <a:pPr marL="0" marR="0">
                        <a:lnSpc>
                          <a:spcPct val="150000"/>
                        </a:lnSpc>
                        <a:spcBef>
                          <a:spcPts val="0"/>
                        </a:spcBef>
                        <a:spcAft>
                          <a:spcPts val="0"/>
                        </a:spcAft>
                      </a:pPr>
                      <a:r>
                        <a:rPr lang="en-US" sz="1800">
                          <a:effectLst/>
                        </a:rPr>
                        <a:t>yVA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y</a:t>
                      </a:r>
                      <a:r>
                        <a:rPr lang="en-US" sz="1800" i="1" baseline="-25000" dirty="0" err="1">
                          <a:effectLst/>
                          <a:latin typeface="Calibri" panose="020F0502020204030204" pitchFamily="34" charset="0"/>
                          <a:ea typeface="Calibri" panose="020F0502020204030204" pitchFamily="34" charset="0"/>
                          <a:cs typeface="Times New Roman" panose="02020603050405020304" pitchFamily="18" charset="0"/>
                        </a:rPr>
                        <a:t>VA</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Yield of structure on assimilates, i.e. growth</a:t>
                      </a:r>
                    </a:p>
                  </a:txBody>
                  <a:tcPr marL="68580" marR="68580" marT="0" marB="0"/>
                </a:tc>
                <a:extLst>
                  <a:ext uri="{0D108BD9-81ED-4DB2-BD59-A6C34878D82A}">
                    <a16:rowId xmlns:a16="http://schemas.microsoft.com/office/drawing/2014/main" val="648714778"/>
                  </a:ext>
                </a:extLst>
              </a:tr>
              <a:tr h="229318">
                <a:tc>
                  <a:txBody>
                    <a:bodyPr/>
                    <a:lstStyle/>
                    <a:p>
                      <a:pPr marL="0" marR="0">
                        <a:lnSpc>
                          <a:spcPct val="150000"/>
                        </a:lnSpc>
                        <a:spcBef>
                          <a:spcPts val="0"/>
                        </a:spcBef>
                        <a:spcAft>
                          <a:spcPts val="0"/>
                        </a:spcAft>
                      </a:pPr>
                      <a:r>
                        <a:rPr lang="en-US" sz="1800">
                          <a:effectLst/>
                        </a:rPr>
                        <a:t>kappa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l-GR" sz="1800" i="1" dirty="0">
                          <a:effectLst/>
                          <a:latin typeface="Calibri" panose="020F0502020204030204" pitchFamily="34" charset="0"/>
                          <a:ea typeface="Calibri" panose="020F0502020204030204" pitchFamily="34" charset="0"/>
                          <a:cs typeface="Times New Roman" panose="02020603050405020304" pitchFamily="18" charset="0"/>
                        </a:rPr>
                        <a:t>κ</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Allocation fraction to soma (fix)</a:t>
                      </a:r>
                    </a:p>
                  </a:txBody>
                  <a:tcPr marL="68580" marR="68580" marT="0" marB="0"/>
                </a:tc>
                <a:extLst>
                  <a:ext uri="{0D108BD9-81ED-4DB2-BD59-A6C34878D82A}">
                    <a16:rowId xmlns:a16="http://schemas.microsoft.com/office/drawing/2014/main" val="644545716"/>
                  </a:ext>
                </a:extLst>
              </a:tr>
              <a:tr h="229318">
                <a:tc>
                  <a:txBody>
                    <a:bodyPr/>
                    <a:lstStyle/>
                    <a:p>
                      <a:pPr marL="0" marR="0">
                        <a:lnSpc>
                          <a:spcPct val="150000"/>
                        </a:lnSpc>
                        <a:spcBef>
                          <a:spcPts val="0"/>
                        </a:spcBef>
                        <a:spcAft>
                          <a:spcPts val="0"/>
                        </a:spcAft>
                      </a:pPr>
                      <a:r>
                        <a:rPr lang="en-US" sz="1800">
                          <a:effectLst/>
                        </a:rPr>
                        <a:t>f</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f</a:t>
                      </a:r>
                    </a:p>
                  </a:txBody>
                  <a:tcPr marL="68580" marR="68580" marT="0" marB="0"/>
                </a:tc>
                <a:tc>
                  <a:txBody>
                    <a:bodyPr/>
                    <a:lstStyle/>
                    <a:p>
                      <a:pPr marL="0" marR="0">
                        <a:lnSpc>
                          <a:spcPct val="150000"/>
                        </a:lnSpc>
                        <a:spcBef>
                          <a:spcPts val="0"/>
                        </a:spcBef>
                        <a:spcAft>
                          <a:spcPts val="0"/>
                        </a:spcAft>
                      </a:pPr>
                      <a:r>
                        <a:rPr lang="en-US" sz="1800" dirty="0">
                          <a:effectLst/>
                        </a:rPr>
                        <a:t>Scaled food level (fix)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5285165"/>
                  </a:ext>
                </a:extLst>
              </a:tr>
              <a:tr h="229318">
                <a:tc>
                  <a:txBody>
                    <a:bodyPr/>
                    <a:lstStyle/>
                    <a:p>
                      <a:pPr marL="0" marR="0">
                        <a:lnSpc>
                          <a:spcPct val="150000"/>
                        </a:lnSpc>
                        <a:spcBef>
                          <a:spcPts val="0"/>
                        </a:spcBef>
                        <a:spcAft>
                          <a:spcPts val="0"/>
                        </a:spcAft>
                      </a:pPr>
                      <a:r>
                        <a:rPr lang="en-US" sz="1800">
                          <a:effectLst/>
                        </a:rPr>
                        <a:t>fB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f</a:t>
                      </a:r>
                      <a:r>
                        <a:rPr lang="en-US" sz="1800" i="1" baseline="-25000" dirty="0" err="1">
                          <a:effectLst/>
                          <a:latin typeface="Calibri" panose="020F0502020204030204" pitchFamily="34" charset="0"/>
                          <a:ea typeface="Calibri" panose="020F0502020204030204" pitchFamily="34" charset="0"/>
                          <a:cs typeface="Times New Roman" panose="02020603050405020304" pitchFamily="18" charset="0"/>
                        </a:rPr>
                        <a:t>B</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Scaled food level, embryo (fix)</a:t>
                      </a:r>
                    </a:p>
                  </a:txBody>
                  <a:tcPr marL="68580" marR="68580" marT="0" marB="0"/>
                </a:tc>
                <a:extLst>
                  <a:ext uri="{0D108BD9-81ED-4DB2-BD59-A6C34878D82A}">
                    <a16:rowId xmlns:a16="http://schemas.microsoft.com/office/drawing/2014/main" val="2184254736"/>
                  </a:ext>
                </a:extLst>
              </a:tr>
              <a:tr h="229318">
                <a:tc>
                  <a:txBody>
                    <a:bodyPr/>
                    <a:lstStyle/>
                    <a:p>
                      <a:pPr marL="0" marR="0">
                        <a:lnSpc>
                          <a:spcPct val="150000"/>
                        </a:lnSpc>
                        <a:spcBef>
                          <a:spcPts val="0"/>
                        </a:spcBef>
                        <a:spcAft>
                          <a:spcPts val="0"/>
                        </a:spcAft>
                      </a:pPr>
                      <a:r>
                        <a:rPr lang="en-US" sz="1800">
                          <a:effectLst/>
                        </a:rPr>
                        <a:t>Lwf</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L</a:t>
                      </a:r>
                      <a:r>
                        <a:rPr lang="en-US" sz="1800" i="1" baseline="-25000" dirty="0" err="1">
                          <a:effectLst/>
                          <a:latin typeface="Calibri" panose="020F0502020204030204" pitchFamily="34" charset="0"/>
                          <a:ea typeface="Calibri" panose="020F0502020204030204" pitchFamily="34" charset="0"/>
                          <a:cs typeface="Times New Roman" panose="02020603050405020304" pitchFamily="18" charset="0"/>
                        </a:rPr>
                        <a:t>f</a:t>
                      </a:r>
                      <a:r>
                        <a:rPr lang="en-US" sz="1800" i="1" baseline="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Half-saturation total length (fix) </a:t>
                      </a:r>
                    </a:p>
                  </a:txBody>
                  <a:tcPr marL="68580" marR="68580" marT="0" marB="0"/>
                </a:tc>
                <a:extLst>
                  <a:ext uri="{0D108BD9-81ED-4DB2-BD59-A6C34878D82A}">
                    <a16:rowId xmlns:a16="http://schemas.microsoft.com/office/drawing/2014/main" val="1457733670"/>
                  </a:ext>
                </a:extLst>
              </a:tr>
              <a:tr h="229318">
                <a:tc>
                  <a:txBody>
                    <a:bodyPr/>
                    <a:lstStyle/>
                    <a:p>
                      <a:pPr marL="0" marR="0">
                        <a:lnSpc>
                          <a:spcPct val="150000"/>
                        </a:lnSpc>
                        <a:spcBef>
                          <a:spcPts val="0"/>
                        </a:spcBef>
                        <a:spcAft>
                          <a:spcPts val="0"/>
                        </a:spcAft>
                      </a:pPr>
                      <a:r>
                        <a:rPr lang="en-US" sz="1800">
                          <a:effectLst/>
                        </a:rPr>
                        <a:t>mu_emb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h</a:t>
                      </a:r>
                      <a:r>
                        <a:rPr lang="en-US" sz="1800" i="1" baseline="-25000" dirty="0" err="1">
                          <a:effectLst/>
                          <a:latin typeface="Calibri" panose="020F0502020204030204" pitchFamily="34" charset="0"/>
                          <a:ea typeface="Calibri" panose="020F0502020204030204" pitchFamily="34" charset="0"/>
                          <a:cs typeface="Times New Roman" panose="02020603050405020304" pitchFamily="18" charset="0"/>
                        </a:rPr>
                        <a:t>emb</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Mortality rate for embryos, i.e. hazard rate?</a:t>
                      </a:r>
                    </a:p>
                  </a:txBody>
                  <a:tcPr marL="68580" marR="68580" marT="0" marB="0"/>
                </a:tc>
                <a:extLst>
                  <a:ext uri="{0D108BD9-81ED-4DB2-BD59-A6C34878D82A}">
                    <a16:rowId xmlns:a16="http://schemas.microsoft.com/office/drawing/2014/main" val="3911176469"/>
                  </a:ext>
                </a:extLst>
              </a:tr>
              <a:tr h="229318">
                <a:tc>
                  <a:txBody>
                    <a:bodyPr/>
                    <a:lstStyle/>
                    <a:p>
                      <a:pPr marL="0" marR="0">
                        <a:lnSpc>
                          <a:spcPct val="150000"/>
                        </a:lnSpc>
                        <a:spcBef>
                          <a:spcPts val="0"/>
                        </a:spcBef>
                        <a:spcAft>
                          <a:spcPts val="0"/>
                        </a:spcAft>
                      </a:pPr>
                      <a:r>
                        <a:rPr lang="en-US" sz="1800">
                          <a:effectLst/>
                        </a:rPr>
                        <a:t>mu_lar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h</a:t>
                      </a:r>
                      <a:r>
                        <a:rPr lang="en-US" sz="1800" i="1" baseline="-25000" dirty="0" err="1">
                          <a:effectLst/>
                          <a:latin typeface="Calibri" panose="020F0502020204030204" pitchFamily="34" charset="0"/>
                          <a:ea typeface="Calibri" panose="020F0502020204030204" pitchFamily="34" charset="0"/>
                          <a:cs typeface="Times New Roman" panose="02020603050405020304" pitchFamily="18" charset="0"/>
                        </a:rPr>
                        <a:t>lar</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Mortality rate for larvae, i.e. hazard rate?</a:t>
                      </a:r>
                    </a:p>
                  </a:txBody>
                  <a:tcPr marL="68580" marR="68580" marT="0" marB="0"/>
                </a:tc>
                <a:extLst>
                  <a:ext uri="{0D108BD9-81ED-4DB2-BD59-A6C34878D82A}">
                    <a16:rowId xmlns:a16="http://schemas.microsoft.com/office/drawing/2014/main" val="3820379539"/>
                  </a:ext>
                </a:extLst>
              </a:tr>
            </a:tbl>
          </a:graphicData>
        </a:graphic>
      </p:graphicFrame>
      <p:sp>
        <p:nvSpPr>
          <p:cNvPr id="2" name="TextBox 1">
            <a:extLst>
              <a:ext uri="{FF2B5EF4-FFF2-40B4-BE49-F238E27FC236}">
                <a16:creationId xmlns:a16="http://schemas.microsoft.com/office/drawing/2014/main" id="{C40165C0-A1FF-6C4C-B0F1-BA3F30BCB5CB}"/>
              </a:ext>
            </a:extLst>
          </p:cNvPr>
          <p:cNvSpPr txBox="1"/>
          <p:nvPr/>
        </p:nvSpPr>
        <p:spPr>
          <a:xfrm>
            <a:off x="10015728" y="1016002"/>
            <a:ext cx="2379807" cy="1077218"/>
          </a:xfrm>
          <a:prstGeom prst="rect">
            <a:avLst/>
          </a:prstGeom>
          <a:noFill/>
        </p:spPr>
        <p:txBody>
          <a:bodyPr wrap="square" rtlCol="0">
            <a:spAutoFit/>
          </a:bodyPr>
          <a:lstStyle/>
          <a:p>
            <a:r>
              <a:rPr lang="en-US" sz="1600" dirty="0"/>
              <a:t>*Fix the value if data available to calculate or standard value is good (e.g. kappa)</a:t>
            </a:r>
          </a:p>
        </p:txBody>
      </p:sp>
    </p:spTree>
    <p:extLst>
      <p:ext uri="{BB962C8B-B14F-4D97-AF65-F5344CB8AC3E}">
        <p14:creationId xmlns:p14="http://schemas.microsoft.com/office/powerpoint/2010/main" val="3118880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63683-5B42-498C-9966-D3153D623F0D}"/>
              </a:ext>
            </a:extLst>
          </p:cNvPr>
          <p:cNvSpPr>
            <a:spLocks noGrp="1"/>
          </p:cNvSpPr>
          <p:nvPr>
            <p:ph type="title"/>
          </p:nvPr>
        </p:nvSpPr>
        <p:spPr>
          <a:xfrm>
            <a:off x="838200" y="-195707"/>
            <a:ext cx="10515600" cy="927227"/>
          </a:xfrm>
        </p:spPr>
        <p:txBody>
          <a:bodyPr/>
          <a:lstStyle/>
          <a:p>
            <a:r>
              <a:rPr lang="en-US" dirty="0"/>
              <a:t>Plot to 50 days for Egg Buffer</a:t>
            </a:r>
          </a:p>
        </p:txBody>
      </p:sp>
      <p:pic>
        <p:nvPicPr>
          <p:cNvPr id="3" name="Picture 2">
            <a:extLst>
              <a:ext uri="{FF2B5EF4-FFF2-40B4-BE49-F238E27FC236}">
                <a16:creationId xmlns:a16="http://schemas.microsoft.com/office/drawing/2014/main" id="{785C8555-D7FD-4A74-B62B-3D805B9F3067}"/>
              </a:ext>
            </a:extLst>
          </p:cNvPr>
          <p:cNvPicPr>
            <a:picLocks noChangeAspect="1"/>
          </p:cNvPicPr>
          <p:nvPr/>
        </p:nvPicPr>
        <p:blipFill>
          <a:blip r:embed="rId2"/>
          <a:stretch>
            <a:fillRect/>
          </a:stretch>
        </p:blipFill>
        <p:spPr>
          <a:xfrm>
            <a:off x="2456942" y="1466576"/>
            <a:ext cx="7278116" cy="3924848"/>
          </a:xfrm>
          <a:prstGeom prst="rect">
            <a:avLst/>
          </a:prstGeom>
        </p:spPr>
      </p:pic>
    </p:spTree>
    <p:extLst>
      <p:ext uri="{BB962C8B-B14F-4D97-AF65-F5344CB8AC3E}">
        <p14:creationId xmlns:p14="http://schemas.microsoft.com/office/powerpoint/2010/main" val="2096692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63683-5B42-498C-9966-D3153D623F0D}"/>
              </a:ext>
            </a:extLst>
          </p:cNvPr>
          <p:cNvSpPr>
            <a:spLocks noGrp="1"/>
          </p:cNvSpPr>
          <p:nvPr>
            <p:ph type="title"/>
          </p:nvPr>
        </p:nvSpPr>
        <p:spPr>
          <a:xfrm>
            <a:off x="838200" y="-195707"/>
            <a:ext cx="10515600" cy="927227"/>
          </a:xfrm>
        </p:spPr>
        <p:txBody>
          <a:bodyPr/>
          <a:lstStyle/>
          <a:p>
            <a:r>
              <a:rPr lang="en-US" dirty="0"/>
              <a:t>Plot to 150 days for Survival</a:t>
            </a:r>
          </a:p>
        </p:txBody>
      </p:sp>
      <p:pic>
        <p:nvPicPr>
          <p:cNvPr id="5" name="Picture 4">
            <a:extLst>
              <a:ext uri="{FF2B5EF4-FFF2-40B4-BE49-F238E27FC236}">
                <a16:creationId xmlns:a16="http://schemas.microsoft.com/office/drawing/2014/main" id="{E1E83F7C-052D-456B-93D3-130F4FB1A7B1}"/>
              </a:ext>
            </a:extLst>
          </p:cNvPr>
          <p:cNvPicPr>
            <a:picLocks noChangeAspect="1"/>
          </p:cNvPicPr>
          <p:nvPr/>
        </p:nvPicPr>
        <p:blipFill>
          <a:blip r:embed="rId2"/>
          <a:stretch>
            <a:fillRect/>
          </a:stretch>
        </p:blipFill>
        <p:spPr>
          <a:xfrm>
            <a:off x="2611275" y="1259549"/>
            <a:ext cx="7851348" cy="4338902"/>
          </a:xfrm>
          <a:prstGeom prst="rect">
            <a:avLst/>
          </a:prstGeom>
        </p:spPr>
      </p:pic>
    </p:spTree>
    <p:extLst>
      <p:ext uri="{BB962C8B-B14F-4D97-AF65-F5344CB8AC3E}">
        <p14:creationId xmlns:p14="http://schemas.microsoft.com/office/powerpoint/2010/main" val="2034368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6E83CABF-EE0A-46A9-A0B3-1B425097C6A6}"/>
              </a:ext>
            </a:extLst>
          </p:cNvPr>
          <p:cNvSpPr>
            <a:spLocks noChangeArrowheads="1"/>
          </p:cNvSpPr>
          <p:nvPr/>
        </p:nvSpPr>
        <p:spPr bwMode="auto">
          <a:xfrm>
            <a:off x="714310" y="319615"/>
            <a:ext cx="103560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Fitting for one parameter at a time, recording the estimate, AIC, and NLL below. </a:t>
            </a:r>
            <a:endParaRPr kumimoji="0" lang="en-US" altLang="en-US" sz="1400" b="0" i="0" u="none" strike="noStrike" cap="none" normalizeH="0" baseline="0" dirty="0">
              <a:ln>
                <a:noFill/>
              </a:ln>
              <a:solidFill>
                <a:schemeClr val="tx1"/>
              </a:solidFill>
              <a:effectLst/>
            </a:endParaRPr>
          </a:p>
        </p:txBody>
      </p:sp>
      <p:sp>
        <p:nvSpPr>
          <p:cNvPr id="8" name="Rectangle 2">
            <a:extLst>
              <a:ext uri="{FF2B5EF4-FFF2-40B4-BE49-F238E27FC236}">
                <a16:creationId xmlns:a16="http://schemas.microsoft.com/office/drawing/2014/main" id="{84AF1626-D58A-407F-B5C4-98FD4EDB28F7}"/>
              </a:ext>
            </a:extLst>
          </p:cNvPr>
          <p:cNvSpPr>
            <a:spLocks noChangeArrowheads="1"/>
          </p:cNvSpPr>
          <p:nvPr/>
        </p:nvSpPr>
        <p:spPr bwMode="auto">
          <a:xfrm>
            <a:off x="1411762" y="5820843"/>
            <a:ext cx="88187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For reference: with no fitting or parameter estimation, only ‘manual’ fitting (selection of initial parameters): NLL=</a:t>
            </a:r>
            <a:r>
              <a:rPr lang="en-US" altLang="en-US" dirty="0">
                <a:latin typeface="Calibri" panose="020F0502020204030204" pitchFamily="34" charset="0"/>
                <a:ea typeface="Calibri" panose="020F0502020204030204" pitchFamily="34" charset="0"/>
                <a:cs typeface="Times New Roman" panose="02020603050405020304" pitchFamily="18" charset="0"/>
              </a:rPr>
              <a:t>268.586</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(AIC not stated but I guess it is ~537).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graphicFrame>
        <p:nvGraphicFramePr>
          <p:cNvPr id="4" name="Content Placeholder 3">
            <a:extLst>
              <a:ext uri="{FF2B5EF4-FFF2-40B4-BE49-F238E27FC236}">
                <a16:creationId xmlns:a16="http://schemas.microsoft.com/office/drawing/2014/main" id="{FB85EB07-47BA-4BE7-8131-FCADDB053D03}"/>
              </a:ext>
            </a:extLst>
          </p:cNvPr>
          <p:cNvGraphicFramePr>
            <a:graphicFrameLocks noGrp="1"/>
          </p:cNvGraphicFramePr>
          <p:nvPr>
            <p:ph idx="1"/>
            <p:extLst>
              <p:ext uri="{D42A27DB-BD31-4B8C-83A1-F6EECF244321}">
                <p14:modId xmlns:p14="http://schemas.microsoft.com/office/powerpoint/2010/main" val="430056797"/>
              </p:ext>
            </p:extLst>
          </p:nvPr>
        </p:nvGraphicFramePr>
        <p:xfrm>
          <a:off x="1213658" y="975360"/>
          <a:ext cx="9016859" cy="4632960"/>
        </p:xfrm>
        <a:graphic>
          <a:graphicData uri="http://schemas.openxmlformats.org/drawingml/2006/table">
            <a:tbl>
              <a:tblPr firstRow="1" firstCol="1" bandRow="1">
                <a:tableStyleId>{5C22544A-7EE6-4342-B048-85BDC9FD1C3A}</a:tableStyleId>
              </a:tblPr>
              <a:tblGrid>
                <a:gridCol w="1019339">
                  <a:extLst>
                    <a:ext uri="{9D8B030D-6E8A-4147-A177-3AD203B41FA5}">
                      <a16:colId xmlns:a16="http://schemas.microsoft.com/office/drawing/2014/main" val="1690749688"/>
                    </a:ext>
                  </a:extLst>
                </a:gridCol>
                <a:gridCol w="1492845">
                  <a:extLst>
                    <a:ext uri="{9D8B030D-6E8A-4147-A177-3AD203B41FA5}">
                      <a16:colId xmlns:a16="http://schemas.microsoft.com/office/drawing/2014/main" val="567383728"/>
                    </a:ext>
                  </a:extLst>
                </a:gridCol>
                <a:gridCol w="1735866">
                  <a:extLst>
                    <a:ext uri="{9D8B030D-6E8A-4147-A177-3AD203B41FA5}">
                      <a16:colId xmlns:a16="http://schemas.microsoft.com/office/drawing/2014/main" val="1501924297"/>
                    </a:ext>
                  </a:extLst>
                </a:gridCol>
                <a:gridCol w="1041520">
                  <a:extLst>
                    <a:ext uri="{9D8B030D-6E8A-4147-A177-3AD203B41FA5}">
                      <a16:colId xmlns:a16="http://schemas.microsoft.com/office/drawing/2014/main" val="267666168"/>
                    </a:ext>
                  </a:extLst>
                </a:gridCol>
                <a:gridCol w="1649072">
                  <a:extLst>
                    <a:ext uri="{9D8B030D-6E8A-4147-A177-3AD203B41FA5}">
                      <a16:colId xmlns:a16="http://schemas.microsoft.com/office/drawing/2014/main" val="3386665337"/>
                    </a:ext>
                  </a:extLst>
                </a:gridCol>
                <a:gridCol w="2078217">
                  <a:extLst>
                    <a:ext uri="{9D8B030D-6E8A-4147-A177-3AD203B41FA5}">
                      <a16:colId xmlns:a16="http://schemas.microsoft.com/office/drawing/2014/main" val="4037032185"/>
                    </a:ext>
                  </a:extLst>
                </a:gridCol>
              </a:tblGrid>
              <a:tr h="729239">
                <a:tc>
                  <a:txBody>
                    <a:bodyPr/>
                    <a:lstStyle/>
                    <a:p>
                      <a:pPr marL="0" marR="0">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Initial parameters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Parameters estimated from ODE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AIC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Negative Log-Likelihood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Notes</a:t>
                      </a:r>
                    </a:p>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382943"/>
                  </a:ext>
                </a:extLst>
              </a:tr>
              <a:tr h="243080">
                <a:tc>
                  <a:txBody>
                    <a:bodyPr/>
                    <a:lstStyle/>
                    <a:p>
                      <a:pPr marL="0" marR="0">
                        <a:spcBef>
                          <a:spcPts val="0"/>
                        </a:spcBef>
                        <a:spcAft>
                          <a:spcPts val="0"/>
                        </a:spcAft>
                      </a:pPr>
                      <a:r>
                        <a:rPr lang="en-US" sz="1600">
                          <a:effectLst/>
                        </a:rPr>
                        <a:t>delM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0.1066 (data)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3185226"/>
                  </a:ext>
                </a:extLst>
              </a:tr>
              <a:tr h="243080">
                <a:tc>
                  <a:txBody>
                    <a:bodyPr/>
                    <a:lstStyle/>
                    <a:p>
                      <a:pPr marL="0" marR="0">
                        <a:spcBef>
                          <a:spcPts val="0"/>
                        </a:spcBef>
                        <a:spcAft>
                          <a:spcPts val="0"/>
                        </a:spcAft>
                      </a:pPr>
                      <a:r>
                        <a:rPr lang="en-US" sz="1600" dirty="0" err="1">
                          <a:effectLst/>
                        </a:rPr>
                        <a:t>dV</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1386267"/>
                  </a:ext>
                </a:extLst>
              </a:tr>
              <a:tr h="243080">
                <a:tc>
                  <a:txBody>
                    <a:bodyPr/>
                    <a:lstStyle/>
                    <a:p>
                      <a:pPr marL="0" marR="0">
                        <a:spcBef>
                          <a:spcPts val="0"/>
                        </a:spcBef>
                        <a:spcAft>
                          <a:spcPts val="0"/>
                        </a:spcAft>
                      </a:pPr>
                      <a:r>
                        <a:rPr lang="en-US" sz="1600">
                          <a:effectLst/>
                        </a:rPr>
                        <a:t>sJAm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0.27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0.2705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530.48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264.24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Repro improved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6002815"/>
                  </a:ext>
                </a:extLst>
              </a:tr>
              <a:tr h="243080">
                <a:tc>
                  <a:txBody>
                    <a:bodyPr/>
                    <a:lstStyle/>
                    <a:p>
                      <a:pPr marL="0" marR="0">
                        <a:spcBef>
                          <a:spcPts val="0"/>
                        </a:spcBef>
                        <a:spcAft>
                          <a:spcPts val="0"/>
                        </a:spcAft>
                      </a:pPr>
                      <a:r>
                        <a:rPr lang="en-US" sz="1600">
                          <a:effectLst/>
                        </a:rPr>
                        <a:t>sJM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0.01497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530.38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264.19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Repro improved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8577453"/>
                  </a:ext>
                </a:extLst>
              </a:tr>
              <a:tr h="243080">
                <a:tc>
                  <a:txBody>
                    <a:bodyPr/>
                    <a:lstStyle/>
                    <a:p>
                      <a:pPr marL="0" marR="0">
                        <a:spcBef>
                          <a:spcPts val="0"/>
                        </a:spcBef>
                        <a:spcAft>
                          <a:spcPts val="0"/>
                        </a:spcAft>
                      </a:pPr>
                      <a:r>
                        <a:rPr lang="en-US" sz="1600">
                          <a:effectLst/>
                        </a:rPr>
                        <a:t>WB0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0.1345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523.46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260.73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Repro higher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3927943"/>
                  </a:ext>
                </a:extLst>
              </a:tr>
              <a:tr h="243080">
                <a:tc>
                  <a:txBody>
                    <a:bodyPr/>
                    <a:lstStyle/>
                    <a:p>
                      <a:pPr marL="0" marR="0">
                        <a:spcBef>
                          <a:spcPts val="0"/>
                        </a:spcBef>
                        <a:spcAft>
                          <a:spcPts val="0"/>
                        </a:spcAft>
                      </a:pPr>
                      <a:r>
                        <a:rPr lang="en-US" sz="1600">
                          <a:effectLst/>
                        </a:rPr>
                        <a:t>Lwp</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115 (data)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114.8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530.93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264.46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Repro improved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9286690"/>
                  </a:ext>
                </a:extLst>
              </a:tr>
              <a:tr h="243080">
                <a:tc>
                  <a:txBody>
                    <a:bodyPr/>
                    <a:lstStyle/>
                    <a:p>
                      <a:pPr marL="0" marR="0">
                        <a:spcBef>
                          <a:spcPts val="0"/>
                        </a:spcBef>
                        <a:spcAft>
                          <a:spcPts val="0"/>
                        </a:spcAft>
                      </a:pPr>
                      <a:r>
                        <a:rPr lang="en-US" sz="1600">
                          <a:effectLst/>
                        </a:rPr>
                        <a:t>yAV</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1.6e-15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538.16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268.08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Egg depletion incr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75192550"/>
                  </a:ext>
                </a:extLst>
              </a:tr>
              <a:tr h="243080">
                <a:tc>
                  <a:txBody>
                    <a:bodyPr/>
                    <a:lstStyle/>
                    <a:p>
                      <a:pPr marL="0" marR="0">
                        <a:spcBef>
                          <a:spcPts val="0"/>
                        </a:spcBef>
                        <a:spcAft>
                          <a:spcPts val="0"/>
                        </a:spcAft>
                      </a:pPr>
                      <a:r>
                        <a:rPr lang="en-US" sz="1600">
                          <a:effectLst/>
                        </a:rPr>
                        <a:t>yBA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0.95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1.000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529.21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263.60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Repro hi like WB0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1612784"/>
                  </a:ext>
                </a:extLst>
              </a:tr>
              <a:tr h="486159">
                <a:tc>
                  <a:txBody>
                    <a:bodyPr/>
                    <a:lstStyle/>
                    <a:p>
                      <a:pPr marL="0" marR="0">
                        <a:spcBef>
                          <a:spcPts val="0"/>
                        </a:spcBef>
                        <a:spcAft>
                          <a:spcPts val="0"/>
                        </a:spcAft>
                      </a:pPr>
                      <a:r>
                        <a:rPr lang="en-US" sz="1600">
                          <a:effectLst/>
                        </a:rPr>
                        <a:t>yVA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0.15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0.1513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531.76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264.88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Repro improved, egg depletion incr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3001596"/>
                  </a:ext>
                </a:extLst>
              </a:tr>
              <a:tr h="243080">
                <a:tc>
                  <a:txBody>
                    <a:bodyPr/>
                    <a:lstStyle/>
                    <a:p>
                      <a:pPr marL="0" marR="0">
                        <a:spcBef>
                          <a:spcPts val="0"/>
                        </a:spcBef>
                        <a:spcAft>
                          <a:spcPts val="0"/>
                        </a:spcAft>
                      </a:pPr>
                      <a:r>
                        <a:rPr lang="en-US" sz="1600">
                          <a:effectLst/>
                        </a:rPr>
                        <a:t>kappa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0.75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0.7514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531.09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264.54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Repro improved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67446425"/>
                  </a:ext>
                </a:extLst>
              </a:tr>
              <a:tr h="243080">
                <a:tc>
                  <a:txBody>
                    <a:bodyPr/>
                    <a:lstStyle/>
                    <a:p>
                      <a:pPr marL="0" marR="0">
                        <a:spcBef>
                          <a:spcPts val="0"/>
                        </a:spcBef>
                        <a:spcAft>
                          <a:spcPts val="0"/>
                        </a:spcAft>
                      </a:pPr>
                      <a:r>
                        <a:rPr lang="en-US" sz="1600">
                          <a:effectLst/>
                        </a:rPr>
                        <a:t>f</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1 (ad libitum)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1.002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530.68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264.34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Repro improved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76314239"/>
                  </a:ext>
                </a:extLst>
              </a:tr>
              <a:tr h="243080">
                <a:tc>
                  <a:txBody>
                    <a:bodyPr/>
                    <a:lstStyle/>
                    <a:p>
                      <a:pPr marL="0" marR="0">
                        <a:spcBef>
                          <a:spcPts val="0"/>
                        </a:spcBef>
                        <a:spcAft>
                          <a:spcPts val="0"/>
                        </a:spcAft>
                      </a:pPr>
                      <a:r>
                        <a:rPr lang="en-US" sz="1600">
                          <a:effectLst/>
                        </a:rPr>
                        <a:t>fB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0.9284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429.39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213.69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Egg buf, surv chg</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9209861"/>
                  </a:ext>
                </a:extLst>
              </a:tr>
              <a:tr h="243080">
                <a:tc>
                  <a:txBody>
                    <a:bodyPr/>
                    <a:lstStyle/>
                    <a:p>
                      <a:pPr marL="0" marR="0">
                        <a:spcBef>
                          <a:spcPts val="0"/>
                        </a:spcBef>
                        <a:spcAft>
                          <a:spcPts val="0"/>
                        </a:spcAft>
                      </a:pPr>
                      <a:r>
                        <a:rPr lang="en-US" sz="1600">
                          <a:effectLst/>
                        </a:rPr>
                        <a:t>Lwf</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539.17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268.59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Nothing changed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7900272"/>
                  </a:ext>
                </a:extLst>
              </a:tr>
              <a:tr h="243080">
                <a:tc>
                  <a:txBody>
                    <a:bodyPr/>
                    <a:lstStyle/>
                    <a:p>
                      <a:pPr marL="0" marR="0">
                        <a:spcBef>
                          <a:spcPts val="0"/>
                        </a:spcBef>
                        <a:spcAft>
                          <a:spcPts val="0"/>
                        </a:spcAft>
                      </a:pPr>
                      <a:r>
                        <a:rPr lang="en-US" sz="1600">
                          <a:effectLst/>
                        </a:rPr>
                        <a:t>mu_emb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0.07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0.07712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538.84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268.42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Hatch </a:t>
                      </a:r>
                      <a:r>
                        <a:rPr lang="en-US" sz="1600" dirty="0" err="1">
                          <a:effectLst/>
                        </a:rPr>
                        <a:t>surv</a:t>
                      </a:r>
                      <a:r>
                        <a:rPr lang="en-US" sz="1600" dirty="0">
                          <a:effectLst/>
                        </a:rPr>
                        <a:t> lower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5173198"/>
                  </a:ext>
                </a:extLst>
              </a:tr>
              <a:tr h="243080">
                <a:tc>
                  <a:txBody>
                    <a:bodyPr/>
                    <a:lstStyle/>
                    <a:p>
                      <a:pPr marL="0" marR="0">
                        <a:spcBef>
                          <a:spcPts val="0"/>
                        </a:spcBef>
                        <a:spcAft>
                          <a:spcPts val="0"/>
                        </a:spcAft>
                      </a:pPr>
                      <a:r>
                        <a:rPr lang="en-US" sz="1600">
                          <a:effectLst/>
                        </a:rPr>
                        <a:t>mu_lar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0.02733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534.57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266.29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Larval </a:t>
                      </a:r>
                      <a:r>
                        <a:rPr lang="en-US" sz="1600" dirty="0" err="1">
                          <a:effectLst/>
                        </a:rPr>
                        <a:t>surv</a:t>
                      </a:r>
                      <a:r>
                        <a:rPr lang="en-US" sz="1600" dirty="0">
                          <a:effectLst/>
                        </a:rPr>
                        <a:t> lower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1692700"/>
                  </a:ext>
                </a:extLst>
              </a:tr>
            </a:tbl>
          </a:graphicData>
        </a:graphic>
      </p:graphicFrame>
    </p:spTree>
    <p:extLst>
      <p:ext uri="{BB962C8B-B14F-4D97-AF65-F5344CB8AC3E}">
        <p14:creationId xmlns:p14="http://schemas.microsoft.com/office/powerpoint/2010/main" val="1447023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6E83CABF-EE0A-46A9-A0B3-1B425097C6A6}"/>
              </a:ext>
            </a:extLst>
          </p:cNvPr>
          <p:cNvSpPr>
            <a:spLocks noChangeArrowheads="1"/>
          </p:cNvSpPr>
          <p:nvPr/>
        </p:nvSpPr>
        <p:spPr bwMode="auto">
          <a:xfrm>
            <a:off x="714310" y="319615"/>
            <a:ext cx="103560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Fitting for one parameter at a time, recording the estimate, AIC, and NLL below. </a:t>
            </a:r>
            <a:endParaRPr kumimoji="0" lang="en-US" altLang="en-US" sz="1400" b="0" i="0" u="none" strike="noStrike" cap="none" normalizeH="0" baseline="0" dirty="0">
              <a:ln>
                <a:noFill/>
              </a:ln>
              <a:solidFill>
                <a:schemeClr val="tx1"/>
              </a:solidFill>
              <a:effectLst/>
            </a:endParaRPr>
          </a:p>
        </p:txBody>
      </p:sp>
      <p:sp>
        <p:nvSpPr>
          <p:cNvPr id="8" name="Rectangle 2">
            <a:extLst>
              <a:ext uri="{FF2B5EF4-FFF2-40B4-BE49-F238E27FC236}">
                <a16:creationId xmlns:a16="http://schemas.microsoft.com/office/drawing/2014/main" id="{84AF1626-D58A-407F-B5C4-98FD4EDB28F7}"/>
              </a:ext>
            </a:extLst>
          </p:cNvPr>
          <p:cNvSpPr>
            <a:spLocks noChangeArrowheads="1"/>
          </p:cNvSpPr>
          <p:nvPr/>
        </p:nvSpPr>
        <p:spPr bwMode="auto">
          <a:xfrm>
            <a:off x="1411762" y="5820843"/>
            <a:ext cx="88187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For reference: with no fitting or parameter estimation, only ‘manual’ fitting (selection of initial parameters): NLL=</a:t>
            </a:r>
            <a:r>
              <a:rPr lang="en-US" altLang="en-US" dirty="0">
                <a:latin typeface="Calibri" panose="020F0502020204030204" pitchFamily="34" charset="0"/>
                <a:ea typeface="Calibri" panose="020F0502020204030204" pitchFamily="34" charset="0"/>
                <a:cs typeface="Times New Roman" panose="02020603050405020304" pitchFamily="18" charset="0"/>
              </a:rPr>
              <a:t>268.586</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(AIC not stated but I guess it is ~537).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0DC6C081-509F-4B5A-903D-32880AE61BBF}"/>
              </a:ext>
            </a:extLst>
          </p:cNvPr>
          <p:cNvSpPr>
            <a:spLocks noChangeArrowheads="1"/>
          </p:cNvSpPr>
          <p:nvPr/>
        </p:nvSpPr>
        <p:spPr bwMode="auto">
          <a:xfrm>
            <a:off x="2400568" y="1071855"/>
            <a:ext cx="73908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Here are the same parameters and AIC values but listed in order of lowest AIC (best fit, greatest improvement from version with fitting turned off) to highest: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A48D5B4F-DCFE-48DB-8FDD-718CF01AE436}"/>
              </a:ext>
            </a:extLst>
          </p:cNvPr>
          <p:cNvGraphicFramePr>
            <a:graphicFrameLocks noGrp="1"/>
          </p:cNvGraphicFramePr>
          <p:nvPr>
            <p:extLst>
              <p:ext uri="{D42A27DB-BD31-4B8C-83A1-F6EECF244321}">
                <p14:modId xmlns:p14="http://schemas.microsoft.com/office/powerpoint/2010/main" val="2992089493"/>
              </p:ext>
            </p:extLst>
          </p:nvPr>
        </p:nvGraphicFramePr>
        <p:xfrm>
          <a:off x="899160" y="1767839"/>
          <a:ext cx="10171176" cy="4018308"/>
        </p:xfrm>
        <a:graphic>
          <a:graphicData uri="http://schemas.openxmlformats.org/drawingml/2006/table">
            <a:tbl>
              <a:tblPr firstRow="1" firstCol="1" bandRow="1">
                <a:tableStyleId>{5C22544A-7EE6-4342-B048-85BDC9FD1C3A}</a:tableStyleId>
              </a:tblPr>
              <a:tblGrid>
                <a:gridCol w="1423965">
                  <a:extLst>
                    <a:ext uri="{9D8B030D-6E8A-4147-A177-3AD203B41FA5}">
                      <a16:colId xmlns:a16="http://schemas.microsoft.com/office/drawing/2014/main" val="1621541653"/>
                    </a:ext>
                  </a:extLst>
                </a:gridCol>
                <a:gridCol w="1075860">
                  <a:extLst>
                    <a:ext uri="{9D8B030D-6E8A-4147-A177-3AD203B41FA5}">
                      <a16:colId xmlns:a16="http://schemas.microsoft.com/office/drawing/2014/main" val="2703090469"/>
                    </a:ext>
                  </a:extLst>
                </a:gridCol>
                <a:gridCol w="7671351">
                  <a:extLst>
                    <a:ext uri="{9D8B030D-6E8A-4147-A177-3AD203B41FA5}">
                      <a16:colId xmlns:a16="http://schemas.microsoft.com/office/drawing/2014/main" val="3338339927"/>
                    </a:ext>
                  </a:extLst>
                </a:gridCol>
              </a:tblGrid>
              <a:tr h="287022">
                <a:tc>
                  <a:txBody>
                    <a:bodyPr/>
                    <a:lstStyle/>
                    <a:p>
                      <a:pPr marL="0" marR="0">
                        <a:spcBef>
                          <a:spcPts val="0"/>
                        </a:spcBef>
                        <a:spcAft>
                          <a:spcPts val="0"/>
                        </a:spcAft>
                      </a:pPr>
                      <a:r>
                        <a:rPr lang="en-US" sz="1600" dirty="0">
                          <a:effectLst/>
                        </a:rPr>
                        <a:t>Parameter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AIC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Notes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9540157"/>
                  </a:ext>
                </a:extLst>
              </a:tr>
              <a:tr h="287022">
                <a:tc>
                  <a:txBody>
                    <a:bodyPr/>
                    <a:lstStyle/>
                    <a:p>
                      <a:pPr marL="0" marR="0">
                        <a:spcBef>
                          <a:spcPts val="0"/>
                        </a:spcBef>
                        <a:spcAft>
                          <a:spcPts val="0"/>
                        </a:spcAft>
                      </a:pPr>
                      <a:r>
                        <a:rPr lang="en-US" sz="1600" dirty="0" err="1">
                          <a:effectLst/>
                        </a:rPr>
                        <a:t>fB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429.39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Egg buffer depleted faster, survival changed slightly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83129997"/>
                  </a:ext>
                </a:extLst>
              </a:tr>
              <a:tr h="287022">
                <a:tc>
                  <a:txBody>
                    <a:bodyPr/>
                    <a:lstStyle/>
                    <a:p>
                      <a:pPr marL="0" marR="0">
                        <a:spcBef>
                          <a:spcPts val="0"/>
                        </a:spcBef>
                        <a:spcAft>
                          <a:spcPts val="0"/>
                        </a:spcAft>
                      </a:pPr>
                      <a:r>
                        <a:rPr lang="en-US" sz="1600">
                          <a:effectLst/>
                        </a:rPr>
                        <a:t>WB0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523.46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Reproduction higher overall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7649810"/>
                  </a:ext>
                </a:extLst>
              </a:tr>
              <a:tr h="287022">
                <a:tc>
                  <a:txBody>
                    <a:bodyPr/>
                    <a:lstStyle/>
                    <a:p>
                      <a:pPr marL="0" marR="0">
                        <a:spcBef>
                          <a:spcPts val="0"/>
                        </a:spcBef>
                        <a:spcAft>
                          <a:spcPts val="0"/>
                        </a:spcAft>
                      </a:pPr>
                      <a:r>
                        <a:rPr lang="en-US" sz="1600">
                          <a:effectLst/>
                        </a:rPr>
                        <a:t>yBA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529.21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Reproduction higher overall, similar to WB0 effect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3591555"/>
                  </a:ext>
                </a:extLst>
              </a:tr>
              <a:tr h="287022">
                <a:tc>
                  <a:txBody>
                    <a:bodyPr/>
                    <a:lstStyle/>
                    <a:p>
                      <a:pPr marL="0" marR="0">
                        <a:spcBef>
                          <a:spcPts val="0"/>
                        </a:spcBef>
                        <a:spcAft>
                          <a:spcPts val="0"/>
                        </a:spcAft>
                      </a:pPr>
                      <a:r>
                        <a:rPr lang="en-US" sz="1600">
                          <a:effectLst/>
                        </a:rPr>
                        <a:t>sJM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530.38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Reproduction fit improved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3518988"/>
                  </a:ext>
                </a:extLst>
              </a:tr>
              <a:tr h="287022">
                <a:tc>
                  <a:txBody>
                    <a:bodyPr/>
                    <a:lstStyle/>
                    <a:p>
                      <a:pPr marL="0" marR="0">
                        <a:spcBef>
                          <a:spcPts val="0"/>
                        </a:spcBef>
                        <a:spcAft>
                          <a:spcPts val="0"/>
                        </a:spcAft>
                      </a:pPr>
                      <a:r>
                        <a:rPr lang="en-US" sz="1600">
                          <a:effectLst/>
                        </a:rPr>
                        <a:t>sJAm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530.48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Reproduction fit improved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14678107"/>
                  </a:ext>
                </a:extLst>
              </a:tr>
              <a:tr h="287022">
                <a:tc>
                  <a:txBody>
                    <a:bodyPr/>
                    <a:lstStyle/>
                    <a:p>
                      <a:pPr marL="0" marR="0">
                        <a:spcBef>
                          <a:spcPts val="0"/>
                        </a:spcBef>
                        <a:spcAft>
                          <a:spcPts val="0"/>
                        </a:spcAft>
                      </a:pPr>
                      <a:r>
                        <a:rPr lang="en-US" sz="1600">
                          <a:effectLst/>
                        </a:rPr>
                        <a:t>f</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530.68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Reproduction fit improved but estimate is unrealistic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7901449"/>
                  </a:ext>
                </a:extLst>
              </a:tr>
              <a:tr h="287022">
                <a:tc>
                  <a:txBody>
                    <a:bodyPr/>
                    <a:lstStyle/>
                    <a:p>
                      <a:pPr marL="0" marR="0">
                        <a:spcBef>
                          <a:spcPts val="0"/>
                        </a:spcBef>
                        <a:spcAft>
                          <a:spcPts val="0"/>
                        </a:spcAft>
                      </a:pPr>
                      <a:r>
                        <a:rPr lang="en-US" sz="1600">
                          <a:effectLst/>
                        </a:rPr>
                        <a:t>Lwp</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530.93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Reproduction fit improved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0209648"/>
                  </a:ext>
                </a:extLst>
              </a:tr>
              <a:tr h="287022">
                <a:tc>
                  <a:txBody>
                    <a:bodyPr/>
                    <a:lstStyle/>
                    <a:p>
                      <a:pPr marL="0" marR="0">
                        <a:spcBef>
                          <a:spcPts val="0"/>
                        </a:spcBef>
                        <a:spcAft>
                          <a:spcPts val="0"/>
                        </a:spcAft>
                      </a:pPr>
                      <a:r>
                        <a:rPr lang="en-US" sz="1600">
                          <a:effectLst/>
                        </a:rPr>
                        <a:t>kappa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531.09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Reproduction fit improved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1216660"/>
                  </a:ext>
                </a:extLst>
              </a:tr>
              <a:tr h="287022">
                <a:tc>
                  <a:txBody>
                    <a:bodyPr/>
                    <a:lstStyle/>
                    <a:p>
                      <a:pPr marL="0" marR="0">
                        <a:spcBef>
                          <a:spcPts val="0"/>
                        </a:spcBef>
                        <a:spcAft>
                          <a:spcPts val="0"/>
                        </a:spcAft>
                      </a:pPr>
                      <a:r>
                        <a:rPr lang="en-US" sz="1600">
                          <a:effectLst/>
                        </a:rPr>
                        <a:t>yVA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531.76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Reproduction fit improved, egg buffer depleted faster until last bit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00370633"/>
                  </a:ext>
                </a:extLst>
              </a:tr>
              <a:tr h="287022">
                <a:tc>
                  <a:txBody>
                    <a:bodyPr/>
                    <a:lstStyle/>
                    <a:p>
                      <a:pPr marL="0" marR="0">
                        <a:spcBef>
                          <a:spcPts val="0"/>
                        </a:spcBef>
                        <a:spcAft>
                          <a:spcPts val="0"/>
                        </a:spcAft>
                      </a:pPr>
                      <a:r>
                        <a:rPr lang="en-US" sz="1600">
                          <a:effectLst/>
                        </a:rPr>
                        <a:t>mu_lar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534.57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Larval survival is lower, poor fit to the data point at 136 days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30974631"/>
                  </a:ext>
                </a:extLst>
              </a:tr>
              <a:tr h="287022">
                <a:tc>
                  <a:txBody>
                    <a:bodyPr/>
                    <a:lstStyle/>
                    <a:p>
                      <a:pPr marL="0" marR="0">
                        <a:spcBef>
                          <a:spcPts val="0"/>
                        </a:spcBef>
                        <a:spcAft>
                          <a:spcPts val="0"/>
                        </a:spcAft>
                      </a:pPr>
                      <a:r>
                        <a:rPr lang="en-US" sz="1600">
                          <a:effectLst/>
                        </a:rPr>
                        <a:t>yAV</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538.16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Egg buffer depleted faster, estimate is basically zero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3735798"/>
                  </a:ext>
                </a:extLst>
              </a:tr>
              <a:tr h="287022">
                <a:tc>
                  <a:txBody>
                    <a:bodyPr/>
                    <a:lstStyle/>
                    <a:p>
                      <a:pPr marL="0" marR="0">
                        <a:spcBef>
                          <a:spcPts val="0"/>
                        </a:spcBef>
                        <a:spcAft>
                          <a:spcPts val="0"/>
                        </a:spcAft>
                      </a:pPr>
                      <a:r>
                        <a:rPr lang="en-US" sz="1600">
                          <a:effectLst/>
                        </a:rPr>
                        <a:t>mu_emb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538.84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Hatch survival is lower, about 0.6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93441783"/>
                  </a:ext>
                </a:extLst>
              </a:tr>
              <a:tr h="287022">
                <a:tc>
                  <a:txBody>
                    <a:bodyPr/>
                    <a:lstStyle/>
                    <a:p>
                      <a:pPr marL="0" marR="0">
                        <a:spcBef>
                          <a:spcPts val="0"/>
                        </a:spcBef>
                        <a:spcAft>
                          <a:spcPts val="0"/>
                        </a:spcAft>
                      </a:pPr>
                      <a:r>
                        <a:rPr lang="en-US" sz="1600">
                          <a:effectLst/>
                        </a:rPr>
                        <a:t>Lwf</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539.17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Nothing changed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2203893"/>
                  </a:ext>
                </a:extLst>
              </a:tr>
            </a:tbl>
          </a:graphicData>
        </a:graphic>
      </p:graphicFrame>
    </p:spTree>
    <p:extLst>
      <p:ext uri="{BB962C8B-B14F-4D97-AF65-F5344CB8AC3E}">
        <p14:creationId xmlns:p14="http://schemas.microsoft.com/office/powerpoint/2010/main" val="3315505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6E83CABF-EE0A-46A9-A0B3-1B425097C6A6}"/>
              </a:ext>
            </a:extLst>
          </p:cNvPr>
          <p:cNvSpPr>
            <a:spLocks noChangeArrowheads="1"/>
          </p:cNvSpPr>
          <p:nvPr/>
        </p:nvSpPr>
        <p:spPr bwMode="auto">
          <a:xfrm>
            <a:off x="714310" y="319615"/>
            <a:ext cx="103560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Using the most influential parameters, fitting for combinations of </a:t>
            </a: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two </a:t>
            </a:r>
            <a:endParaRPr kumimoji="0" lang="en-US" altLang="en-US" sz="1400" b="1" i="0" u="none" strike="noStrike" cap="none" normalizeH="0" baseline="0" dirty="0">
              <a:ln>
                <a:noFill/>
              </a:ln>
              <a:solidFill>
                <a:schemeClr val="tx1"/>
              </a:solidFill>
              <a:effectLst/>
            </a:endParaRPr>
          </a:p>
        </p:txBody>
      </p:sp>
      <p:sp>
        <p:nvSpPr>
          <p:cNvPr id="8" name="Rectangle 2">
            <a:extLst>
              <a:ext uri="{FF2B5EF4-FFF2-40B4-BE49-F238E27FC236}">
                <a16:creationId xmlns:a16="http://schemas.microsoft.com/office/drawing/2014/main" id="{84AF1626-D58A-407F-B5C4-98FD4EDB28F7}"/>
              </a:ext>
            </a:extLst>
          </p:cNvPr>
          <p:cNvSpPr>
            <a:spLocks noChangeArrowheads="1"/>
          </p:cNvSpPr>
          <p:nvPr/>
        </p:nvSpPr>
        <p:spPr bwMode="auto">
          <a:xfrm>
            <a:off x="1359677" y="1114938"/>
            <a:ext cx="9472646"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spcBef>
                <a:spcPct val="0"/>
              </a:spcBef>
              <a:spcAft>
                <a:spcPct val="0"/>
              </a:spcAft>
              <a:buFont typeface="Arial" panose="020B0604020202020204" pitchFamily="34" charset="0"/>
              <a:buChar char="•"/>
            </a:pPr>
            <a:r>
              <a:rPr lang="en-US" altLang="en-US" sz="2000" dirty="0">
                <a:cs typeface="Times New Roman" panose="02020603050405020304" pitchFamily="18" charset="0"/>
              </a:rPr>
              <a:t>Included: </a:t>
            </a:r>
            <a:r>
              <a:rPr lang="en-US" altLang="en-US" sz="2000" dirty="0" err="1">
                <a:cs typeface="Times New Roman" panose="02020603050405020304" pitchFamily="18" charset="0"/>
              </a:rPr>
              <a:t>fB</a:t>
            </a:r>
            <a:r>
              <a:rPr lang="en-US" altLang="en-US" sz="2000" dirty="0">
                <a:cs typeface="Times New Roman" panose="02020603050405020304" pitchFamily="18" charset="0"/>
              </a:rPr>
              <a:t>, </a:t>
            </a:r>
            <a:r>
              <a:rPr lang="en-US" altLang="en-US" sz="2000" dirty="0" err="1">
                <a:cs typeface="Times New Roman" panose="02020603050405020304" pitchFamily="18" charset="0"/>
              </a:rPr>
              <a:t>yVA</a:t>
            </a:r>
            <a:r>
              <a:rPr lang="en-US" altLang="en-US" sz="2000" dirty="0">
                <a:cs typeface="Times New Roman" panose="02020603050405020304" pitchFamily="18" charset="0"/>
              </a:rPr>
              <a:t>, kappa, </a:t>
            </a:r>
            <a:r>
              <a:rPr lang="en-US" altLang="en-US" sz="2000" dirty="0" err="1">
                <a:cs typeface="Times New Roman" panose="02020603050405020304" pitchFamily="18" charset="0"/>
              </a:rPr>
              <a:t>sJM</a:t>
            </a:r>
            <a:r>
              <a:rPr lang="en-US" altLang="en-US" sz="2000" dirty="0">
                <a:cs typeface="Times New Roman" panose="02020603050405020304" pitchFamily="18" charset="0"/>
              </a:rPr>
              <a:t>, </a:t>
            </a:r>
            <a:r>
              <a:rPr lang="en-US" altLang="en-US" sz="2000" dirty="0" err="1">
                <a:cs typeface="Times New Roman" panose="02020603050405020304" pitchFamily="18" charset="0"/>
              </a:rPr>
              <a:t>sJAm</a:t>
            </a:r>
            <a:r>
              <a:rPr lang="en-US" altLang="en-US" sz="2000" dirty="0">
                <a:cs typeface="Times New Roman" panose="02020603050405020304" pitchFamily="18" charset="0"/>
              </a:rPr>
              <a:t>, </a:t>
            </a:r>
            <a:r>
              <a:rPr lang="en-US" altLang="en-US" sz="2000" b="1" dirty="0" err="1">
                <a:cs typeface="Times New Roman" panose="02020603050405020304" pitchFamily="18" charset="0"/>
              </a:rPr>
              <a:t>yBA</a:t>
            </a:r>
            <a:r>
              <a:rPr lang="en-US" altLang="en-US" sz="2000" dirty="0">
                <a:cs typeface="Times New Roman" panose="02020603050405020304" pitchFamily="18" charset="0"/>
              </a:rPr>
              <a:t> (wasn’t included in last version)</a:t>
            </a:r>
          </a:p>
          <a:p>
            <a:pPr marL="285750" indent="-285750" eaLnBrk="0" fontAlgn="base" hangingPunct="0">
              <a:spcBef>
                <a:spcPct val="0"/>
              </a:spcBef>
              <a:spcAft>
                <a:spcPct val="0"/>
              </a:spcAft>
              <a:buFont typeface="Arial" panose="020B0604020202020204" pitchFamily="34" charset="0"/>
              <a:buChar char="•"/>
            </a:pPr>
            <a:endParaRPr lang="en-US" altLang="en-US" sz="2000" dirty="0">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r>
              <a:rPr lang="en-US" altLang="en-US" sz="2000" dirty="0">
                <a:cs typeface="Times New Roman" panose="02020603050405020304" pitchFamily="18" charset="0"/>
              </a:rPr>
              <a:t>Best (or most influential) pairs and their respective AIC values:</a:t>
            </a:r>
          </a:p>
          <a:p>
            <a:pPr marL="742950" lvl="1" indent="-285750" eaLnBrk="0" fontAlgn="base" hangingPunct="0">
              <a:spcBef>
                <a:spcPct val="0"/>
              </a:spcBef>
              <a:spcAft>
                <a:spcPct val="0"/>
              </a:spcAft>
              <a:buFont typeface="Arial" panose="020B0604020202020204" pitchFamily="34" charset="0"/>
              <a:buChar char="•"/>
            </a:pPr>
            <a:r>
              <a:rPr lang="en-US" altLang="en-US" sz="2000" dirty="0">
                <a:cs typeface="Times New Roman" panose="02020603050405020304" pitchFamily="18" charset="0"/>
              </a:rPr>
              <a:t>kappa &amp; </a:t>
            </a:r>
            <a:r>
              <a:rPr lang="en-US" altLang="en-US" sz="2000" dirty="0" err="1">
                <a:cs typeface="Times New Roman" panose="02020603050405020304" pitchFamily="18" charset="0"/>
              </a:rPr>
              <a:t>sJAm</a:t>
            </a:r>
            <a:r>
              <a:rPr lang="en-US" altLang="en-US" sz="2000" dirty="0">
                <a:cs typeface="Times New Roman" panose="02020603050405020304" pitchFamily="18" charset="0"/>
              </a:rPr>
              <a:t> – 390.38</a:t>
            </a:r>
          </a:p>
          <a:p>
            <a:pPr marL="742950" lvl="1" indent="-285750" eaLnBrk="0" fontAlgn="base" hangingPunct="0">
              <a:spcBef>
                <a:spcPct val="0"/>
              </a:spcBef>
              <a:spcAft>
                <a:spcPct val="0"/>
              </a:spcAft>
              <a:buFont typeface="Arial" panose="020B0604020202020204" pitchFamily="34" charset="0"/>
              <a:buChar char="•"/>
            </a:pPr>
            <a:r>
              <a:rPr lang="en-US" altLang="en-US" sz="2000" dirty="0" err="1">
                <a:cs typeface="Times New Roman" panose="02020603050405020304" pitchFamily="18" charset="0"/>
              </a:rPr>
              <a:t>fB</a:t>
            </a:r>
            <a:r>
              <a:rPr lang="en-US" altLang="en-US" sz="2000" dirty="0">
                <a:cs typeface="Times New Roman" panose="02020603050405020304" pitchFamily="18" charset="0"/>
              </a:rPr>
              <a:t> &amp; </a:t>
            </a:r>
            <a:r>
              <a:rPr lang="en-US" altLang="en-US" sz="2000" dirty="0" err="1">
                <a:cs typeface="Times New Roman" panose="02020603050405020304" pitchFamily="18" charset="0"/>
              </a:rPr>
              <a:t>sJM</a:t>
            </a:r>
            <a:r>
              <a:rPr lang="en-US" altLang="en-US" sz="2000" dirty="0">
                <a:cs typeface="Times New Roman" panose="02020603050405020304" pitchFamily="18" charset="0"/>
              </a:rPr>
              <a:t> – 407.40</a:t>
            </a:r>
          </a:p>
          <a:p>
            <a:pPr marL="742950" lvl="1" indent="-285750" eaLnBrk="0" fontAlgn="base" hangingPunct="0">
              <a:spcBef>
                <a:spcPct val="0"/>
              </a:spcBef>
              <a:spcAft>
                <a:spcPct val="0"/>
              </a:spcAft>
              <a:buFont typeface="Arial" panose="020B0604020202020204" pitchFamily="34" charset="0"/>
              <a:buChar char="•"/>
            </a:pPr>
            <a:r>
              <a:rPr lang="en-US" altLang="en-US" sz="2000" dirty="0" err="1">
                <a:cs typeface="Times New Roman" panose="02020603050405020304" pitchFamily="18" charset="0"/>
              </a:rPr>
              <a:t>fB</a:t>
            </a:r>
            <a:r>
              <a:rPr lang="en-US" altLang="en-US" sz="2000" dirty="0">
                <a:cs typeface="Times New Roman" panose="02020603050405020304" pitchFamily="18" charset="0"/>
              </a:rPr>
              <a:t> &amp; kappa – 413.42</a:t>
            </a:r>
          </a:p>
          <a:p>
            <a:pPr marL="742950" lvl="1" indent="-285750" eaLnBrk="0" fontAlgn="base" hangingPunct="0">
              <a:spcBef>
                <a:spcPct val="0"/>
              </a:spcBef>
              <a:spcAft>
                <a:spcPct val="0"/>
              </a:spcAft>
              <a:buFont typeface="Arial" panose="020B0604020202020204" pitchFamily="34" charset="0"/>
              <a:buChar char="•"/>
            </a:pPr>
            <a:r>
              <a:rPr lang="en-US" altLang="en-US" sz="2000" dirty="0" err="1">
                <a:cs typeface="Times New Roman" panose="02020603050405020304" pitchFamily="18" charset="0"/>
              </a:rPr>
              <a:t>fB</a:t>
            </a:r>
            <a:r>
              <a:rPr lang="en-US" altLang="en-US" sz="2000" dirty="0">
                <a:cs typeface="Times New Roman" panose="02020603050405020304" pitchFamily="18" charset="0"/>
              </a:rPr>
              <a:t> &amp; </a:t>
            </a:r>
            <a:r>
              <a:rPr lang="en-US" altLang="en-US" sz="2000" dirty="0" err="1">
                <a:cs typeface="Times New Roman" panose="02020603050405020304" pitchFamily="18" charset="0"/>
              </a:rPr>
              <a:t>sJAm</a:t>
            </a:r>
            <a:r>
              <a:rPr lang="en-US" altLang="en-US" sz="2000" dirty="0">
                <a:cs typeface="Times New Roman" panose="02020603050405020304" pitchFamily="18" charset="0"/>
              </a:rPr>
              <a:t> – 413.91</a:t>
            </a:r>
          </a:p>
          <a:p>
            <a:pPr marL="742950" lvl="1" indent="-285750" eaLnBrk="0" fontAlgn="base" hangingPunct="0">
              <a:spcBef>
                <a:spcPct val="0"/>
              </a:spcBef>
              <a:spcAft>
                <a:spcPct val="0"/>
              </a:spcAft>
              <a:buFont typeface="Arial" panose="020B0604020202020204" pitchFamily="34" charset="0"/>
              <a:buChar char="•"/>
            </a:pPr>
            <a:r>
              <a:rPr lang="en-US" altLang="en-US" sz="2000" dirty="0" err="1">
                <a:cs typeface="Times New Roman" panose="02020603050405020304" pitchFamily="18" charset="0"/>
              </a:rPr>
              <a:t>fB</a:t>
            </a:r>
            <a:r>
              <a:rPr lang="en-US" altLang="en-US" sz="2000" dirty="0">
                <a:cs typeface="Times New Roman" panose="02020603050405020304" pitchFamily="18" charset="0"/>
              </a:rPr>
              <a:t> &amp; </a:t>
            </a:r>
            <a:r>
              <a:rPr lang="en-US" altLang="en-US" sz="2000" dirty="0" err="1">
                <a:cs typeface="Times New Roman" panose="02020603050405020304" pitchFamily="18" charset="0"/>
              </a:rPr>
              <a:t>yBA</a:t>
            </a:r>
            <a:r>
              <a:rPr lang="en-US" altLang="en-US" sz="2000" dirty="0">
                <a:cs typeface="Times New Roman" panose="02020603050405020304" pitchFamily="18" charset="0"/>
              </a:rPr>
              <a:t> – 417.53</a:t>
            </a:r>
          </a:p>
          <a:p>
            <a:pPr marL="742950" lvl="1" indent="-285750" eaLnBrk="0" fontAlgn="base" hangingPunct="0">
              <a:spcBef>
                <a:spcPct val="0"/>
              </a:spcBef>
              <a:spcAft>
                <a:spcPct val="0"/>
              </a:spcAft>
              <a:buFont typeface="Arial" panose="020B0604020202020204" pitchFamily="34" charset="0"/>
              <a:buChar char="•"/>
            </a:pPr>
            <a:r>
              <a:rPr lang="en-US" altLang="en-US" sz="2000" dirty="0" err="1">
                <a:cs typeface="Times New Roman" panose="02020603050405020304" pitchFamily="18" charset="0"/>
              </a:rPr>
              <a:t>fB</a:t>
            </a:r>
            <a:r>
              <a:rPr lang="en-US" altLang="en-US" sz="2000" dirty="0">
                <a:cs typeface="Times New Roman" panose="02020603050405020304" pitchFamily="18" charset="0"/>
              </a:rPr>
              <a:t> &amp; </a:t>
            </a:r>
            <a:r>
              <a:rPr lang="en-US" altLang="en-US" sz="2000" dirty="0" err="1">
                <a:cs typeface="Times New Roman" panose="02020603050405020304" pitchFamily="18" charset="0"/>
              </a:rPr>
              <a:t>yVA</a:t>
            </a:r>
            <a:r>
              <a:rPr lang="en-US" altLang="en-US" sz="2000" dirty="0">
                <a:cs typeface="Times New Roman" panose="02020603050405020304" pitchFamily="18" charset="0"/>
              </a:rPr>
              <a:t> – 418.80</a:t>
            </a:r>
          </a:p>
          <a:p>
            <a:pPr marL="285750" indent="-285750" eaLnBrk="0" fontAlgn="base" hangingPunct="0">
              <a:spcBef>
                <a:spcPct val="0"/>
              </a:spcBef>
              <a:spcAft>
                <a:spcPct val="0"/>
              </a:spcAft>
              <a:buFont typeface="Arial" panose="020B0604020202020204" pitchFamily="34" charset="0"/>
              <a:buChar char="•"/>
            </a:pPr>
            <a:endParaRPr lang="en-US" altLang="en-US" sz="2000" dirty="0">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r>
              <a:rPr lang="en-US" altLang="en-US" sz="2000" dirty="0" err="1"/>
              <a:t>fB</a:t>
            </a:r>
            <a:r>
              <a:rPr lang="en-US" altLang="en-US" sz="2000" dirty="0"/>
              <a:t>, </a:t>
            </a:r>
            <a:r>
              <a:rPr lang="en-US" altLang="en-US" sz="2000" dirty="0" err="1"/>
              <a:t>sJAm</a:t>
            </a:r>
            <a:r>
              <a:rPr lang="en-US" altLang="en-US" sz="2000" dirty="0"/>
              <a:t>, and kappa had overall the biggest effect on fit. </a:t>
            </a:r>
          </a:p>
          <a:p>
            <a:pPr marL="285750" indent="-285750" eaLnBrk="0" fontAlgn="base" hangingPunct="0">
              <a:spcBef>
                <a:spcPct val="0"/>
              </a:spcBef>
              <a:spcAft>
                <a:spcPct val="0"/>
              </a:spcAft>
              <a:buFont typeface="Arial" panose="020B0604020202020204" pitchFamily="34" charset="0"/>
              <a:buChar char="•"/>
            </a:pPr>
            <a:endParaRPr lang="en-US" altLang="en-US" sz="2000"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Didn’t include WB0, </a:t>
            </a:r>
            <a:r>
              <a:rPr kumimoji="0" lang="en-US" altLang="en-US" sz="20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Lwp</a:t>
            </a:r>
            <a:r>
              <a:rPr kumimoji="0" lang="en-US" altLang="en-US" sz="2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a:t>
            </a:r>
            <a:r>
              <a:rPr lang="en-US" altLang="en-US" sz="2000" dirty="0">
                <a:ea typeface="Calibri" panose="020F0502020204030204" pitchFamily="34" charset="0"/>
                <a:cs typeface="Times New Roman" panose="02020603050405020304" pitchFamily="18" charset="0"/>
              </a:rPr>
              <a:t> or f in this exercise because they are known values (length at puberty and initial egg weight come from literature and ad libitum food f=1).</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000" dirty="0">
              <a:ea typeface="Calibri" panose="020F0502020204030204" pitchFamily="34"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ea typeface="Calibri" panose="020F0502020204030204" pitchFamily="34" charset="0"/>
                <a:cs typeface="Times New Roman" panose="02020603050405020304" pitchFamily="18" charset="0"/>
              </a:rPr>
              <a:t>There is a table of all combinations (not included here) if we want to look at this more. </a:t>
            </a:r>
          </a:p>
        </p:txBody>
      </p:sp>
    </p:spTree>
    <p:extLst>
      <p:ext uri="{BB962C8B-B14F-4D97-AF65-F5344CB8AC3E}">
        <p14:creationId xmlns:p14="http://schemas.microsoft.com/office/powerpoint/2010/main" val="3636511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6E83CABF-EE0A-46A9-A0B3-1B425097C6A6}"/>
              </a:ext>
            </a:extLst>
          </p:cNvPr>
          <p:cNvSpPr>
            <a:spLocks noChangeArrowheads="1"/>
          </p:cNvSpPr>
          <p:nvPr/>
        </p:nvSpPr>
        <p:spPr bwMode="auto">
          <a:xfrm>
            <a:off x="714310" y="319615"/>
            <a:ext cx="103560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Using the most influential parameters, fitting for combinations of </a:t>
            </a: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three</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400" b="0" i="0" u="none" strike="noStrike" cap="none" normalizeH="0" baseline="0" dirty="0">
              <a:ln>
                <a:noFill/>
              </a:ln>
              <a:solidFill>
                <a:schemeClr val="tx1"/>
              </a:solidFill>
              <a:effectLst/>
            </a:endParaRPr>
          </a:p>
        </p:txBody>
      </p:sp>
      <p:sp>
        <p:nvSpPr>
          <p:cNvPr id="6" name="TextBox 5">
            <a:extLst>
              <a:ext uri="{FF2B5EF4-FFF2-40B4-BE49-F238E27FC236}">
                <a16:creationId xmlns:a16="http://schemas.microsoft.com/office/drawing/2014/main" id="{483356D1-DCF3-43A0-B17B-E8E1B765016E}"/>
              </a:ext>
            </a:extLst>
          </p:cNvPr>
          <p:cNvSpPr txBox="1"/>
          <p:nvPr/>
        </p:nvSpPr>
        <p:spPr>
          <a:xfrm>
            <a:off x="8497824" y="1204543"/>
            <a:ext cx="3474720" cy="3139321"/>
          </a:xfrm>
          <a:prstGeom prst="rect">
            <a:avLst/>
          </a:prstGeom>
          <a:noFill/>
        </p:spPr>
        <p:txBody>
          <a:bodyPr wrap="square">
            <a:spAutoFit/>
          </a:bodyPr>
          <a:lstStyle/>
          <a:p>
            <a:pPr marL="342900" indent="-342900">
              <a:buFont typeface="Arial" panose="020B0604020202020204" pitchFamily="34" charset="0"/>
              <a:buChar char="•"/>
            </a:pPr>
            <a:r>
              <a:rPr lang="en-US" dirty="0"/>
              <a:t>Used best three from the previous exercise, and included </a:t>
            </a:r>
            <a:r>
              <a:rPr lang="en-US" dirty="0" err="1"/>
              <a:t>yVA</a:t>
            </a:r>
            <a:r>
              <a:rPr lang="en-US" dirty="0"/>
              <a:t> because we are interested in the conversion efficiency for hypoxia.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Best combination (lowest AIC) is </a:t>
            </a:r>
            <a:r>
              <a:rPr lang="en-US" dirty="0" err="1"/>
              <a:t>fB</a:t>
            </a:r>
            <a:r>
              <a:rPr lang="en-US" dirty="0"/>
              <a:t>, </a:t>
            </a:r>
            <a:r>
              <a:rPr lang="en-US" dirty="0" err="1"/>
              <a:t>yVA</a:t>
            </a:r>
            <a:r>
              <a:rPr lang="en-US" dirty="0"/>
              <a:t>, and kappa. </a:t>
            </a:r>
          </a:p>
          <a:p>
            <a:pPr marL="342900" indent="-342900">
              <a:buFont typeface="Arial" panose="020B0604020202020204" pitchFamily="34" charset="0"/>
              <a:buChar char="•"/>
            </a:pPr>
            <a:r>
              <a:rPr lang="en-US" dirty="0"/>
              <a:t>Followed closely by </a:t>
            </a:r>
            <a:r>
              <a:rPr lang="en-US" dirty="0" err="1"/>
              <a:t>sJAm</a:t>
            </a:r>
            <a:r>
              <a:rPr lang="en-US" dirty="0"/>
              <a:t>, </a:t>
            </a:r>
            <a:r>
              <a:rPr lang="en-US" dirty="0" err="1"/>
              <a:t>yVA</a:t>
            </a:r>
            <a:r>
              <a:rPr lang="en-US" dirty="0"/>
              <a:t>, and kappa. </a:t>
            </a:r>
            <a:endParaRPr lang="en-US" sz="2400" dirty="0"/>
          </a:p>
          <a:p>
            <a:r>
              <a:rPr lang="en-US" dirty="0"/>
              <a:t> </a:t>
            </a:r>
          </a:p>
        </p:txBody>
      </p:sp>
      <p:graphicFrame>
        <p:nvGraphicFramePr>
          <p:cNvPr id="3" name="Table 2">
            <a:extLst>
              <a:ext uri="{FF2B5EF4-FFF2-40B4-BE49-F238E27FC236}">
                <a16:creationId xmlns:a16="http://schemas.microsoft.com/office/drawing/2014/main" id="{04C9CD51-69E8-4887-858A-4E9259A2002A}"/>
              </a:ext>
            </a:extLst>
          </p:cNvPr>
          <p:cNvGraphicFramePr>
            <a:graphicFrameLocks noGrp="1"/>
          </p:cNvGraphicFramePr>
          <p:nvPr>
            <p:extLst>
              <p:ext uri="{D42A27DB-BD31-4B8C-83A1-F6EECF244321}">
                <p14:modId xmlns:p14="http://schemas.microsoft.com/office/powerpoint/2010/main" val="1508549564"/>
              </p:ext>
            </p:extLst>
          </p:nvPr>
        </p:nvGraphicFramePr>
        <p:xfrm>
          <a:off x="399414" y="910844"/>
          <a:ext cx="8098411" cy="5447647"/>
        </p:xfrm>
        <a:graphic>
          <a:graphicData uri="http://schemas.openxmlformats.org/drawingml/2006/table">
            <a:tbl>
              <a:tblPr firstRow="1" firstCol="1" bandRow="1">
                <a:tableStyleId>{5C22544A-7EE6-4342-B048-85BDC9FD1C3A}</a:tableStyleId>
              </a:tblPr>
              <a:tblGrid>
                <a:gridCol w="915510">
                  <a:extLst>
                    <a:ext uri="{9D8B030D-6E8A-4147-A177-3AD203B41FA5}">
                      <a16:colId xmlns:a16="http://schemas.microsoft.com/office/drawing/2014/main" val="2771843418"/>
                    </a:ext>
                  </a:extLst>
                </a:gridCol>
                <a:gridCol w="1340785">
                  <a:extLst>
                    <a:ext uri="{9D8B030D-6E8A-4147-A177-3AD203B41FA5}">
                      <a16:colId xmlns:a16="http://schemas.microsoft.com/office/drawing/2014/main" val="4202651788"/>
                    </a:ext>
                  </a:extLst>
                </a:gridCol>
                <a:gridCol w="1559052">
                  <a:extLst>
                    <a:ext uri="{9D8B030D-6E8A-4147-A177-3AD203B41FA5}">
                      <a16:colId xmlns:a16="http://schemas.microsoft.com/office/drawing/2014/main" val="2711897894"/>
                    </a:ext>
                  </a:extLst>
                </a:gridCol>
                <a:gridCol w="935432">
                  <a:extLst>
                    <a:ext uri="{9D8B030D-6E8A-4147-A177-3AD203B41FA5}">
                      <a16:colId xmlns:a16="http://schemas.microsoft.com/office/drawing/2014/main" val="585292059"/>
                    </a:ext>
                  </a:extLst>
                </a:gridCol>
                <a:gridCol w="1481100">
                  <a:extLst>
                    <a:ext uri="{9D8B030D-6E8A-4147-A177-3AD203B41FA5}">
                      <a16:colId xmlns:a16="http://schemas.microsoft.com/office/drawing/2014/main" val="2710338429"/>
                    </a:ext>
                  </a:extLst>
                </a:gridCol>
                <a:gridCol w="1866532">
                  <a:extLst>
                    <a:ext uri="{9D8B030D-6E8A-4147-A177-3AD203B41FA5}">
                      <a16:colId xmlns:a16="http://schemas.microsoft.com/office/drawing/2014/main" val="494195604"/>
                    </a:ext>
                  </a:extLst>
                </a:gridCol>
              </a:tblGrid>
              <a:tr h="907942">
                <a:tc>
                  <a:txBody>
                    <a:bodyPr/>
                    <a:lstStyle/>
                    <a:p>
                      <a:pPr marL="0" marR="0">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Initial parameters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Parameters estimated from ODE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AIC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Negative Log-Likelihood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Notes</a:t>
                      </a:r>
                    </a:p>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9777495"/>
                  </a:ext>
                </a:extLst>
              </a:tr>
              <a:tr h="302647">
                <a:tc>
                  <a:txBody>
                    <a:bodyPr/>
                    <a:lstStyle/>
                    <a:p>
                      <a:pPr marL="0" marR="0">
                        <a:spcBef>
                          <a:spcPts val="0"/>
                        </a:spcBef>
                        <a:spcAft>
                          <a:spcPts val="0"/>
                        </a:spcAft>
                      </a:pPr>
                      <a:r>
                        <a:rPr lang="en-US" sz="1600">
                          <a:effectLst/>
                        </a:rPr>
                        <a:t>sJAm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0.27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0.2720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marL="0" marR="0">
                        <a:spcBef>
                          <a:spcPts val="0"/>
                        </a:spcBef>
                        <a:spcAft>
                          <a:spcPts val="0"/>
                        </a:spcAft>
                      </a:pPr>
                      <a:r>
                        <a:rPr lang="en-US" sz="1600">
                          <a:effectLst/>
                        </a:rPr>
                        <a:t>408.90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marL="0" marR="0">
                        <a:spcBef>
                          <a:spcPts val="0"/>
                        </a:spcBef>
                        <a:spcAft>
                          <a:spcPts val="0"/>
                        </a:spcAft>
                      </a:pPr>
                      <a:r>
                        <a:rPr lang="en-US" sz="1600">
                          <a:effectLst/>
                        </a:rPr>
                        <a:t>201.45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marL="0" marR="0">
                        <a:spcBef>
                          <a:spcPts val="0"/>
                        </a:spcBef>
                        <a:spcAft>
                          <a:spcPts val="0"/>
                        </a:spcAft>
                      </a:pPr>
                      <a:r>
                        <a:rPr lang="en-US" sz="1600">
                          <a:effectLst/>
                        </a:rPr>
                        <a:t>Looks similar to original, good fit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7177701"/>
                  </a:ext>
                </a:extLst>
              </a:tr>
              <a:tr h="302647">
                <a:tc>
                  <a:txBody>
                    <a:bodyPr/>
                    <a:lstStyle/>
                    <a:p>
                      <a:pPr marL="0" marR="0">
                        <a:spcBef>
                          <a:spcPts val="0"/>
                        </a:spcBef>
                        <a:spcAft>
                          <a:spcPts val="0"/>
                        </a:spcAft>
                      </a:pPr>
                      <a:r>
                        <a:rPr lang="en-US" sz="1600">
                          <a:effectLst/>
                        </a:rPr>
                        <a:t>fB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0.9253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205132847"/>
                  </a:ext>
                </a:extLst>
              </a:tr>
              <a:tr h="302647">
                <a:tc>
                  <a:txBody>
                    <a:bodyPr/>
                    <a:lstStyle/>
                    <a:p>
                      <a:pPr marL="0" marR="0">
                        <a:spcBef>
                          <a:spcPts val="0"/>
                        </a:spcBef>
                        <a:spcAft>
                          <a:spcPts val="0"/>
                        </a:spcAft>
                      </a:pPr>
                      <a:r>
                        <a:rPr lang="en-US" sz="1600">
                          <a:effectLst/>
                        </a:rPr>
                        <a:t>kappa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0.75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0.7455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821966460"/>
                  </a:ext>
                </a:extLst>
              </a:tr>
              <a:tr h="302647">
                <a:tc gridSpan="6">
                  <a:txBody>
                    <a:bodyPr/>
                    <a:lstStyle/>
                    <a:p>
                      <a:pPr marL="0" marR="0">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04518628"/>
                  </a:ext>
                </a:extLst>
              </a:tr>
              <a:tr h="302647">
                <a:tc>
                  <a:txBody>
                    <a:bodyPr/>
                    <a:lstStyle/>
                    <a:p>
                      <a:pPr marL="0" marR="0">
                        <a:spcBef>
                          <a:spcPts val="0"/>
                        </a:spcBef>
                        <a:spcAft>
                          <a:spcPts val="0"/>
                        </a:spcAft>
                      </a:pPr>
                      <a:r>
                        <a:rPr lang="en-US" sz="1600">
                          <a:effectLst/>
                        </a:rPr>
                        <a:t>sJAm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0.27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0.2931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marL="0" marR="0">
                        <a:spcBef>
                          <a:spcPts val="0"/>
                        </a:spcBef>
                        <a:spcAft>
                          <a:spcPts val="0"/>
                        </a:spcAft>
                      </a:pPr>
                      <a:r>
                        <a:rPr lang="en-US" sz="1600" dirty="0">
                          <a:effectLst/>
                        </a:rPr>
                        <a:t>393.00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marL="0" marR="0">
                        <a:spcBef>
                          <a:spcPts val="0"/>
                        </a:spcBef>
                        <a:spcAft>
                          <a:spcPts val="0"/>
                        </a:spcAft>
                      </a:pPr>
                      <a:r>
                        <a:rPr lang="en-US" sz="1600">
                          <a:effectLst/>
                        </a:rPr>
                        <a:t>193.50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marL="0" marR="0">
                        <a:spcBef>
                          <a:spcPts val="0"/>
                        </a:spcBef>
                        <a:spcAft>
                          <a:spcPts val="0"/>
                        </a:spcAft>
                      </a:pPr>
                      <a:r>
                        <a:rPr lang="en-US" sz="1600">
                          <a:effectLst/>
                        </a:rPr>
                        <a:t>Repro steeper but not unrealistic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0820485"/>
                  </a:ext>
                </a:extLst>
              </a:tr>
              <a:tr h="302647">
                <a:tc>
                  <a:txBody>
                    <a:bodyPr/>
                    <a:lstStyle/>
                    <a:p>
                      <a:pPr marL="0" marR="0">
                        <a:spcBef>
                          <a:spcPts val="0"/>
                        </a:spcBef>
                        <a:spcAft>
                          <a:spcPts val="0"/>
                        </a:spcAft>
                      </a:pPr>
                      <a:r>
                        <a:rPr lang="en-US" sz="1600">
                          <a:effectLst/>
                        </a:rPr>
                        <a:t>yVA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0.1518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917751079"/>
                  </a:ext>
                </a:extLst>
              </a:tr>
              <a:tr h="302647">
                <a:tc>
                  <a:txBody>
                    <a:bodyPr/>
                    <a:lstStyle/>
                    <a:p>
                      <a:pPr marL="0" marR="0">
                        <a:spcBef>
                          <a:spcPts val="0"/>
                        </a:spcBef>
                        <a:spcAft>
                          <a:spcPts val="0"/>
                        </a:spcAft>
                      </a:pPr>
                      <a:r>
                        <a:rPr lang="en-US" sz="1600">
                          <a:effectLst/>
                        </a:rPr>
                        <a:t>kappa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0.75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0.6864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456029848"/>
                  </a:ext>
                </a:extLst>
              </a:tr>
              <a:tr h="302647">
                <a:tc gridSpan="6">
                  <a:txBody>
                    <a:bodyPr/>
                    <a:lstStyle/>
                    <a:p>
                      <a:pPr marL="0" marR="0">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54632254"/>
                  </a:ext>
                </a:extLst>
              </a:tr>
              <a:tr h="302647">
                <a:tc>
                  <a:txBody>
                    <a:bodyPr/>
                    <a:lstStyle/>
                    <a:p>
                      <a:pPr marL="0" marR="0">
                        <a:spcBef>
                          <a:spcPts val="0"/>
                        </a:spcBef>
                        <a:spcAft>
                          <a:spcPts val="0"/>
                        </a:spcAft>
                      </a:pPr>
                      <a:r>
                        <a:rPr lang="en-US" sz="1600">
                          <a:effectLst/>
                        </a:rPr>
                        <a:t>fB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0.9589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marL="0" marR="0">
                        <a:spcBef>
                          <a:spcPts val="0"/>
                        </a:spcBef>
                        <a:spcAft>
                          <a:spcPts val="0"/>
                        </a:spcAft>
                      </a:pPr>
                      <a:r>
                        <a:rPr lang="en-US" sz="1600">
                          <a:effectLst/>
                        </a:rPr>
                        <a:t>390.22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marL="0" marR="0">
                        <a:spcBef>
                          <a:spcPts val="0"/>
                        </a:spcBef>
                        <a:spcAft>
                          <a:spcPts val="0"/>
                        </a:spcAft>
                      </a:pPr>
                      <a:r>
                        <a:rPr lang="en-US" sz="1600">
                          <a:effectLst/>
                        </a:rPr>
                        <a:t>192.11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marL="0" marR="0">
                        <a:spcBef>
                          <a:spcPts val="0"/>
                        </a:spcBef>
                        <a:spcAft>
                          <a:spcPts val="0"/>
                        </a:spcAft>
                      </a:pPr>
                      <a:r>
                        <a:rPr lang="en-US" sz="1600">
                          <a:effectLst/>
                        </a:rPr>
                        <a:t>Looks similar to original, repro slightly steeper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6154346"/>
                  </a:ext>
                </a:extLst>
              </a:tr>
              <a:tr h="302647">
                <a:tc>
                  <a:txBody>
                    <a:bodyPr/>
                    <a:lstStyle/>
                    <a:p>
                      <a:pPr marL="0" marR="0">
                        <a:spcBef>
                          <a:spcPts val="0"/>
                        </a:spcBef>
                        <a:spcAft>
                          <a:spcPts val="0"/>
                        </a:spcAft>
                      </a:pPr>
                      <a:r>
                        <a:rPr lang="en-US" sz="1600">
                          <a:effectLst/>
                        </a:rPr>
                        <a:t>yVA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0.1404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500115832"/>
                  </a:ext>
                </a:extLst>
              </a:tr>
              <a:tr h="302647">
                <a:tc>
                  <a:txBody>
                    <a:bodyPr/>
                    <a:lstStyle/>
                    <a:p>
                      <a:pPr marL="0" marR="0">
                        <a:spcBef>
                          <a:spcPts val="0"/>
                        </a:spcBef>
                        <a:spcAft>
                          <a:spcPts val="0"/>
                        </a:spcAft>
                      </a:pPr>
                      <a:r>
                        <a:rPr lang="en-US" sz="1600">
                          <a:effectLst/>
                        </a:rPr>
                        <a:t>kappa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0.75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0.7622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265617280"/>
                  </a:ext>
                </a:extLst>
              </a:tr>
              <a:tr h="302647">
                <a:tc gridSpan="6">
                  <a:txBody>
                    <a:bodyPr/>
                    <a:lstStyle/>
                    <a:p>
                      <a:pPr marL="0" marR="0">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26771440"/>
                  </a:ext>
                </a:extLst>
              </a:tr>
              <a:tr h="302647">
                <a:tc>
                  <a:txBody>
                    <a:bodyPr/>
                    <a:lstStyle/>
                    <a:p>
                      <a:pPr marL="0" marR="0">
                        <a:spcBef>
                          <a:spcPts val="0"/>
                        </a:spcBef>
                        <a:spcAft>
                          <a:spcPts val="0"/>
                        </a:spcAft>
                      </a:pPr>
                      <a:r>
                        <a:rPr lang="en-US" sz="1600">
                          <a:effectLst/>
                        </a:rPr>
                        <a:t>sJAm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0.27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0.2714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marL="0" marR="0">
                        <a:spcBef>
                          <a:spcPts val="0"/>
                        </a:spcBef>
                        <a:spcAft>
                          <a:spcPts val="0"/>
                        </a:spcAft>
                      </a:pPr>
                      <a:r>
                        <a:rPr lang="en-US" sz="1600">
                          <a:effectLst/>
                        </a:rPr>
                        <a:t>410.29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marL="0" marR="0">
                        <a:spcBef>
                          <a:spcPts val="0"/>
                        </a:spcBef>
                        <a:spcAft>
                          <a:spcPts val="0"/>
                        </a:spcAft>
                      </a:pPr>
                      <a:r>
                        <a:rPr lang="en-US" sz="1600" dirty="0">
                          <a:effectLst/>
                        </a:rPr>
                        <a:t>202.14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marL="0" marR="0">
                        <a:spcBef>
                          <a:spcPts val="0"/>
                        </a:spcBef>
                        <a:spcAft>
                          <a:spcPts val="0"/>
                        </a:spcAft>
                      </a:pPr>
                      <a:r>
                        <a:rPr lang="en-US" sz="1600" dirty="0">
                          <a:effectLst/>
                        </a:rPr>
                        <a:t>Looks very similar to first combo and original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13557612"/>
                  </a:ext>
                </a:extLst>
              </a:tr>
              <a:tr h="302647">
                <a:tc>
                  <a:txBody>
                    <a:bodyPr/>
                    <a:lstStyle/>
                    <a:p>
                      <a:pPr marL="0" marR="0">
                        <a:spcBef>
                          <a:spcPts val="0"/>
                        </a:spcBef>
                        <a:spcAft>
                          <a:spcPts val="0"/>
                        </a:spcAft>
                      </a:pPr>
                      <a:r>
                        <a:rPr lang="en-US" sz="1600">
                          <a:effectLst/>
                        </a:rPr>
                        <a:t>fB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0.9355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511182166"/>
                  </a:ext>
                </a:extLst>
              </a:tr>
              <a:tr h="302647">
                <a:tc>
                  <a:txBody>
                    <a:bodyPr/>
                    <a:lstStyle/>
                    <a:p>
                      <a:pPr marL="0" marR="0">
                        <a:spcBef>
                          <a:spcPts val="0"/>
                        </a:spcBef>
                        <a:spcAft>
                          <a:spcPts val="0"/>
                        </a:spcAft>
                      </a:pPr>
                      <a:r>
                        <a:rPr lang="en-US" sz="1600" dirty="0" err="1">
                          <a:effectLst/>
                        </a:rPr>
                        <a:t>yVA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0.1471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222913446"/>
                  </a:ext>
                </a:extLst>
              </a:tr>
            </a:tbl>
          </a:graphicData>
        </a:graphic>
      </p:graphicFrame>
    </p:spTree>
    <p:extLst>
      <p:ext uri="{BB962C8B-B14F-4D97-AF65-F5344CB8AC3E}">
        <p14:creationId xmlns:p14="http://schemas.microsoft.com/office/powerpoint/2010/main" val="674353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83356D1-DCF3-43A0-B17B-E8E1B765016E}"/>
              </a:ext>
            </a:extLst>
          </p:cNvPr>
          <p:cNvSpPr txBox="1"/>
          <p:nvPr/>
        </p:nvSpPr>
        <p:spPr>
          <a:xfrm>
            <a:off x="2679032" y="178184"/>
            <a:ext cx="8662736" cy="461665"/>
          </a:xfrm>
          <a:prstGeom prst="rect">
            <a:avLst/>
          </a:prstGeom>
          <a:noFill/>
        </p:spPr>
        <p:txBody>
          <a:bodyPr wrap="square">
            <a:spAutoFit/>
          </a:bodyPr>
          <a:lstStyle/>
          <a:p>
            <a:pPr marL="342900" indent="-342900">
              <a:buFont typeface="Arial" panose="020B0604020202020204" pitchFamily="34" charset="0"/>
              <a:buChar char="•"/>
            </a:pPr>
            <a:r>
              <a:rPr lang="en-US" sz="2400" dirty="0"/>
              <a:t>Best combination (lowest AIC) is </a:t>
            </a:r>
            <a:r>
              <a:rPr lang="en-US" sz="2400" dirty="0" err="1"/>
              <a:t>fB</a:t>
            </a:r>
            <a:r>
              <a:rPr lang="en-US" sz="2400" dirty="0"/>
              <a:t>, </a:t>
            </a:r>
            <a:r>
              <a:rPr lang="en-US" sz="2400" dirty="0" err="1"/>
              <a:t>yVA</a:t>
            </a:r>
            <a:r>
              <a:rPr lang="en-US" sz="2400" dirty="0"/>
              <a:t>, and kappa. </a:t>
            </a:r>
          </a:p>
        </p:txBody>
      </p:sp>
      <p:pic>
        <p:nvPicPr>
          <p:cNvPr id="5" name="Picture 4">
            <a:extLst>
              <a:ext uri="{FF2B5EF4-FFF2-40B4-BE49-F238E27FC236}">
                <a16:creationId xmlns:a16="http://schemas.microsoft.com/office/drawing/2014/main" id="{11929A4E-E247-4B0D-B9A5-A9391440E9D1}"/>
              </a:ext>
            </a:extLst>
          </p:cNvPr>
          <p:cNvPicPr>
            <a:picLocks noChangeAspect="1"/>
          </p:cNvPicPr>
          <p:nvPr/>
        </p:nvPicPr>
        <p:blipFill>
          <a:blip r:embed="rId2"/>
          <a:stretch>
            <a:fillRect/>
          </a:stretch>
        </p:blipFill>
        <p:spPr>
          <a:xfrm>
            <a:off x="624840" y="892065"/>
            <a:ext cx="11109960" cy="5965935"/>
          </a:xfrm>
          <a:prstGeom prst="rect">
            <a:avLst/>
          </a:prstGeom>
        </p:spPr>
      </p:pic>
    </p:spTree>
    <p:extLst>
      <p:ext uri="{BB962C8B-B14F-4D97-AF65-F5344CB8AC3E}">
        <p14:creationId xmlns:p14="http://schemas.microsoft.com/office/powerpoint/2010/main" val="1263771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5C97B85-ED87-4C36-9C7D-9E7B3D90CB81}"/>
              </a:ext>
            </a:extLst>
          </p:cNvPr>
          <p:cNvSpPr>
            <a:spLocks noGrp="1"/>
          </p:cNvSpPr>
          <p:nvPr>
            <p:ph idx="1"/>
          </p:nvPr>
        </p:nvSpPr>
        <p:spPr/>
        <p:txBody>
          <a:bodyPr/>
          <a:lstStyle/>
          <a:p>
            <a:pPr marL="0" indent="0">
              <a:buNone/>
            </a:pPr>
            <a:r>
              <a:rPr lang="en-US" dirty="0"/>
              <a:t>The slides after this one are unchanged from previous update.</a:t>
            </a:r>
          </a:p>
        </p:txBody>
      </p:sp>
    </p:spTree>
    <p:extLst>
      <p:ext uri="{BB962C8B-B14F-4D97-AF65-F5344CB8AC3E}">
        <p14:creationId xmlns:p14="http://schemas.microsoft.com/office/powerpoint/2010/main" val="4161405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63683-5B42-498C-9966-D3153D623F0D}"/>
              </a:ext>
            </a:extLst>
          </p:cNvPr>
          <p:cNvSpPr>
            <a:spLocks noGrp="1"/>
          </p:cNvSpPr>
          <p:nvPr>
            <p:ph type="title"/>
          </p:nvPr>
        </p:nvSpPr>
        <p:spPr/>
        <p:txBody>
          <a:bodyPr/>
          <a:lstStyle/>
          <a:p>
            <a:r>
              <a:rPr lang="en-US" dirty="0"/>
              <a:t>Other updates</a:t>
            </a:r>
          </a:p>
        </p:txBody>
      </p:sp>
      <p:sp>
        <p:nvSpPr>
          <p:cNvPr id="5" name="Content Placeholder 4">
            <a:extLst>
              <a:ext uri="{FF2B5EF4-FFF2-40B4-BE49-F238E27FC236}">
                <a16:creationId xmlns:a16="http://schemas.microsoft.com/office/drawing/2014/main" id="{55C97B85-ED87-4C36-9C7D-9E7B3D90CB81}"/>
              </a:ext>
            </a:extLst>
          </p:cNvPr>
          <p:cNvSpPr>
            <a:spLocks noGrp="1"/>
          </p:cNvSpPr>
          <p:nvPr>
            <p:ph idx="1"/>
          </p:nvPr>
        </p:nvSpPr>
        <p:spPr/>
        <p:txBody>
          <a:bodyPr/>
          <a:lstStyle/>
          <a:p>
            <a:r>
              <a:rPr lang="en-US" dirty="0"/>
              <a:t>Working on using log-transformed survival</a:t>
            </a:r>
          </a:p>
          <a:p>
            <a:r>
              <a:rPr lang="en-US" dirty="0"/>
              <a:t>Still need to get more info about transient spike in metabolism at low oxygen.</a:t>
            </a:r>
          </a:p>
        </p:txBody>
      </p:sp>
    </p:spTree>
    <p:extLst>
      <p:ext uri="{BB962C8B-B14F-4D97-AF65-F5344CB8AC3E}">
        <p14:creationId xmlns:p14="http://schemas.microsoft.com/office/powerpoint/2010/main" val="3880965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63683-5B42-498C-9966-D3153D623F0D}"/>
              </a:ext>
            </a:extLst>
          </p:cNvPr>
          <p:cNvSpPr>
            <a:spLocks noGrp="1"/>
          </p:cNvSpPr>
          <p:nvPr>
            <p:ph type="title"/>
          </p:nvPr>
        </p:nvSpPr>
        <p:spPr/>
        <p:txBody>
          <a:bodyPr/>
          <a:lstStyle/>
          <a:p>
            <a:r>
              <a:rPr lang="en-US" dirty="0"/>
              <a:t>Hypoxia effects on metabolism</a:t>
            </a:r>
          </a:p>
        </p:txBody>
      </p:sp>
      <p:sp>
        <p:nvSpPr>
          <p:cNvPr id="5" name="Content Placeholder 4">
            <a:extLst>
              <a:ext uri="{FF2B5EF4-FFF2-40B4-BE49-F238E27FC236}">
                <a16:creationId xmlns:a16="http://schemas.microsoft.com/office/drawing/2014/main" id="{55C97B85-ED87-4C36-9C7D-9E7B3D90CB81}"/>
              </a:ext>
            </a:extLst>
          </p:cNvPr>
          <p:cNvSpPr>
            <a:spLocks noGrp="1"/>
          </p:cNvSpPr>
          <p:nvPr>
            <p:ph idx="1"/>
          </p:nvPr>
        </p:nvSpPr>
        <p:spPr/>
        <p:txBody>
          <a:bodyPr/>
          <a:lstStyle/>
          <a:p>
            <a:r>
              <a:rPr lang="en-US" dirty="0" err="1"/>
              <a:t>P</a:t>
            </a:r>
            <a:r>
              <a:rPr lang="en-US" baseline="-25000" dirty="0" err="1"/>
              <a:t>crit</a:t>
            </a:r>
            <a:r>
              <a:rPr lang="en-US" dirty="0"/>
              <a:t> by stage (ambient CO</a:t>
            </a:r>
            <a:r>
              <a:rPr lang="en-US" baseline="-25000" dirty="0"/>
              <a:t>2</a:t>
            </a:r>
            <a:r>
              <a:rPr lang="en-US" dirty="0"/>
              <a:t> group, no acidification):</a:t>
            </a:r>
          </a:p>
          <a:p>
            <a:pPr lvl="1"/>
            <a:r>
              <a:rPr lang="en-US" dirty="0"/>
              <a:t>Embryo: 2.044(±0.209) mg/L</a:t>
            </a:r>
          </a:p>
          <a:p>
            <a:pPr lvl="1"/>
            <a:r>
              <a:rPr lang="en-US" dirty="0"/>
              <a:t>2 days-post-hatch: 1</a:t>
            </a:r>
            <a:r>
              <a:rPr lang="pt-BR" dirty="0"/>
              <a:t>.653(±0.154) mg/L</a:t>
            </a:r>
          </a:p>
          <a:p>
            <a:pPr lvl="1"/>
            <a:r>
              <a:rPr lang="pt-BR" dirty="0"/>
              <a:t>5 days-post-hatch: 1.561(±0.183) mg/L</a:t>
            </a:r>
          </a:p>
          <a:p>
            <a:r>
              <a:rPr lang="pt-BR" dirty="0"/>
              <a:t>Some embryos had no identifiable P</a:t>
            </a:r>
            <a:r>
              <a:rPr lang="pt-BR" baseline="-25000" dirty="0"/>
              <a:t>crit</a:t>
            </a:r>
            <a:r>
              <a:rPr lang="pt-BR" dirty="0"/>
              <a:t>, fully oxygen-dependent (or oxyconforming)</a:t>
            </a:r>
          </a:p>
          <a:p>
            <a:r>
              <a:rPr lang="pt-BR" dirty="0"/>
              <a:t>Many individuals, especially larvae, showed a brief spike in oxygen consumption at very low O</a:t>
            </a:r>
            <a:r>
              <a:rPr lang="pt-BR" baseline="-25000" dirty="0"/>
              <a:t>2</a:t>
            </a:r>
            <a:r>
              <a:rPr lang="pt-BR" dirty="0"/>
              <a:t>, likely due to stimulatory effects of anaerobic byproducts building up (lactate, etc.)</a:t>
            </a:r>
          </a:p>
        </p:txBody>
      </p:sp>
    </p:spTree>
    <p:extLst>
      <p:ext uri="{BB962C8B-B14F-4D97-AF65-F5344CB8AC3E}">
        <p14:creationId xmlns:p14="http://schemas.microsoft.com/office/powerpoint/2010/main" val="1747446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7A5A7-DB2C-C221-3D01-22F251D59DBC}"/>
              </a:ext>
            </a:extLst>
          </p:cNvPr>
          <p:cNvSpPr>
            <a:spLocks noGrp="1"/>
          </p:cNvSpPr>
          <p:nvPr>
            <p:ph type="title"/>
          </p:nvPr>
        </p:nvSpPr>
        <p:spPr/>
        <p:txBody>
          <a:bodyPr/>
          <a:lstStyle/>
          <a:p>
            <a:r>
              <a:rPr lang="en-US" dirty="0"/>
              <a:t>Getting Maintenance from Starvation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0A42EBC-6602-964E-5802-096E2BB48FF8}"/>
                  </a:ext>
                </a:extLst>
              </p:cNvPr>
              <p:cNvSpPr>
                <a:spLocks noGrp="1"/>
              </p:cNvSpPr>
              <p:nvPr>
                <p:ph idx="1"/>
              </p:nvPr>
            </p:nvSpPr>
            <p:spPr>
              <a:xfrm>
                <a:off x="743712" y="2097024"/>
                <a:ext cx="11155680" cy="4079939"/>
              </a:xfrm>
            </p:spPr>
            <p:txBody>
              <a:bodyPr>
                <a:normAutofit/>
              </a:bodyPr>
              <a:lstStyle/>
              <a:p>
                <a:pPr marL="0" indent="0">
                  <a:buNone/>
                </a:pPr>
                <a:r>
                  <a:rPr lang="en-US" dirty="0"/>
                  <a:t>In Stevenson et al: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𝑉</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𝑉</m:t>
                        </m:r>
                        <m:r>
                          <a:rPr lang="en-US" b="0" i="1" smtClean="0">
                            <a:latin typeface="Cambria Math" panose="02040503050406030204" pitchFamily="18" charset="0"/>
                          </a:rPr>
                          <m:t>0</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𝑒</m:t>
                        </m:r>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𝑀</m:t>
                            </m:r>
                            <m:r>
                              <a:rPr lang="en-US" b="0" i="1" smtClean="0">
                                <a:latin typeface="Cambria Math" panose="02040503050406030204" pitchFamily="18" charset="0"/>
                              </a:rPr>
                              <m:t>0</m:t>
                            </m:r>
                          </m:sub>
                        </m:sSub>
                        <m:r>
                          <a:rPr lang="en-US" b="0" i="1" smtClean="0">
                            <a:latin typeface="Cambria Math" panose="02040503050406030204" pitchFamily="18" charset="0"/>
                          </a:rPr>
                          <m:t>𝑡</m:t>
                        </m:r>
                      </m:sup>
                    </m:sSup>
                  </m:oMath>
                </a14:m>
                <a:endParaRPr lang="en-US" dirty="0"/>
              </a:p>
              <a:p>
                <a:r>
                  <a:rPr lang="en-US" sz="2000" dirty="0"/>
                  <a:t>Where M</a:t>
                </a:r>
                <a:r>
                  <a:rPr lang="en-US" sz="2000" baseline="-25000" dirty="0"/>
                  <a:t>V</a:t>
                </a:r>
                <a:r>
                  <a:rPr lang="en-US" sz="2000" dirty="0"/>
                  <a:t> and M</a:t>
                </a:r>
                <a:r>
                  <a:rPr lang="en-US" sz="2000" baseline="-25000" dirty="0"/>
                  <a:t>V0</a:t>
                </a:r>
                <a:r>
                  <a:rPr lang="en-US" sz="2000" dirty="0"/>
                  <a:t> are mass at end and beginning of starvation period (t)</a:t>
                </a:r>
              </a:p>
              <a:p>
                <a:r>
                  <a:rPr lang="en-US" sz="2000" dirty="0"/>
                  <a:t>And k</a:t>
                </a:r>
                <a:r>
                  <a:rPr lang="en-US" sz="2000" baseline="-25000" dirty="0"/>
                  <a:t>M0</a:t>
                </a:r>
                <a:r>
                  <a:rPr lang="en-US" sz="2000" dirty="0"/>
                  <a:t> is basal maintenance rate (mg assimilates/mg fish * day)</a:t>
                </a:r>
              </a:p>
              <a:p>
                <a:r>
                  <a:rPr lang="en-US" sz="2000" dirty="0"/>
                  <a:t>Does this not include maturity maintenance? So it is only the kappa fraction of assimilates, or JM?</a:t>
                </a:r>
              </a:p>
              <a:p>
                <a:r>
                  <a:rPr lang="en-US" sz="2000" dirty="0"/>
                  <a:t>Mass-specific needs to be converted to volume-specific to get </a:t>
                </a:r>
                <a:r>
                  <a:rPr lang="en-US" sz="2000" dirty="0" err="1"/>
                  <a:t>sJM</a:t>
                </a:r>
                <a:r>
                  <a:rPr lang="en-US" sz="2000" dirty="0"/>
                  <a:t> (volume-specific maintenance rate)</a:t>
                </a:r>
              </a:p>
              <a:p>
                <a:pPr lvl="1"/>
                <a:r>
                  <a:rPr lang="en-US" sz="1800" dirty="0" err="1"/>
                  <a:t>k</a:t>
                </a:r>
                <a:r>
                  <a:rPr lang="en-US" sz="1800" baseline="-25000" dirty="0" err="1"/>
                  <a:t>M</a:t>
                </a:r>
                <a:r>
                  <a:rPr lang="en-US" sz="1800" dirty="0"/>
                  <a:t> = mg assimilates for maintenance / mg fish * day = JM / W</a:t>
                </a:r>
                <a:r>
                  <a:rPr lang="en-US" sz="1800" baseline="-25000" dirty="0"/>
                  <a:t>V</a:t>
                </a:r>
                <a:r>
                  <a:rPr lang="en-US" sz="1800" dirty="0"/>
                  <a:t> (where JM = maintenance flux and W</a:t>
                </a:r>
                <a:r>
                  <a:rPr lang="en-US" sz="1800" baseline="-25000" dirty="0"/>
                  <a:t>V</a:t>
                </a:r>
                <a:r>
                  <a:rPr lang="en-US" sz="1800" dirty="0"/>
                  <a:t> = structural mass)</a:t>
                </a:r>
              </a:p>
              <a:p>
                <a:pPr lvl="1"/>
                <a:r>
                  <a:rPr lang="en-US" sz="1800" dirty="0"/>
                  <a:t>W</a:t>
                </a:r>
                <a:r>
                  <a:rPr lang="en-US" sz="1800" baseline="-25000" dirty="0"/>
                  <a:t>V</a:t>
                </a:r>
                <a:r>
                  <a:rPr lang="en-US" sz="1800" dirty="0"/>
                  <a:t> = L</a:t>
                </a:r>
                <a:r>
                  <a:rPr lang="en-US" sz="1800" baseline="30000" dirty="0"/>
                  <a:t>3</a:t>
                </a:r>
                <a:r>
                  <a:rPr lang="en-US" sz="1800" dirty="0"/>
                  <a:t> * </a:t>
                </a:r>
                <a:r>
                  <a:rPr lang="en-US" sz="1800" dirty="0" err="1"/>
                  <a:t>d</a:t>
                </a:r>
                <a:r>
                  <a:rPr lang="en-US" sz="1800" baseline="-25000" dirty="0" err="1"/>
                  <a:t>V</a:t>
                </a:r>
                <a:r>
                  <a:rPr lang="en-US" sz="1800" dirty="0"/>
                  <a:t>      so  k</a:t>
                </a:r>
                <a:r>
                  <a:rPr lang="en-US" sz="1800" baseline="-25000" dirty="0"/>
                  <a:t>M0</a:t>
                </a:r>
                <a:r>
                  <a:rPr lang="en-US" sz="1800" dirty="0"/>
                  <a:t> = JM / (L</a:t>
                </a:r>
                <a:r>
                  <a:rPr lang="en-US" sz="1800" baseline="30000" dirty="0"/>
                  <a:t>3</a:t>
                </a:r>
                <a:r>
                  <a:rPr lang="en-US" sz="1800" dirty="0"/>
                  <a:t>*</a:t>
                </a:r>
                <a:r>
                  <a:rPr lang="en-US" sz="1800" dirty="0" err="1"/>
                  <a:t>d</a:t>
                </a:r>
                <a:r>
                  <a:rPr lang="en-US" sz="1800" baseline="-25000" dirty="0" err="1"/>
                  <a:t>V</a:t>
                </a:r>
                <a:r>
                  <a:rPr lang="en-US" sz="1800" dirty="0"/>
                  <a:t>) 	(where L</a:t>
                </a:r>
                <a:r>
                  <a:rPr lang="en-US" sz="1800" baseline="30000" dirty="0"/>
                  <a:t>3</a:t>
                </a:r>
                <a:r>
                  <a:rPr lang="en-US" sz="1800" dirty="0"/>
                  <a:t> is volume and </a:t>
                </a:r>
                <a:r>
                  <a:rPr lang="en-US" sz="1800" dirty="0" err="1"/>
                  <a:t>d</a:t>
                </a:r>
                <a:r>
                  <a:rPr lang="en-US" sz="1800" baseline="-25000" dirty="0" err="1"/>
                  <a:t>V</a:t>
                </a:r>
                <a:r>
                  <a:rPr lang="en-US" sz="1800" dirty="0"/>
                  <a:t> is dry weight density)</a:t>
                </a:r>
              </a:p>
              <a:p>
                <a:pPr lvl="1"/>
                <a:r>
                  <a:rPr lang="en-US" sz="1800" dirty="0" err="1"/>
                  <a:t>sJM</a:t>
                </a:r>
                <a:r>
                  <a:rPr lang="en-US" sz="1800" dirty="0"/>
                  <a:t> = JM / L</a:t>
                </a:r>
                <a:r>
                  <a:rPr lang="en-US" sz="1800" baseline="30000" dirty="0"/>
                  <a:t>3</a:t>
                </a:r>
                <a:r>
                  <a:rPr lang="en-US" sz="1800" dirty="0"/>
                  <a:t> 	so:	k</a:t>
                </a:r>
                <a:r>
                  <a:rPr lang="en-US" sz="1800" baseline="-25000" dirty="0"/>
                  <a:t>M0</a:t>
                </a:r>
                <a:r>
                  <a:rPr lang="en-US" sz="1800" dirty="0"/>
                  <a:t> = </a:t>
                </a:r>
                <a:r>
                  <a:rPr lang="en-US" sz="1800" dirty="0" err="1"/>
                  <a:t>sJM</a:t>
                </a:r>
                <a:r>
                  <a:rPr lang="en-US" sz="1800" dirty="0"/>
                  <a:t> / </a:t>
                </a:r>
                <a:r>
                  <a:rPr lang="en-US" sz="1800" dirty="0" err="1"/>
                  <a:t>d</a:t>
                </a:r>
                <a:r>
                  <a:rPr lang="en-US" sz="1800" baseline="-25000" dirty="0" err="1"/>
                  <a:t>V</a:t>
                </a:r>
                <a:r>
                  <a:rPr lang="en-US" sz="1800" dirty="0"/>
                  <a:t> </a:t>
                </a:r>
              </a:p>
              <a:p>
                <a:pPr lvl="1"/>
                <a:r>
                  <a:rPr lang="en-US" sz="1800" dirty="0"/>
                  <a:t>and </a:t>
                </a:r>
                <a:r>
                  <a:rPr lang="en-US" sz="1800" dirty="0" err="1"/>
                  <a:t>d</a:t>
                </a:r>
                <a:r>
                  <a:rPr lang="en-US" sz="1800" baseline="-25000" dirty="0" err="1"/>
                  <a:t>V</a:t>
                </a:r>
                <a:r>
                  <a:rPr lang="en-US" sz="1800" dirty="0"/>
                  <a:t>=0.1 in our model, so we can use the change in mass during starvation to plug k</a:t>
                </a:r>
                <a:r>
                  <a:rPr lang="en-US" sz="1800" baseline="-25000" dirty="0"/>
                  <a:t>M0</a:t>
                </a:r>
                <a:r>
                  <a:rPr lang="en-US" sz="1800" dirty="0"/>
                  <a:t> into: </a:t>
                </a:r>
                <a:r>
                  <a:rPr lang="en-US" sz="1800" dirty="0" err="1"/>
                  <a:t>sJM</a:t>
                </a:r>
                <a:r>
                  <a:rPr lang="en-US" sz="1800" dirty="0"/>
                  <a:t> = k</a:t>
                </a:r>
                <a:r>
                  <a:rPr lang="en-US" sz="1800" baseline="-25000" dirty="0"/>
                  <a:t>M0</a:t>
                </a:r>
                <a:r>
                  <a:rPr lang="en-US" sz="1800" dirty="0"/>
                  <a:t> * 0.1 </a:t>
                </a:r>
              </a:p>
              <a:p>
                <a:pPr marL="0" indent="0">
                  <a:buNone/>
                </a:pPr>
                <a:endParaRPr lang="en-US" sz="2000" dirty="0"/>
              </a:p>
              <a:p>
                <a:pPr marL="0" indent="0">
                  <a:buNone/>
                </a:pPr>
                <a:endParaRPr lang="en-US" dirty="0"/>
              </a:p>
            </p:txBody>
          </p:sp>
        </mc:Choice>
        <mc:Fallback>
          <p:sp>
            <p:nvSpPr>
              <p:cNvPr id="3" name="Content Placeholder 2">
                <a:extLst>
                  <a:ext uri="{FF2B5EF4-FFF2-40B4-BE49-F238E27FC236}">
                    <a16:creationId xmlns:a16="http://schemas.microsoft.com/office/drawing/2014/main" id="{E0A42EBC-6602-964E-5802-096E2BB48FF8}"/>
                  </a:ext>
                </a:extLst>
              </p:cNvPr>
              <p:cNvSpPr>
                <a:spLocks noGrp="1" noRot="1" noChangeAspect="1" noMove="1" noResize="1" noEditPoints="1" noAdjustHandles="1" noChangeArrowheads="1" noChangeShapeType="1" noTextEdit="1"/>
              </p:cNvSpPr>
              <p:nvPr>
                <p:ph idx="1"/>
              </p:nvPr>
            </p:nvSpPr>
            <p:spPr>
              <a:xfrm>
                <a:off x="743712" y="2097024"/>
                <a:ext cx="11155680" cy="4079939"/>
              </a:xfrm>
              <a:blipFill>
                <a:blip r:embed="rId2"/>
                <a:stretch>
                  <a:fillRect l="-1093" t="-2242"/>
                </a:stretch>
              </a:blipFill>
            </p:spPr>
            <p:txBody>
              <a:bodyPr/>
              <a:lstStyle/>
              <a:p>
                <a:r>
                  <a:rPr lang="en-US">
                    <a:noFill/>
                  </a:rPr>
                  <a:t> </a:t>
                </a:r>
              </a:p>
            </p:txBody>
          </p:sp>
        </mc:Fallback>
      </mc:AlternateContent>
    </p:spTree>
    <p:extLst>
      <p:ext uri="{BB962C8B-B14F-4D97-AF65-F5344CB8AC3E}">
        <p14:creationId xmlns:p14="http://schemas.microsoft.com/office/powerpoint/2010/main" val="2469587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BDC8-5A0E-46A8-98D6-4F4B7CBDB5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5EE0F48-EA4C-47BB-9D01-A11D8FD118BF}"/>
              </a:ext>
            </a:extLst>
          </p:cNvPr>
          <p:cNvSpPr>
            <a:spLocks noGrp="1"/>
          </p:cNvSpPr>
          <p:nvPr>
            <p:ph idx="1"/>
          </p:nvPr>
        </p:nvSpPr>
        <p:spPr>
          <a:xfrm>
            <a:off x="838200" y="4462272"/>
            <a:ext cx="10515600" cy="1714690"/>
          </a:xfrm>
        </p:spPr>
        <p:txBody>
          <a:bodyPr/>
          <a:lstStyle/>
          <a:p>
            <a:r>
              <a:rPr lang="en-US" dirty="0"/>
              <a:t>Oxygen consumption sometimes peaked in low oxygen, possibly due to stimulation from lactate buildup.</a:t>
            </a:r>
          </a:p>
          <a:p>
            <a:r>
              <a:rPr lang="en-US" dirty="0"/>
              <a:t>Embryos were often </a:t>
            </a:r>
            <a:r>
              <a:rPr lang="en-US" dirty="0" err="1"/>
              <a:t>oxyconforming</a:t>
            </a:r>
            <a:r>
              <a:rPr lang="en-US" dirty="0"/>
              <a:t> for entire trial (&lt;5 mg/L).</a:t>
            </a:r>
          </a:p>
        </p:txBody>
      </p:sp>
      <p:pic>
        <p:nvPicPr>
          <p:cNvPr id="4" name="Picture 3">
            <a:extLst>
              <a:ext uri="{FF2B5EF4-FFF2-40B4-BE49-F238E27FC236}">
                <a16:creationId xmlns:a16="http://schemas.microsoft.com/office/drawing/2014/main" id="{31401768-CA81-4CDE-826C-66F085CA80F0}"/>
              </a:ext>
            </a:extLst>
          </p:cNvPr>
          <p:cNvPicPr>
            <a:picLocks noChangeAspect="1"/>
          </p:cNvPicPr>
          <p:nvPr/>
        </p:nvPicPr>
        <p:blipFill rotWithShape="1">
          <a:blip r:embed="rId2"/>
          <a:srcRect l="52373" t="8249" b="13322"/>
          <a:stretch/>
        </p:blipFill>
        <p:spPr>
          <a:xfrm>
            <a:off x="48768" y="0"/>
            <a:ext cx="4840224" cy="3432631"/>
          </a:xfrm>
          <a:prstGeom prst="rect">
            <a:avLst/>
          </a:prstGeom>
        </p:spPr>
      </p:pic>
      <p:graphicFrame>
        <p:nvGraphicFramePr>
          <p:cNvPr id="7" name="Table 6">
            <a:extLst>
              <a:ext uri="{FF2B5EF4-FFF2-40B4-BE49-F238E27FC236}">
                <a16:creationId xmlns:a16="http://schemas.microsoft.com/office/drawing/2014/main" id="{D957300C-A201-4F86-9030-39B3EEEE4C4C}"/>
              </a:ext>
            </a:extLst>
          </p:cNvPr>
          <p:cNvGraphicFramePr>
            <a:graphicFrameLocks noGrp="1"/>
          </p:cNvGraphicFramePr>
          <p:nvPr>
            <p:extLst>
              <p:ext uri="{D42A27DB-BD31-4B8C-83A1-F6EECF244321}">
                <p14:modId xmlns:p14="http://schemas.microsoft.com/office/powerpoint/2010/main" val="434164743"/>
              </p:ext>
            </p:extLst>
          </p:nvPr>
        </p:nvGraphicFramePr>
        <p:xfrm>
          <a:off x="4727638" y="248576"/>
          <a:ext cx="7269290" cy="2935478"/>
        </p:xfrm>
        <a:graphic>
          <a:graphicData uri="http://schemas.openxmlformats.org/drawingml/2006/table">
            <a:tbl>
              <a:tblPr firstRow="1" firstCol="1" bandRow="1">
                <a:tableStyleId>{5C22544A-7EE6-4342-B048-85BDC9FD1C3A}</a:tableStyleId>
              </a:tblPr>
              <a:tblGrid>
                <a:gridCol w="1317838">
                  <a:extLst>
                    <a:ext uri="{9D8B030D-6E8A-4147-A177-3AD203B41FA5}">
                      <a16:colId xmlns:a16="http://schemas.microsoft.com/office/drawing/2014/main" val="4258900060"/>
                    </a:ext>
                  </a:extLst>
                </a:gridCol>
                <a:gridCol w="1494860">
                  <a:extLst>
                    <a:ext uri="{9D8B030D-6E8A-4147-A177-3AD203B41FA5}">
                      <a16:colId xmlns:a16="http://schemas.microsoft.com/office/drawing/2014/main" val="3624370086"/>
                    </a:ext>
                  </a:extLst>
                </a:gridCol>
                <a:gridCol w="1513017">
                  <a:extLst>
                    <a:ext uri="{9D8B030D-6E8A-4147-A177-3AD203B41FA5}">
                      <a16:colId xmlns:a16="http://schemas.microsoft.com/office/drawing/2014/main" val="762243865"/>
                    </a:ext>
                  </a:extLst>
                </a:gridCol>
                <a:gridCol w="1513017">
                  <a:extLst>
                    <a:ext uri="{9D8B030D-6E8A-4147-A177-3AD203B41FA5}">
                      <a16:colId xmlns:a16="http://schemas.microsoft.com/office/drawing/2014/main" val="1455183474"/>
                    </a:ext>
                  </a:extLst>
                </a:gridCol>
                <a:gridCol w="1430558">
                  <a:extLst>
                    <a:ext uri="{9D8B030D-6E8A-4147-A177-3AD203B41FA5}">
                      <a16:colId xmlns:a16="http://schemas.microsoft.com/office/drawing/2014/main" val="1355697366"/>
                    </a:ext>
                  </a:extLst>
                </a:gridCol>
              </a:tblGrid>
              <a:tr h="0">
                <a:tc>
                  <a:txBody>
                    <a:bodyPr/>
                    <a:lstStyle/>
                    <a:p>
                      <a:pPr marL="0" marR="0">
                        <a:lnSpc>
                          <a:spcPct val="200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Ambient pCO</a:t>
                      </a:r>
                      <a:r>
                        <a:rPr lang="en-US" sz="1600" baseline="-250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Moderate pCO</a:t>
                      </a:r>
                      <a:r>
                        <a:rPr lang="en-US" sz="1600" baseline="-250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High pCO</a:t>
                      </a:r>
                      <a:r>
                        <a:rPr lang="en-US" sz="1600" baseline="-250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5263903"/>
                  </a:ext>
                </a:extLst>
              </a:tr>
              <a:tr h="0">
                <a:tc rowSpan="2">
                  <a:txBody>
                    <a:bodyPr/>
                    <a:lstStyle/>
                    <a:p>
                      <a:pPr marL="0" marR="0">
                        <a:lnSpc>
                          <a:spcPct val="200000"/>
                        </a:lnSpc>
                        <a:spcBef>
                          <a:spcPts val="0"/>
                        </a:spcBef>
                        <a:spcAft>
                          <a:spcPts val="0"/>
                        </a:spcAft>
                      </a:pPr>
                      <a:r>
                        <a:rPr lang="en-US" sz="1600">
                          <a:effectLst/>
                        </a:rPr>
                        <a:t>Embryos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Exp. 1 (24°C)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10%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22.22%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11.11%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834142"/>
                  </a:ext>
                </a:extLst>
              </a:tr>
              <a:tr h="0">
                <a:tc vMerge="1">
                  <a:txBody>
                    <a:bodyPr/>
                    <a:lstStyle/>
                    <a:p>
                      <a:endParaRPr lang="en-US"/>
                    </a:p>
                  </a:txBody>
                  <a:tcPr/>
                </a:tc>
                <a:tc>
                  <a:txBody>
                    <a:bodyPr/>
                    <a:lstStyle/>
                    <a:p>
                      <a:pPr marL="0" marR="0">
                        <a:lnSpc>
                          <a:spcPct val="200000"/>
                        </a:lnSpc>
                        <a:spcBef>
                          <a:spcPts val="0"/>
                        </a:spcBef>
                        <a:spcAft>
                          <a:spcPts val="0"/>
                        </a:spcAft>
                      </a:pPr>
                      <a:r>
                        <a:rPr lang="en-US" sz="1600">
                          <a:effectLst/>
                        </a:rPr>
                        <a:t>Exp. 2 (22°C)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18.18%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16.67%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35.71%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2687421"/>
                  </a:ext>
                </a:extLst>
              </a:tr>
              <a:tr h="0">
                <a:tc rowSpan="2">
                  <a:txBody>
                    <a:bodyPr/>
                    <a:lstStyle/>
                    <a:p>
                      <a:pPr marL="0" marR="0">
                        <a:lnSpc>
                          <a:spcPct val="200000"/>
                        </a:lnSpc>
                        <a:spcBef>
                          <a:spcPts val="0"/>
                        </a:spcBef>
                        <a:spcAft>
                          <a:spcPts val="0"/>
                        </a:spcAft>
                      </a:pPr>
                      <a:r>
                        <a:rPr lang="en-US" sz="1600">
                          <a:effectLst/>
                        </a:rPr>
                        <a:t>2dph Larvae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Exp. 1 (24°C)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100%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90%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77.78%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5622033"/>
                  </a:ext>
                </a:extLst>
              </a:tr>
              <a:tr h="0">
                <a:tc vMerge="1">
                  <a:txBody>
                    <a:bodyPr/>
                    <a:lstStyle/>
                    <a:p>
                      <a:endParaRPr lang="en-US"/>
                    </a:p>
                  </a:txBody>
                  <a:tcPr/>
                </a:tc>
                <a:tc>
                  <a:txBody>
                    <a:bodyPr/>
                    <a:lstStyle/>
                    <a:p>
                      <a:pPr marL="0" marR="0">
                        <a:lnSpc>
                          <a:spcPct val="200000"/>
                        </a:lnSpc>
                        <a:spcBef>
                          <a:spcPts val="0"/>
                        </a:spcBef>
                        <a:spcAft>
                          <a:spcPts val="0"/>
                        </a:spcAft>
                      </a:pPr>
                      <a:r>
                        <a:rPr lang="en-US" sz="1600">
                          <a:effectLst/>
                        </a:rPr>
                        <a:t>Exp. 2 (22°C)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66.67%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83.33%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53.85%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3010179"/>
                  </a:ext>
                </a:extLst>
              </a:tr>
              <a:tr h="0">
                <a:tc rowSpan="2">
                  <a:txBody>
                    <a:bodyPr/>
                    <a:lstStyle/>
                    <a:p>
                      <a:pPr marL="0" marR="0">
                        <a:lnSpc>
                          <a:spcPct val="200000"/>
                        </a:lnSpc>
                        <a:spcBef>
                          <a:spcPts val="0"/>
                        </a:spcBef>
                        <a:spcAft>
                          <a:spcPts val="0"/>
                        </a:spcAft>
                      </a:pPr>
                      <a:r>
                        <a:rPr lang="en-US" sz="1600">
                          <a:effectLst/>
                        </a:rPr>
                        <a:t>5dph Larvae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Exp. 1 (24°C)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55.55%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37.5%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33.33%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8687250"/>
                  </a:ext>
                </a:extLst>
              </a:tr>
              <a:tr h="0">
                <a:tc vMerge="1">
                  <a:txBody>
                    <a:bodyPr/>
                    <a:lstStyle/>
                    <a:p>
                      <a:endParaRPr lang="en-US"/>
                    </a:p>
                  </a:txBody>
                  <a:tcPr/>
                </a:tc>
                <a:tc>
                  <a:txBody>
                    <a:bodyPr/>
                    <a:lstStyle/>
                    <a:p>
                      <a:pPr marL="0" marR="0">
                        <a:lnSpc>
                          <a:spcPct val="200000"/>
                        </a:lnSpc>
                        <a:spcBef>
                          <a:spcPts val="0"/>
                        </a:spcBef>
                        <a:spcAft>
                          <a:spcPts val="0"/>
                        </a:spcAft>
                      </a:pPr>
                      <a:r>
                        <a:rPr lang="en-US" sz="1600">
                          <a:effectLst/>
                        </a:rPr>
                        <a:t>Exp. 2 (22°C)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85.71%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40%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dirty="0">
                          <a:effectLst/>
                        </a:rPr>
                        <a:t>75%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3980499"/>
                  </a:ext>
                </a:extLst>
              </a:tr>
            </a:tbl>
          </a:graphicData>
        </a:graphic>
      </p:graphicFrame>
    </p:spTree>
    <p:extLst>
      <p:ext uri="{BB962C8B-B14F-4D97-AF65-F5344CB8AC3E}">
        <p14:creationId xmlns:p14="http://schemas.microsoft.com/office/powerpoint/2010/main" val="2469401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DE54C-416E-4F3B-967C-AB8A325AC18E}"/>
              </a:ext>
            </a:extLst>
          </p:cNvPr>
          <p:cNvSpPr>
            <a:spLocks noGrp="1"/>
          </p:cNvSpPr>
          <p:nvPr>
            <p:ph type="title"/>
          </p:nvPr>
        </p:nvSpPr>
        <p:spPr/>
        <p:txBody>
          <a:bodyPr/>
          <a:lstStyle/>
          <a:p>
            <a:r>
              <a:rPr lang="en-US" dirty="0"/>
              <a:t>Asymmetric curve for additional stress at very low oxygen</a:t>
            </a:r>
          </a:p>
        </p:txBody>
      </p:sp>
      <p:pic>
        <p:nvPicPr>
          <p:cNvPr id="11" name="Picture 10">
            <a:extLst>
              <a:ext uri="{FF2B5EF4-FFF2-40B4-BE49-F238E27FC236}">
                <a16:creationId xmlns:a16="http://schemas.microsoft.com/office/drawing/2014/main" id="{A4407659-5A32-4C25-A410-937ACE37C794}"/>
              </a:ext>
            </a:extLst>
          </p:cNvPr>
          <p:cNvPicPr>
            <a:picLocks noChangeAspect="1"/>
          </p:cNvPicPr>
          <p:nvPr/>
        </p:nvPicPr>
        <p:blipFill>
          <a:blip r:embed="rId2"/>
          <a:stretch>
            <a:fillRect/>
          </a:stretch>
        </p:blipFill>
        <p:spPr>
          <a:xfrm>
            <a:off x="4779264" y="1950578"/>
            <a:ext cx="7400742" cy="4454241"/>
          </a:xfrm>
          <a:prstGeom prst="rect">
            <a:avLst/>
          </a:prstGeom>
        </p:spPr>
      </p:pic>
      <p:cxnSp>
        <p:nvCxnSpPr>
          <p:cNvPr id="7" name="Straight Arrow Connector 6">
            <a:extLst>
              <a:ext uri="{FF2B5EF4-FFF2-40B4-BE49-F238E27FC236}">
                <a16:creationId xmlns:a16="http://schemas.microsoft.com/office/drawing/2014/main" id="{E41FFBC5-1C7B-45F6-863B-03E8779367B2}"/>
              </a:ext>
            </a:extLst>
          </p:cNvPr>
          <p:cNvCxnSpPr>
            <a:cxnSpLocks/>
          </p:cNvCxnSpPr>
          <p:nvPr/>
        </p:nvCxnSpPr>
        <p:spPr>
          <a:xfrm flipV="1">
            <a:off x="5919537" y="4486656"/>
            <a:ext cx="0" cy="11787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3E2410A-6B9E-4329-A897-BD7B2BB94D22}"/>
              </a:ext>
            </a:extLst>
          </p:cNvPr>
          <p:cNvSpPr txBox="1"/>
          <p:nvPr/>
        </p:nvSpPr>
        <p:spPr>
          <a:xfrm>
            <a:off x="449258" y="2116565"/>
            <a:ext cx="4183701" cy="3970318"/>
          </a:xfrm>
          <a:prstGeom prst="rect">
            <a:avLst/>
          </a:prstGeom>
          <a:noFill/>
        </p:spPr>
        <p:txBody>
          <a:bodyPr wrap="square" rtlCol="0">
            <a:spAutoFit/>
          </a:bodyPr>
          <a:lstStyle/>
          <a:p>
            <a:r>
              <a:rPr lang="en-US" dirty="0"/>
              <a:t>Steeper increase in stress to near maximum when the low-oxygen MO2 spike occurs (red arrow). </a:t>
            </a:r>
          </a:p>
          <a:p>
            <a:endParaRPr lang="en-US" dirty="0"/>
          </a:p>
          <a:p>
            <a:r>
              <a:rPr lang="en-US" dirty="0"/>
              <a:t>This brings stress near the maximum until oxygen reaches zero. </a:t>
            </a:r>
          </a:p>
          <a:p>
            <a:endParaRPr lang="en-US" dirty="0"/>
          </a:p>
          <a:p>
            <a:r>
              <a:rPr lang="en-US" dirty="0"/>
              <a:t>Asymmetric logistic or sigmoid curve (e.g. shape of allosteric sigmoid function)</a:t>
            </a:r>
          </a:p>
          <a:p>
            <a:endParaRPr lang="en-US" dirty="0"/>
          </a:p>
          <a:p>
            <a:r>
              <a:rPr lang="en-US" dirty="0"/>
              <a:t>OR could have two stress functions, each to a different parameter and representing a different source of stress (being below </a:t>
            </a:r>
            <a:r>
              <a:rPr lang="en-US" dirty="0" err="1"/>
              <a:t>Pcrit</a:t>
            </a:r>
            <a:r>
              <a:rPr lang="en-US" dirty="0"/>
              <a:t> vs. having lactate accumulate). </a:t>
            </a:r>
          </a:p>
        </p:txBody>
      </p:sp>
    </p:spTree>
    <p:extLst>
      <p:ext uri="{BB962C8B-B14F-4D97-AF65-F5344CB8AC3E}">
        <p14:creationId xmlns:p14="http://schemas.microsoft.com/office/powerpoint/2010/main" val="2649993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3B52-5D5F-074C-52F1-56B97ADD8BA3}"/>
              </a:ext>
            </a:extLst>
          </p:cNvPr>
          <p:cNvSpPr>
            <a:spLocks noGrp="1"/>
          </p:cNvSpPr>
          <p:nvPr>
            <p:ph type="title"/>
          </p:nvPr>
        </p:nvSpPr>
        <p:spPr>
          <a:xfrm>
            <a:off x="838200" y="182881"/>
            <a:ext cx="10515600" cy="1097280"/>
          </a:xfrm>
        </p:spPr>
        <p:txBody>
          <a:bodyPr>
            <a:normAutofit/>
          </a:bodyPr>
          <a:lstStyle/>
          <a:p>
            <a:r>
              <a:rPr lang="en-US" sz="3200" dirty="0"/>
              <a:t>Letcher and Bengtson (1987) – Starvation, feeding rations, growth efficiency of </a:t>
            </a:r>
            <a:r>
              <a:rPr lang="en-US" sz="3200" i="1" dirty="0"/>
              <a:t>M. </a:t>
            </a:r>
            <a:r>
              <a:rPr lang="en-US" sz="3200" i="1" dirty="0" err="1"/>
              <a:t>beryllina</a:t>
            </a:r>
            <a:r>
              <a:rPr lang="en-US" sz="3200" dirty="0"/>
              <a:t> ELS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8823C43-083A-4A08-AE2F-891E4B9BFAD1}"/>
                  </a:ext>
                </a:extLst>
              </p:cNvPr>
              <p:cNvSpPr>
                <a:spLocks noGrp="1"/>
              </p:cNvSpPr>
              <p:nvPr>
                <p:ph idx="1"/>
              </p:nvPr>
            </p:nvSpPr>
            <p:spPr/>
            <p:txBody>
              <a:bodyPr/>
              <a:lstStyle/>
              <a:p>
                <a:r>
                  <a:rPr lang="en-US" dirty="0"/>
                  <a:t>Measured dry weight before and after 7 days of starvation.</a:t>
                </a:r>
              </a:p>
              <a:p>
                <a:pPr lvl="1"/>
                <a:r>
                  <a:rPr lang="en-US" dirty="0"/>
                  <a:t>Three starting ages (7, 14, 21 </a:t>
                </a:r>
                <a:r>
                  <a:rPr lang="en-US" dirty="0" err="1"/>
                  <a:t>dph</a:t>
                </a:r>
                <a:r>
                  <a:rPr lang="en-US" dirty="0"/>
                  <a:t>) and temperatures (21, 25, 28°C).</a:t>
                </a:r>
              </a:p>
              <a:p>
                <a:r>
                  <a:rPr lang="en-US" dirty="0"/>
                  <a:t>Also did feeding levels of 17, 33, 67, 100%.</a:t>
                </a:r>
              </a:p>
              <a:p>
                <a:pPr lvl="1"/>
                <a:r>
                  <a:rPr lang="en-US" dirty="0"/>
                  <a:t>Used growth and ingestion relationship to calculate food level required for maintenance (set g=0) using equation: </a:t>
                </a:r>
                <a14:m>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𝑔</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=0.300 ∙</m:t>
                    </m:r>
                    <m:d>
                      <m:dPr>
                        <m:ctrlPr>
                          <a:rPr lang="en-US" sz="1800" i="1">
                            <a:effectLst/>
                            <a:latin typeface="Cambria Math" panose="020405030504060302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−3.0829∙</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sup>
                        </m:sSup>
                      </m:e>
                    </m:d>
                    <m:r>
                      <a:rPr lang="en-US" sz="1800" i="1">
                        <a:effectLst/>
                        <a:latin typeface="Cambria Math" panose="02040503050406030204" pitchFamily="18" charset="0"/>
                        <a:ea typeface="Calibri" panose="020F0502020204030204" pitchFamily="34" charset="0"/>
                        <a:cs typeface="Times New Roman" panose="02020603050405020304" pitchFamily="18" charset="0"/>
                      </a:rPr>
                      <m:t>−0.0536</m:t>
                    </m:r>
                  </m:oMath>
                </a14:m>
                <a:endParaRPr lang="en-US" dirty="0"/>
              </a:p>
              <a:p>
                <a:r>
                  <a:rPr lang="en-US" dirty="0"/>
                  <a:t>Calculated dry weight to length relationship: </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𝑊</m:t>
                    </m:r>
                    <m:r>
                      <a:rPr lang="en-US" sz="1800" i="1">
                        <a:effectLst/>
                        <a:latin typeface="Cambria Math" panose="02040503050406030204" pitchFamily="18" charset="0"/>
                        <a:ea typeface="Calibri" panose="020F0502020204030204" pitchFamily="34" charset="0"/>
                        <a:cs typeface="Times New Roman" panose="02020603050405020304" pitchFamily="18" charset="0"/>
                      </a:rPr>
                      <m:t>=−4.159 ∙</m:t>
                    </m:r>
                    <m:sSup>
                      <m:sSupPr>
                        <m:ctrlPr>
                          <a:rPr lang="en-US" i="1">
                            <a:effectLst/>
                            <a:latin typeface="Cambria Math" panose="020405030504060302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𝐿</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4.241</m:t>
                        </m:r>
                      </m:sup>
                    </m:sSup>
                  </m:oMath>
                </a14:m>
                <a:endParaRPr lang="en-US" dirty="0"/>
              </a:p>
              <a:p>
                <a:r>
                  <a:rPr lang="en-US" dirty="0"/>
                  <a:t>Calculated gross growth efficiency as relative growth rate / relative ingestion rate (relative to fish body mass).</a:t>
                </a:r>
              </a:p>
            </p:txBody>
          </p:sp>
        </mc:Choice>
        <mc:Fallback>
          <p:sp>
            <p:nvSpPr>
              <p:cNvPr id="3" name="Content Placeholder 2">
                <a:extLst>
                  <a:ext uri="{FF2B5EF4-FFF2-40B4-BE49-F238E27FC236}">
                    <a16:creationId xmlns:a16="http://schemas.microsoft.com/office/drawing/2014/main" id="{F8823C43-083A-4A08-AE2F-891E4B9BFAD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907011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3B52-5D5F-074C-52F1-56B97ADD8BA3}"/>
              </a:ext>
            </a:extLst>
          </p:cNvPr>
          <p:cNvSpPr>
            <a:spLocks noGrp="1"/>
          </p:cNvSpPr>
          <p:nvPr>
            <p:ph type="title"/>
          </p:nvPr>
        </p:nvSpPr>
        <p:spPr>
          <a:xfrm>
            <a:off x="838200" y="10477"/>
            <a:ext cx="10515600" cy="498156"/>
          </a:xfrm>
        </p:spPr>
        <p:txBody>
          <a:bodyPr>
            <a:normAutofit/>
          </a:bodyPr>
          <a:lstStyle/>
          <a:p>
            <a:r>
              <a:rPr lang="en-US" sz="2000" dirty="0"/>
              <a:t>Letcher and Bengtson (1987) – Starvation, feeding rations, growth efficiency of </a:t>
            </a:r>
            <a:r>
              <a:rPr lang="en-US" sz="2000" i="1" dirty="0"/>
              <a:t>M. </a:t>
            </a:r>
            <a:r>
              <a:rPr lang="en-US" sz="2000" i="1" dirty="0" err="1"/>
              <a:t>beryllina</a:t>
            </a:r>
            <a:r>
              <a:rPr lang="en-US" sz="2000" dirty="0"/>
              <a:t> ELS</a:t>
            </a:r>
          </a:p>
        </p:txBody>
      </p:sp>
      <p:sp>
        <p:nvSpPr>
          <p:cNvPr id="3" name="Content Placeholder 2">
            <a:extLst>
              <a:ext uri="{FF2B5EF4-FFF2-40B4-BE49-F238E27FC236}">
                <a16:creationId xmlns:a16="http://schemas.microsoft.com/office/drawing/2014/main" id="{F8823C43-083A-4A08-AE2F-891E4B9BFAD1}"/>
              </a:ext>
            </a:extLst>
          </p:cNvPr>
          <p:cNvSpPr>
            <a:spLocks noGrp="1"/>
          </p:cNvSpPr>
          <p:nvPr>
            <p:ph idx="1"/>
          </p:nvPr>
        </p:nvSpPr>
        <p:spPr>
          <a:xfrm>
            <a:off x="707136" y="508633"/>
            <a:ext cx="10646664" cy="4351338"/>
          </a:xfrm>
        </p:spPr>
        <p:txBody>
          <a:bodyPr/>
          <a:lstStyle/>
          <a:p>
            <a:pPr marL="0" indent="0">
              <a:buNone/>
            </a:pPr>
            <a:r>
              <a:rPr lang="en-US" dirty="0"/>
              <a:t>I extracted from plots the dry weights before and after starvation period to calculate change in weight per day at each temperature and age.</a:t>
            </a:r>
          </a:p>
        </p:txBody>
      </p:sp>
      <p:graphicFrame>
        <p:nvGraphicFramePr>
          <p:cNvPr id="4" name="Chart 3">
            <a:extLst>
              <a:ext uri="{FF2B5EF4-FFF2-40B4-BE49-F238E27FC236}">
                <a16:creationId xmlns:a16="http://schemas.microsoft.com/office/drawing/2014/main" id="{996C80C1-421C-D1EC-BD66-AB8683292AB2}"/>
              </a:ext>
            </a:extLst>
          </p:cNvPr>
          <p:cNvGraphicFramePr>
            <a:graphicFrameLocks/>
          </p:cNvGraphicFramePr>
          <p:nvPr>
            <p:extLst>
              <p:ext uri="{D42A27DB-BD31-4B8C-83A1-F6EECF244321}">
                <p14:modId xmlns:p14="http://schemas.microsoft.com/office/powerpoint/2010/main" val="1926873776"/>
              </p:ext>
            </p:extLst>
          </p:nvPr>
        </p:nvGraphicFramePr>
        <p:xfrm>
          <a:off x="1194816" y="1422272"/>
          <a:ext cx="9656064" cy="51004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57679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3B52-5D5F-074C-52F1-56B97ADD8BA3}"/>
              </a:ext>
            </a:extLst>
          </p:cNvPr>
          <p:cNvSpPr>
            <a:spLocks noGrp="1"/>
          </p:cNvSpPr>
          <p:nvPr>
            <p:ph type="title"/>
          </p:nvPr>
        </p:nvSpPr>
        <p:spPr>
          <a:xfrm>
            <a:off x="838200" y="10477"/>
            <a:ext cx="10515600" cy="498156"/>
          </a:xfrm>
        </p:spPr>
        <p:txBody>
          <a:bodyPr>
            <a:normAutofit/>
          </a:bodyPr>
          <a:lstStyle/>
          <a:p>
            <a:r>
              <a:rPr lang="en-US" sz="2000" dirty="0"/>
              <a:t>Letcher and Bengtson (1987) – Starvation, feeding rations, growth efficiency of </a:t>
            </a:r>
            <a:r>
              <a:rPr lang="en-US" sz="2000" i="1" dirty="0"/>
              <a:t>M. </a:t>
            </a:r>
            <a:r>
              <a:rPr lang="en-US" sz="2000" i="1" dirty="0" err="1"/>
              <a:t>beryllina</a:t>
            </a:r>
            <a:r>
              <a:rPr lang="en-US" sz="2000" dirty="0"/>
              <a:t> ELS</a:t>
            </a:r>
          </a:p>
        </p:txBody>
      </p:sp>
      <p:sp>
        <p:nvSpPr>
          <p:cNvPr id="3" name="Content Placeholder 2">
            <a:extLst>
              <a:ext uri="{FF2B5EF4-FFF2-40B4-BE49-F238E27FC236}">
                <a16:creationId xmlns:a16="http://schemas.microsoft.com/office/drawing/2014/main" id="{F8823C43-083A-4A08-AE2F-891E4B9BFAD1}"/>
              </a:ext>
            </a:extLst>
          </p:cNvPr>
          <p:cNvSpPr>
            <a:spLocks noGrp="1"/>
          </p:cNvSpPr>
          <p:nvPr>
            <p:ph idx="1"/>
          </p:nvPr>
        </p:nvSpPr>
        <p:spPr>
          <a:xfrm>
            <a:off x="707136" y="508633"/>
            <a:ext cx="11070336" cy="4351338"/>
          </a:xfrm>
        </p:spPr>
        <p:txBody>
          <a:bodyPr/>
          <a:lstStyle/>
          <a:p>
            <a:pPr marL="0" indent="0">
              <a:buNone/>
            </a:pPr>
            <a:r>
              <a:rPr lang="en-US" dirty="0"/>
              <a:t>Also plotted dry weight over time. Since there are only two time points it may be hard to estimate shape parameters of this relationship if assume nonlinear (i.e. in Stevenson et al. this was assumed to be exponential). </a:t>
            </a:r>
          </a:p>
        </p:txBody>
      </p:sp>
      <p:graphicFrame>
        <p:nvGraphicFramePr>
          <p:cNvPr id="5" name="Chart 4">
            <a:extLst>
              <a:ext uri="{FF2B5EF4-FFF2-40B4-BE49-F238E27FC236}">
                <a16:creationId xmlns:a16="http://schemas.microsoft.com/office/drawing/2014/main" id="{AD5D8AFF-83DA-4EE4-69BF-027E31AD44DB}"/>
              </a:ext>
            </a:extLst>
          </p:cNvPr>
          <p:cNvGraphicFramePr>
            <a:graphicFrameLocks/>
          </p:cNvGraphicFramePr>
          <p:nvPr>
            <p:extLst>
              <p:ext uri="{D42A27DB-BD31-4B8C-83A1-F6EECF244321}">
                <p14:modId xmlns:p14="http://schemas.microsoft.com/office/powerpoint/2010/main" val="198568881"/>
              </p:ext>
            </p:extLst>
          </p:nvPr>
        </p:nvGraphicFramePr>
        <p:xfrm>
          <a:off x="146304" y="2238374"/>
          <a:ext cx="4082796" cy="360159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84BC1B24-38BF-4724-9CA6-C8521E928504}"/>
              </a:ext>
            </a:extLst>
          </p:cNvPr>
          <p:cNvGraphicFramePr>
            <a:graphicFrameLocks/>
          </p:cNvGraphicFramePr>
          <p:nvPr>
            <p:extLst>
              <p:ext uri="{D42A27DB-BD31-4B8C-83A1-F6EECF244321}">
                <p14:modId xmlns:p14="http://schemas.microsoft.com/office/powerpoint/2010/main" val="2507487837"/>
              </p:ext>
            </p:extLst>
          </p:nvPr>
        </p:nvGraphicFramePr>
        <p:xfrm>
          <a:off x="4078986" y="2238375"/>
          <a:ext cx="4082796" cy="36015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6E22784E-58AC-4CE5-AB18-E04CC4C4717E}"/>
              </a:ext>
            </a:extLst>
          </p:cNvPr>
          <p:cNvGraphicFramePr>
            <a:graphicFrameLocks/>
          </p:cNvGraphicFramePr>
          <p:nvPr>
            <p:extLst>
              <p:ext uri="{D42A27DB-BD31-4B8C-83A1-F6EECF244321}">
                <p14:modId xmlns:p14="http://schemas.microsoft.com/office/powerpoint/2010/main" val="2277247854"/>
              </p:ext>
            </p:extLst>
          </p:nvPr>
        </p:nvGraphicFramePr>
        <p:xfrm>
          <a:off x="8161782" y="2238375"/>
          <a:ext cx="4030218" cy="3601592"/>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0CC56716-FB49-1DCD-6060-CA544F43CF98}"/>
              </a:ext>
            </a:extLst>
          </p:cNvPr>
          <p:cNvSpPr txBox="1"/>
          <p:nvPr/>
        </p:nvSpPr>
        <p:spPr>
          <a:xfrm>
            <a:off x="4386543" y="6488668"/>
            <a:ext cx="3467681" cy="369332"/>
          </a:xfrm>
          <a:prstGeom prst="rect">
            <a:avLst/>
          </a:prstGeom>
          <a:noFill/>
        </p:spPr>
        <p:txBody>
          <a:bodyPr wrap="none" rtlCol="0">
            <a:spAutoFit/>
          </a:bodyPr>
          <a:lstStyle/>
          <a:p>
            <a:r>
              <a:rPr lang="en-US" dirty="0"/>
              <a:t>Note: y-axes are on different scales</a:t>
            </a:r>
          </a:p>
        </p:txBody>
      </p:sp>
    </p:spTree>
    <p:extLst>
      <p:ext uri="{BB962C8B-B14F-4D97-AF65-F5344CB8AC3E}">
        <p14:creationId xmlns:p14="http://schemas.microsoft.com/office/powerpoint/2010/main" val="1197100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3B52-5D5F-074C-52F1-56B97ADD8BA3}"/>
              </a:ext>
            </a:extLst>
          </p:cNvPr>
          <p:cNvSpPr>
            <a:spLocks noGrp="1"/>
          </p:cNvSpPr>
          <p:nvPr>
            <p:ph type="title"/>
          </p:nvPr>
        </p:nvSpPr>
        <p:spPr>
          <a:xfrm>
            <a:off x="838200" y="10477"/>
            <a:ext cx="10515600" cy="498156"/>
          </a:xfrm>
        </p:spPr>
        <p:txBody>
          <a:bodyPr>
            <a:normAutofit/>
          </a:bodyPr>
          <a:lstStyle/>
          <a:p>
            <a:r>
              <a:rPr lang="en-US" sz="2000" dirty="0"/>
              <a:t>Letcher and Bengtson (1987) – Starvation, feeding rations, growth efficiency of </a:t>
            </a:r>
            <a:r>
              <a:rPr lang="en-US" sz="2000" i="1" dirty="0"/>
              <a:t>M. </a:t>
            </a:r>
            <a:r>
              <a:rPr lang="en-US" sz="2000" i="1" dirty="0" err="1"/>
              <a:t>beryllina</a:t>
            </a:r>
            <a:r>
              <a:rPr lang="en-US" sz="2000" dirty="0"/>
              <a:t> ELS</a:t>
            </a:r>
          </a:p>
        </p:txBody>
      </p:sp>
      <p:sp>
        <p:nvSpPr>
          <p:cNvPr id="3" name="Content Placeholder 2">
            <a:extLst>
              <a:ext uri="{FF2B5EF4-FFF2-40B4-BE49-F238E27FC236}">
                <a16:creationId xmlns:a16="http://schemas.microsoft.com/office/drawing/2014/main" id="{F8823C43-083A-4A08-AE2F-891E4B9BFAD1}"/>
              </a:ext>
            </a:extLst>
          </p:cNvPr>
          <p:cNvSpPr>
            <a:spLocks noGrp="1"/>
          </p:cNvSpPr>
          <p:nvPr>
            <p:ph idx="1"/>
          </p:nvPr>
        </p:nvSpPr>
        <p:spPr>
          <a:xfrm>
            <a:off x="707136" y="1243583"/>
            <a:ext cx="10515600" cy="3616387"/>
          </a:xfrm>
        </p:spPr>
        <p:txBody>
          <a:bodyPr/>
          <a:lstStyle/>
          <a:p>
            <a:pPr marL="0" indent="0">
              <a:buNone/>
            </a:pPr>
            <a:r>
              <a:rPr lang="en-US" dirty="0"/>
              <a:t>Which age(s) and temperature(s) to use to calculate </a:t>
            </a:r>
            <a:r>
              <a:rPr lang="en-US" dirty="0" err="1"/>
              <a:t>sJM</a:t>
            </a:r>
            <a:r>
              <a:rPr lang="en-US" dirty="0"/>
              <a:t>? 21 and 25°C are closest to most of the other data. </a:t>
            </a:r>
          </a:p>
          <a:p>
            <a:pPr marL="0" indent="0">
              <a:buNone/>
            </a:pPr>
            <a:endParaRPr lang="en-US" dirty="0"/>
          </a:p>
          <a:p>
            <a:pPr marL="0" indent="0">
              <a:buNone/>
            </a:pPr>
            <a:r>
              <a:rPr lang="en-US" dirty="0"/>
              <a:t>Should we assume linear, exponential, or something else for estimating maintenance rate from starvation weight change? </a:t>
            </a:r>
          </a:p>
        </p:txBody>
      </p:sp>
    </p:spTree>
    <p:extLst>
      <p:ext uri="{BB962C8B-B14F-4D97-AF65-F5344CB8AC3E}">
        <p14:creationId xmlns:p14="http://schemas.microsoft.com/office/powerpoint/2010/main" val="4038702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8E843-F59C-3A96-EDE3-DCA9BC76F76B}"/>
              </a:ext>
            </a:extLst>
          </p:cNvPr>
          <p:cNvSpPr>
            <a:spLocks noGrp="1"/>
          </p:cNvSpPr>
          <p:nvPr>
            <p:ph type="title"/>
          </p:nvPr>
        </p:nvSpPr>
        <p:spPr>
          <a:xfrm>
            <a:off x="838200" y="143954"/>
            <a:ext cx="10515600" cy="537083"/>
          </a:xfrm>
        </p:spPr>
        <p:txBody>
          <a:bodyPr>
            <a:normAutofit fontScale="90000"/>
          </a:bodyPr>
          <a:lstStyle/>
          <a:p>
            <a:r>
              <a:rPr lang="en-US" dirty="0"/>
              <a:t>Correlations of all pairs of parameters</a:t>
            </a:r>
          </a:p>
        </p:txBody>
      </p:sp>
      <p:sp>
        <p:nvSpPr>
          <p:cNvPr id="3" name="Content Placeholder 2">
            <a:extLst>
              <a:ext uri="{FF2B5EF4-FFF2-40B4-BE49-F238E27FC236}">
                <a16:creationId xmlns:a16="http://schemas.microsoft.com/office/drawing/2014/main" id="{31221504-53A3-979F-1E57-44777543C59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25288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63683-5B42-498C-9966-D3153D623F0D}"/>
              </a:ext>
            </a:extLst>
          </p:cNvPr>
          <p:cNvSpPr>
            <a:spLocks noGrp="1"/>
          </p:cNvSpPr>
          <p:nvPr>
            <p:ph type="title"/>
          </p:nvPr>
        </p:nvSpPr>
        <p:spPr>
          <a:xfrm>
            <a:off x="838200" y="474853"/>
            <a:ext cx="10515600" cy="768731"/>
          </a:xfrm>
        </p:spPr>
        <p:txBody>
          <a:bodyPr/>
          <a:lstStyle/>
          <a:p>
            <a:r>
              <a:rPr lang="en-US" dirty="0"/>
              <a:t>Current version of </a:t>
            </a:r>
            <a:r>
              <a:rPr lang="en-US" dirty="0" err="1"/>
              <a:t>DEBkiss</a:t>
            </a:r>
            <a:r>
              <a:rPr lang="en-US" dirty="0"/>
              <a:t> model</a:t>
            </a:r>
          </a:p>
        </p:txBody>
      </p:sp>
      <p:graphicFrame>
        <p:nvGraphicFramePr>
          <p:cNvPr id="6" name="Content Placeholder 5">
            <a:extLst>
              <a:ext uri="{FF2B5EF4-FFF2-40B4-BE49-F238E27FC236}">
                <a16:creationId xmlns:a16="http://schemas.microsoft.com/office/drawing/2014/main" id="{5C64E070-9D3F-44BF-9708-9ACADDAB4345}"/>
              </a:ext>
            </a:extLst>
          </p:cNvPr>
          <p:cNvGraphicFramePr>
            <a:graphicFrameLocks/>
          </p:cNvGraphicFramePr>
          <p:nvPr>
            <p:extLst>
              <p:ext uri="{D42A27DB-BD31-4B8C-83A1-F6EECF244321}">
                <p14:modId xmlns:p14="http://schemas.microsoft.com/office/powerpoint/2010/main" val="2843212367"/>
              </p:ext>
            </p:extLst>
          </p:nvPr>
        </p:nvGraphicFramePr>
        <p:xfrm>
          <a:off x="838200" y="1394198"/>
          <a:ext cx="10134600" cy="5212080"/>
        </p:xfrm>
        <a:graphic>
          <a:graphicData uri="http://schemas.openxmlformats.org/drawingml/2006/table">
            <a:tbl>
              <a:tblPr firstRow="1" firstCol="1" bandRow="1">
                <a:tableStyleId>{5C22544A-7EE6-4342-B048-85BDC9FD1C3A}</a:tableStyleId>
              </a:tblPr>
              <a:tblGrid>
                <a:gridCol w="1145697">
                  <a:extLst>
                    <a:ext uri="{9D8B030D-6E8A-4147-A177-3AD203B41FA5}">
                      <a16:colId xmlns:a16="http://schemas.microsoft.com/office/drawing/2014/main" val="2222139543"/>
                    </a:ext>
                  </a:extLst>
                </a:gridCol>
                <a:gridCol w="1677901">
                  <a:extLst>
                    <a:ext uri="{9D8B030D-6E8A-4147-A177-3AD203B41FA5}">
                      <a16:colId xmlns:a16="http://schemas.microsoft.com/office/drawing/2014/main" val="623198871"/>
                    </a:ext>
                  </a:extLst>
                </a:gridCol>
                <a:gridCol w="1951046">
                  <a:extLst>
                    <a:ext uri="{9D8B030D-6E8A-4147-A177-3AD203B41FA5}">
                      <a16:colId xmlns:a16="http://schemas.microsoft.com/office/drawing/2014/main" val="2615271419"/>
                    </a:ext>
                  </a:extLst>
                </a:gridCol>
                <a:gridCol w="5359956">
                  <a:extLst>
                    <a:ext uri="{9D8B030D-6E8A-4147-A177-3AD203B41FA5}">
                      <a16:colId xmlns:a16="http://schemas.microsoft.com/office/drawing/2014/main" val="3581521239"/>
                    </a:ext>
                  </a:extLst>
                </a:gridCol>
              </a:tblGrid>
              <a:tr h="687954">
                <a:tc>
                  <a:txBody>
                    <a:bodyPr/>
                    <a:lstStyle/>
                    <a:p>
                      <a:pPr marL="0" marR="0">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Initial parameters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Parameters estimated from ODE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16">
                  <a:txBody>
                    <a:bodyPr/>
                    <a:lstStyle/>
                    <a:p>
                      <a:pPr marL="0" marR="0">
                        <a:spcBef>
                          <a:spcPts val="0"/>
                        </a:spcBef>
                        <a:spcAft>
                          <a:spcPts val="0"/>
                        </a:spcAft>
                      </a:pPr>
                      <a:r>
                        <a:rPr lang="en-US" sz="1800" dirty="0">
                          <a:effectLst/>
                        </a:rPr>
                        <a:t>Notes</a:t>
                      </a:r>
                    </a:p>
                    <a:p>
                      <a:pPr marL="0" marR="0">
                        <a:spcBef>
                          <a:spcPts val="0"/>
                        </a:spcBef>
                        <a:spcAft>
                          <a:spcPts val="0"/>
                        </a:spcAft>
                      </a:pPr>
                      <a:r>
                        <a:rPr lang="en-US" sz="1800" dirty="0">
                          <a:effectLst/>
                        </a:rPr>
                        <a:t> </a:t>
                      </a:r>
                    </a:p>
                    <a:p>
                      <a:pPr marL="0" marR="0">
                        <a:spcBef>
                          <a:spcPts val="0"/>
                        </a:spcBef>
                        <a:spcAft>
                          <a:spcPts val="0"/>
                        </a:spcAft>
                      </a:pPr>
                      <a:r>
                        <a:rPr lang="en-US" sz="1800" dirty="0">
                          <a:effectLst/>
                        </a:rPr>
                        <a:t> </a:t>
                      </a:r>
                    </a:p>
                    <a:p>
                      <a:pPr marL="0" marR="0">
                        <a:spcBef>
                          <a:spcPts val="0"/>
                        </a:spcBef>
                        <a:spcAft>
                          <a:spcPts val="0"/>
                        </a:spcAft>
                      </a:pPr>
                      <a:endParaRPr lang="en-US" sz="1800" dirty="0">
                        <a:effectLst/>
                      </a:endParaRPr>
                    </a:p>
                    <a:p>
                      <a:pPr marL="0" marR="0">
                        <a:spcBef>
                          <a:spcPts val="0"/>
                        </a:spcBef>
                        <a:spcAft>
                          <a:spcPts val="0"/>
                        </a:spcAft>
                      </a:pPr>
                      <a:r>
                        <a:rPr lang="en-US" sz="1800" dirty="0">
                          <a:effectLst/>
                        </a:rPr>
                        <a:t>AIC = 390.22 (compared to 539 with fitting turned off)</a:t>
                      </a:r>
                    </a:p>
                    <a:p>
                      <a:pPr marL="0" marR="0">
                        <a:spcBef>
                          <a:spcPts val="0"/>
                        </a:spcBef>
                        <a:spcAft>
                          <a:spcPts val="0"/>
                        </a:spcAft>
                      </a:pPr>
                      <a:r>
                        <a:rPr lang="en-US" sz="1800" dirty="0">
                          <a:effectLst/>
                        </a:rPr>
                        <a:t>Negative log likelihood = 192.11 (compared to 268.586 with fitting turned off)</a:t>
                      </a:r>
                    </a:p>
                    <a:p>
                      <a:pPr marL="0" marR="0">
                        <a:spcBef>
                          <a:spcPts val="0"/>
                        </a:spcBef>
                        <a:spcAft>
                          <a:spcPts val="0"/>
                        </a:spcAft>
                      </a:pPr>
                      <a:endParaRPr lang="en-US" sz="1800" dirty="0">
                        <a:effectLst/>
                      </a:endParaRPr>
                    </a:p>
                    <a:p>
                      <a:pPr marL="0" marR="0">
                        <a:spcBef>
                          <a:spcPts val="0"/>
                        </a:spcBef>
                        <a:spcAft>
                          <a:spcPts val="0"/>
                        </a:spcAft>
                      </a:pPr>
                      <a:r>
                        <a:rPr lang="en-US" sz="1800" dirty="0">
                          <a:effectLst/>
                        </a:rPr>
                        <a:t>Data used: </a:t>
                      </a:r>
                    </a:p>
                    <a:p>
                      <a:pPr marL="0" marR="0">
                        <a:spcBef>
                          <a:spcPts val="0"/>
                        </a:spcBef>
                        <a:spcAft>
                          <a:spcPts val="0"/>
                        </a:spcAft>
                      </a:pPr>
                      <a:r>
                        <a:rPr lang="en-US" sz="1800" dirty="0">
                          <a:effectLst/>
                        </a:rPr>
                        <a:t>-Total length over time</a:t>
                      </a:r>
                    </a:p>
                    <a:p>
                      <a:pPr marL="0" marR="0">
                        <a:spcBef>
                          <a:spcPts val="0"/>
                        </a:spcBef>
                        <a:spcAft>
                          <a:spcPts val="0"/>
                        </a:spcAft>
                      </a:pPr>
                      <a:r>
                        <a:rPr lang="en-US" sz="1800" strike="sngStrike" dirty="0">
                          <a:effectLst/>
                        </a:rPr>
                        <a:t>-Cumulative reproduction over time</a:t>
                      </a:r>
                    </a:p>
                    <a:p>
                      <a:pPr marL="0" marR="0">
                        <a:spcBef>
                          <a:spcPts val="0"/>
                        </a:spcBef>
                        <a:spcAft>
                          <a:spcPts val="0"/>
                        </a:spcAft>
                      </a:pPr>
                      <a:r>
                        <a:rPr lang="en-US" sz="1800" dirty="0">
                          <a:effectLst/>
                        </a:rPr>
                        <a:t>-Survival over time (early life only)</a:t>
                      </a:r>
                    </a:p>
                    <a:p>
                      <a:pPr marL="0" marR="0">
                        <a:spcBef>
                          <a:spcPts val="0"/>
                        </a:spcBef>
                        <a:spcAft>
                          <a:spcPts val="0"/>
                        </a:spcAft>
                      </a:pPr>
                      <a:r>
                        <a:rPr lang="en-US" sz="1800" dirty="0">
                          <a:effectLst/>
                        </a:rPr>
                        <a:t>-Egg buffer mass: initial and at hatching</a:t>
                      </a:r>
                    </a:p>
                    <a:p>
                      <a:pPr marL="0" marR="0">
                        <a:spcBef>
                          <a:spcPts val="0"/>
                        </a:spcBef>
                        <a:spcAft>
                          <a:spcPts val="0"/>
                        </a:spcAft>
                      </a:pPr>
                      <a:endParaRPr lang="en-US" sz="1800" dirty="0">
                        <a:effectLst/>
                      </a:endParaRPr>
                    </a:p>
                    <a:p>
                      <a:pPr marL="0" marR="0">
                        <a:spcBef>
                          <a:spcPts val="0"/>
                        </a:spcBef>
                        <a:spcAft>
                          <a:spcPts val="0"/>
                        </a:spcAft>
                      </a:pPr>
                      <a:r>
                        <a:rPr lang="en-US" sz="1800" dirty="0">
                          <a:effectLst/>
                        </a:rPr>
                        <a:t>Comments</a:t>
                      </a:r>
                    </a:p>
                    <a:p>
                      <a:pPr marL="0" marR="0">
                        <a:spcBef>
                          <a:spcPts val="0"/>
                        </a:spcBef>
                        <a:spcAft>
                          <a:spcPts val="0"/>
                        </a:spcAft>
                      </a:pPr>
                      <a:r>
                        <a:rPr lang="en-US" sz="1800" dirty="0">
                          <a:effectLst/>
                        </a:rPr>
                        <a:t>-</a:t>
                      </a:r>
                      <a:r>
                        <a:rPr lang="en-US" sz="1800" dirty="0" err="1">
                          <a:effectLst/>
                        </a:rPr>
                        <a:t>fB</a:t>
                      </a:r>
                      <a:r>
                        <a:rPr lang="en-US" sz="1800" dirty="0">
                          <a:effectLst/>
                        </a:rPr>
                        <a:t> still has the greatest effect on AIC</a:t>
                      </a:r>
                    </a:p>
                    <a:p>
                      <a:pPr marL="0" marR="0">
                        <a:spcBef>
                          <a:spcPts val="0"/>
                        </a:spcBef>
                        <a:spcAft>
                          <a:spcPts val="0"/>
                        </a:spcAft>
                      </a:pPr>
                      <a:r>
                        <a:rPr lang="en-US" sz="1800" dirty="0">
                          <a:effectLst/>
                        </a:rPr>
                        <a:t>-’Manual’ fitting focused on just first 100 days changed best initial values for </a:t>
                      </a:r>
                      <a:r>
                        <a:rPr lang="en-US" sz="1800" dirty="0" err="1">
                          <a:effectLst/>
                        </a:rPr>
                        <a:t>sJAm</a:t>
                      </a:r>
                      <a:r>
                        <a:rPr lang="en-US" sz="1800" dirty="0">
                          <a:effectLst/>
                        </a:rPr>
                        <a:t>, </a:t>
                      </a:r>
                      <a:r>
                        <a:rPr lang="en-US" sz="1800" dirty="0" err="1">
                          <a:effectLst/>
                        </a:rPr>
                        <a:t>yVA</a:t>
                      </a:r>
                      <a:r>
                        <a:rPr lang="en-US" sz="1800" dirty="0">
                          <a:effectLst/>
                        </a:rPr>
                        <a:t>, kappa, and </a:t>
                      </a:r>
                      <a:r>
                        <a:rPr lang="en-US" sz="1800" dirty="0" err="1">
                          <a:effectLst/>
                        </a:rPr>
                        <a:t>mu_lar</a:t>
                      </a:r>
                      <a:r>
                        <a:rPr lang="en-US" sz="1800" dirty="0">
                          <a:effectLst/>
                        </a:rPr>
                        <a:t>. </a:t>
                      </a:r>
                    </a:p>
                    <a:p>
                      <a:pPr marL="0" marR="0">
                        <a:spcBef>
                          <a:spcPts val="0"/>
                        </a:spcBef>
                        <a:spcAft>
                          <a:spcPts val="0"/>
                        </a:spcAft>
                      </a:pPr>
                      <a:endParaRPr lang="en-US" sz="1800" dirty="0">
                        <a:effectLst/>
                      </a:endParaRPr>
                    </a:p>
                  </a:txBody>
                  <a:tcPr marL="68580" marR="68580" marT="0" marB="0"/>
                </a:tc>
                <a:extLst>
                  <a:ext uri="{0D108BD9-81ED-4DB2-BD59-A6C34878D82A}">
                    <a16:rowId xmlns:a16="http://schemas.microsoft.com/office/drawing/2014/main" val="1522344990"/>
                  </a:ext>
                </a:extLst>
              </a:tr>
              <a:tr h="229318">
                <a:tc>
                  <a:txBody>
                    <a:bodyPr/>
                    <a:lstStyle/>
                    <a:p>
                      <a:pPr marL="0" marR="0">
                        <a:spcBef>
                          <a:spcPts val="0"/>
                        </a:spcBef>
                        <a:spcAft>
                          <a:spcPts val="0"/>
                        </a:spcAft>
                      </a:pPr>
                      <a:r>
                        <a:rPr lang="en-US" sz="1800">
                          <a:effectLst/>
                        </a:rPr>
                        <a:t>delM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0.1066 (data)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3527555"/>
                  </a:ext>
                </a:extLst>
              </a:tr>
              <a:tr h="229318">
                <a:tc>
                  <a:txBody>
                    <a:bodyPr/>
                    <a:lstStyle/>
                    <a:p>
                      <a:pPr marL="0" marR="0">
                        <a:spcBef>
                          <a:spcPts val="0"/>
                        </a:spcBef>
                        <a:spcAft>
                          <a:spcPts val="0"/>
                        </a:spcAft>
                      </a:pPr>
                      <a:r>
                        <a:rPr lang="en-US" sz="1800">
                          <a:effectLst/>
                        </a:rPr>
                        <a:t>dV</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5438389"/>
                  </a:ext>
                </a:extLst>
              </a:tr>
              <a:tr h="229318">
                <a:tc>
                  <a:txBody>
                    <a:bodyPr/>
                    <a:lstStyle/>
                    <a:p>
                      <a:pPr marL="0" marR="0">
                        <a:spcBef>
                          <a:spcPts val="0"/>
                        </a:spcBef>
                        <a:spcAft>
                          <a:spcPts val="0"/>
                        </a:spcAft>
                      </a:pPr>
                      <a:r>
                        <a:rPr lang="en-US" sz="1800">
                          <a:effectLst/>
                        </a:rPr>
                        <a:t>sJAm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0.25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09358892"/>
                  </a:ext>
                </a:extLst>
              </a:tr>
              <a:tr h="229318">
                <a:tc>
                  <a:txBody>
                    <a:bodyPr/>
                    <a:lstStyle/>
                    <a:p>
                      <a:pPr marL="0" marR="0">
                        <a:spcBef>
                          <a:spcPts val="0"/>
                        </a:spcBef>
                        <a:spcAft>
                          <a:spcPts val="0"/>
                        </a:spcAft>
                      </a:pPr>
                      <a:r>
                        <a:rPr lang="en-US" sz="1800">
                          <a:effectLst/>
                        </a:rPr>
                        <a:t>sJM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0.015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9980894"/>
                  </a:ext>
                </a:extLst>
              </a:tr>
              <a:tr h="229318">
                <a:tc>
                  <a:txBody>
                    <a:bodyPr/>
                    <a:lstStyle/>
                    <a:p>
                      <a:pPr marL="0" marR="0">
                        <a:spcBef>
                          <a:spcPts val="0"/>
                        </a:spcBef>
                        <a:spcAft>
                          <a:spcPts val="0"/>
                        </a:spcAft>
                      </a:pPr>
                      <a:r>
                        <a:rPr lang="en-US" sz="1800">
                          <a:effectLst/>
                        </a:rPr>
                        <a:t>WB0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0.15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73378874"/>
                  </a:ext>
                </a:extLst>
              </a:tr>
              <a:tr h="229318">
                <a:tc>
                  <a:txBody>
                    <a:bodyPr/>
                    <a:lstStyle/>
                    <a:p>
                      <a:pPr marL="0" marR="0">
                        <a:spcBef>
                          <a:spcPts val="0"/>
                        </a:spcBef>
                        <a:spcAft>
                          <a:spcPts val="0"/>
                        </a:spcAft>
                      </a:pPr>
                      <a:r>
                        <a:rPr lang="en-US" sz="1800">
                          <a:effectLst/>
                        </a:rPr>
                        <a:t>Lwp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115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1870285"/>
                  </a:ext>
                </a:extLst>
              </a:tr>
              <a:tr h="229318">
                <a:tc>
                  <a:txBody>
                    <a:bodyPr/>
                    <a:lstStyle/>
                    <a:p>
                      <a:pPr marL="0" marR="0">
                        <a:spcBef>
                          <a:spcPts val="0"/>
                        </a:spcBef>
                        <a:spcAft>
                          <a:spcPts val="0"/>
                        </a:spcAft>
                      </a:pPr>
                      <a:r>
                        <a:rPr lang="en-US" sz="1800">
                          <a:effectLst/>
                        </a:rPr>
                        <a:t>yAV</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5077436"/>
                  </a:ext>
                </a:extLst>
              </a:tr>
              <a:tr h="229318">
                <a:tc>
                  <a:txBody>
                    <a:bodyPr/>
                    <a:lstStyle/>
                    <a:p>
                      <a:pPr marL="0" marR="0">
                        <a:spcBef>
                          <a:spcPts val="0"/>
                        </a:spcBef>
                        <a:spcAft>
                          <a:spcPts val="0"/>
                        </a:spcAft>
                      </a:pPr>
                      <a:r>
                        <a:rPr lang="en-US" sz="1800">
                          <a:effectLst/>
                        </a:rPr>
                        <a:t>yBA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0.95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7341783"/>
                  </a:ext>
                </a:extLst>
              </a:tr>
              <a:tr h="229318">
                <a:tc>
                  <a:txBody>
                    <a:bodyPr/>
                    <a:lstStyle/>
                    <a:p>
                      <a:pPr marL="0" marR="0">
                        <a:spcBef>
                          <a:spcPts val="0"/>
                        </a:spcBef>
                        <a:spcAft>
                          <a:spcPts val="0"/>
                        </a:spcAft>
                      </a:pPr>
                      <a:r>
                        <a:rPr lang="en-US" sz="1800">
                          <a:effectLst/>
                        </a:rPr>
                        <a:t>yVA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0.13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0.1404</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8714778"/>
                  </a:ext>
                </a:extLst>
              </a:tr>
              <a:tr h="229318">
                <a:tc>
                  <a:txBody>
                    <a:bodyPr/>
                    <a:lstStyle/>
                    <a:p>
                      <a:pPr marL="0" marR="0">
                        <a:spcBef>
                          <a:spcPts val="0"/>
                        </a:spcBef>
                        <a:spcAft>
                          <a:spcPts val="0"/>
                        </a:spcAft>
                      </a:pPr>
                      <a:r>
                        <a:rPr lang="en-US" sz="1800">
                          <a:effectLst/>
                        </a:rPr>
                        <a:t>kappa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0.7622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4545716"/>
                  </a:ext>
                </a:extLst>
              </a:tr>
              <a:tr h="229318">
                <a:tc>
                  <a:txBody>
                    <a:bodyPr/>
                    <a:lstStyle/>
                    <a:p>
                      <a:pPr marL="0" marR="0">
                        <a:spcBef>
                          <a:spcPts val="0"/>
                        </a:spcBef>
                        <a:spcAft>
                          <a:spcPts val="0"/>
                        </a:spcAft>
                      </a:pPr>
                      <a:r>
                        <a:rPr lang="en-US" sz="1800">
                          <a:effectLst/>
                        </a:rPr>
                        <a:t>f</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1 (ad libitum)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5285165"/>
                  </a:ext>
                </a:extLst>
              </a:tr>
              <a:tr h="229318">
                <a:tc>
                  <a:txBody>
                    <a:bodyPr/>
                    <a:lstStyle/>
                    <a:p>
                      <a:pPr marL="0" marR="0">
                        <a:spcBef>
                          <a:spcPts val="0"/>
                        </a:spcBef>
                        <a:spcAft>
                          <a:spcPts val="0"/>
                        </a:spcAft>
                      </a:pPr>
                      <a:r>
                        <a:rPr lang="en-US" sz="1800">
                          <a:effectLst/>
                        </a:rPr>
                        <a:t>fB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0.9589</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4254736"/>
                  </a:ext>
                </a:extLst>
              </a:tr>
              <a:tr h="229318">
                <a:tc>
                  <a:txBody>
                    <a:bodyPr/>
                    <a:lstStyle/>
                    <a:p>
                      <a:pPr marL="0" marR="0">
                        <a:spcBef>
                          <a:spcPts val="0"/>
                        </a:spcBef>
                        <a:spcAft>
                          <a:spcPts val="0"/>
                        </a:spcAft>
                      </a:pPr>
                      <a:r>
                        <a:rPr lang="en-US" sz="1800">
                          <a:effectLst/>
                        </a:rPr>
                        <a:t>Lwf</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7733670"/>
                  </a:ext>
                </a:extLst>
              </a:tr>
              <a:tr h="229318">
                <a:tc>
                  <a:txBody>
                    <a:bodyPr/>
                    <a:lstStyle/>
                    <a:p>
                      <a:pPr marL="0" marR="0">
                        <a:spcBef>
                          <a:spcPts val="0"/>
                        </a:spcBef>
                        <a:spcAft>
                          <a:spcPts val="0"/>
                        </a:spcAft>
                      </a:pPr>
                      <a:r>
                        <a:rPr lang="en-US" sz="1800">
                          <a:effectLst/>
                        </a:rPr>
                        <a:t>mu_emb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0.07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1176469"/>
                  </a:ext>
                </a:extLst>
              </a:tr>
              <a:tr h="229318">
                <a:tc>
                  <a:txBody>
                    <a:bodyPr/>
                    <a:lstStyle/>
                    <a:p>
                      <a:pPr marL="0" marR="0">
                        <a:spcBef>
                          <a:spcPts val="0"/>
                        </a:spcBef>
                        <a:spcAft>
                          <a:spcPts val="0"/>
                        </a:spcAft>
                      </a:pPr>
                      <a:r>
                        <a:rPr lang="en-US" sz="1800">
                          <a:effectLst/>
                        </a:rPr>
                        <a:t>mu_lar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0.02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20379539"/>
                  </a:ext>
                </a:extLst>
              </a:tr>
            </a:tbl>
          </a:graphicData>
        </a:graphic>
      </p:graphicFrame>
    </p:spTree>
    <p:extLst>
      <p:ext uri="{BB962C8B-B14F-4D97-AF65-F5344CB8AC3E}">
        <p14:creationId xmlns:p14="http://schemas.microsoft.com/office/powerpoint/2010/main" val="569144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D92EF3-99F5-4C7E-9139-CF43372CD2A3}"/>
              </a:ext>
            </a:extLst>
          </p:cNvPr>
          <p:cNvPicPr>
            <a:picLocks noChangeAspect="1"/>
          </p:cNvPicPr>
          <p:nvPr/>
        </p:nvPicPr>
        <p:blipFill>
          <a:blip r:embed="rId2"/>
          <a:stretch>
            <a:fillRect/>
          </a:stretch>
        </p:blipFill>
        <p:spPr>
          <a:xfrm>
            <a:off x="0" y="307910"/>
            <a:ext cx="12192000" cy="6546979"/>
          </a:xfrm>
          <a:prstGeom prst="rect">
            <a:avLst/>
          </a:prstGeom>
        </p:spPr>
      </p:pic>
      <p:sp>
        <p:nvSpPr>
          <p:cNvPr id="4" name="Title 3">
            <a:extLst>
              <a:ext uri="{FF2B5EF4-FFF2-40B4-BE49-F238E27FC236}">
                <a16:creationId xmlns:a16="http://schemas.microsoft.com/office/drawing/2014/main" id="{CDF63683-5B42-498C-9966-D3153D623F0D}"/>
              </a:ext>
            </a:extLst>
          </p:cNvPr>
          <p:cNvSpPr>
            <a:spLocks noGrp="1"/>
          </p:cNvSpPr>
          <p:nvPr>
            <p:ph type="title"/>
          </p:nvPr>
        </p:nvSpPr>
        <p:spPr>
          <a:xfrm>
            <a:off x="838200" y="-195707"/>
            <a:ext cx="10515600" cy="927227"/>
          </a:xfrm>
        </p:spPr>
        <p:txBody>
          <a:bodyPr/>
          <a:lstStyle/>
          <a:p>
            <a:r>
              <a:rPr lang="en-US" dirty="0"/>
              <a:t>Plot to 600 days</a:t>
            </a:r>
          </a:p>
        </p:txBody>
      </p:sp>
    </p:spTree>
    <p:extLst>
      <p:ext uri="{BB962C8B-B14F-4D97-AF65-F5344CB8AC3E}">
        <p14:creationId xmlns:p14="http://schemas.microsoft.com/office/powerpoint/2010/main" val="953533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3769</TotalTime>
  <Words>1948</Words>
  <Application>Microsoft Office PowerPoint</Application>
  <PresentationFormat>Widescreen</PresentationFormat>
  <Paragraphs>436</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Cambria Math</vt:lpstr>
      <vt:lpstr>Office Theme</vt:lpstr>
      <vt:lpstr>Abbreviations</vt:lpstr>
      <vt:lpstr>Getting Maintenance from Starvation</vt:lpstr>
      <vt:lpstr>Letcher and Bengtson (1987) – Starvation, feeding rations, growth efficiency of M. beryllina ELS</vt:lpstr>
      <vt:lpstr>Letcher and Bengtson (1987) – Starvation, feeding rations, growth efficiency of M. beryllina ELS</vt:lpstr>
      <vt:lpstr>Letcher and Bengtson (1987) – Starvation, feeding rations, growth efficiency of M. beryllina ELS</vt:lpstr>
      <vt:lpstr>Letcher and Bengtson (1987) – Starvation, feeding rations, growth efficiency of M. beryllina ELS</vt:lpstr>
      <vt:lpstr>Correlations of all pairs of parameters</vt:lpstr>
      <vt:lpstr>Current version of DEBkiss model</vt:lpstr>
      <vt:lpstr>Plot to 600 days</vt:lpstr>
      <vt:lpstr>Plot to 50 days for Egg Buffer</vt:lpstr>
      <vt:lpstr>Plot to 150 days for Survival</vt:lpstr>
      <vt:lpstr>PowerPoint Presentation</vt:lpstr>
      <vt:lpstr>PowerPoint Presentation</vt:lpstr>
      <vt:lpstr>PowerPoint Presentation</vt:lpstr>
      <vt:lpstr>PowerPoint Presentation</vt:lpstr>
      <vt:lpstr>PowerPoint Presentation</vt:lpstr>
      <vt:lpstr>PowerPoint Presentation</vt:lpstr>
      <vt:lpstr>Other updates</vt:lpstr>
      <vt:lpstr>Hypoxia effects on metabolism</vt:lpstr>
      <vt:lpstr>PowerPoint Presentation</vt:lpstr>
      <vt:lpstr>Asymmetric curve for additional stress at very low oxygen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version of DEBkiss model</dc:title>
  <dc:creator>Teresa G Schwemmer</dc:creator>
  <cp:lastModifiedBy>Teresa G Schwemmer</cp:lastModifiedBy>
  <cp:revision>12</cp:revision>
  <dcterms:created xsi:type="dcterms:W3CDTF">2022-12-01T18:31:26Z</dcterms:created>
  <dcterms:modified xsi:type="dcterms:W3CDTF">2023-02-03T22:15:31Z</dcterms:modified>
</cp:coreProperties>
</file>