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56" r:id="rId3"/>
    <p:sldId id="258" r:id="rId4"/>
    <p:sldId id="268" r:id="rId5"/>
    <p:sldId id="272" r:id="rId6"/>
    <p:sldId id="274" r:id="rId7"/>
    <p:sldId id="275" r:id="rId8"/>
    <p:sldId id="276" r:id="rId9"/>
    <p:sldId id="273" r:id="rId10"/>
    <p:sldId id="277" r:id="rId11"/>
    <p:sldId id="278" r:id="rId12"/>
    <p:sldId id="260" r:id="rId13"/>
    <p:sldId id="262" r:id="rId14"/>
    <p:sldId id="270" r:id="rId15"/>
    <p:sldId id="257"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87" autoAdjust="0"/>
  </p:normalViewPr>
  <p:slideViewPr>
    <p:cSldViewPr snapToGrid="0">
      <p:cViewPr varScale="1">
        <p:scale>
          <a:sx n="66" d="100"/>
          <a:sy n="66" d="100"/>
        </p:scale>
        <p:origin x="125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Weight lost in 7 days</a:t>
            </a:r>
          </a:p>
        </c:rich>
      </c:tx>
      <c:layout>
        <c:manualLayout>
          <c:xMode val="edge"/>
          <c:yMode val="edge"/>
          <c:x val="0.39475805048516666"/>
          <c:y val="4.7309578944747389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663306022557992E-2"/>
          <c:y val="0.17701252458853117"/>
          <c:w val="0.78033202762533471"/>
          <c:h val="0.64495229535764209"/>
        </c:manualLayout>
      </c:layout>
      <c:scatterChart>
        <c:scatterStyle val="lineMarker"/>
        <c:varyColors val="0"/>
        <c:ser>
          <c:idx val="0"/>
          <c:order val="0"/>
          <c:tx>
            <c:v>21C</c:v>
          </c:tx>
          <c:spPr>
            <a:ln w="19050" cap="rnd">
              <a:noFill/>
              <a:round/>
            </a:ln>
            <a:effectLst/>
          </c:spPr>
          <c:marker>
            <c:symbol val="circle"/>
            <c:size val="9"/>
            <c:spPr>
              <a:solidFill>
                <a:schemeClr val="accent1"/>
              </a:solidFill>
              <a:ln w="9525">
                <a:solidFill>
                  <a:schemeClr val="accent1"/>
                </a:solidFill>
              </a:ln>
              <a:effectLst/>
            </c:spPr>
          </c:marker>
          <c:xVal>
            <c:numRef>
              <c:f>Sheet1!$N$3:$N$5</c:f>
              <c:numCache>
                <c:formatCode>General</c:formatCode>
                <c:ptCount val="3"/>
                <c:pt idx="0">
                  <c:v>7</c:v>
                </c:pt>
                <c:pt idx="1">
                  <c:v>14</c:v>
                </c:pt>
                <c:pt idx="2">
                  <c:v>21</c:v>
                </c:pt>
              </c:numCache>
            </c:numRef>
          </c:xVal>
          <c:yVal>
            <c:numRef>
              <c:f>Sheet1!$R$3:$R$5</c:f>
              <c:numCache>
                <c:formatCode>General</c:formatCode>
                <c:ptCount val="3"/>
                <c:pt idx="0">
                  <c:v>1.7184125141535E-2</c:v>
                </c:pt>
                <c:pt idx="1">
                  <c:v>0.16219302168472904</c:v>
                </c:pt>
                <c:pt idx="2">
                  <c:v>0.53470603347384005</c:v>
                </c:pt>
              </c:numCache>
            </c:numRef>
          </c:yVal>
          <c:smooth val="0"/>
          <c:extLst>
            <c:ext xmlns:c16="http://schemas.microsoft.com/office/drawing/2014/chart" uri="{C3380CC4-5D6E-409C-BE32-E72D297353CC}">
              <c16:uniqueId val="{00000001-F0D3-4173-8686-E978DF2E1394}"/>
            </c:ext>
          </c:extLst>
        </c:ser>
        <c:ser>
          <c:idx val="1"/>
          <c:order val="1"/>
          <c:tx>
            <c:v>25C</c:v>
          </c:tx>
          <c:spPr>
            <a:ln w="25400" cap="rnd">
              <a:noFill/>
              <a:round/>
            </a:ln>
            <a:effectLst/>
          </c:spPr>
          <c:marker>
            <c:symbol val="circle"/>
            <c:size val="9"/>
            <c:spPr>
              <a:solidFill>
                <a:schemeClr val="accent2"/>
              </a:solidFill>
              <a:ln w="9525">
                <a:solidFill>
                  <a:schemeClr val="accent2"/>
                </a:solidFill>
              </a:ln>
              <a:effectLst/>
            </c:spPr>
          </c:marker>
          <c:xVal>
            <c:numRef>
              <c:f>Sheet1!$N$6:$N$8</c:f>
              <c:numCache>
                <c:formatCode>General</c:formatCode>
                <c:ptCount val="3"/>
                <c:pt idx="0">
                  <c:v>7</c:v>
                </c:pt>
                <c:pt idx="1">
                  <c:v>14</c:v>
                </c:pt>
                <c:pt idx="2">
                  <c:v>21</c:v>
                </c:pt>
              </c:numCache>
            </c:numRef>
          </c:xVal>
          <c:yVal>
            <c:numRef>
              <c:f>Sheet1!$R$6:$R$8</c:f>
              <c:numCache>
                <c:formatCode>General</c:formatCode>
                <c:ptCount val="3"/>
                <c:pt idx="0">
                  <c:v>5.8460279551270602E-2</c:v>
                </c:pt>
                <c:pt idx="1">
                  <c:v>0.50324937914497403</c:v>
                </c:pt>
                <c:pt idx="2">
                  <c:v>1.4293652530519401</c:v>
                </c:pt>
              </c:numCache>
            </c:numRef>
          </c:yVal>
          <c:smooth val="0"/>
          <c:extLst>
            <c:ext xmlns:c16="http://schemas.microsoft.com/office/drawing/2014/chart" uri="{C3380CC4-5D6E-409C-BE32-E72D297353CC}">
              <c16:uniqueId val="{00000003-F0D3-4173-8686-E978DF2E1394}"/>
            </c:ext>
          </c:extLst>
        </c:ser>
        <c:ser>
          <c:idx val="2"/>
          <c:order val="2"/>
          <c:tx>
            <c:v>28C</c:v>
          </c:tx>
          <c:spPr>
            <a:ln w="25400" cap="rnd">
              <a:noFill/>
              <a:round/>
            </a:ln>
            <a:effectLst/>
          </c:spPr>
          <c:marker>
            <c:symbol val="circle"/>
            <c:size val="9"/>
            <c:spPr>
              <a:solidFill>
                <a:schemeClr val="accent3"/>
              </a:solidFill>
              <a:ln w="9525">
                <a:solidFill>
                  <a:schemeClr val="accent3"/>
                </a:solidFill>
              </a:ln>
              <a:effectLst/>
            </c:spPr>
          </c:marker>
          <c:xVal>
            <c:numRef>
              <c:f>Sheet1!$N$9:$N$11</c:f>
              <c:numCache>
                <c:formatCode>General</c:formatCode>
                <c:ptCount val="3"/>
                <c:pt idx="0">
                  <c:v>7</c:v>
                </c:pt>
                <c:pt idx="1">
                  <c:v>14</c:v>
                </c:pt>
                <c:pt idx="2">
                  <c:v>21</c:v>
                </c:pt>
              </c:numCache>
            </c:numRef>
          </c:xVal>
          <c:yVal>
            <c:numRef>
              <c:f>Sheet1!$R$9:$R$11</c:f>
              <c:numCache>
                <c:formatCode>General</c:formatCode>
                <c:ptCount val="3"/>
                <c:pt idx="0">
                  <c:v>4.561500328268199E-2</c:v>
                </c:pt>
                <c:pt idx="1">
                  <c:v>0.88072923109126999</c:v>
                </c:pt>
                <c:pt idx="2">
                  <c:v>1.3528644966078898</c:v>
                </c:pt>
              </c:numCache>
            </c:numRef>
          </c:yVal>
          <c:smooth val="0"/>
          <c:extLst>
            <c:ext xmlns:c16="http://schemas.microsoft.com/office/drawing/2014/chart" uri="{C3380CC4-5D6E-409C-BE32-E72D297353CC}">
              <c16:uniqueId val="{00000005-F0D3-4173-8686-E978DF2E1394}"/>
            </c:ext>
          </c:extLst>
        </c:ser>
        <c:dLbls>
          <c:showLegendKey val="0"/>
          <c:showVal val="0"/>
          <c:showCatName val="0"/>
          <c:showSerName val="0"/>
          <c:showPercent val="0"/>
          <c:showBubbleSize val="0"/>
        </c:dLbls>
        <c:axId val="1696750688"/>
        <c:axId val="1696752352"/>
      </c:scatterChart>
      <c:valAx>
        <c:axId val="1696750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Initial age (days post hatch)</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2352"/>
        <c:crosses val="autoZero"/>
        <c:crossBetween val="midCat"/>
      </c:valAx>
      <c:valAx>
        <c:axId val="169675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Dry</a:t>
                </a:r>
                <a:r>
                  <a:rPr lang="en-US" sz="1600" baseline="0" dirty="0"/>
                  <a:t> weight loss (mg)</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0688"/>
        <c:crosses val="autoZero"/>
        <c:crossBetween val="midCat"/>
      </c:valAx>
      <c:spPr>
        <a:noFill/>
        <a:ln>
          <a:noFill/>
        </a:ln>
        <a:effectLst/>
      </c:spPr>
    </c:plotArea>
    <c:legend>
      <c:legendPos val="r"/>
      <c:layout>
        <c:manualLayout>
          <c:xMode val="edge"/>
          <c:yMode val="edge"/>
          <c:x val="0.90224246649566531"/>
          <c:y val="0.44393952137920462"/>
          <c:w val="7.5398526770327948E-2"/>
          <c:h val="0.189248118841348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7dph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Sheet1!$W$3</c:f>
              <c:strCache>
                <c:ptCount val="1"/>
                <c:pt idx="0">
                  <c:v>7dph/21C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Sheet1!$X$3:$Y$3</c:f>
              <c:numCache>
                <c:formatCode>General</c:formatCode>
                <c:ptCount val="2"/>
                <c:pt idx="0">
                  <c:v>0.157302301683206</c:v>
                </c:pt>
                <c:pt idx="1">
                  <c:v>0.140118176541671</c:v>
                </c:pt>
              </c:numCache>
            </c:numRef>
          </c:yVal>
          <c:smooth val="0"/>
          <c:extLst>
            <c:ext xmlns:c16="http://schemas.microsoft.com/office/drawing/2014/chart" uri="{C3380CC4-5D6E-409C-BE32-E72D297353CC}">
              <c16:uniqueId val="{00000000-40A8-4016-8583-F3CECEDCD83F}"/>
            </c:ext>
          </c:extLst>
        </c:ser>
        <c:ser>
          <c:idx val="1"/>
          <c:order val="1"/>
          <c:tx>
            <c:strRef>
              <c:f>Sheet1!$W$6</c:f>
              <c:strCache>
                <c:ptCount val="1"/>
                <c:pt idx="0">
                  <c:v>7dph/25C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Sheet1!$X$6:$Y$6</c:f>
              <c:numCache>
                <c:formatCode>General</c:formatCode>
                <c:ptCount val="2"/>
                <c:pt idx="0">
                  <c:v>0.15718812144970801</c:v>
                </c:pt>
                <c:pt idx="1">
                  <c:v>9.8727841898437405E-2</c:v>
                </c:pt>
              </c:numCache>
            </c:numRef>
          </c:yVal>
          <c:smooth val="0"/>
          <c:extLst>
            <c:ext xmlns:c16="http://schemas.microsoft.com/office/drawing/2014/chart" uri="{C3380CC4-5D6E-409C-BE32-E72D297353CC}">
              <c16:uniqueId val="{00000001-40A8-4016-8583-F3CECEDCD83F}"/>
            </c:ext>
          </c:extLst>
        </c:ser>
        <c:ser>
          <c:idx val="2"/>
          <c:order val="2"/>
          <c:tx>
            <c:strRef>
              <c:f>Sheet1!$W$9</c:f>
              <c:strCache>
                <c:ptCount val="1"/>
                <c:pt idx="0">
                  <c:v>7dph/28C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Sheet1!$X$9:$Y$9</c:f>
              <c:numCache>
                <c:formatCode>General</c:formatCode>
                <c:ptCount val="2"/>
                <c:pt idx="0">
                  <c:v>0.157302301683207</c:v>
                </c:pt>
                <c:pt idx="1">
                  <c:v>0.11168729840052501</c:v>
                </c:pt>
              </c:numCache>
            </c:numRef>
          </c:yVal>
          <c:smooth val="0"/>
          <c:extLst>
            <c:ext xmlns:c16="http://schemas.microsoft.com/office/drawing/2014/chart" uri="{C3380CC4-5D6E-409C-BE32-E72D297353CC}">
              <c16:uniqueId val="{00000002-40A8-4016-8583-F3CECEDCD83F}"/>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14dph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Sheet1!$W$4</c:f>
              <c:strCache>
                <c:ptCount val="1"/>
                <c:pt idx="0">
                  <c:v>14dph/21C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Sheet1!$X$4:$Y$4</c:f>
              <c:numCache>
                <c:formatCode>General</c:formatCode>
                <c:ptCount val="2"/>
                <c:pt idx="0">
                  <c:v>0.60186304080991804</c:v>
                </c:pt>
                <c:pt idx="1">
                  <c:v>0.43967001912518899</c:v>
                </c:pt>
              </c:numCache>
            </c:numRef>
          </c:yVal>
          <c:smooth val="0"/>
          <c:extLst>
            <c:ext xmlns:c16="http://schemas.microsoft.com/office/drawing/2014/chart" uri="{C3380CC4-5D6E-409C-BE32-E72D297353CC}">
              <c16:uniqueId val="{00000000-7B41-4E9B-9C4A-0E0C09D16A7E}"/>
            </c:ext>
          </c:extLst>
        </c:ser>
        <c:ser>
          <c:idx val="1"/>
          <c:order val="1"/>
          <c:tx>
            <c:strRef>
              <c:f>Sheet1!$W$7</c:f>
              <c:strCache>
                <c:ptCount val="1"/>
                <c:pt idx="0">
                  <c:v>14dph/25C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Sheet1!$X$7:$Y$7</c:f>
              <c:numCache>
                <c:formatCode>General</c:formatCode>
                <c:ptCount val="2"/>
                <c:pt idx="0">
                  <c:v>1.1103076205790801</c:v>
                </c:pt>
                <c:pt idx="1">
                  <c:v>0.60705824143410603</c:v>
                </c:pt>
              </c:numCache>
            </c:numRef>
          </c:yVal>
          <c:smooth val="0"/>
          <c:extLst>
            <c:ext xmlns:c16="http://schemas.microsoft.com/office/drawing/2014/chart" uri="{C3380CC4-5D6E-409C-BE32-E72D297353CC}">
              <c16:uniqueId val="{00000001-7B41-4E9B-9C4A-0E0C09D16A7E}"/>
            </c:ext>
          </c:extLst>
        </c:ser>
        <c:ser>
          <c:idx val="2"/>
          <c:order val="2"/>
          <c:tx>
            <c:strRef>
              <c:f>Sheet1!$W$10</c:f>
              <c:strCache>
                <c:ptCount val="1"/>
                <c:pt idx="0">
                  <c:v>14dph/28C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Sheet1!$X$10:$Y$10</c:f>
              <c:numCache>
                <c:formatCode>General</c:formatCode>
                <c:ptCount val="2"/>
                <c:pt idx="0">
                  <c:v>1.6551756948342899</c:v>
                </c:pt>
                <c:pt idx="1">
                  <c:v>0.77444646374301995</c:v>
                </c:pt>
              </c:numCache>
            </c:numRef>
          </c:yVal>
          <c:smooth val="0"/>
          <c:extLst>
            <c:ext xmlns:c16="http://schemas.microsoft.com/office/drawing/2014/chart" uri="{C3380CC4-5D6E-409C-BE32-E72D297353CC}">
              <c16:uniqueId val="{00000002-7B41-4E9B-9C4A-0E0C09D16A7E}"/>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21dph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Sheet1!$W$5</c:f>
              <c:strCache>
                <c:ptCount val="1"/>
                <c:pt idx="0">
                  <c:v>21dph/21C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Sheet1!$X$5:$Y$5</c:f>
              <c:numCache>
                <c:formatCode>General</c:formatCode>
                <c:ptCount val="2"/>
                <c:pt idx="0">
                  <c:v>1.61875220034825</c:v>
                </c:pt>
                <c:pt idx="1">
                  <c:v>1.0840461668744099</c:v>
                </c:pt>
              </c:numCache>
            </c:numRef>
          </c:yVal>
          <c:smooth val="0"/>
          <c:extLst>
            <c:ext xmlns:c16="http://schemas.microsoft.com/office/drawing/2014/chart" uri="{C3380CC4-5D6E-409C-BE32-E72D297353CC}">
              <c16:uniqueId val="{00000000-DB10-419A-B710-701D59F260B6}"/>
            </c:ext>
          </c:extLst>
        </c:ser>
        <c:ser>
          <c:idx val="1"/>
          <c:order val="1"/>
          <c:tx>
            <c:strRef>
              <c:f>Sheet1!$W$8</c:f>
              <c:strCache>
                <c:ptCount val="1"/>
                <c:pt idx="0">
                  <c:v>21dph/25C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Sheet1!$X$8:$Y$8</c:f>
              <c:numCache>
                <c:formatCode>General</c:formatCode>
                <c:ptCount val="2"/>
                <c:pt idx="0">
                  <c:v>3.5976098271120902</c:v>
                </c:pt>
                <c:pt idx="1">
                  <c:v>2.1682445740601501</c:v>
                </c:pt>
              </c:numCache>
            </c:numRef>
          </c:yVal>
          <c:smooth val="0"/>
          <c:extLst>
            <c:ext xmlns:c16="http://schemas.microsoft.com/office/drawing/2014/chart" uri="{C3380CC4-5D6E-409C-BE32-E72D297353CC}">
              <c16:uniqueId val="{00000001-DB10-419A-B710-701D59F260B6}"/>
            </c:ext>
          </c:extLst>
        </c:ser>
        <c:ser>
          <c:idx val="2"/>
          <c:order val="2"/>
          <c:tx>
            <c:strRef>
              <c:f>Sheet1!$W$11</c:f>
              <c:strCache>
                <c:ptCount val="1"/>
                <c:pt idx="0">
                  <c:v>21dph/28C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Sheet1!$X$11:$Y$11</c:f>
              <c:numCache>
                <c:formatCode>General</c:formatCode>
                <c:ptCount val="2"/>
                <c:pt idx="0">
                  <c:v>4.15132686946344</c:v>
                </c:pt>
                <c:pt idx="1">
                  <c:v>2.7984623728555502</c:v>
                </c:pt>
              </c:numCache>
            </c:numRef>
          </c:yVal>
          <c:smooth val="0"/>
          <c:extLst>
            <c:ext xmlns:c16="http://schemas.microsoft.com/office/drawing/2014/chart" uri="{C3380CC4-5D6E-409C-BE32-E72D297353CC}">
              <c16:uniqueId val="{00000002-DB10-419A-B710-701D59F260B6}"/>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Days post hatching</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21083-DB13-42A6-992B-CAABFD17EE1B}"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3575-F91D-4785-A082-41FDB1592E29}" type="slidenum">
              <a:rPr lang="en-US" smtClean="0"/>
              <a:t>‹#›</a:t>
            </a:fld>
            <a:endParaRPr lang="en-US"/>
          </a:p>
        </p:txBody>
      </p:sp>
    </p:spTree>
    <p:extLst>
      <p:ext uri="{BB962C8B-B14F-4D97-AF65-F5344CB8AC3E}">
        <p14:creationId xmlns:p14="http://schemas.microsoft.com/office/powerpoint/2010/main" val="4645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put ‘fix?’ for </a:t>
            </a:r>
            <a:r>
              <a:rPr lang="en-US" dirty="0" err="1"/>
              <a:t>yBA</a:t>
            </a:r>
            <a:r>
              <a:rPr lang="en-US" dirty="0"/>
              <a:t> because I think you need reproduction data to estimate it, otherwise there is nothing to calculate a residual of between observed and predicted repro. </a:t>
            </a:r>
          </a:p>
          <a:p>
            <a:r>
              <a:rPr lang="en-US" dirty="0"/>
              <a:t>Can’t estimate kappa without reproduction data either. </a:t>
            </a:r>
          </a:p>
        </p:txBody>
      </p:sp>
      <p:sp>
        <p:nvSpPr>
          <p:cNvPr id="4" name="Slide Number Placeholder 3"/>
          <p:cNvSpPr>
            <a:spLocks noGrp="1"/>
          </p:cNvSpPr>
          <p:nvPr>
            <p:ph type="sldNum" sz="quarter" idx="5"/>
          </p:nvPr>
        </p:nvSpPr>
        <p:spPr/>
        <p:txBody>
          <a:bodyPr/>
          <a:lstStyle/>
          <a:p>
            <a:fld id="{62A93575-F91D-4785-A082-41FDB1592E29}" type="slidenum">
              <a:rPr lang="en-US" smtClean="0"/>
              <a:t>1</a:t>
            </a:fld>
            <a:endParaRPr lang="en-US"/>
          </a:p>
        </p:txBody>
      </p:sp>
    </p:spTree>
    <p:extLst>
      <p:ext uri="{BB962C8B-B14F-4D97-AF65-F5344CB8AC3E}">
        <p14:creationId xmlns:p14="http://schemas.microsoft.com/office/powerpoint/2010/main" val="171122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t>
            </a:r>
            <a:r>
              <a:rPr lang="en-US" dirty="0" err="1"/>
              <a:t>yVA</a:t>
            </a:r>
            <a:r>
              <a:rPr lang="en-US" dirty="0"/>
              <a:t> and </a:t>
            </a:r>
            <a:r>
              <a:rPr lang="en-US" dirty="0" err="1"/>
              <a:t>mu_emb</a:t>
            </a:r>
            <a:r>
              <a:rPr lang="en-US" dirty="0"/>
              <a:t> could have also made sense, but Jager says “</a:t>
            </a:r>
            <a:r>
              <a:rPr lang="en-US" sz="1800" b="0" i="0" u="none" strike="noStrike" baseline="0" dirty="0">
                <a:latin typeface="F22"/>
              </a:rPr>
              <a:t>The remaining three yield </a:t>
            </a:r>
            <a:r>
              <a:rPr lang="en-US" sz="1800" b="0" i="0" u="none" strike="noStrike" baseline="0" dirty="0" err="1">
                <a:latin typeface="F22"/>
              </a:rPr>
              <a:t>coecients</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BA</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V</a:t>
            </a:r>
            <a:r>
              <a:rPr lang="en-US" sz="1800" b="0" i="0" u="none" strike="noStrike" baseline="0" dirty="0">
                <a:latin typeface="CMMI8"/>
              </a:rPr>
              <a:t> A</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AV</a:t>
            </a:r>
            <a:r>
              <a:rPr lang="en-US" sz="1800" b="0" i="0" u="none" strike="noStrike" baseline="0" dirty="0">
                <a:latin typeface="CMMI8"/>
              </a:rPr>
              <a:t> </a:t>
            </a:r>
            <a:r>
              <a:rPr lang="en-US" sz="1800" b="0" i="0" u="none" strike="noStrike" baseline="0" dirty="0">
                <a:latin typeface="F22"/>
              </a:rPr>
              <a:t>) also cannot be independently estimated without other types of data to provide more detail on the mass balance (ingestion, defecation, respiration, shrinking on starvation, etc.), so they will usually have to be fixed at the suggested values.”</a:t>
            </a:r>
          </a:p>
          <a:p>
            <a:pPr algn="l"/>
            <a:r>
              <a:rPr lang="en-US" sz="1800" b="0" i="0" u="none" strike="noStrike" baseline="0" dirty="0">
                <a:latin typeface="F22"/>
              </a:rPr>
              <a:t>-However, we have some ingestion, respiration, and starvation data for M. menidia and M. </a:t>
            </a:r>
            <a:r>
              <a:rPr lang="en-US" sz="1800" b="0" i="0" u="none" strike="noStrike" baseline="0" dirty="0" err="1">
                <a:latin typeface="F22"/>
              </a:rPr>
              <a:t>beryllina</a:t>
            </a:r>
            <a:r>
              <a:rPr lang="en-US" sz="1800" b="0" i="0" u="none" strike="noStrike" baseline="0" dirty="0">
                <a:latin typeface="F22"/>
              </a:rPr>
              <a:t> so we could maybe estimate</a:t>
            </a:r>
          </a:p>
          <a:p>
            <a:pPr algn="l"/>
            <a:r>
              <a:rPr lang="en-US" sz="1800" b="0" i="0" u="none" strike="noStrike" baseline="0" dirty="0">
                <a:latin typeface="F22"/>
              </a:rPr>
              <a:t>-Estimating </a:t>
            </a:r>
            <a:r>
              <a:rPr lang="en-US" sz="1800" b="0" i="0" u="none" strike="noStrike" baseline="0" dirty="0" err="1">
                <a:latin typeface="F22"/>
              </a:rPr>
              <a:t>yVA</a:t>
            </a:r>
            <a:r>
              <a:rPr lang="en-US" sz="1800" b="0" i="0" u="none" strike="noStrike" baseline="0" dirty="0">
                <a:latin typeface="F22"/>
              </a:rPr>
              <a:t> and </a:t>
            </a:r>
            <a:r>
              <a:rPr lang="en-US" sz="1800" b="0" i="0" u="none" strike="noStrike" baseline="0" dirty="0" err="1">
                <a:latin typeface="F22"/>
              </a:rPr>
              <a:t>mu_emb</a:t>
            </a:r>
            <a:r>
              <a:rPr lang="en-US" sz="1800" b="0" i="0" u="none" strike="noStrike" baseline="0" dirty="0">
                <a:latin typeface="F22"/>
              </a:rPr>
              <a:t> gave a similar AIC (196.15) and similar quality of fit to data. </a:t>
            </a:r>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2</a:t>
            </a:fld>
            <a:endParaRPr lang="en-US"/>
          </a:p>
        </p:txBody>
      </p:sp>
    </p:spTree>
    <p:extLst>
      <p:ext uri="{BB962C8B-B14F-4D97-AF65-F5344CB8AC3E}">
        <p14:creationId xmlns:p14="http://schemas.microsoft.com/office/powerpoint/2010/main" val="183341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7</a:t>
            </a:fld>
            <a:endParaRPr lang="en-US"/>
          </a:p>
        </p:txBody>
      </p:sp>
    </p:spTree>
    <p:extLst>
      <p:ext uri="{BB962C8B-B14F-4D97-AF65-F5344CB8AC3E}">
        <p14:creationId xmlns:p14="http://schemas.microsoft.com/office/powerpoint/2010/main" val="746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2D0-A2E5-43E2-B384-19B88B67B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F9CFA-526B-47F7-A04B-2F37F0665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60567-28BA-42B4-8983-112018D441D1}"/>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429F9D2A-58F6-4BF1-A7F8-3695C6C5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F5F-6125-4905-BF20-EB8F9D5764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1950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EF9F-C40B-4454-8C1C-E416D78B1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63340-BF0F-4286-A254-EE558ECFB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D8A2D-CA53-4C28-87A2-643B96D23B62}"/>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93E2C1D2-F1A0-4B95-9C1D-3CB66B44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82A14-F883-4C58-A031-A64DB6CE02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93198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590D7-3B51-4FE1-B78A-155D80112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B836C-BE13-43FF-B5D6-BE33A925E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BA2B4-EA4E-4274-B426-8708A9B12E26}"/>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1735411E-C22D-45C3-9644-EEC06D55B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AEF9-F5D4-4A13-B24C-FD500F6DC5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2528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C49B-4FD8-4615-BC0A-A335C6299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DC447-FB07-4A24-BE44-BD0C52750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3AA65-928D-486A-B5FE-B7035E7E1126}"/>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A7211ABB-E7D8-48B0-915F-D6F789BB1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73099-BBBD-41AA-B92A-15FD7647F4C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5834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8BA-DAAE-459B-9283-C758957AD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8477D-4671-44B9-BE73-A513B28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3AF52-4D50-42D1-96E3-29EA0CA9C40C}"/>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449B4894-5DDE-482B-82D6-DD9A05DA4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4CC65-1E36-42E4-B6E4-36A690B6255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122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5A76-C4DB-4980-9C1D-FACD566C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5A0CC-0930-4D38-B7D9-88B60CEC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72ACE-B841-4CC8-B1A9-4292FAEA3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A122EF-24D9-43F7-A481-8A4684018EF8}"/>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6" name="Footer Placeholder 5">
            <a:extLst>
              <a:ext uri="{FF2B5EF4-FFF2-40B4-BE49-F238E27FC236}">
                <a16:creationId xmlns:a16="http://schemas.microsoft.com/office/drawing/2014/main" id="{4CAF16EB-1BEA-412D-A933-4C7FDAFA1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3DA4E-4AC1-497D-B0FA-09519D713A9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971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1EEE-1CF0-4294-ADCF-329B076611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CF7E-1686-4E36-9009-070F1150E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2C681-D27B-49E6-8737-7E06D98EB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A5C2C-A9ED-4E45-AB62-889DF63C3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0504F-AEF7-4BC3-9167-AD821BCD0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3B60-182D-43E2-BCF2-5875BD124433}"/>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8" name="Footer Placeholder 7">
            <a:extLst>
              <a:ext uri="{FF2B5EF4-FFF2-40B4-BE49-F238E27FC236}">
                <a16:creationId xmlns:a16="http://schemas.microsoft.com/office/drawing/2014/main" id="{06D231E4-B0A5-440D-968E-2A60A539A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635-410B-4C60-BF8C-FE4F8AECCB7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43787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A4D8-C10F-4860-B74F-DE96CF09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B4EAD-2AC8-4ADF-9F97-37BD56BC83D8}"/>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4" name="Footer Placeholder 3">
            <a:extLst>
              <a:ext uri="{FF2B5EF4-FFF2-40B4-BE49-F238E27FC236}">
                <a16:creationId xmlns:a16="http://schemas.microsoft.com/office/drawing/2014/main" id="{57E8A44D-0441-42E5-B878-F7011CB35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42765-93CA-471B-819D-C342EABBF5F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636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91EB9-4B1F-4C92-996E-BBC7AEA385AA}"/>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3" name="Footer Placeholder 2">
            <a:extLst>
              <a:ext uri="{FF2B5EF4-FFF2-40B4-BE49-F238E27FC236}">
                <a16:creationId xmlns:a16="http://schemas.microsoft.com/office/drawing/2014/main" id="{563EDD5D-F98C-482D-B766-9110F147A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6E302-65A4-4178-8696-E0A712E2CC8D}"/>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7705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6654-0D56-4B89-B78B-52CCE1CA1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0C0DA-A5E9-4C72-8040-43E4FF6F2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817D7-78AD-48C5-953A-1C52F345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044B9-BEAA-4F62-8DC2-86C909CE2AFD}"/>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6" name="Footer Placeholder 5">
            <a:extLst>
              <a:ext uri="{FF2B5EF4-FFF2-40B4-BE49-F238E27FC236}">
                <a16:creationId xmlns:a16="http://schemas.microsoft.com/office/drawing/2014/main" id="{21F54B36-9E6D-4B97-96E8-ED92B971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4DF89-467B-40E3-94D1-3FE80EFDD46B}"/>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67439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947B-BCDE-47A9-B183-20B0F7EAB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948E1-79DD-49A2-AF02-5DACC22AC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457C1-123A-46C0-8175-FA36BDB34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EB5BA-6300-4FCB-A880-E867CE382BC0}"/>
              </a:ext>
            </a:extLst>
          </p:cNvPr>
          <p:cNvSpPr>
            <a:spLocks noGrp="1"/>
          </p:cNvSpPr>
          <p:nvPr>
            <p:ph type="dt" sz="half" idx="10"/>
          </p:nvPr>
        </p:nvSpPr>
        <p:spPr/>
        <p:txBody>
          <a:bodyPr/>
          <a:lstStyle/>
          <a:p>
            <a:fld id="{6B92F1DE-9F79-48FD-92D0-4E114789D296}" type="datetimeFigureOut">
              <a:rPr lang="en-US" smtClean="0"/>
              <a:t>2/3/2023</a:t>
            </a:fld>
            <a:endParaRPr lang="en-US"/>
          </a:p>
        </p:txBody>
      </p:sp>
      <p:sp>
        <p:nvSpPr>
          <p:cNvPr id="6" name="Footer Placeholder 5">
            <a:extLst>
              <a:ext uri="{FF2B5EF4-FFF2-40B4-BE49-F238E27FC236}">
                <a16:creationId xmlns:a16="http://schemas.microsoft.com/office/drawing/2014/main" id="{2D3C8974-BB45-4FEA-8A2F-7970CF8D2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84D67-2FA5-45F6-A6BB-15F5ED5E4F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1560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66D2F-86CF-4ACC-B5EC-A75AB7363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26201-D8FB-4134-B88D-4BD94EFB6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4906-F40B-4DF3-8C7C-BD2738A7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2F1DE-9F79-48FD-92D0-4E114789D296}" type="datetimeFigureOut">
              <a:rPr lang="en-US" smtClean="0"/>
              <a:t>2/3/2023</a:t>
            </a:fld>
            <a:endParaRPr lang="en-US"/>
          </a:p>
        </p:txBody>
      </p:sp>
      <p:sp>
        <p:nvSpPr>
          <p:cNvPr id="5" name="Footer Placeholder 4">
            <a:extLst>
              <a:ext uri="{FF2B5EF4-FFF2-40B4-BE49-F238E27FC236}">
                <a16:creationId xmlns:a16="http://schemas.microsoft.com/office/drawing/2014/main" id="{A673C18F-4FF2-4814-83EA-74B40AC81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EDDCCD-2563-435E-81F4-A2FB8592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D13E-6D6F-4D08-A353-8C24FEE28F5C}" type="slidenum">
              <a:rPr lang="en-US" smtClean="0"/>
              <a:t>‹#›</a:t>
            </a:fld>
            <a:endParaRPr lang="en-US"/>
          </a:p>
        </p:txBody>
      </p:sp>
    </p:spTree>
    <p:extLst>
      <p:ext uri="{BB962C8B-B14F-4D97-AF65-F5344CB8AC3E}">
        <p14:creationId xmlns:p14="http://schemas.microsoft.com/office/powerpoint/2010/main" val="324485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0" y="0"/>
            <a:ext cx="10515600" cy="768731"/>
          </a:xfrm>
        </p:spPr>
        <p:txBody>
          <a:bodyPr/>
          <a:lstStyle/>
          <a:p>
            <a:r>
              <a:rPr lang="en-US" dirty="0"/>
              <a:t>Parameters</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766620034"/>
              </p:ext>
            </p:extLst>
          </p:nvPr>
        </p:nvGraphicFramePr>
        <p:xfrm>
          <a:off x="172212" y="636021"/>
          <a:ext cx="9677400" cy="6221979"/>
        </p:xfrm>
        <a:graphic>
          <a:graphicData uri="http://schemas.openxmlformats.org/drawingml/2006/table">
            <a:tbl>
              <a:tblPr firstRow="1" firstCol="1" bandRow="1">
                <a:tableStyleId>{5C22544A-7EE6-4342-B048-85BDC9FD1C3A}</a:tableStyleId>
              </a:tblPr>
              <a:tblGrid>
                <a:gridCol w="1673352">
                  <a:extLst>
                    <a:ext uri="{9D8B030D-6E8A-4147-A177-3AD203B41FA5}">
                      <a16:colId xmlns:a16="http://schemas.microsoft.com/office/drawing/2014/main" val="2222139543"/>
                    </a:ext>
                  </a:extLst>
                </a:gridCol>
                <a:gridCol w="1694688">
                  <a:extLst>
                    <a:ext uri="{9D8B030D-6E8A-4147-A177-3AD203B41FA5}">
                      <a16:colId xmlns:a16="http://schemas.microsoft.com/office/drawing/2014/main" val="3044903960"/>
                    </a:ext>
                  </a:extLst>
                </a:gridCol>
                <a:gridCol w="6309360">
                  <a:extLst>
                    <a:ext uri="{9D8B030D-6E8A-4147-A177-3AD203B41FA5}">
                      <a16:colId xmlns:a16="http://schemas.microsoft.com/office/drawing/2014/main" val="623198871"/>
                    </a:ext>
                  </a:extLst>
                </a:gridCol>
              </a:tblGrid>
              <a:tr h="687954">
                <a:tc>
                  <a:txBody>
                    <a:bodyPr/>
                    <a:lstStyle/>
                    <a:p>
                      <a:pPr marL="0" marR="0">
                        <a:lnSpc>
                          <a:spcPct val="150000"/>
                        </a:lnSpc>
                        <a:spcBef>
                          <a:spcPts val="0"/>
                        </a:spcBef>
                        <a:spcAft>
                          <a:spcPts val="0"/>
                        </a:spcAft>
                      </a:pPr>
                      <a:r>
                        <a:rPr lang="en-US" sz="1800" dirty="0">
                          <a:effectLst/>
                        </a:rPr>
                        <a:t> Code abbrev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symbol</a:t>
                      </a: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parameter name (fix or potentially estimate*)</a:t>
                      </a:r>
                    </a:p>
                  </a:txBody>
                  <a:tcPr marL="68580" marR="68580" marT="0" marB="0"/>
                </a:tc>
                <a:extLst>
                  <a:ext uri="{0D108BD9-81ED-4DB2-BD59-A6C34878D82A}">
                    <a16:rowId xmlns:a16="http://schemas.microsoft.com/office/drawing/2014/main" val="1522344990"/>
                  </a:ext>
                </a:extLst>
              </a:tr>
              <a:tr h="229318">
                <a:tc>
                  <a:txBody>
                    <a:bodyPr/>
                    <a:lstStyle/>
                    <a:p>
                      <a:pPr marL="0" marR="0">
                        <a:lnSpc>
                          <a:spcPct val="150000"/>
                        </a:lnSpc>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δ</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Shape corrector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lnSpc>
                          <a:spcPct val="150000"/>
                        </a:lnSpc>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Dry weight density (fix)</a:t>
                      </a:r>
                    </a:p>
                  </a:txBody>
                  <a:tcPr marL="68580" marR="68580" marT="0" marB="0"/>
                </a:tc>
                <a:extLst>
                  <a:ext uri="{0D108BD9-81ED-4DB2-BD59-A6C34878D82A}">
                    <a16:rowId xmlns:a16="http://schemas.microsoft.com/office/drawing/2014/main" val="1845438389"/>
                  </a:ext>
                </a:extLst>
              </a:tr>
              <a:tr h="229318">
                <a:tc>
                  <a:txBody>
                    <a:bodyPr/>
                    <a:lstStyle/>
                    <a:p>
                      <a:pPr marL="0" marR="0">
                        <a:lnSpc>
                          <a:spcPct val="150000"/>
                        </a:lnSpc>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a</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Area-specific assimilation rate </a:t>
                      </a:r>
                    </a:p>
                  </a:txBody>
                  <a:tcPr marL="68580" marR="68580" marT="0" marB="0"/>
                </a:tc>
                <a:extLst>
                  <a:ext uri="{0D108BD9-81ED-4DB2-BD59-A6C34878D82A}">
                    <a16:rowId xmlns:a16="http://schemas.microsoft.com/office/drawing/2014/main" val="1809358892"/>
                  </a:ext>
                </a:extLst>
              </a:tr>
              <a:tr h="229318">
                <a:tc>
                  <a:txBody>
                    <a:bodyPr/>
                    <a:lstStyle/>
                    <a:p>
                      <a:pPr marL="0" marR="0">
                        <a:lnSpc>
                          <a:spcPct val="150000"/>
                        </a:lnSpc>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Volume-specific maintenance costs (fix)</a:t>
                      </a:r>
                    </a:p>
                  </a:txBody>
                  <a:tcPr marL="68580" marR="68580" marT="0" marB="0"/>
                </a:tc>
                <a:extLst>
                  <a:ext uri="{0D108BD9-81ED-4DB2-BD59-A6C34878D82A}">
                    <a16:rowId xmlns:a16="http://schemas.microsoft.com/office/drawing/2014/main" val="3669980894"/>
                  </a:ext>
                </a:extLst>
              </a:tr>
              <a:tr h="229318">
                <a:tc>
                  <a:txBody>
                    <a:bodyPr/>
                    <a:lstStyle/>
                    <a:p>
                      <a:pPr marL="0" marR="0">
                        <a:lnSpc>
                          <a:spcPct val="150000"/>
                        </a:lnSpc>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B0</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 egg weight (fix)</a:t>
                      </a:r>
                    </a:p>
                  </a:txBody>
                  <a:tcPr marL="68580" marR="68580" marT="0" marB="0"/>
                </a:tc>
                <a:extLst>
                  <a:ext uri="{0D108BD9-81ED-4DB2-BD59-A6C34878D82A}">
                    <a16:rowId xmlns:a16="http://schemas.microsoft.com/office/drawing/2014/main" val="873378874"/>
                  </a:ext>
                </a:extLst>
              </a:tr>
              <a:tr h="229318">
                <a:tc>
                  <a:txBody>
                    <a:bodyPr/>
                    <a:lstStyle/>
                    <a:p>
                      <a:pPr marL="0" marR="0">
                        <a:lnSpc>
                          <a:spcPct val="150000"/>
                        </a:lnSpc>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p</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length at puberty (fix)</a:t>
                      </a:r>
                    </a:p>
                  </a:txBody>
                  <a:tcPr marL="68580" marR="68580" marT="0" marB="0"/>
                </a:tc>
                <a:extLst>
                  <a:ext uri="{0D108BD9-81ED-4DB2-BD59-A6C34878D82A}">
                    <a16:rowId xmlns:a16="http://schemas.microsoft.com/office/drawing/2014/main" val="2101870285"/>
                  </a:ext>
                </a:extLst>
              </a:tr>
              <a:tr h="229318">
                <a:tc>
                  <a:txBody>
                    <a:bodyPr/>
                    <a:lstStyle/>
                    <a:p>
                      <a:pPr marL="0" marR="0">
                        <a:lnSpc>
                          <a:spcPct val="150000"/>
                        </a:lnSpc>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assimilates on volume, i.e. starvation</a:t>
                      </a:r>
                    </a:p>
                  </a:txBody>
                  <a:tcPr marL="68580" marR="68580" marT="0" marB="0"/>
                </a:tc>
                <a:extLst>
                  <a:ext uri="{0D108BD9-81ED-4DB2-BD59-A6C34878D82A}">
                    <a16:rowId xmlns:a16="http://schemas.microsoft.com/office/drawing/2014/main" val="2945077436"/>
                  </a:ext>
                </a:extLst>
              </a:tr>
              <a:tr h="229318">
                <a:tc>
                  <a:txBody>
                    <a:bodyPr/>
                    <a:lstStyle/>
                    <a:p>
                      <a:pPr marL="0" marR="0">
                        <a:lnSpc>
                          <a:spcPct val="150000"/>
                        </a:lnSpc>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egg buffer on assimilates, i.e. reproduction (fix?)</a:t>
                      </a:r>
                    </a:p>
                  </a:txBody>
                  <a:tcPr marL="68580" marR="68580" marT="0" marB="0"/>
                </a:tc>
                <a:extLst>
                  <a:ext uri="{0D108BD9-81ED-4DB2-BD59-A6C34878D82A}">
                    <a16:rowId xmlns:a16="http://schemas.microsoft.com/office/drawing/2014/main" val="2077341783"/>
                  </a:ext>
                </a:extLst>
              </a:tr>
              <a:tr h="229318">
                <a:tc>
                  <a:txBody>
                    <a:bodyPr/>
                    <a:lstStyle/>
                    <a:p>
                      <a:pPr marL="0" marR="0">
                        <a:lnSpc>
                          <a:spcPct val="150000"/>
                        </a:lnSpc>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structure on assimilates, i.e. growth</a:t>
                      </a:r>
                    </a:p>
                  </a:txBody>
                  <a:tcPr marL="68580" marR="68580" marT="0" marB="0"/>
                </a:tc>
                <a:extLst>
                  <a:ext uri="{0D108BD9-81ED-4DB2-BD59-A6C34878D82A}">
                    <a16:rowId xmlns:a16="http://schemas.microsoft.com/office/drawing/2014/main" val="648714778"/>
                  </a:ext>
                </a:extLst>
              </a:tr>
              <a:tr h="229318">
                <a:tc>
                  <a:txBody>
                    <a:bodyPr/>
                    <a:lstStyle/>
                    <a:p>
                      <a:pPr marL="0" marR="0">
                        <a:lnSpc>
                          <a:spcPct val="150000"/>
                        </a:lnSpc>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κ</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Allocation fraction to soma (fix)</a:t>
                      </a:r>
                    </a:p>
                  </a:txBody>
                  <a:tcPr marL="68580" marR="68580" marT="0" marB="0"/>
                </a:tc>
                <a:extLst>
                  <a:ext uri="{0D108BD9-81ED-4DB2-BD59-A6C34878D82A}">
                    <a16:rowId xmlns:a16="http://schemas.microsoft.com/office/drawing/2014/main" val="644545716"/>
                  </a:ext>
                </a:extLst>
              </a:tr>
              <a:tr h="229318">
                <a:tc>
                  <a:txBody>
                    <a:bodyPr/>
                    <a:lstStyle/>
                    <a:p>
                      <a:pPr marL="0" marR="0">
                        <a:lnSpc>
                          <a:spcPct val="150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f</a:t>
                      </a:r>
                    </a:p>
                  </a:txBody>
                  <a:tcPr marL="68580" marR="68580" marT="0" marB="0"/>
                </a:tc>
                <a:tc>
                  <a:txBody>
                    <a:bodyPr/>
                    <a:lstStyle/>
                    <a:p>
                      <a:pPr marL="0" marR="0">
                        <a:lnSpc>
                          <a:spcPct val="150000"/>
                        </a:lnSpc>
                        <a:spcBef>
                          <a:spcPts val="0"/>
                        </a:spcBef>
                        <a:spcAft>
                          <a:spcPts val="0"/>
                        </a:spcAft>
                      </a:pPr>
                      <a:r>
                        <a:rPr lang="en-US" sz="1800" dirty="0">
                          <a:effectLst/>
                        </a:rPr>
                        <a:t>Scaled food level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lnSpc>
                          <a:spcPct val="150000"/>
                        </a:lnSpc>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Scaled food level, embryo (fix)</a:t>
                      </a:r>
                    </a:p>
                  </a:txBody>
                  <a:tcPr marL="68580" marR="68580" marT="0" marB="0"/>
                </a:tc>
                <a:extLst>
                  <a:ext uri="{0D108BD9-81ED-4DB2-BD59-A6C34878D82A}">
                    <a16:rowId xmlns:a16="http://schemas.microsoft.com/office/drawing/2014/main" val="2184254736"/>
                  </a:ext>
                </a:extLst>
              </a:tr>
              <a:tr h="229318">
                <a:tc>
                  <a:txBody>
                    <a:bodyPr/>
                    <a:lstStyle/>
                    <a:p>
                      <a:pPr marL="0" marR="0">
                        <a:lnSpc>
                          <a:spcPct val="150000"/>
                        </a:lnSpc>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Half-saturation total length (fix) </a:t>
                      </a:r>
                    </a:p>
                  </a:txBody>
                  <a:tcPr marL="68580" marR="68580" marT="0" marB="0"/>
                </a:tc>
                <a:extLst>
                  <a:ext uri="{0D108BD9-81ED-4DB2-BD59-A6C34878D82A}">
                    <a16:rowId xmlns:a16="http://schemas.microsoft.com/office/drawing/2014/main" val="1457733670"/>
                  </a:ext>
                </a:extLst>
              </a:tr>
              <a:tr h="229318">
                <a:tc>
                  <a:txBody>
                    <a:bodyPr/>
                    <a:lstStyle/>
                    <a:p>
                      <a:pPr marL="0" marR="0">
                        <a:lnSpc>
                          <a:spcPct val="150000"/>
                        </a:lnSpc>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emb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embryos, i.e. hazard rate?</a:t>
                      </a:r>
                    </a:p>
                  </a:txBody>
                  <a:tcPr marL="68580" marR="68580" marT="0" marB="0"/>
                </a:tc>
                <a:extLst>
                  <a:ext uri="{0D108BD9-81ED-4DB2-BD59-A6C34878D82A}">
                    <a16:rowId xmlns:a16="http://schemas.microsoft.com/office/drawing/2014/main" val="3911176469"/>
                  </a:ext>
                </a:extLst>
              </a:tr>
              <a:tr h="229318">
                <a:tc>
                  <a:txBody>
                    <a:bodyPr/>
                    <a:lstStyle/>
                    <a:p>
                      <a:pPr marL="0" marR="0">
                        <a:lnSpc>
                          <a:spcPct val="150000"/>
                        </a:lnSpc>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lar</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larvae, i.e. hazard rate?</a:t>
                      </a:r>
                    </a:p>
                  </a:txBody>
                  <a:tcPr marL="68580" marR="68580" marT="0" marB="0"/>
                </a:tc>
                <a:extLst>
                  <a:ext uri="{0D108BD9-81ED-4DB2-BD59-A6C34878D82A}">
                    <a16:rowId xmlns:a16="http://schemas.microsoft.com/office/drawing/2014/main" val="3820379539"/>
                  </a:ext>
                </a:extLst>
              </a:tr>
            </a:tbl>
          </a:graphicData>
        </a:graphic>
      </p:graphicFrame>
      <p:sp>
        <p:nvSpPr>
          <p:cNvPr id="2" name="TextBox 1">
            <a:extLst>
              <a:ext uri="{FF2B5EF4-FFF2-40B4-BE49-F238E27FC236}">
                <a16:creationId xmlns:a16="http://schemas.microsoft.com/office/drawing/2014/main" id="{C40165C0-A1FF-6C4C-B0F1-BA3F30BCB5CB}"/>
              </a:ext>
            </a:extLst>
          </p:cNvPr>
          <p:cNvSpPr txBox="1"/>
          <p:nvPr/>
        </p:nvSpPr>
        <p:spPr>
          <a:xfrm>
            <a:off x="10015728" y="1016002"/>
            <a:ext cx="2379807" cy="1077218"/>
          </a:xfrm>
          <a:prstGeom prst="rect">
            <a:avLst/>
          </a:prstGeom>
          <a:noFill/>
        </p:spPr>
        <p:txBody>
          <a:bodyPr wrap="square" rtlCol="0">
            <a:spAutoFit/>
          </a:bodyPr>
          <a:lstStyle/>
          <a:p>
            <a:r>
              <a:rPr lang="en-US" sz="1600" dirty="0"/>
              <a:t>*Fix the value if data available to calculate or standard value is good (e.g. kappa)</a:t>
            </a:r>
          </a:p>
        </p:txBody>
      </p:sp>
    </p:spTree>
    <p:extLst>
      <p:ext uri="{BB962C8B-B14F-4D97-AF65-F5344CB8AC3E}">
        <p14:creationId xmlns:p14="http://schemas.microsoft.com/office/powerpoint/2010/main" val="311888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1243583"/>
            <a:ext cx="10515600" cy="3616387"/>
          </a:xfrm>
        </p:spPr>
        <p:txBody>
          <a:bodyPr/>
          <a:lstStyle/>
          <a:p>
            <a:pPr marL="0" indent="0">
              <a:buNone/>
            </a:pPr>
            <a:r>
              <a:rPr lang="en-US" dirty="0"/>
              <a:t>Which age(s) and temperature(s) to use to calculate </a:t>
            </a:r>
            <a:r>
              <a:rPr lang="en-US" dirty="0" err="1"/>
              <a:t>sJM</a:t>
            </a:r>
            <a:r>
              <a:rPr lang="en-US" dirty="0"/>
              <a:t>? </a:t>
            </a:r>
          </a:p>
          <a:p>
            <a:r>
              <a:rPr lang="en-US" dirty="0"/>
              <a:t>21 and 25°C are closest to most of the other data we have. </a:t>
            </a:r>
          </a:p>
          <a:p>
            <a:pPr marL="0" indent="0">
              <a:buNone/>
            </a:pPr>
            <a:endParaRPr lang="en-US" dirty="0"/>
          </a:p>
          <a:p>
            <a:pPr marL="0" indent="0">
              <a:buNone/>
            </a:pPr>
            <a:r>
              <a:rPr lang="en-US" dirty="0"/>
              <a:t>Should we assume linear, exponential, or something else for estimating maintenance rate from starvation weight change? </a:t>
            </a:r>
          </a:p>
          <a:p>
            <a:r>
              <a:rPr lang="en-US" dirty="0"/>
              <a:t>I am looking into this for more examples in literature</a:t>
            </a:r>
          </a:p>
          <a:p>
            <a:r>
              <a:rPr lang="en-US" dirty="0"/>
              <a:t>Linear and exponential gave similar k</a:t>
            </a:r>
            <a:r>
              <a:rPr lang="en-US" baseline="-25000" dirty="0"/>
              <a:t>M0</a:t>
            </a:r>
            <a:r>
              <a:rPr lang="en-US" dirty="0"/>
              <a:t> values. </a:t>
            </a:r>
          </a:p>
        </p:txBody>
      </p:sp>
    </p:spTree>
    <p:extLst>
      <p:ext uri="{BB962C8B-B14F-4D97-AF65-F5344CB8AC3E}">
        <p14:creationId xmlns:p14="http://schemas.microsoft.com/office/powerpoint/2010/main" val="403870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FB80-4C4B-177B-23CD-05D1042CDBFB}"/>
              </a:ext>
            </a:extLst>
          </p:cNvPr>
          <p:cNvSpPr>
            <a:spLocks noGrp="1"/>
          </p:cNvSpPr>
          <p:nvPr>
            <p:ph type="title"/>
          </p:nvPr>
        </p:nvSpPr>
        <p:spPr/>
        <p:txBody>
          <a:bodyPr/>
          <a:lstStyle/>
          <a:p>
            <a:r>
              <a:rPr lang="en-US" dirty="0"/>
              <a:t>More details about how I got to the current version of the model</a:t>
            </a:r>
          </a:p>
        </p:txBody>
      </p:sp>
      <p:sp>
        <p:nvSpPr>
          <p:cNvPr id="3" name="Content Placeholder 2">
            <a:extLst>
              <a:ext uri="{FF2B5EF4-FFF2-40B4-BE49-F238E27FC236}">
                <a16:creationId xmlns:a16="http://schemas.microsoft.com/office/drawing/2014/main" id="{B235DE9C-6F31-FD64-5DAD-48F49967F7B8}"/>
              </a:ext>
            </a:extLst>
          </p:cNvPr>
          <p:cNvSpPr>
            <a:spLocks noGrp="1"/>
          </p:cNvSpPr>
          <p:nvPr>
            <p:ph idx="1"/>
          </p:nvPr>
        </p:nvSpPr>
        <p:spPr>
          <a:xfrm>
            <a:off x="838200" y="1825624"/>
            <a:ext cx="10515600" cy="4771945"/>
          </a:xfrm>
        </p:spPr>
        <p:txBody>
          <a:bodyPr>
            <a:normAutofit lnSpcReduction="10000"/>
          </a:bodyPr>
          <a:lstStyle/>
          <a:p>
            <a:r>
              <a:rPr lang="en-US" dirty="0"/>
              <a:t>Data: Used </a:t>
            </a:r>
            <a:r>
              <a:rPr lang="en-US" b="1" dirty="0"/>
              <a:t>early life</a:t>
            </a:r>
            <a:r>
              <a:rPr lang="en-US" dirty="0"/>
              <a:t> length and survival, initial egg weight, and age at which egg buffer=0 (hatching).</a:t>
            </a:r>
          </a:p>
          <a:p>
            <a:r>
              <a:rPr lang="en-US" dirty="0"/>
              <a:t>‘Manually’ fitted initial parameters by running the code with fitting turned off, visually assessing fit, and adjusting initial parameters.</a:t>
            </a:r>
          </a:p>
          <a:p>
            <a:r>
              <a:rPr lang="en-US" dirty="0"/>
              <a:t> Estimate one parameter at a time and record AIC </a:t>
            </a:r>
          </a:p>
          <a:p>
            <a:pPr lvl="1"/>
            <a:r>
              <a:rPr lang="en-US" dirty="0"/>
              <a:t>There are some parameters we already know we want to fix because of available data. </a:t>
            </a:r>
          </a:p>
          <a:p>
            <a:r>
              <a:rPr lang="en-US" dirty="0"/>
              <a:t>Estimate two parameters at a time and record AIC and correlations of all pairs. </a:t>
            </a:r>
          </a:p>
          <a:p>
            <a:pPr lvl="1"/>
            <a:r>
              <a:rPr lang="en-US" dirty="0"/>
              <a:t>Focus mainly on parameters we may not want fixed: </a:t>
            </a:r>
            <a:r>
              <a:rPr lang="en-US" dirty="0" err="1"/>
              <a:t>yVA</a:t>
            </a:r>
            <a:r>
              <a:rPr lang="en-US" dirty="0"/>
              <a:t> or </a:t>
            </a:r>
            <a:r>
              <a:rPr lang="en-US" dirty="0" err="1"/>
              <a:t>sJAm</a:t>
            </a:r>
            <a:r>
              <a:rPr lang="en-US" dirty="0"/>
              <a:t> (not both), maybe </a:t>
            </a:r>
            <a:r>
              <a:rPr lang="en-US" dirty="0" err="1"/>
              <a:t>mu_emb</a:t>
            </a:r>
            <a:r>
              <a:rPr lang="en-US" dirty="0"/>
              <a:t> and </a:t>
            </a:r>
            <a:r>
              <a:rPr lang="en-US" dirty="0" err="1"/>
              <a:t>mu_lar</a:t>
            </a:r>
            <a:r>
              <a:rPr lang="en-US" dirty="0"/>
              <a:t>.</a:t>
            </a:r>
          </a:p>
          <a:p>
            <a:pPr lvl="2"/>
            <a:r>
              <a:rPr lang="en-US" dirty="0"/>
              <a:t>Jager suggests fixing </a:t>
            </a:r>
            <a:r>
              <a:rPr lang="en-US" dirty="0" err="1"/>
              <a:t>yVA</a:t>
            </a:r>
            <a:r>
              <a:rPr lang="en-US" dirty="0"/>
              <a:t>, </a:t>
            </a:r>
            <a:r>
              <a:rPr lang="en-US" dirty="0" err="1"/>
              <a:t>yAV</a:t>
            </a:r>
            <a:r>
              <a:rPr lang="en-US" dirty="0"/>
              <a:t>, and </a:t>
            </a:r>
            <a:r>
              <a:rPr lang="en-US" dirty="0" err="1"/>
              <a:t>yBA</a:t>
            </a:r>
            <a:r>
              <a:rPr lang="en-US" dirty="0"/>
              <a:t> at suggested values because of the data requirements. </a:t>
            </a:r>
          </a:p>
        </p:txBody>
      </p:sp>
    </p:spTree>
    <p:extLst>
      <p:ext uri="{BB962C8B-B14F-4D97-AF65-F5344CB8AC3E}">
        <p14:creationId xmlns:p14="http://schemas.microsoft.com/office/powerpoint/2010/main" val="171119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82946" y="6096000"/>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a:t>
            </a:r>
            <a:r>
              <a:rPr lang="en-US" altLang="en-US" dirty="0">
                <a:latin typeface="Calibri" panose="020F0502020204030204" pitchFamily="34" charset="0"/>
                <a:ea typeface="Calibri" panose="020F0502020204030204" pitchFamily="34" charset="0"/>
                <a:cs typeface="Times New Roman" panose="02020603050405020304" pitchFamily="18" charset="0"/>
              </a:rPr>
              <a:t>101.001</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(AIC of 202).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B85EB07-47BA-4BE7-8131-FCADDB053D03}"/>
              </a:ext>
            </a:extLst>
          </p:cNvPr>
          <p:cNvGraphicFramePr>
            <a:graphicFrameLocks noGrp="1"/>
          </p:cNvGraphicFramePr>
          <p:nvPr>
            <p:ph idx="1"/>
            <p:extLst>
              <p:ext uri="{D42A27DB-BD31-4B8C-83A1-F6EECF244321}">
                <p14:modId xmlns:p14="http://schemas.microsoft.com/office/powerpoint/2010/main" val="812196134"/>
              </p:ext>
            </p:extLst>
          </p:nvPr>
        </p:nvGraphicFramePr>
        <p:xfrm>
          <a:off x="1213658" y="975360"/>
          <a:ext cx="9016859" cy="5120640"/>
        </p:xfrm>
        <a:graphic>
          <a:graphicData uri="http://schemas.openxmlformats.org/drawingml/2006/table">
            <a:tbl>
              <a:tblPr firstRow="1" firstCol="1" bandRow="1">
                <a:tableStyleId>{5C22544A-7EE6-4342-B048-85BDC9FD1C3A}</a:tableStyleId>
              </a:tblPr>
              <a:tblGrid>
                <a:gridCol w="1019339">
                  <a:extLst>
                    <a:ext uri="{9D8B030D-6E8A-4147-A177-3AD203B41FA5}">
                      <a16:colId xmlns:a16="http://schemas.microsoft.com/office/drawing/2014/main" val="1690749688"/>
                    </a:ext>
                  </a:extLst>
                </a:gridCol>
                <a:gridCol w="1492845">
                  <a:extLst>
                    <a:ext uri="{9D8B030D-6E8A-4147-A177-3AD203B41FA5}">
                      <a16:colId xmlns:a16="http://schemas.microsoft.com/office/drawing/2014/main" val="567383728"/>
                    </a:ext>
                  </a:extLst>
                </a:gridCol>
                <a:gridCol w="1735866">
                  <a:extLst>
                    <a:ext uri="{9D8B030D-6E8A-4147-A177-3AD203B41FA5}">
                      <a16:colId xmlns:a16="http://schemas.microsoft.com/office/drawing/2014/main" val="1501924297"/>
                    </a:ext>
                  </a:extLst>
                </a:gridCol>
                <a:gridCol w="1041520">
                  <a:extLst>
                    <a:ext uri="{9D8B030D-6E8A-4147-A177-3AD203B41FA5}">
                      <a16:colId xmlns:a16="http://schemas.microsoft.com/office/drawing/2014/main" val="267666168"/>
                    </a:ext>
                  </a:extLst>
                </a:gridCol>
                <a:gridCol w="1649072">
                  <a:extLst>
                    <a:ext uri="{9D8B030D-6E8A-4147-A177-3AD203B41FA5}">
                      <a16:colId xmlns:a16="http://schemas.microsoft.com/office/drawing/2014/main" val="3386665337"/>
                    </a:ext>
                  </a:extLst>
                </a:gridCol>
                <a:gridCol w="2078217">
                  <a:extLst>
                    <a:ext uri="{9D8B030D-6E8A-4147-A177-3AD203B41FA5}">
                      <a16:colId xmlns:a16="http://schemas.microsoft.com/office/drawing/2014/main" val="4037032185"/>
                    </a:ext>
                  </a:extLst>
                </a:gridCol>
              </a:tblGrid>
              <a:tr h="72923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Initial parameters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Parameters estimated from 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382943"/>
                  </a:ext>
                </a:extLst>
              </a:tr>
              <a:tr h="243080">
                <a:tc>
                  <a:txBody>
                    <a:bodyPr/>
                    <a:lstStyle/>
                    <a:p>
                      <a:pPr marL="0" marR="0">
                        <a:spcBef>
                          <a:spcPts val="0"/>
                        </a:spcBef>
                        <a:spcAft>
                          <a:spcPts val="0"/>
                        </a:spcAft>
                      </a:pPr>
                      <a:r>
                        <a:rPr lang="en-US" sz="1600">
                          <a:effectLst/>
                        </a:rPr>
                        <a:t>delM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0.1066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185226"/>
                  </a:ext>
                </a:extLst>
              </a:tr>
              <a:tr h="243080">
                <a:tc>
                  <a:txBody>
                    <a:bodyPr/>
                    <a:lstStyle/>
                    <a:p>
                      <a:pPr marL="0" marR="0">
                        <a:spcBef>
                          <a:spcPts val="0"/>
                        </a:spcBef>
                        <a:spcAft>
                          <a:spcPts val="0"/>
                        </a:spcAft>
                      </a:pPr>
                      <a:r>
                        <a:rPr lang="en-US" sz="1600" dirty="0" err="1">
                          <a:effectLst/>
                        </a:rPr>
                        <a:t>dV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386267"/>
                  </a:ext>
                </a:extLst>
              </a:tr>
              <a:tr h="24308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0.2128</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195.22</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96.61</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and repro improved</a:t>
                      </a:r>
                    </a:p>
                  </a:txBody>
                  <a:tcPr marL="68580" marR="68580" marT="0" marB="0"/>
                </a:tc>
                <a:extLst>
                  <a:ext uri="{0D108BD9-81ED-4DB2-BD59-A6C34878D82A}">
                    <a16:rowId xmlns:a16="http://schemas.microsoft.com/office/drawing/2014/main" val="136002815"/>
                  </a:ext>
                </a:extLst>
              </a:tr>
              <a:tr h="24308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0.0062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0.003061</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196.25</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97.12</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Growth very fast</a:t>
                      </a:r>
                    </a:p>
                  </a:txBody>
                  <a:tcPr marL="68580" marR="68580" marT="0" marB="0"/>
                </a:tc>
                <a:extLst>
                  <a:ext uri="{0D108BD9-81ED-4DB2-BD59-A6C34878D82A}">
                    <a16:rowId xmlns:a16="http://schemas.microsoft.com/office/drawing/2014/main" val="738577453"/>
                  </a:ext>
                </a:extLst>
              </a:tr>
              <a:tr h="243080">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0.1500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2783927943"/>
                  </a:ext>
                </a:extLst>
              </a:tr>
              <a:tr h="243080">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115.0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1919286690"/>
                  </a:ext>
                </a:extLst>
              </a:tr>
              <a:tr h="243080">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0.8</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3275192550"/>
                  </a:ext>
                </a:extLst>
              </a:tr>
              <a:tr h="243080">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0.95</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2881612784"/>
                  </a:ext>
                </a:extLst>
              </a:tr>
              <a:tr h="486159">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0.1181</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195.24</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96.62</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improved, egg depleted faster</a:t>
                      </a:r>
                    </a:p>
                  </a:txBody>
                  <a:tcPr marL="68580" marR="68580" marT="0" marB="0"/>
                </a:tc>
                <a:extLst>
                  <a:ext uri="{0D108BD9-81ED-4DB2-BD59-A6C34878D82A}">
                    <a16:rowId xmlns:a16="http://schemas.microsoft.com/office/drawing/2014/main" val="3803001596"/>
                  </a:ext>
                </a:extLst>
              </a:tr>
              <a:tr h="24308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0.8510</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195.35</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96.68</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TL improved, egg depleted slower</a:t>
                      </a:r>
                    </a:p>
                  </a:txBody>
                  <a:tcPr marL="68580" marR="68580" marT="0" marB="0"/>
                </a:tc>
                <a:extLst>
                  <a:ext uri="{0D108BD9-81ED-4DB2-BD59-A6C34878D82A}">
                    <a16:rowId xmlns:a16="http://schemas.microsoft.com/office/drawing/2014/main" val="3767446425"/>
                  </a:ext>
                </a:extLst>
              </a:tr>
              <a:tr h="243080">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 (ad libitum)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1.068</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195.66</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96.83</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improved, repro higher</a:t>
                      </a:r>
                    </a:p>
                  </a:txBody>
                  <a:tcPr marL="68580" marR="68580" marT="0" marB="0"/>
                </a:tc>
                <a:extLst>
                  <a:ext uri="{0D108BD9-81ED-4DB2-BD59-A6C34878D82A}">
                    <a16:rowId xmlns:a16="http://schemas.microsoft.com/office/drawing/2014/main" val="876314239"/>
                  </a:ext>
                </a:extLst>
              </a:tr>
              <a:tr h="243080">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Egg depletion perfect</a:t>
                      </a:r>
                    </a:p>
                  </a:txBody>
                  <a:tcPr marL="68580" marR="68580" marT="0" marB="0"/>
                </a:tc>
                <a:extLst>
                  <a:ext uri="{0D108BD9-81ED-4DB2-BD59-A6C34878D82A}">
                    <a16:rowId xmlns:a16="http://schemas.microsoft.com/office/drawing/2014/main" val="3839209861"/>
                  </a:ext>
                </a:extLst>
              </a:tr>
              <a:tr h="243080">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697900272"/>
                  </a:ext>
                </a:extLst>
              </a:tr>
              <a:tr h="243080">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0.05866</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202.69</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100.34</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Hatch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surv</a:t>
                      </a:r>
                      <a:r>
                        <a:rPr lang="en-US" sz="1600" dirty="0">
                          <a:effectLst/>
                          <a:latin typeface="Calibri" panose="020F0502020204030204" pitchFamily="34" charset="0"/>
                          <a:ea typeface="Calibri" panose="020F0502020204030204" pitchFamily="34" charset="0"/>
                          <a:cs typeface="Times New Roman" panose="02020603050405020304" pitchFamily="18" charset="0"/>
                        </a:rPr>
                        <a:t> higher</a:t>
                      </a:r>
                    </a:p>
                  </a:txBody>
                  <a:tcPr marL="68580" marR="68580" marT="0" marB="0"/>
                </a:tc>
                <a:extLst>
                  <a:ext uri="{0D108BD9-81ED-4DB2-BD59-A6C34878D82A}">
                    <a16:rowId xmlns:a16="http://schemas.microsoft.com/office/drawing/2014/main" val="3855173198"/>
                  </a:ext>
                </a:extLst>
              </a:tr>
              <a:tr h="243080">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0.02006</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3121692700"/>
                  </a:ext>
                </a:extLst>
              </a:tr>
            </a:tbl>
          </a:graphicData>
        </a:graphic>
      </p:graphicFrame>
    </p:spTree>
    <p:extLst>
      <p:ext uri="{BB962C8B-B14F-4D97-AF65-F5344CB8AC3E}">
        <p14:creationId xmlns:p14="http://schemas.microsoft.com/office/powerpoint/2010/main" val="144702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668011" y="110749"/>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a:t>
            </a:r>
            <a:endParaRPr kumimoji="0" lang="en-US" altLang="en-US" sz="1400" b="1"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359676" y="499387"/>
            <a:ext cx="10735867"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Included: </a:t>
            </a:r>
            <a:r>
              <a:rPr lang="en-US" altLang="en-US" sz="2000" dirty="0" err="1">
                <a:cs typeface="Times New Roman" panose="02020603050405020304" pitchFamily="18" charset="0"/>
              </a:rPr>
              <a:t>sJAm</a:t>
            </a:r>
            <a:r>
              <a:rPr lang="en-US" altLang="en-US" sz="2000" dirty="0">
                <a:cs typeface="Times New Roman" panose="02020603050405020304" pitchFamily="18" charset="0"/>
              </a:rPr>
              <a:t>, </a:t>
            </a:r>
            <a:r>
              <a:rPr lang="en-US" altLang="en-US" sz="2000" dirty="0" err="1">
                <a:cs typeface="Times New Roman" panose="02020603050405020304" pitchFamily="18" charset="0"/>
              </a:rPr>
              <a:t>sJM</a:t>
            </a:r>
            <a:r>
              <a:rPr lang="en-US" altLang="en-US" sz="2000" dirty="0">
                <a:cs typeface="Times New Roman" panose="02020603050405020304" pitchFamily="18" charset="0"/>
              </a:rPr>
              <a:t>, </a:t>
            </a:r>
            <a:r>
              <a:rPr lang="en-US" altLang="en-US" sz="2000" dirty="0" err="1">
                <a:cs typeface="Times New Roman" panose="02020603050405020304" pitchFamily="18" charset="0"/>
              </a:rPr>
              <a:t>yVA</a:t>
            </a:r>
            <a:r>
              <a:rPr lang="en-US" altLang="en-US" sz="2000" dirty="0">
                <a:cs typeface="Times New Roman" panose="02020603050405020304" pitchFamily="18" charset="0"/>
              </a:rPr>
              <a:t>, kappa, and </a:t>
            </a:r>
            <a:r>
              <a:rPr lang="en-US" altLang="en-US" sz="2000" dirty="0" err="1">
                <a:cs typeface="Times New Roman" panose="02020603050405020304" pitchFamily="18" charset="0"/>
              </a:rPr>
              <a:t>mu_emb</a:t>
            </a:r>
            <a:r>
              <a:rPr lang="en-US" altLang="en-US" sz="2000" dirty="0">
                <a:cs typeface="Times New Roman" panose="02020603050405020304" pitchFamily="18" charset="0"/>
              </a:rPr>
              <a:t> </a:t>
            </a:r>
          </a:p>
          <a:p>
            <a:pPr marL="285750" indent="-285750" eaLnBrk="0" fontAlgn="base" hangingPunct="0">
              <a:spcBef>
                <a:spcPct val="0"/>
              </a:spcBef>
              <a:spcAft>
                <a:spcPct val="0"/>
              </a:spcAft>
              <a:buFont typeface="Arial" panose="020B0604020202020204" pitchFamily="34" charset="0"/>
              <a:buChar char="•"/>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Best (or most influential) pairs and their respective AIC values:</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a:t>
            </a:r>
            <a:r>
              <a:rPr lang="en-US" altLang="en-US" sz="2000" dirty="0" err="1">
                <a:cs typeface="Times New Roman" panose="02020603050405020304" pitchFamily="18" charset="0"/>
              </a:rPr>
              <a:t>sJM</a:t>
            </a:r>
            <a:r>
              <a:rPr lang="en-US" altLang="en-US" sz="2000" dirty="0">
                <a:cs typeface="Times New Roman" panose="02020603050405020304" pitchFamily="18" charset="0"/>
              </a:rPr>
              <a:t> – 62.04</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kappa – 63.98</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a:t>
            </a:r>
            <a:r>
              <a:rPr lang="en-US" altLang="en-US" sz="2000" dirty="0" err="1">
                <a:cs typeface="Times New Roman" panose="02020603050405020304" pitchFamily="18" charset="0"/>
              </a:rPr>
              <a:t>yVA</a:t>
            </a:r>
            <a:r>
              <a:rPr lang="en-US" altLang="en-US" sz="2000" dirty="0">
                <a:cs typeface="Times New Roman" panose="02020603050405020304" pitchFamily="18" charset="0"/>
              </a:rPr>
              <a:t> – 75.00</a:t>
            </a:r>
          </a:p>
          <a:p>
            <a:pPr eaLnBrk="0" fontAlgn="base" hangingPunct="0">
              <a:spcBef>
                <a:spcPct val="0"/>
              </a:spcBef>
              <a:spcAft>
                <a:spcPct val="0"/>
              </a:spcAft>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t>All pairs except the following were highly correlated:</a:t>
            </a:r>
          </a:p>
          <a:p>
            <a:pPr marL="742950" lvl="1" indent="-285750" eaLnBrk="0" fontAlgn="base" hangingPunct="0">
              <a:spcBef>
                <a:spcPct val="0"/>
              </a:spcBef>
              <a:spcAft>
                <a:spcPct val="0"/>
              </a:spcAft>
              <a:buFont typeface="Arial" panose="020B0604020202020204" pitchFamily="34" charset="0"/>
              <a:buChar char="•"/>
            </a:pPr>
            <a:r>
              <a:rPr lang="en-US" altLang="en-US" sz="2000" dirty="0" err="1"/>
              <a:t>sJAm</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sJM</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yVA</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a:t>Kappa and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a:t>f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mu_emb</a:t>
            </a:r>
            <a:r>
              <a:rPr lang="en-US" altLang="en-US" sz="2000" dirty="0"/>
              <a:t> and </a:t>
            </a:r>
            <a:r>
              <a:rPr lang="en-US" altLang="en-US" sz="2000" dirty="0" err="1"/>
              <a:t>mu_lar</a:t>
            </a:r>
            <a:endParaRPr lang="en-US" altLang="en-US" sz="2000" dirty="0"/>
          </a:p>
          <a:p>
            <a:pPr marL="285750" indent="-285750" eaLnBrk="0" fontAlgn="base" hangingPunct="0">
              <a:spcBef>
                <a:spcPct val="0"/>
              </a:spcBef>
              <a:spcAft>
                <a:spcPct val="0"/>
              </a:spcAft>
              <a:buFont typeface="Arial" panose="020B0604020202020204" pitchFamily="34" charset="0"/>
              <a:buChar char="•"/>
            </a:pPr>
            <a:endParaRPr lang="en-US" altLang="en-US" sz="20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Included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sJM</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kappa in this exercise even though we plan to fix them.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ea typeface="Calibri" panose="020F0502020204030204" pitchFamily="34" charset="0"/>
                <a:cs typeface="Times New Roman" panose="02020603050405020304" pitchFamily="18" charset="0"/>
              </a:rPr>
              <a:t>sJAm</a:t>
            </a:r>
            <a:r>
              <a:rPr lang="en-US" altLang="en-US" sz="2000" dirty="0">
                <a:ea typeface="Calibri" panose="020F0502020204030204" pitchFamily="34" charset="0"/>
                <a:cs typeface="Times New Roman" panose="02020603050405020304" pitchFamily="18" charset="0"/>
              </a:rPr>
              <a:t> and </a:t>
            </a:r>
            <a:r>
              <a:rPr lang="en-US" altLang="en-US" sz="2000" dirty="0" err="1">
                <a:ea typeface="Calibri" panose="020F0502020204030204" pitchFamily="34" charset="0"/>
                <a:cs typeface="Times New Roman" panose="02020603050405020304" pitchFamily="18" charset="0"/>
              </a:rPr>
              <a:t>yVA</a:t>
            </a:r>
            <a:r>
              <a:rPr lang="en-US" altLang="en-US" sz="2000" dirty="0">
                <a:ea typeface="Calibri" panose="020F0502020204030204" pitchFamily="34" charset="0"/>
                <a:cs typeface="Times New Roman" panose="02020603050405020304" pitchFamily="18" charset="0"/>
              </a:rPr>
              <a:t> are overall highly influential in fit, but are also highly correlated so one must be fixed.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ea typeface="Calibri" panose="020F0502020204030204" pitchFamily="34" charset="0"/>
                <a:cs typeface="Times New Roman" panose="02020603050405020304" pitchFamily="18" charset="0"/>
              </a:rPr>
              <a:t>There is a table of all combinations (not included here) if we want to look at this more. Correlations are on slide 5. </a:t>
            </a:r>
          </a:p>
        </p:txBody>
      </p:sp>
    </p:spTree>
    <p:extLst>
      <p:ext uri="{BB962C8B-B14F-4D97-AF65-F5344CB8AC3E}">
        <p14:creationId xmlns:p14="http://schemas.microsoft.com/office/powerpoint/2010/main" val="363651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pPr marL="0" indent="0">
              <a:buNone/>
            </a:pPr>
            <a:r>
              <a:rPr lang="en-US" dirty="0"/>
              <a:t>The slides after this one are unchanged from previous update.</a:t>
            </a:r>
          </a:p>
        </p:txBody>
      </p:sp>
    </p:spTree>
    <p:extLst>
      <p:ext uri="{BB962C8B-B14F-4D97-AF65-F5344CB8AC3E}">
        <p14:creationId xmlns:p14="http://schemas.microsoft.com/office/powerpoint/2010/main" val="416140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Hypoxia effects on metabolism</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err="1"/>
              <a:t>P</a:t>
            </a:r>
            <a:r>
              <a:rPr lang="en-US" baseline="-25000" dirty="0" err="1"/>
              <a:t>crit</a:t>
            </a:r>
            <a:r>
              <a:rPr lang="en-US" dirty="0"/>
              <a:t> by stage (ambient CO</a:t>
            </a:r>
            <a:r>
              <a:rPr lang="en-US" baseline="-25000" dirty="0"/>
              <a:t>2</a:t>
            </a:r>
            <a:r>
              <a:rPr lang="en-US" dirty="0"/>
              <a:t> group, no acidification):</a:t>
            </a:r>
          </a:p>
          <a:p>
            <a:pPr lvl="1"/>
            <a:r>
              <a:rPr lang="en-US" dirty="0"/>
              <a:t>Embryo: 2.044(±0.209) mg/L</a:t>
            </a:r>
          </a:p>
          <a:p>
            <a:pPr lvl="1"/>
            <a:r>
              <a:rPr lang="en-US" dirty="0"/>
              <a:t>2 days-post-hatch: 1</a:t>
            </a:r>
            <a:r>
              <a:rPr lang="pt-BR" dirty="0"/>
              <a:t>.653(±0.154) mg/L</a:t>
            </a:r>
          </a:p>
          <a:p>
            <a:pPr lvl="1"/>
            <a:r>
              <a:rPr lang="pt-BR" dirty="0"/>
              <a:t>5 days-post-hatch: 1.561(±0.183) mg/L</a:t>
            </a:r>
          </a:p>
          <a:p>
            <a:r>
              <a:rPr lang="pt-BR" dirty="0"/>
              <a:t>Some embryos had no identifiable P</a:t>
            </a:r>
            <a:r>
              <a:rPr lang="pt-BR" baseline="-25000" dirty="0"/>
              <a:t>crit</a:t>
            </a:r>
            <a:r>
              <a:rPr lang="pt-BR" dirty="0"/>
              <a:t>, fully oxygen-dependent (or oxyconforming)</a:t>
            </a:r>
          </a:p>
          <a:p>
            <a:r>
              <a:rPr lang="pt-BR" dirty="0"/>
              <a:t>Many individuals, especially larvae, showed a brief spike in oxygen consumption at very low O</a:t>
            </a:r>
            <a:r>
              <a:rPr lang="pt-BR" baseline="-25000" dirty="0"/>
              <a:t>2</a:t>
            </a:r>
            <a:r>
              <a:rPr lang="pt-BR" dirty="0"/>
              <a:t>, likely due to stimulatory effects of anaerobic byproducts building up (lactate, etc.)</a:t>
            </a:r>
          </a:p>
        </p:txBody>
      </p:sp>
    </p:spTree>
    <p:extLst>
      <p:ext uri="{BB962C8B-B14F-4D97-AF65-F5344CB8AC3E}">
        <p14:creationId xmlns:p14="http://schemas.microsoft.com/office/powerpoint/2010/main" val="174744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BDC8-5A0E-46A8-98D6-4F4B7CBDB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EE0F48-EA4C-47BB-9D01-A11D8FD118BF}"/>
              </a:ext>
            </a:extLst>
          </p:cNvPr>
          <p:cNvSpPr>
            <a:spLocks noGrp="1"/>
          </p:cNvSpPr>
          <p:nvPr>
            <p:ph idx="1"/>
          </p:nvPr>
        </p:nvSpPr>
        <p:spPr>
          <a:xfrm>
            <a:off x="838200" y="4462272"/>
            <a:ext cx="10515600" cy="1714690"/>
          </a:xfrm>
        </p:spPr>
        <p:txBody>
          <a:bodyPr/>
          <a:lstStyle/>
          <a:p>
            <a:r>
              <a:rPr lang="en-US" dirty="0"/>
              <a:t>Oxygen consumption sometimes peaked in low oxygen, possibly due to stimulation from lactate buildup.</a:t>
            </a:r>
          </a:p>
          <a:p>
            <a:r>
              <a:rPr lang="en-US" dirty="0"/>
              <a:t>Embryos were often </a:t>
            </a:r>
            <a:r>
              <a:rPr lang="en-US" dirty="0" err="1"/>
              <a:t>oxyconforming</a:t>
            </a:r>
            <a:r>
              <a:rPr lang="en-US" dirty="0"/>
              <a:t> for entire trial (&lt;5 mg/L).</a:t>
            </a:r>
          </a:p>
        </p:txBody>
      </p:sp>
      <p:pic>
        <p:nvPicPr>
          <p:cNvPr id="4" name="Picture 3">
            <a:extLst>
              <a:ext uri="{FF2B5EF4-FFF2-40B4-BE49-F238E27FC236}">
                <a16:creationId xmlns:a16="http://schemas.microsoft.com/office/drawing/2014/main" id="{31401768-CA81-4CDE-826C-66F085CA80F0}"/>
              </a:ext>
            </a:extLst>
          </p:cNvPr>
          <p:cNvPicPr>
            <a:picLocks noChangeAspect="1"/>
          </p:cNvPicPr>
          <p:nvPr/>
        </p:nvPicPr>
        <p:blipFill rotWithShape="1">
          <a:blip r:embed="rId2"/>
          <a:srcRect l="52373" t="8249" b="13322"/>
          <a:stretch/>
        </p:blipFill>
        <p:spPr>
          <a:xfrm>
            <a:off x="48768" y="0"/>
            <a:ext cx="4840224" cy="3432631"/>
          </a:xfrm>
          <a:prstGeom prst="rect">
            <a:avLst/>
          </a:prstGeom>
        </p:spPr>
      </p:pic>
      <p:graphicFrame>
        <p:nvGraphicFramePr>
          <p:cNvPr id="7" name="Table 6">
            <a:extLst>
              <a:ext uri="{FF2B5EF4-FFF2-40B4-BE49-F238E27FC236}">
                <a16:creationId xmlns:a16="http://schemas.microsoft.com/office/drawing/2014/main" id="{D957300C-A201-4F86-9030-39B3EEEE4C4C}"/>
              </a:ext>
            </a:extLst>
          </p:cNvPr>
          <p:cNvGraphicFramePr>
            <a:graphicFrameLocks noGrp="1"/>
          </p:cNvGraphicFramePr>
          <p:nvPr>
            <p:extLst>
              <p:ext uri="{D42A27DB-BD31-4B8C-83A1-F6EECF244321}">
                <p14:modId xmlns:p14="http://schemas.microsoft.com/office/powerpoint/2010/main" val="434164743"/>
              </p:ext>
            </p:extLst>
          </p:nvPr>
        </p:nvGraphicFramePr>
        <p:xfrm>
          <a:off x="4727638" y="248576"/>
          <a:ext cx="7269290" cy="2935478"/>
        </p:xfrm>
        <a:graphic>
          <a:graphicData uri="http://schemas.openxmlformats.org/drawingml/2006/table">
            <a:tbl>
              <a:tblPr firstRow="1" firstCol="1" bandRow="1">
                <a:tableStyleId>{5C22544A-7EE6-4342-B048-85BDC9FD1C3A}</a:tableStyleId>
              </a:tblPr>
              <a:tblGrid>
                <a:gridCol w="1317838">
                  <a:extLst>
                    <a:ext uri="{9D8B030D-6E8A-4147-A177-3AD203B41FA5}">
                      <a16:colId xmlns:a16="http://schemas.microsoft.com/office/drawing/2014/main" val="4258900060"/>
                    </a:ext>
                  </a:extLst>
                </a:gridCol>
                <a:gridCol w="1494860">
                  <a:extLst>
                    <a:ext uri="{9D8B030D-6E8A-4147-A177-3AD203B41FA5}">
                      <a16:colId xmlns:a16="http://schemas.microsoft.com/office/drawing/2014/main" val="3624370086"/>
                    </a:ext>
                  </a:extLst>
                </a:gridCol>
                <a:gridCol w="1513017">
                  <a:extLst>
                    <a:ext uri="{9D8B030D-6E8A-4147-A177-3AD203B41FA5}">
                      <a16:colId xmlns:a16="http://schemas.microsoft.com/office/drawing/2014/main" val="762243865"/>
                    </a:ext>
                  </a:extLst>
                </a:gridCol>
                <a:gridCol w="1513017">
                  <a:extLst>
                    <a:ext uri="{9D8B030D-6E8A-4147-A177-3AD203B41FA5}">
                      <a16:colId xmlns:a16="http://schemas.microsoft.com/office/drawing/2014/main" val="1455183474"/>
                    </a:ext>
                  </a:extLst>
                </a:gridCol>
                <a:gridCol w="1430558">
                  <a:extLst>
                    <a:ext uri="{9D8B030D-6E8A-4147-A177-3AD203B41FA5}">
                      <a16:colId xmlns:a16="http://schemas.microsoft.com/office/drawing/2014/main" val="1355697366"/>
                    </a:ext>
                  </a:extLst>
                </a:gridCol>
              </a:tblGrid>
              <a:tr h="0">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Ambient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Moderate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High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263903"/>
                  </a:ext>
                </a:extLst>
              </a:tr>
              <a:tr h="0">
                <a:tc rowSpan="2">
                  <a:txBody>
                    <a:bodyPr/>
                    <a:lstStyle/>
                    <a:p>
                      <a:pPr marL="0" marR="0">
                        <a:lnSpc>
                          <a:spcPct val="200000"/>
                        </a:lnSpc>
                        <a:spcBef>
                          <a:spcPts val="0"/>
                        </a:spcBef>
                        <a:spcAft>
                          <a:spcPts val="0"/>
                        </a:spcAft>
                      </a:pPr>
                      <a:r>
                        <a:rPr lang="en-US" sz="1600">
                          <a:effectLst/>
                        </a:rPr>
                        <a:t>Embryos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11.11%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834142"/>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18.18%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2687421"/>
                  </a:ext>
                </a:extLst>
              </a:tr>
              <a:tr h="0">
                <a:tc rowSpan="2">
                  <a:txBody>
                    <a:bodyPr/>
                    <a:lstStyle/>
                    <a:p>
                      <a:pPr marL="0" marR="0">
                        <a:lnSpc>
                          <a:spcPct val="200000"/>
                        </a:lnSpc>
                        <a:spcBef>
                          <a:spcPts val="0"/>
                        </a:spcBef>
                        <a:spcAft>
                          <a:spcPts val="0"/>
                        </a:spcAft>
                      </a:pPr>
                      <a:r>
                        <a:rPr lang="en-US" sz="1600">
                          <a:effectLst/>
                        </a:rPr>
                        <a:t>2dph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77.78%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622033"/>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66.67%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53.85%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010179"/>
                  </a:ext>
                </a:extLst>
              </a:tr>
              <a:tr h="0">
                <a:tc rowSpan="2">
                  <a:txBody>
                    <a:bodyPr/>
                    <a:lstStyle/>
                    <a:p>
                      <a:pPr marL="0" marR="0">
                        <a:lnSpc>
                          <a:spcPct val="200000"/>
                        </a:lnSpc>
                        <a:spcBef>
                          <a:spcPts val="0"/>
                        </a:spcBef>
                        <a:spcAft>
                          <a:spcPts val="0"/>
                        </a:spcAft>
                      </a:pPr>
                      <a:r>
                        <a:rPr lang="en-US" sz="1600">
                          <a:effectLst/>
                        </a:rPr>
                        <a:t>5dph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55.55%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687250"/>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980499"/>
                  </a:ext>
                </a:extLst>
              </a:tr>
            </a:tbl>
          </a:graphicData>
        </a:graphic>
      </p:graphicFrame>
    </p:spTree>
    <p:extLst>
      <p:ext uri="{BB962C8B-B14F-4D97-AF65-F5344CB8AC3E}">
        <p14:creationId xmlns:p14="http://schemas.microsoft.com/office/powerpoint/2010/main" val="246940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E54C-416E-4F3B-967C-AB8A325AC18E}"/>
              </a:ext>
            </a:extLst>
          </p:cNvPr>
          <p:cNvSpPr>
            <a:spLocks noGrp="1"/>
          </p:cNvSpPr>
          <p:nvPr>
            <p:ph type="title"/>
          </p:nvPr>
        </p:nvSpPr>
        <p:spPr/>
        <p:txBody>
          <a:bodyPr/>
          <a:lstStyle/>
          <a:p>
            <a:r>
              <a:rPr lang="en-US" dirty="0"/>
              <a:t>Asymmetric curve for additional stress at very low oxygen</a:t>
            </a:r>
          </a:p>
        </p:txBody>
      </p:sp>
      <p:pic>
        <p:nvPicPr>
          <p:cNvPr id="11" name="Picture 10">
            <a:extLst>
              <a:ext uri="{FF2B5EF4-FFF2-40B4-BE49-F238E27FC236}">
                <a16:creationId xmlns:a16="http://schemas.microsoft.com/office/drawing/2014/main" id="{A4407659-5A32-4C25-A410-937ACE37C794}"/>
              </a:ext>
            </a:extLst>
          </p:cNvPr>
          <p:cNvPicPr>
            <a:picLocks noChangeAspect="1"/>
          </p:cNvPicPr>
          <p:nvPr/>
        </p:nvPicPr>
        <p:blipFill>
          <a:blip r:embed="rId2"/>
          <a:stretch>
            <a:fillRect/>
          </a:stretch>
        </p:blipFill>
        <p:spPr>
          <a:xfrm>
            <a:off x="4779264" y="1950578"/>
            <a:ext cx="7400742" cy="4454241"/>
          </a:xfrm>
          <a:prstGeom prst="rect">
            <a:avLst/>
          </a:prstGeom>
        </p:spPr>
      </p:pic>
      <p:cxnSp>
        <p:nvCxnSpPr>
          <p:cNvPr id="7" name="Straight Arrow Connector 6">
            <a:extLst>
              <a:ext uri="{FF2B5EF4-FFF2-40B4-BE49-F238E27FC236}">
                <a16:creationId xmlns:a16="http://schemas.microsoft.com/office/drawing/2014/main" id="{E41FFBC5-1C7B-45F6-863B-03E8779367B2}"/>
              </a:ext>
            </a:extLst>
          </p:cNvPr>
          <p:cNvCxnSpPr>
            <a:cxnSpLocks/>
          </p:cNvCxnSpPr>
          <p:nvPr/>
        </p:nvCxnSpPr>
        <p:spPr>
          <a:xfrm flipV="1">
            <a:off x="5919537" y="4486656"/>
            <a:ext cx="0" cy="1178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E2410A-6B9E-4329-A897-BD7B2BB94D22}"/>
              </a:ext>
            </a:extLst>
          </p:cNvPr>
          <p:cNvSpPr txBox="1"/>
          <p:nvPr/>
        </p:nvSpPr>
        <p:spPr>
          <a:xfrm>
            <a:off x="449258" y="2116565"/>
            <a:ext cx="4183701" cy="3970318"/>
          </a:xfrm>
          <a:prstGeom prst="rect">
            <a:avLst/>
          </a:prstGeom>
          <a:noFill/>
        </p:spPr>
        <p:txBody>
          <a:bodyPr wrap="square" rtlCol="0">
            <a:spAutoFit/>
          </a:bodyPr>
          <a:lstStyle/>
          <a:p>
            <a:r>
              <a:rPr lang="en-US" dirty="0"/>
              <a:t>Steeper increase in stress to near maximum when the low-oxygen MO2 spike occurs (red arrow). </a:t>
            </a:r>
          </a:p>
          <a:p>
            <a:endParaRPr lang="en-US" dirty="0"/>
          </a:p>
          <a:p>
            <a:r>
              <a:rPr lang="en-US" dirty="0"/>
              <a:t>This brings stress near the maximum until oxygen reaches zero. </a:t>
            </a:r>
          </a:p>
          <a:p>
            <a:endParaRPr lang="en-US" dirty="0"/>
          </a:p>
          <a:p>
            <a:r>
              <a:rPr lang="en-US" dirty="0"/>
              <a:t>Asymmetric logistic or sigmoid curve (e.g. shape of allosteric sigmoid function)</a:t>
            </a:r>
          </a:p>
          <a:p>
            <a:endParaRPr lang="en-US" dirty="0"/>
          </a:p>
          <a:p>
            <a:r>
              <a:rPr lang="en-US" dirty="0"/>
              <a:t>OR could have two stress functions, each to a different parameter and representing a different source of stress (being below </a:t>
            </a:r>
            <a:r>
              <a:rPr lang="en-US" dirty="0" err="1"/>
              <a:t>Pcrit</a:t>
            </a:r>
            <a:r>
              <a:rPr lang="en-US" dirty="0"/>
              <a:t> vs. having lactate accumulate). </a:t>
            </a:r>
          </a:p>
        </p:txBody>
      </p:sp>
    </p:spTree>
    <p:extLst>
      <p:ext uri="{BB962C8B-B14F-4D97-AF65-F5344CB8AC3E}">
        <p14:creationId xmlns:p14="http://schemas.microsoft.com/office/powerpoint/2010/main" val="264999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474853"/>
            <a:ext cx="10515600" cy="768731"/>
          </a:xfrm>
        </p:spPr>
        <p:txBody>
          <a:bodyPr/>
          <a:lstStyle/>
          <a:p>
            <a:r>
              <a:rPr lang="en-US" dirty="0"/>
              <a:t>Current version of </a:t>
            </a:r>
            <a:r>
              <a:rPr lang="en-US" dirty="0" err="1"/>
              <a:t>DEBkiss</a:t>
            </a:r>
            <a:r>
              <a:rPr lang="en-US" dirty="0"/>
              <a:t> model</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338360562"/>
              </p:ext>
            </p:extLst>
          </p:nvPr>
        </p:nvGraphicFramePr>
        <p:xfrm>
          <a:off x="838200" y="1394198"/>
          <a:ext cx="10134600" cy="4968240"/>
        </p:xfrm>
        <a:graphic>
          <a:graphicData uri="http://schemas.openxmlformats.org/drawingml/2006/table">
            <a:tbl>
              <a:tblPr firstRow="1" firstCol="1" bandRow="1">
                <a:tableStyleId>{5C22544A-7EE6-4342-B048-85BDC9FD1C3A}</a:tableStyleId>
              </a:tblPr>
              <a:tblGrid>
                <a:gridCol w="1145697">
                  <a:extLst>
                    <a:ext uri="{9D8B030D-6E8A-4147-A177-3AD203B41FA5}">
                      <a16:colId xmlns:a16="http://schemas.microsoft.com/office/drawing/2014/main" val="2222139543"/>
                    </a:ext>
                  </a:extLst>
                </a:gridCol>
                <a:gridCol w="1677901">
                  <a:extLst>
                    <a:ext uri="{9D8B030D-6E8A-4147-A177-3AD203B41FA5}">
                      <a16:colId xmlns:a16="http://schemas.microsoft.com/office/drawing/2014/main" val="623198871"/>
                    </a:ext>
                  </a:extLst>
                </a:gridCol>
                <a:gridCol w="1951046">
                  <a:extLst>
                    <a:ext uri="{9D8B030D-6E8A-4147-A177-3AD203B41FA5}">
                      <a16:colId xmlns:a16="http://schemas.microsoft.com/office/drawing/2014/main" val="2615271419"/>
                    </a:ext>
                  </a:extLst>
                </a:gridCol>
                <a:gridCol w="5359956">
                  <a:extLst>
                    <a:ext uri="{9D8B030D-6E8A-4147-A177-3AD203B41FA5}">
                      <a16:colId xmlns:a16="http://schemas.microsoft.com/office/drawing/2014/main" val="3581521239"/>
                    </a:ext>
                  </a:extLst>
                </a:gridCol>
              </a:tblGrid>
              <a:tr h="687954">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Initial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Parameters estimated from 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6">
                  <a:txBody>
                    <a:bodyPr/>
                    <a:lstStyle/>
                    <a:p>
                      <a:pPr marL="0" marR="0">
                        <a:spcBef>
                          <a:spcPts val="0"/>
                        </a:spcBef>
                        <a:spcAft>
                          <a:spcPts val="0"/>
                        </a:spcAft>
                      </a:pPr>
                      <a:r>
                        <a:rPr lang="en-US" sz="1800" dirty="0">
                          <a:effectLst/>
                        </a:rPr>
                        <a:t>Notes</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 </a:t>
                      </a:r>
                      <a:endParaRPr lang="en-US" sz="1600" dirty="0">
                        <a:effectLst/>
                      </a:endParaRPr>
                    </a:p>
                    <a:p>
                      <a:pPr marL="0" marR="0">
                        <a:spcBef>
                          <a:spcPts val="0"/>
                        </a:spcBef>
                        <a:spcAft>
                          <a:spcPts val="0"/>
                        </a:spcAft>
                      </a:pPr>
                      <a:r>
                        <a:rPr lang="en-US" sz="1600" dirty="0">
                          <a:effectLst/>
                        </a:rPr>
                        <a:t>AIC = 196.21 (compared to 202 with fitting turned off)</a:t>
                      </a:r>
                    </a:p>
                    <a:p>
                      <a:pPr marL="0" marR="0">
                        <a:spcBef>
                          <a:spcPts val="0"/>
                        </a:spcBef>
                        <a:spcAft>
                          <a:spcPts val="0"/>
                        </a:spcAft>
                      </a:pPr>
                      <a:r>
                        <a:rPr lang="en-US" sz="1600" dirty="0">
                          <a:effectLst/>
                        </a:rPr>
                        <a:t>Negative log likelihood = 96.10 (compared to 101.001 with fitting turned off)</a:t>
                      </a:r>
                    </a:p>
                    <a:p>
                      <a:pPr marL="0" marR="0">
                        <a:spcBef>
                          <a:spcPts val="0"/>
                        </a:spcBef>
                        <a:spcAft>
                          <a:spcPts val="0"/>
                        </a:spcAft>
                      </a:pPr>
                      <a:endParaRPr lang="en-US" sz="1600" dirty="0">
                        <a:effectLst/>
                      </a:endParaRPr>
                    </a:p>
                    <a:p>
                      <a:pPr marL="0" marR="0">
                        <a:spcBef>
                          <a:spcPts val="0"/>
                        </a:spcBef>
                        <a:spcAft>
                          <a:spcPts val="0"/>
                        </a:spcAft>
                      </a:pPr>
                      <a:r>
                        <a:rPr lang="en-US" sz="1600" dirty="0">
                          <a:effectLst/>
                        </a:rPr>
                        <a:t>Data used: </a:t>
                      </a:r>
                    </a:p>
                    <a:p>
                      <a:pPr marL="0" marR="0">
                        <a:spcBef>
                          <a:spcPts val="0"/>
                        </a:spcBef>
                        <a:spcAft>
                          <a:spcPts val="0"/>
                        </a:spcAft>
                      </a:pPr>
                      <a:r>
                        <a:rPr lang="en-US" sz="1600" dirty="0">
                          <a:effectLst/>
                        </a:rPr>
                        <a:t>-Total length over time</a:t>
                      </a:r>
                    </a:p>
                    <a:p>
                      <a:pPr marL="0" marR="0">
                        <a:spcBef>
                          <a:spcPts val="0"/>
                        </a:spcBef>
                        <a:spcAft>
                          <a:spcPts val="0"/>
                        </a:spcAft>
                      </a:pPr>
                      <a:r>
                        <a:rPr lang="en-US" sz="1600" strike="sngStrike" dirty="0">
                          <a:effectLst/>
                        </a:rPr>
                        <a:t>-Cumulative reproduction over time</a:t>
                      </a:r>
                    </a:p>
                    <a:p>
                      <a:pPr marL="0" marR="0">
                        <a:spcBef>
                          <a:spcPts val="0"/>
                        </a:spcBef>
                        <a:spcAft>
                          <a:spcPts val="0"/>
                        </a:spcAft>
                      </a:pPr>
                      <a:r>
                        <a:rPr lang="en-US" sz="1600" dirty="0">
                          <a:effectLst/>
                        </a:rPr>
                        <a:t>-Survival over time (early life only)</a:t>
                      </a:r>
                    </a:p>
                    <a:p>
                      <a:pPr marL="0" marR="0">
                        <a:spcBef>
                          <a:spcPts val="0"/>
                        </a:spcBef>
                        <a:spcAft>
                          <a:spcPts val="0"/>
                        </a:spcAft>
                      </a:pPr>
                      <a:r>
                        <a:rPr lang="en-US" sz="1600" dirty="0">
                          <a:effectLst/>
                        </a:rPr>
                        <a:t>-Egg buffer mass: initial and at hatching</a:t>
                      </a:r>
                    </a:p>
                    <a:p>
                      <a:pPr marL="0" marR="0">
                        <a:spcBef>
                          <a:spcPts val="0"/>
                        </a:spcBef>
                        <a:spcAft>
                          <a:spcPts val="0"/>
                        </a:spcAft>
                      </a:pPr>
                      <a:endParaRPr lang="en-US" sz="1600" dirty="0">
                        <a:effectLst/>
                      </a:endParaRPr>
                    </a:p>
                    <a:p>
                      <a:pPr marL="0" marR="0">
                        <a:spcBef>
                          <a:spcPts val="0"/>
                        </a:spcBef>
                        <a:spcAft>
                          <a:spcPts val="0"/>
                        </a:spcAft>
                      </a:pPr>
                      <a:r>
                        <a:rPr lang="en-US" sz="1600" dirty="0">
                          <a:effectLst/>
                        </a:rPr>
                        <a:t>Comments</a:t>
                      </a:r>
                    </a:p>
                    <a:p>
                      <a:pPr marL="0" marR="0">
                        <a:spcBef>
                          <a:spcPts val="0"/>
                        </a:spcBef>
                        <a:spcAft>
                          <a:spcPts val="0"/>
                        </a:spcAft>
                      </a:pPr>
                      <a:r>
                        <a:rPr lang="en-US" sz="1600" dirty="0">
                          <a:effectLst/>
                        </a:rPr>
                        <a:t>-</a:t>
                      </a:r>
                      <a:r>
                        <a:rPr lang="en-US" sz="1600" dirty="0" err="1">
                          <a:effectLst/>
                        </a:rPr>
                        <a:t>sJM</a:t>
                      </a:r>
                      <a:r>
                        <a:rPr lang="en-US" sz="1600" dirty="0">
                          <a:effectLst/>
                        </a:rPr>
                        <a:t> calculated based on starvation weight change. </a:t>
                      </a:r>
                    </a:p>
                    <a:p>
                      <a:pPr marL="0" marR="0">
                        <a:spcBef>
                          <a:spcPts val="0"/>
                        </a:spcBef>
                        <a:spcAft>
                          <a:spcPts val="0"/>
                        </a:spcAft>
                      </a:pPr>
                      <a:r>
                        <a:rPr lang="en-US" sz="1600" dirty="0">
                          <a:effectLst/>
                        </a:rPr>
                        <a:t>-’Manual’ fitting focused on just first 100 days changed best initial values for </a:t>
                      </a:r>
                      <a:r>
                        <a:rPr lang="en-US" sz="1600" dirty="0" err="1">
                          <a:effectLst/>
                        </a:rPr>
                        <a:t>sJAm</a:t>
                      </a:r>
                      <a:r>
                        <a:rPr lang="en-US" sz="1600" dirty="0">
                          <a:effectLst/>
                        </a:rPr>
                        <a:t>, </a:t>
                      </a:r>
                      <a:r>
                        <a:rPr lang="en-US" sz="1600" dirty="0" err="1">
                          <a:effectLst/>
                        </a:rPr>
                        <a:t>yVA</a:t>
                      </a:r>
                      <a:r>
                        <a:rPr lang="en-US" sz="1600" dirty="0">
                          <a:effectLst/>
                        </a:rPr>
                        <a:t>, kappa, and </a:t>
                      </a:r>
                      <a:r>
                        <a:rPr lang="en-US" sz="1600" dirty="0" err="1">
                          <a:effectLst/>
                        </a:rPr>
                        <a:t>mu_lar</a:t>
                      </a:r>
                      <a:r>
                        <a:rPr lang="en-US" sz="1600" dirty="0">
                          <a:effectLst/>
                        </a:rPr>
                        <a:t>. </a:t>
                      </a:r>
                    </a:p>
                    <a:p>
                      <a:pPr marL="0" marR="0">
                        <a:spcBef>
                          <a:spcPts val="0"/>
                        </a:spcBef>
                        <a:spcAft>
                          <a:spcPts val="0"/>
                        </a:spcAft>
                      </a:pPr>
                      <a:r>
                        <a:rPr lang="en-US" sz="1600" dirty="0">
                          <a:effectLst/>
                        </a:rPr>
                        <a:t>-The two parameters estimated (</a:t>
                      </a:r>
                      <a:r>
                        <a:rPr lang="en-US" sz="1600" dirty="0" err="1">
                          <a:effectLst/>
                        </a:rPr>
                        <a:t>sJAm</a:t>
                      </a:r>
                      <a:r>
                        <a:rPr lang="en-US" sz="1600" dirty="0">
                          <a:effectLst/>
                        </a:rPr>
                        <a:t> and </a:t>
                      </a:r>
                      <a:r>
                        <a:rPr lang="en-US" sz="1600" dirty="0" err="1">
                          <a:effectLst/>
                        </a:rPr>
                        <a:t>mu_emb</a:t>
                      </a:r>
                      <a:r>
                        <a:rPr lang="en-US" sz="1600" dirty="0">
                          <a:effectLst/>
                        </a:rPr>
                        <a:t>) were the only pair that wasn’t highly correlated and made sense to leave free.</a:t>
                      </a:r>
                    </a:p>
                  </a:txBody>
                  <a:tcPr marL="68580" marR="68580" marT="0" marB="0"/>
                </a:tc>
                <a:extLst>
                  <a:ext uri="{0D108BD9-81ED-4DB2-BD59-A6C34878D82A}">
                    <a16:rowId xmlns:a16="http://schemas.microsoft.com/office/drawing/2014/main" val="1522344990"/>
                  </a:ext>
                </a:extLst>
              </a:tr>
              <a:tr h="229318">
                <a:tc>
                  <a:txBody>
                    <a:bodyPr/>
                    <a:lstStyle/>
                    <a:p>
                      <a:pPr marL="0" marR="0">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0.1066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438389"/>
                  </a:ext>
                </a:extLst>
              </a:tr>
              <a:tr h="229318">
                <a:tc>
                  <a:txBody>
                    <a:bodyPr/>
                    <a:lstStyle/>
                    <a:p>
                      <a:pPr marL="0" marR="0">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0.2127</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358892"/>
                  </a:ext>
                </a:extLst>
              </a:tr>
              <a:tr h="229318">
                <a:tc>
                  <a:txBody>
                    <a:bodyPr/>
                    <a:lstStyle/>
                    <a:p>
                      <a:pPr marL="0" marR="0">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0.0062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980894"/>
                  </a:ext>
                </a:extLst>
              </a:tr>
              <a:tr h="229318">
                <a:tc>
                  <a:txBody>
                    <a:bodyPr/>
                    <a:lstStyle/>
                    <a:p>
                      <a:pPr marL="0" marR="0">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378874"/>
                  </a:ext>
                </a:extLst>
              </a:tr>
              <a:tr h="229318">
                <a:tc>
                  <a:txBody>
                    <a:bodyPr/>
                    <a:lstStyle/>
                    <a:p>
                      <a:pPr marL="0" marR="0">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70285"/>
                  </a:ext>
                </a:extLst>
              </a:tr>
              <a:tr h="229318">
                <a:tc>
                  <a:txBody>
                    <a:bodyPr/>
                    <a:lstStyle/>
                    <a:p>
                      <a:pPr marL="0" marR="0">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77436"/>
                  </a:ext>
                </a:extLst>
              </a:tr>
              <a:tr h="229318">
                <a:tc>
                  <a:txBody>
                    <a:bodyPr/>
                    <a:lstStyle/>
                    <a:p>
                      <a:pPr marL="0" marR="0">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341783"/>
                  </a:ext>
                </a:extLst>
              </a:tr>
              <a:tr h="229318">
                <a:tc>
                  <a:txBody>
                    <a:bodyPr/>
                    <a:lstStyle/>
                    <a:p>
                      <a:pPr marL="0" marR="0">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14778"/>
                  </a:ext>
                </a:extLst>
              </a:tr>
              <a:tr h="229318">
                <a:tc>
                  <a:txBody>
                    <a:bodyPr/>
                    <a:lstStyle/>
                    <a:p>
                      <a:pPr marL="0" marR="0">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45716"/>
                  </a:ext>
                </a:extLst>
              </a:tr>
              <a:tr h="229318">
                <a:tc>
                  <a:txBody>
                    <a:bodyPr/>
                    <a:lstStyle/>
                    <a:p>
                      <a:pPr marL="0" marR="0">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 (ad libitum)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254736"/>
                  </a:ext>
                </a:extLst>
              </a:tr>
              <a:tr h="229318">
                <a:tc>
                  <a:txBody>
                    <a:bodyPr/>
                    <a:lstStyle/>
                    <a:p>
                      <a:pPr marL="0" marR="0">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33670"/>
                  </a:ext>
                </a:extLst>
              </a:tr>
              <a:tr h="229318">
                <a:tc>
                  <a:txBody>
                    <a:bodyPr/>
                    <a:lstStyle/>
                    <a:p>
                      <a:pPr marL="0" marR="0">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0.05968</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176469"/>
                  </a:ext>
                </a:extLst>
              </a:tr>
              <a:tr h="229318">
                <a:tc>
                  <a:txBody>
                    <a:bodyPr/>
                    <a:lstStyle/>
                    <a:p>
                      <a:pPr marL="0" marR="0">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379539"/>
                  </a:ext>
                </a:extLst>
              </a:tr>
            </a:tbl>
          </a:graphicData>
        </a:graphic>
      </p:graphicFrame>
    </p:spTree>
    <p:extLst>
      <p:ext uri="{BB962C8B-B14F-4D97-AF65-F5344CB8AC3E}">
        <p14:creationId xmlns:p14="http://schemas.microsoft.com/office/powerpoint/2010/main" val="5691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3F7B0-8595-8B61-6352-D615E555661E}"/>
              </a:ext>
            </a:extLst>
          </p:cNvPr>
          <p:cNvPicPr>
            <a:picLocks noChangeAspect="1"/>
          </p:cNvPicPr>
          <p:nvPr/>
        </p:nvPicPr>
        <p:blipFill>
          <a:blip r:embed="rId2"/>
          <a:stretch>
            <a:fillRect/>
          </a:stretch>
        </p:blipFill>
        <p:spPr>
          <a:xfrm>
            <a:off x="0" y="246297"/>
            <a:ext cx="12192000" cy="6620056"/>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540634" y="-217317"/>
            <a:ext cx="11110732" cy="927227"/>
          </a:xfrm>
        </p:spPr>
        <p:txBody>
          <a:bodyPr>
            <a:normAutofit/>
          </a:bodyPr>
          <a:lstStyle/>
          <a:p>
            <a:r>
              <a:rPr lang="en-US" sz="4000" dirty="0"/>
              <a:t>Plot to 600 days</a:t>
            </a:r>
          </a:p>
        </p:txBody>
      </p:sp>
    </p:spTree>
    <p:extLst>
      <p:ext uri="{BB962C8B-B14F-4D97-AF65-F5344CB8AC3E}">
        <p14:creationId xmlns:p14="http://schemas.microsoft.com/office/powerpoint/2010/main" val="9535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3EF6FD-F6DB-984F-83EE-076D01861425}"/>
              </a:ext>
            </a:extLst>
          </p:cNvPr>
          <p:cNvPicPr>
            <a:picLocks noChangeAspect="1"/>
          </p:cNvPicPr>
          <p:nvPr/>
        </p:nvPicPr>
        <p:blipFill>
          <a:blip r:embed="rId2"/>
          <a:stretch>
            <a:fillRect/>
          </a:stretch>
        </p:blipFill>
        <p:spPr>
          <a:xfrm>
            <a:off x="0" y="365840"/>
            <a:ext cx="12192000" cy="6519869"/>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927227"/>
          </a:xfrm>
        </p:spPr>
        <p:txBody>
          <a:bodyPr>
            <a:normAutofit/>
          </a:bodyPr>
          <a:lstStyle/>
          <a:p>
            <a:r>
              <a:rPr lang="en-US" sz="4000" dirty="0"/>
              <a:t>Plot to 100 days</a:t>
            </a:r>
          </a:p>
        </p:txBody>
      </p:sp>
      <p:sp>
        <p:nvSpPr>
          <p:cNvPr id="6" name="Title 3">
            <a:extLst>
              <a:ext uri="{FF2B5EF4-FFF2-40B4-BE49-F238E27FC236}">
                <a16:creationId xmlns:a16="http://schemas.microsoft.com/office/drawing/2014/main" id="{829B14A3-2B1E-793E-06F9-AA70C2B512FA}"/>
              </a:ext>
            </a:extLst>
          </p:cNvPr>
          <p:cNvSpPr txBox="1">
            <a:spLocks/>
          </p:cNvSpPr>
          <p:nvPr/>
        </p:nvSpPr>
        <p:spPr>
          <a:xfrm>
            <a:off x="944300" y="477553"/>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0.99</a:t>
            </a:r>
          </a:p>
        </p:txBody>
      </p:sp>
      <p:sp>
        <p:nvSpPr>
          <p:cNvPr id="7" name="Title 3">
            <a:extLst>
              <a:ext uri="{FF2B5EF4-FFF2-40B4-BE49-F238E27FC236}">
                <a16:creationId xmlns:a16="http://schemas.microsoft.com/office/drawing/2014/main" id="{3032EF6C-6BD4-6ED3-038E-2FB20DC783AC}"/>
              </a:ext>
            </a:extLst>
          </p:cNvPr>
          <p:cNvSpPr txBox="1">
            <a:spLocks/>
          </p:cNvSpPr>
          <p:nvPr/>
        </p:nvSpPr>
        <p:spPr>
          <a:xfrm>
            <a:off x="3330614" y="4113933"/>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0.24</a:t>
            </a:r>
          </a:p>
        </p:txBody>
      </p:sp>
      <p:sp>
        <p:nvSpPr>
          <p:cNvPr id="8" name="Title 3">
            <a:extLst>
              <a:ext uri="{FF2B5EF4-FFF2-40B4-BE49-F238E27FC236}">
                <a16:creationId xmlns:a16="http://schemas.microsoft.com/office/drawing/2014/main" id="{2E5C0360-278C-E131-04FF-B88DBE2F3040}"/>
              </a:ext>
            </a:extLst>
          </p:cNvPr>
          <p:cNvSpPr txBox="1">
            <a:spLocks/>
          </p:cNvSpPr>
          <p:nvPr/>
        </p:nvSpPr>
        <p:spPr>
          <a:xfrm>
            <a:off x="9719839" y="4067844"/>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0.41</a:t>
            </a:r>
          </a:p>
        </p:txBody>
      </p:sp>
    </p:spTree>
    <p:extLst>
      <p:ext uri="{BB962C8B-B14F-4D97-AF65-F5344CB8AC3E}">
        <p14:creationId xmlns:p14="http://schemas.microsoft.com/office/powerpoint/2010/main" val="209669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E843-F59C-3A96-EDE3-DCA9BC76F76B}"/>
              </a:ext>
            </a:extLst>
          </p:cNvPr>
          <p:cNvSpPr>
            <a:spLocks noGrp="1"/>
          </p:cNvSpPr>
          <p:nvPr>
            <p:ph type="title"/>
          </p:nvPr>
        </p:nvSpPr>
        <p:spPr>
          <a:xfrm>
            <a:off x="502534" y="444896"/>
            <a:ext cx="10515600" cy="537083"/>
          </a:xfrm>
        </p:spPr>
        <p:txBody>
          <a:bodyPr>
            <a:normAutofit fontScale="90000"/>
          </a:bodyPr>
          <a:lstStyle/>
          <a:p>
            <a:r>
              <a:rPr lang="en-US" dirty="0"/>
              <a:t>Correlations of all pairs of 2 parameters</a:t>
            </a:r>
          </a:p>
        </p:txBody>
      </p:sp>
      <p:graphicFrame>
        <p:nvGraphicFramePr>
          <p:cNvPr id="4" name="Table 3">
            <a:extLst>
              <a:ext uri="{FF2B5EF4-FFF2-40B4-BE49-F238E27FC236}">
                <a16:creationId xmlns:a16="http://schemas.microsoft.com/office/drawing/2014/main" id="{72FA0B45-452E-3269-C2B7-38CEF7169CA0}"/>
              </a:ext>
            </a:extLst>
          </p:cNvPr>
          <p:cNvGraphicFramePr>
            <a:graphicFrameLocks noGrp="1"/>
          </p:cNvGraphicFramePr>
          <p:nvPr>
            <p:extLst>
              <p:ext uri="{D42A27DB-BD31-4B8C-83A1-F6EECF244321}">
                <p14:modId xmlns:p14="http://schemas.microsoft.com/office/powerpoint/2010/main" val="805124731"/>
              </p:ext>
            </p:extLst>
          </p:nvPr>
        </p:nvGraphicFramePr>
        <p:xfrm>
          <a:off x="165896" y="1579138"/>
          <a:ext cx="11887204" cy="3699724"/>
        </p:xfrm>
        <a:graphic>
          <a:graphicData uri="http://schemas.openxmlformats.org/drawingml/2006/table">
            <a:tbl>
              <a:tblPr firstRow="1" firstCol="1" bandRow="1">
                <a:tableStyleId>{5C22544A-7EE6-4342-B048-85BDC9FD1C3A}</a:tableStyleId>
              </a:tblPr>
              <a:tblGrid>
                <a:gridCol w="899071">
                  <a:extLst>
                    <a:ext uri="{9D8B030D-6E8A-4147-A177-3AD203B41FA5}">
                      <a16:colId xmlns:a16="http://schemas.microsoft.com/office/drawing/2014/main" val="1147549864"/>
                    </a:ext>
                  </a:extLst>
                </a:gridCol>
                <a:gridCol w="860837">
                  <a:extLst>
                    <a:ext uri="{9D8B030D-6E8A-4147-A177-3AD203B41FA5}">
                      <a16:colId xmlns:a16="http://schemas.microsoft.com/office/drawing/2014/main" val="2737912826"/>
                    </a:ext>
                  </a:extLst>
                </a:gridCol>
                <a:gridCol w="871264">
                  <a:extLst>
                    <a:ext uri="{9D8B030D-6E8A-4147-A177-3AD203B41FA5}">
                      <a16:colId xmlns:a16="http://schemas.microsoft.com/office/drawing/2014/main" val="1613843752"/>
                    </a:ext>
                  </a:extLst>
                </a:gridCol>
                <a:gridCol w="914134">
                  <a:extLst>
                    <a:ext uri="{9D8B030D-6E8A-4147-A177-3AD203B41FA5}">
                      <a16:colId xmlns:a16="http://schemas.microsoft.com/office/drawing/2014/main" val="1396048882"/>
                    </a:ext>
                  </a:extLst>
                </a:gridCol>
                <a:gridCol w="834190">
                  <a:extLst>
                    <a:ext uri="{9D8B030D-6E8A-4147-A177-3AD203B41FA5}">
                      <a16:colId xmlns:a16="http://schemas.microsoft.com/office/drawing/2014/main" val="1115631226"/>
                    </a:ext>
                  </a:extLst>
                </a:gridCol>
                <a:gridCol w="938464">
                  <a:extLst>
                    <a:ext uri="{9D8B030D-6E8A-4147-A177-3AD203B41FA5}">
                      <a16:colId xmlns:a16="http://schemas.microsoft.com/office/drawing/2014/main" val="492890375"/>
                    </a:ext>
                  </a:extLst>
                </a:gridCol>
                <a:gridCol w="625642">
                  <a:extLst>
                    <a:ext uri="{9D8B030D-6E8A-4147-A177-3AD203B41FA5}">
                      <a16:colId xmlns:a16="http://schemas.microsoft.com/office/drawing/2014/main" val="2472960494"/>
                    </a:ext>
                  </a:extLst>
                </a:gridCol>
                <a:gridCol w="1042736">
                  <a:extLst>
                    <a:ext uri="{9D8B030D-6E8A-4147-A177-3AD203B41FA5}">
                      <a16:colId xmlns:a16="http://schemas.microsoft.com/office/drawing/2014/main" val="3730874027"/>
                    </a:ext>
                  </a:extLst>
                </a:gridCol>
                <a:gridCol w="1042736">
                  <a:extLst>
                    <a:ext uri="{9D8B030D-6E8A-4147-A177-3AD203B41FA5}">
                      <a16:colId xmlns:a16="http://schemas.microsoft.com/office/drawing/2014/main" val="2616551373"/>
                    </a:ext>
                  </a:extLst>
                </a:gridCol>
                <a:gridCol w="834190">
                  <a:extLst>
                    <a:ext uri="{9D8B030D-6E8A-4147-A177-3AD203B41FA5}">
                      <a16:colId xmlns:a16="http://schemas.microsoft.com/office/drawing/2014/main" val="1376154521"/>
                    </a:ext>
                  </a:extLst>
                </a:gridCol>
                <a:gridCol w="521369">
                  <a:extLst>
                    <a:ext uri="{9D8B030D-6E8A-4147-A177-3AD203B41FA5}">
                      <a16:colId xmlns:a16="http://schemas.microsoft.com/office/drawing/2014/main" val="3461547452"/>
                    </a:ext>
                  </a:extLst>
                </a:gridCol>
                <a:gridCol w="729917">
                  <a:extLst>
                    <a:ext uri="{9D8B030D-6E8A-4147-A177-3AD203B41FA5}">
                      <a16:colId xmlns:a16="http://schemas.microsoft.com/office/drawing/2014/main" val="2396575043"/>
                    </a:ext>
                  </a:extLst>
                </a:gridCol>
                <a:gridCol w="938464">
                  <a:extLst>
                    <a:ext uri="{9D8B030D-6E8A-4147-A177-3AD203B41FA5}">
                      <a16:colId xmlns:a16="http://schemas.microsoft.com/office/drawing/2014/main" val="2065444491"/>
                    </a:ext>
                  </a:extLst>
                </a:gridCol>
                <a:gridCol w="834190">
                  <a:extLst>
                    <a:ext uri="{9D8B030D-6E8A-4147-A177-3AD203B41FA5}">
                      <a16:colId xmlns:a16="http://schemas.microsoft.com/office/drawing/2014/main" val="2247027039"/>
                    </a:ext>
                  </a:extLst>
                </a:gridCol>
              </a:tblGrid>
              <a:tr h="264266">
                <a:tc>
                  <a:txBody>
                    <a:bodyPr/>
                    <a:lstStyle/>
                    <a:p>
                      <a:pPr marL="0" marR="0">
                        <a:spcBef>
                          <a:spcPts val="0"/>
                        </a:spcBef>
                        <a:spcAft>
                          <a:spcPts val="0"/>
                        </a:spcAft>
                      </a:pPr>
                      <a:r>
                        <a:rPr lang="en-US" sz="16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sJAm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sJM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WB0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Lwp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yAV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yBA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yVA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kap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fB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Lwf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mu_emb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mu_lar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389068"/>
                  </a:ext>
                </a:extLst>
              </a:tr>
              <a:tr h="264266">
                <a:tc>
                  <a:txBody>
                    <a:bodyPr/>
                    <a:lstStyle/>
                    <a:p>
                      <a:pPr marL="0" marR="0">
                        <a:spcBef>
                          <a:spcPts val="0"/>
                        </a:spcBef>
                        <a:spcAft>
                          <a:spcPts val="0"/>
                        </a:spcAft>
                      </a:pPr>
                      <a:r>
                        <a:rPr lang="en-US" sz="1600">
                          <a:effectLst/>
                        </a:rPr>
                        <a:t>sJAm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357983"/>
                  </a:ext>
                </a:extLst>
              </a:tr>
              <a:tr h="264266">
                <a:tc>
                  <a:txBody>
                    <a:bodyPr/>
                    <a:lstStyle/>
                    <a:p>
                      <a:pPr marL="0" marR="0">
                        <a:spcBef>
                          <a:spcPts val="0"/>
                        </a:spcBef>
                        <a:spcAft>
                          <a:spcPts val="0"/>
                        </a:spcAft>
                      </a:pPr>
                      <a:r>
                        <a:rPr lang="en-US" sz="1600">
                          <a:effectLst/>
                        </a:rPr>
                        <a:t>sJM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243073"/>
                  </a:ext>
                </a:extLst>
              </a:tr>
              <a:tr h="264266">
                <a:tc>
                  <a:txBody>
                    <a:bodyPr/>
                    <a:lstStyle/>
                    <a:p>
                      <a:pPr marL="0" marR="0">
                        <a:spcBef>
                          <a:spcPts val="0"/>
                        </a:spcBef>
                        <a:spcAft>
                          <a:spcPts val="0"/>
                        </a:spcAft>
                      </a:pPr>
                      <a:r>
                        <a:rPr lang="en-US" sz="1600">
                          <a:effectLst/>
                        </a:rPr>
                        <a:t>WB0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137134"/>
                  </a:ext>
                </a:extLst>
              </a:tr>
              <a:tr h="264266">
                <a:tc>
                  <a:txBody>
                    <a:bodyPr/>
                    <a:lstStyle/>
                    <a:p>
                      <a:pPr marL="0" marR="0">
                        <a:spcBef>
                          <a:spcPts val="0"/>
                        </a:spcBef>
                        <a:spcAft>
                          <a:spcPts val="0"/>
                        </a:spcAft>
                      </a:pPr>
                      <a:r>
                        <a:rPr lang="en-US" sz="1600">
                          <a:effectLst/>
                        </a:rPr>
                        <a:t>Lwp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964592"/>
                  </a:ext>
                </a:extLst>
              </a:tr>
              <a:tr h="264266">
                <a:tc>
                  <a:txBody>
                    <a:bodyPr/>
                    <a:lstStyle/>
                    <a:p>
                      <a:pPr marL="0" marR="0">
                        <a:spcBef>
                          <a:spcPts val="0"/>
                        </a:spcBef>
                        <a:spcAft>
                          <a:spcPts val="0"/>
                        </a:spcAft>
                      </a:pPr>
                      <a:r>
                        <a:rPr lang="en-US" sz="1600">
                          <a:effectLst/>
                        </a:rPr>
                        <a:t>yAV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1630935"/>
                  </a:ext>
                </a:extLst>
              </a:tr>
              <a:tr h="264266">
                <a:tc>
                  <a:txBody>
                    <a:bodyPr/>
                    <a:lstStyle/>
                    <a:p>
                      <a:pPr marL="0" marR="0">
                        <a:spcBef>
                          <a:spcPts val="0"/>
                        </a:spcBef>
                        <a:spcAft>
                          <a:spcPts val="0"/>
                        </a:spcAft>
                      </a:pPr>
                      <a:r>
                        <a:rPr lang="en-US" sz="1600">
                          <a:effectLst/>
                        </a:rPr>
                        <a:t>yBA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589124"/>
                  </a:ext>
                </a:extLst>
              </a:tr>
              <a:tr h="264266">
                <a:tc>
                  <a:txBody>
                    <a:bodyPr/>
                    <a:lstStyle/>
                    <a:p>
                      <a:pPr marL="0" marR="0">
                        <a:spcBef>
                          <a:spcPts val="0"/>
                        </a:spcBef>
                        <a:spcAft>
                          <a:spcPts val="0"/>
                        </a:spcAft>
                      </a:pPr>
                      <a:r>
                        <a:rPr lang="en-US" sz="1600">
                          <a:effectLst/>
                        </a:rPr>
                        <a:t>yVA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0.9937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930135"/>
                  </a:ext>
                </a:extLst>
              </a:tr>
              <a:tr h="264266">
                <a:tc>
                  <a:txBody>
                    <a:bodyPr/>
                    <a:lstStyle/>
                    <a:p>
                      <a:pPr marL="0" marR="0">
                        <a:spcBef>
                          <a:spcPts val="0"/>
                        </a:spcBef>
                        <a:spcAft>
                          <a:spcPts val="0"/>
                        </a:spcAft>
                      </a:pPr>
                      <a:r>
                        <a:rPr lang="en-US" sz="1600">
                          <a:effectLst/>
                        </a:rPr>
                        <a:t>kap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502990"/>
                  </a:ext>
                </a:extLst>
              </a:tr>
              <a:tr h="264266">
                <a:tc>
                  <a:txBody>
                    <a:bodyPr/>
                    <a:lstStyle/>
                    <a:p>
                      <a:pPr marL="0" marR="0">
                        <a:spcBef>
                          <a:spcPts val="0"/>
                        </a:spcBef>
                        <a:spcAft>
                          <a:spcPts val="0"/>
                        </a:spcAft>
                      </a:pPr>
                      <a:r>
                        <a:rPr lang="en-US" sz="1600">
                          <a:effectLst/>
                        </a:rPr>
                        <a:t>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0.9947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699969"/>
                  </a:ext>
                </a:extLst>
              </a:tr>
              <a:tr h="264266">
                <a:tc>
                  <a:txBody>
                    <a:bodyPr/>
                    <a:lstStyle/>
                    <a:p>
                      <a:pPr marL="0" marR="0">
                        <a:spcBef>
                          <a:spcPts val="0"/>
                        </a:spcBef>
                        <a:spcAft>
                          <a:spcPts val="0"/>
                        </a:spcAft>
                      </a:pPr>
                      <a:r>
                        <a:rPr lang="en-US" sz="1600">
                          <a:effectLst/>
                        </a:rPr>
                        <a:t>fB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3724702"/>
                  </a:ext>
                </a:extLst>
              </a:tr>
              <a:tr h="264266">
                <a:tc>
                  <a:txBody>
                    <a:bodyPr/>
                    <a:lstStyle/>
                    <a:p>
                      <a:pPr marL="0" marR="0">
                        <a:spcBef>
                          <a:spcPts val="0"/>
                        </a:spcBef>
                        <a:spcAft>
                          <a:spcPts val="0"/>
                        </a:spcAft>
                      </a:pPr>
                      <a:r>
                        <a:rPr lang="en-US" sz="1600">
                          <a:effectLst/>
                        </a:rPr>
                        <a:t>Lwf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6.7e-8</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-6.2e-8</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2449455"/>
                  </a:ext>
                </a:extLst>
              </a:tr>
              <a:tr h="264266">
                <a:tc>
                  <a:txBody>
                    <a:bodyPr/>
                    <a:lstStyle/>
                    <a:p>
                      <a:pPr marL="0" marR="0">
                        <a:spcBef>
                          <a:spcPts val="0"/>
                        </a:spcBef>
                        <a:spcAft>
                          <a:spcPts val="0"/>
                        </a:spcAft>
                      </a:pPr>
                      <a:r>
                        <a:rPr lang="en-US" sz="1600">
                          <a:effectLst/>
                        </a:rPr>
                        <a:t>mu_emb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0.02768</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-1.2e-3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0.02109</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0.01904</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4.4e-7</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442669"/>
                  </a:ext>
                </a:extLst>
              </a:tr>
              <a:tr h="264266">
                <a:tc>
                  <a:txBody>
                    <a:bodyPr/>
                    <a:lstStyle/>
                    <a:p>
                      <a:pPr marL="0" marR="0">
                        <a:spcBef>
                          <a:spcPts val="0"/>
                        </a:spcBef>
                        <a:spcAft>
                          <a:spcPts val="0"/>
                        </a:spcAft>
                      </a:pPr>
                      <a:r>
                        <a:rPr lang="en-US" sz="1600">
                          <a:effectLst/>
                        </a:rPr>
                        <a:t>mu_lar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0.04276</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-1.8e-3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0.03215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0.02893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6.4e-7</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-0.625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313166"/>
                  </a:ext>
                </a:extLst>
              </a:tr>
            </a:tbl>
          </a:graphicData>
        </a:graphic>
      </p:graphicFrame>
      <p:sp>
        <p:nvSpPr>
          <p:cNvPr id="5" name="TextBox 4">
            <a:extLst>
              <a:ext uri="{FF2B5EF4-FFF2-40B4-BE49-F238E27FC236}">
                <a16:creationId xmlns:a16="http://schemas.microsoft.com/office/drawing/2014/main" id="{B7AEED87-5CC2-549B-0EB1-AE3F673A2FF2}"/>
              </a:ext>
            </a:extLst>
          </p:cNvPr>
          <p:cNvSpPr txBox="1"/>
          <p:nvPr/>
        </p:nvSpPr>
        <p:spPr>
          <a:xfrm>
            <a:off x="1006997" y="5509549"/>
            <a:ext cx="10011137" cy="923330"/>
          </a:xfrm>
          <a:prstGeom prst="rect">
            <a:avLst/>
          </a:prstGeom>
          <a:noFill/>
        </p:spPr>
        <p:txBody>
          <a:bodyPr wrap="square" rtlCol="0">
            <a:spAutoFit/>
          </a:bodyPr>
          <a:lstStyle/>
          <a:p>
            <a:r>
              <a:rPr lang="en-US" dirty="0"/>
              <a:t>Bold ones are pairs that are </a:t>
            </a:r>
            <a:r>
              <a:rPr lang="en-US" b="1" dirty="0"/>
              <a:t>not </a:t>
            </a:r>
            <a:r>
              <a:rPr lang="en-US" dirty="0"/>
              <a:t>highly correlated.</a:t>
            </a:r>
          </a:p>
          <a:p>
            <a:r>
              <a:rPr lang="en-US" dirty="0"/>
              <a:t>Big S represents this warning message: “Matrix is singular to working precision”.</a:t>
            </a:r>
          </a:p>
          <a:p>
            <a:r>
              <a:rPr lang="en-US" dirty="0"/>
              <a:t>Little s represents this warning message: “Matrix is singular, close to singular, or badly scaled.”</a:t>
            </a:r>
          </a:p>
        </p:txBody>
      </p:sp>
    </p:spTree>
    <p:extLst>
      <p:ext uri="{BB962C8B-B14F-4D97-AF65-F5344CB8AC3E}">
        <p14:creationId xmlns:p14="http://schemas.microsoft.com/office/powerpoint/2010/main" val="36252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82881"/>
            <a:ext cx="10515600" cy="1097280"/>
          </a:xfrm>
        </p:spPr>
        <p:txBody>
          <a:bodyPr>
            <a:normAutofit/>
          </a:bodyPr>
          <a:lstStyle/>
          <a:p>
            <a:r>
              <a:rPr lang="en-US" sz="3200" dirty="0"/>
              <a:t>Letcher and Bengtson (1987) – Starvation, feeding rations, growth efficiency of </a:t>
            </a:r>
            <a:r>
              <a:rPr lang="en-US" sz="3200" i="1" dirty="0"/>
              <a:t>M. </a:t>
            </a:r>
            <a:r>
              <a:rPr lang="en-US" sz="3200" i="1" dirty="0" err="1"/>
              <a:t>beryllina</a:t>
            </a:r>
            <a:r>
              <a:rPr lang="en-US" sz="3200" dirty="0"/>
              <a:t> 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p:txBody>
              <a:bodyPr/>
              <a:lstStyle/>
              <a:p>
                <a:r>
                  <a:rPr lang="en-US" dirty="0"/>
                  <a:t>Measured dry weight before and after 7 days of starvation.</a:t>
                </a:r>
              </a:p>
              <a:p>
                <a:pPr lvl="1"/>
                <a:r>
                  <a:rPr lang="en-US" dirty="0"/>
                  <a:t>Three starting ages (7, 14, 21 </a:t>
                </a:r>
                <a:r>
                  <a:rPr lang="en-US" dirty="0" err="1"/>
                  <a:t>dph</a:t>
                </a:r>
                <a:r>
                  <a:rPr lang="en-US" dirty="0"/>
                  <a:t>) and temperatures (21, 25, 28°C).</a:t>
                </a:r>
              </a:p>
              <a:p>
                <a:r>
                  <a:rPr lang="en-US" dirty="0"/>
                  <a:t>Also did feeding levels of 17, 33, 67, 100%.</a:t>
                </a:r>
              </a:p>
              <a:p>
                <a:pPr lvl="1"/>
                <a:r>
                  <a:rPr lang="en-US" dirty="0"/>
                  <a:t>Used growth and ingestion relationship to calculate food level required for maintenance (set g=0) using equation: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𝑔</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=0.300 ∙</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−3.0829∙</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p>
                        </m:sSup>
                      </m:e>
                    </m:d>
                    <m:r>
                      <a:rPr lang="en-US" sz="1800" i="1">
                        <a:effectLst/>
                        <a:latin typeface="Cambria Math" panose="02040503050406030204" pitchFamily="18" charset="0"/>
                        <a:ea typeface="Calibri" panose="020F0502020204030204" pitchFamily="34" charset="0"/>
                        <a:cs typeface="Times New Roman" panose="02020603050405020304" pitchFamily="18" charset="0"/>
                      </a:rPr>
                      <m:t>−0.0536</m:t>
                    </m:r>
                  </m:oMath>
                </a14:m>
                <a:endParaRPr lang="en-US" dirty="0"/>
              </a:p>
              <a:p>
                <a:r>
                  <a:rPr lang="en-US" dirty="0"/>
                  <a:t>Calculated dry weight to length relationship: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r>
                      <a:rPr lang="en-US" sz="1800" i="1">
                        <a:effectLst/>
                        <a:latin typeface="Cambria Math" panose="02040503050406030204" pitchFamily="18" charset="0"/>
                        <a:ea typeface="Calibri" panose="020F0502020204030204" pitchFamily="34" charset="0"/>
                        <a:cs typeface="Times New Roman" panose="02020603050405020304" pitchFamily="18" charset="0"/>
                      </a:rPr>
                      <m:t>=−4.159 ∙</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𝐿</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4.241</m:t>
                        </m:r>
                      </m:sup>
                    </m:sSup>
                  </m:oMath>
                </a14:m>
                <a:endParaRPr lang="en-US" dirty="0"/>
              </a:p>
              <a:p>
                <a:r>
                  <a:rPr lang="en-US" dirty="0"/>
                  <a:t>Calculated gross growth efficiency as relative growth rate / relative ingestion rate (relative to fish body mass).</a:t>
                </a:r>
              </a:p>
            </p:txBody>
          </p:sp>
        </mc:Choice>
        <mc:Fallback>
          <p:sp>
            <p:nvSpPr>
              <p:cNvPr id="3" name="Content Placeholder 2">
                <a:extLst>
                  <a:ext uri="{FF2B5EF4-FFF2-40B4-BE49-F238E27FC236}">
                    <a16:creationId xmlns:a16="http://schemas.microsoft.com/office/drawing/2014/main" id="{F8823C43-083A-4A08-AE2F-891E4B9BFA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0701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0646664" cy="4351338"/>
          </a:xfrm>
        </p:spPr>
        <p:txBody>
          <a:bodyPr/>
          <a:lstStyle/>
          <a:p>
            <a:pPr marL="0" indent="0">
              <a:buNone/>
            </a:pPr>
            <a:r>
              <a:rPr lang="en-US" dirty="0"/>
              <a:t>I extracted from plots the dry weights before and after starvation period to calculate change in weight per day at each temperature and age.</a:t>
            </a:r>
          </a:p>
        </p:txBody>
      </p:sp>
      <p:graphicFrame>
        <p:nvGraphicFramePr>
          <p:cNvPr id="4" name="Chart 3">
            <a:extLst>
              <a:ext uri="{FF2B5EF4-FFF2-40B4-BE49-F238E27FC236}">
                <a16:creationId xmlns:a16="http://schemas.microsoft.com/office/drawing/2014/main" id="{996C80C1-421C-D1EC-BD66-AB8683292AB2}"/>
              </a:ext>
            </a:extLst>
          </p:cNvPr>
          <p:cNvGraphicFramePr>
            <a:graphicFrameLocks/>
          </p:cNvGraphicFramePr>
          <p:nvPr>
            <p:extLst>
              <p:ext uri="{D42A27DB-BD31-4B8C-83A1-F6EECF244321}">
                <p14:modId xmlns:p14="http://schemas.microsoft.com/office/powerpoint/2010/main" val="1004433680"/>
              </p:ext>
            </p:extLst>
          </p:nvPr>
        </p:nvGraphicFramePr>
        <p:xfrm>
          <a:off x="1194816" y="1422272"/>
          <a:ext cx="9656064" cy="5100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767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1070336" cy="4351338"/>
          </a:xfrm>
        </p:spPr>
        <p:txBody>
          <a:bodyPr/>
          <a:lstStyle/>
          <a:p>
            <a:pPr marL="0" indent="0">
              <a:buNone/>
            </a:pPr>
            <a:r>
              <a:rPr lang="en-US" dirty="0"/>
              <a:t>Also plotted dry weight over time. Since there are only two time points it may be hard to estimate shape parameters of this relationship if assume nonlinear (i.e. in Stevenson et al. this was assumed to be exponential). </a:t>
            </a:r>
          </a:p>
        </p:txBody>
      </p:sp>
      <p:graphicFrame>
        <p:nvGraphicFramePr>
          <p:cNvPr id="5" name="Chart 4">
            <a:extLst>
              <a:ext uri="{FF2B5EF4-FFF2-40B4-BE49-F238E27FC236}">
                <a16:creationId xmlns:a16="http://schemas.microsoft.com/office/drawing/2014/main" id="{AD5D8AFF-83DA-4EE4-69BF-027E31AD44DB}"/>
              </a:ext>
            </a:extLst>
          </p:cNvPr>
          <p:cNvGraphicFramePr>
            <a:graphicFrameLocks/>
          </p:cNvGraphicFramePr>
          <p:nvPr>
            <p:extLst>
              <p:ext uri="{D42A27DB-BD31-4B8C-83A1-F6EECF244321}">
                <p14:modId xmlns:p14="http://schemas.microsoft.com/office/powerpoint/2010/main" val="198568881"/>
              </p:ext>
            </p:extLst>
          </p:nvPr>
        </p:nvGraphicFramePr>
        <p:xfrm>
          <a:off x="146304" y="2238374"/>
          <a:ext cx="4082796" cy="3601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4BC1B24-38BF-4724-9CA6-C8521E928504}"/>
              </a:ext>
            </a:extLst>
          </p:cNvPr>
          <p:cNvGraphicFramePr>
            <a:graphicFrameLocks/>
          </p:cNvGraphicFramePr>
          <p:nvPr>
            <p:extLst>
              <p:ext uri="{D42A27DB-BD31-4B8C-83A1-F6EECF244321}">
                <p14:modId xmlns:p14="http://schemas.microsoft.com/office/powerpoint/2010/main" val="2507487837"/>
              </p:ext>
            </p:extLst>
          </p:nvPr>
        </p:nvGraphicFramePr>
        <p:xfrm>
          <a:off x="4078986" y="2238375"/>
          <a:ext cx="4082796" cy="360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E22784E-58AC-4CE5-AB18-E04CC4C4717E}"/>
              </a:ext>
            </a:extLst>
          </p:cNvPr>
          <p:cNvGraphicFramePr>
            <a:graphicFrameLocks/>
          </p:cNvGraphicFramePr>
          <p:nvPr>
            <p:extLst>
              <p:ext uri="{D42A27DB-BD31-4B8C-83A1-F6EECF244321}">
                <p14:modId xmlns:p14="http://schemas.microsoft.com/office/powerpoint/2010/main" val="2277247854"/>
              </p:ext>
            </p:extLst>
          </p:nvPr>
        </p:nvGraphicFramePr>
        <p:xfrm>
          <a:off x="8161782" y="2238375"/>
          <a:ext cx="4030218" cy="360159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CC56716-FB49-1DCD-6060-CA544F43CF98}"/>
              </a:ext>
            </a:extLst>
          </p:cNvPr>
          <p:cNvSpPr txBox="1"/>
          <p:nvPr/>
        </p:nvSpPr>
        <p:spPr>
          <a:xfrm>
            <a:off x="4386543" y="6488668"/>
            <a:ext cx="3467681" cy="369332"/>
          </a:xfrm>
          <a:prstGeom prst="rect">
            <a:avLst/>
          </a:prstGeom>
          <a:noFill/>
        </p:spPr>
        <p:txBody>
          <a:bodyPr wrap="none" rtlCol="0">
            <a:spAutoFit/>
          </a:bodyPr>
          <a:lstStyle/>
          <a:p>
            <a:r>
              <a:rPr lang="en-US" dirty="0"/>
              <a:t>Note: y-axes are on different scales</a:t>
            </a:r>
          </a:p>
        </p:txBody>
      </p:sp>
    </p:spTree>
    <p:extLst>
      <p:ext uri="{BB962C8B-B14F-4D97-AF65-F5344CB8AC3E}">
        <p14:creationId xmlns:p14="http://schemas.microsoft.com/office/powerpoint/2010/main" val="119710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5A7-DB2C-C221-3D01-22F251D59DBC}"/>
              </a:ext>
            </a:extLst>
          </p:cNvPr>
          <p:cNvSpPr>
            <a:spLocks noGrp="1"/>
          </p:cNvSpPr>
          <p:nvPr>
            <p:ph type="title"/>
          </p:nvPr>
        </p:nvSpPr>
        <p:spPr/>
        <p:txBody>
          <a:bodyPr/>
          <a:lstStyle/>
          <a:p>
            <a:r>
              <a:rPr lang="en-US" dirty="0"/>
              <a:t>Getting Maintenance from Starvation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A42EBC-6602-964E-5802-096E2BB48FF8}"/>
                  </a:ext>
                </a:extLst>
              </p:cNvPr>
              <p:cNvSpPr>
                <a:spLocks noGrp="1"/>
              </p:cNvSpPr>
              <p:nvPr>
                <p:ph idx="1"/>
              </p:nvPr>
            </p:nvSpPr>
            <p:spPr>
              <a:xfrm>
                <a:off x="743712" y="2097024"/>
                <a:ext cx="11155680" cy="4395851"/>
              </a:xfrm>
            </p:spPr>
            <p:txBody>
              <a:bodyPr>
                <a:normAutofit/>
              </a:bodyPr>
              <a:lstStyle/>
              <a:p>
                <a:pPr marL="0" indent="0">
                  <a:buNone/>
                </a:pPr>
                <a:r>
                  <a:rPr lang="en-US" dirty="0"/>
                  <a:t>In Stevenson et 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𝑘</m:t>
                            </m:r>
                          </m:e>
                          <m:sub>
                            <m:r>
                              <a:rPr lang="en-US" b="0" i="1" smtClean="0">
                                <a:latin typeface="Cambria Math" panose="02040503050406030204" pitchFamily="18" charset="0"/>
                              </a:rPr>
                              <m:t>𝑀</m:t>
                            </m:r>
                            <m:r>
                              <a:rPr lang="en-US" b="0" i="1" smtClean="0">
                                <a:latin typeface="Cambria Math" panose="02040503050406030204" pitchFamily="18" charset="0"/>
                              </a:rPr>
                              <m:t>0</m:t>
                            </m:r>
                          </m:sub>
                        </m:sSub>
                        <m:r>
                          <a:rPr lang="en-US" b="0" i="1" smtClean="0">
                            <a:latin typeface="Cambria Math" panose="02040503050406030204" pitchFamily="18" charset="0"/>
                          </a:rPr>
                          <m:t>𝑡</m:t>
                        </m:r>
                      </m:sup>
                    </m:sSup>
                  </m:oMath>
                </a14:m>
                <a:endParaRPr lang="en-US" dirty="0"/>
              </a:p>
              <a:p>
                <a:r>
                  <a:rPr lang="en-US" sz="2000" dirty="0"/>
                  <a:t>Where M</a:t>
                </a:r>
                <a:r>
                  <a:rPr lang="en-US" sz="2000" baseline="-25000" dirty="0"/>
                  <a:t>V</a:t>
                </a:r>
                <a:r>
                  <a:rPr lang="en-US" sz="2000" dirty="0"/>
                  <a:t> and M</a:t>
                </a:r>
                <a:r>
                  <a:rPr lang="en-US" sz="2000" baseline="-25000" dirty="0"/>
                  <a:t>V0</a:t>
                </a:r>
                <a:r>
                  <a:rPr lang="en-US" sz="2000" dirty="0"/>
                  <a:t> are mass at end and beginning of starvation period (t)</a:t>
                </a:r>
              </a:p>
              <a:p>
                <a:r>
                  <a:rPr lang="en-US" sz="2000" dirty="0"/>
                  <a:t>And k</a:t>
                </a:r>
                <a:r>
                  <a:rPr lang="en-US" sz="2000" baseline="-25000" dirty="0"/>
                  <a:t>M0</a:t>
                </a:r>
                <a:r>
                  <a:rPr lang="en-US" sz="2000" dirty="0"/>
                  <a:t> is basal maintenance rate (mg assimilates/mg fish * day)</a:t>
                </a:r>
              </a:p>
              <a:p>
                <a:r>
                  <a:rPr lang="en-US" sz="2000" dirty="0"/>
                  <a:t>Does this not include maturity maintenance? So it is only the kappa fraction of assimilates, or JM?</a:t>
                </a:r>
              </a:p>
              <a:p>
                <a:r>
                  <a:rPr lang="en-US" sz="2000" dirty="0"/>
                  <a:t>Mass-specific needs to be converted to volume-specific to get </a:t>
                </a:r>
                <a:r>
                  <a:rPr lang="en-US" sz="2000" dirty="0" err="1"/>
                  <a:t>sJM</a:t>
                </a:r>
                <a:r>
                  <a:rPr lang="en-US" sz="2000" dirty="0"/>
                  <a:t> (volume-specific maintenance rate)</a:t>
                </a:r>
              </a:p>
              <a:p>
                <a:pPr lvl="1"/>
                <a:r>
                  <a:rPr lang="en-US" sz="1800" dirty="0" err="1"/>
                  <a:t>k</a:t>
                </a:r>
                <a:r>
                  <a:rPr lang="en-US" sz="1800" baseline="-25000" dirty="0" err="1"/>
                  <a:t>M</a:t>
                </a:r>
                <a:r>
                  <a:rPr lang="en-US" sz="1800" dirty="0"/>
                  <a:t> = mg assimilates for maintenance / mg fish * day = JM / W</a:t>
                </a:r>
                <a:r>
                  <a:rPr lang="en-US" sz="1800" baseline="-25000" dirty="0"/>
                  <a:t>V</a:t>
                </a:r>
                <a:r>
                  <a:rPr lang="en-US" sz="1800" dirty="0"/>
                  <a:t> (where JM = maintenance flux and W</a:t>
                </a:r>
                <a:r>
                  <a:rPr lang="en-US" sz="1800" baseline="-25000" dirty="0"/>
                  <a:t>V</a:t>
                </a:r>
                <a:r>
                  <a:rPr lang="en-US" sz="1800" dirty="0"/>
                  <a:t> = structural mass)</a:t>
                </a:r>
              </a:p>
              <a:p>
                <a:pPr lvl="1"/>
                <a:r>
                  <a:rPr lang="en-US" sz="1800" dirty="0"/>
                  <a:t>W</a:t>
                </a:r>
                <a:r>
                  <a:rPr lang="en-US" sz="1800" baseline="-25000" dirty="0"/>
                  <a:t>V</a:t>
                </a:r>
                <a:r>
                  <a:rPr lang="en-US" sz="1800" dirty="0"/>
                  <a:t> = L</a:t>
                </a:r>
                <a:r>
                  <a:rPr lang="en-US" sz="1800" baseline="30000" dirty="0"/>
                  <a:t>3</a:t>
                </a:r>
                <a:r>
                  <a:rPr lang="en-US" sz="1800" dirty="0"/>
                  <a:t> * </a:t>
                </a:r>
                <a:r>
                  <a:rPr lang="en-US" sz="1800" dirty="0" err="1"/>
                  <a:t>d</a:t>
                </a:r>
                <a:r>
                  <a:rPr lang="en-US" sz="1800" baseline="-25000" dirty="0" err="1"/>
                  <a:t>V</a:t>
                </a:r>
                <a:r>
                  <a:rPr lang="en-US" sz="1800" dirty="0"/>
                  <a:t>      so  k</a:t>
                </a:r>
                <a:r>
                  <a:rPr lang="en-US" sz="1800" baseline="-25000" dirty="0"/>
                  <a:t>M0</a:t>
                </a:r>
                <a:r>
                  <a:rPr lang="en-US" sz="1800" dirty="0"/>
                  <a:t> = JM / (L</a:t>
                </a:r>
                <a:r>
                  <a:rPr lang="en-US" sz="1800" baseline="30000" dirty="0"/>
                  <a:t>3</a:t>
                </a:r>
                <a:r>
                  <a:rPr lang="en-US" sz="1800" dirty="0"/>
                  <a:t>*</a:t>
                </a:r>
                <a:r>
                  <a:rPr lang="en-US" sz="1800" dirty="0" err="1"/>
                  <a:t>d</a:t>
                </a:r>
                <a:r>
                  <a:rPr lang="en-US" sz="1800" baseline="-25000" dirty="0" err="1"/>
                  <a:t>V</a:t>
                </a:r>
                <a:r>
                  <a:rPr lang="en-US" sz="1800" dirty="0"/>
                  <a:t>) 	(where L</a:t>
                </a:r>
                <a:r>
                  <a:rPr lang="en-US" sz="1800" baseline="30000" dirty="0"/>
                  <a:t>3</a:t>
                </a:r>
                <a:r>
                  <a:rPr lang="en-US" sz="1800" dirty="0"/>
                  <a:t> is volume and </a:t>
                </a:r>
                <a:r>
                  <a:rPr lang="en-US" sz="1800" dirty="0" err="1"/>
                  <a:t>d</a:t>
                </a:r>
                <a:r>
                  <a:rPr lang="en-US" sz="1800" baseline="-25000" dirty="0" err="1"/>
                  <a:t>V</a:t>
                </a:r>
                <a:r>
                  <a:rPr lang="en-US" sz="1800" dirty="0"/>
                  <a:t> is dry weight density)</a:t>
                </a:r>
              </a:p>
              <a:p>
                <a:pPr lvl="1"/>
                <a:r>
                  <a:rPr lang="en-US" sz="1800" dirty="0" err="1"/>
                  <a:t>sJM</a:t>
                </a:r>
                <a:r>
                  <a:rPr lang="en-US" sz="1800" dirty="0"/>
                  <a:t> = JM / L</a:t>
                </a:r>
                <a:r>
                  <a:rPr lang="en-US" sz="1800" baseline="30000" dirty="0"/>
                  <a:t>3</a:t>
                </a:r>
                <a:r>
                  <a:rPr lang="en-US" sz="1800" dirty="0"/>
                  <a:t> 	so:	k</a:t>
                </a:r>
                <a:r>
                  <a:rPr lang="en-US" sz="1800" baseline="-25000" dirty="0"/>
                  <a:t>M0</a:t>
                </a:r>
                <a:r>
                  <a:rPr lang="en-US" sz="1800" dirty="0"/>
                  <a:t> = </a:t>
                </a:r>
                <a:r>
                  <a:rPr lang="en-US" sz="1800" dirty="0" err="1"/>
                  <a:t>sJM</a:t>
                </a:r>
                <a:r>
                  <a:rPr lang="en-US" sz="1800" dirty="0"/>
                  <a:t> / </a:t>
                </a:r>
                <a:r>
                  <a:rPr lang="en-US" sz="1800" dirty="0" err="1"/>
                  <a:t>d</a:t>
                </a:r>
                <a:r>
                  <a:rPr lang="en-US" sz="1800" baseline="-25000" dirty="0" err="1"/>
                  <a:t>V</a:t>
                </a:r>
                <a:r>
                  <a:rPr lang="en-US" sz="1800" dirty="0"/>
                  <a:t> </a:t>
                </a:r>
              </a:p>
              <a:p>
                <a:pPr lvl="1"/>
                <a:r>
                  <a:rPr lang="en-US" sz="1800" dirty="0"/>
                  <a:t>and </a:t>
                </a:r>
                <a:r>
                  <a:rPr lang="en-US" sz="1800" dirty="0" err="1"/>
                  <a:t>d</a:t>
                </a:r>
                <a:r>
                  <a:rPr lang="en-US" sz="1800" baseline="-25000" dirty="0" err="1"/>
                  <a:t>V</a:t>
                </a:r>
                <a:r>
                  <a:rPr lang="en-US" sz="1800" dirty="0"/>
                  <a:t>=0.1 in our model, so we can use the change in mass during starvation to plug k</a:t>
                </a:r>
                <a:r>
                  <a:rPr lang="en-US" sz="1800" baseline="-25000" dirty="0"/>
                  <a:t>M0</a:t>
                </a:r>
                <a:r>
                  <a:rPr lang="en-US" sz="1800" dirty="0"/>
                  <a:t> into: </a:t>
                </a:r>
                <a:r>
                  <a:rPr lang="en-US" sz="1800" dirty="0" err="1"/>
                  <a:t>sJM</a:t>
                </a:r>
                <a:r>
                  <a:rPr lang="en-US" sz="1800" dirty="0"/>
                  <a:t> = k</a:t>
                </a:r>
                <a:r>
                  <a:rPr lang="en-US" sz="1800" baseline="-25000" dirty="0"/>
                  <a:t>M0</a:t>
                </a:r>
                <a:r>
                  <a:rPr lang="en-US" sz="1800" dirty="0"/>
                  <a:t> * 0.1</a:t>
                </a:r>
              </a:p>
              <a:p>
                <a:r>
                  <a:rPr lang="en-US" sz="2200" dirty="0"/>
                  <a:t>My first rough attempt at calculating this gives an average of </a:t>
                </a:r>
                <a:r>
                  <a:rPr lang="en-US" sz="2200" dirty="0" err="1"/>
                  <a:t>sJM</a:t>
                </a:r>
                <a:r>
                  <a:rPr lang="en-US" sz="2200" dirty="0"/>
                  <a:t> = 0.0062 mg assimilates / mm</a:t>
                </a:r>
                <a:r>
                  <a:rPr lang="en-US" sz="2200" baseline="30000" dirty="0"/>
                  <a:t>3</a:t>
                </a:r>
                <a:r>
                  <a:rPr lang="en-US" sz="2200" dirty="0"/>
                  <a:t> fish * day , just under half of the </a:t>
                </a:r>
                <a:r>
                  <a:rPr lang="en-US" sz="2200" dirty="0" err="1"/>
                  <a:t>sJM</a:t>
                </a:r>
                <a:r>
                  <a:rPr lang="en-US" sz="2200" dirty="0"/>
                  <a:t> value we had been using (0.015). </a:t>
                </a:r>
              </a:p>
              <a:p>
                <a:pPr marL="0" indent="0">
                  <a:buNone/>
                </a:pPr>
                <a:endParaRPr lang="en-US" sz="2000" dirty="0"/>
              </a:p>
              <a:p>
                <a:pPr marL="0" indent="0">
                  <a:buNone/>
                </a:pPr>
                <a:endParaRPr lang="en-US" dirty="0"/>
              </a:p>
            </p:txBody>
          </p:sp>
        </mc:Choice>
        <mc:Fallback>
          <p:sp>
            <p:nvSpPr>
              <p:cNvPr id="3" name="Content Placeholder 2">
                <a:extLst>
                  <a:ext uri="{FF2B5EF4-FFF2-40B4-BE49-F238E27FC236}">
                    <a16:creationId xmlns:a16="http://schemas.microsoft.com/office/drawing/2014/main" id="{E0A42EBC-6602-964E-5802-096E2BB48FF8}"/>
                  </a:ext>
                </a:extLst>
              </p:cNvPr>
              <p:cNvSpPr>
                <a:spLocks noGrp="1" noRot="1" noChangeAspect="1" noMove="1" noResize="1" noEditPoints="1" noAdjustHandles="1" noChangeArrowheads="1" noChangeShapeType="1" noTextEdit="1"/>
              </p:cNvSpPr>
              <p:nvPr>
                <p:ph idx="1"/>
              </p:nvPr>
            </p:nvSpPr>
            <p:spPr>
              <a:xfrm>
                <a:off x="743712" y="2097024"/>
                <a:ext cx="11155680" cy="4395851"/>
              </a:xfrm>
              <a:blipFill>
                <a:blip r:embed="rId2"/>
                <a:stretch>
                  <a:fillRect l="-1093" t="-2080" b="-693"/>
                </a:stretch>
              </a:blipFill>
            </p:spPr>
            <p:txBody>
              <a:bodyPr/>
              <a:lstStyle/>
              <a:p>
                <a:r>
                  <a:rPr lang="en-US">
                    <a:noFill/>
                  </a:rPr>
                  <a:t> </a:t>
                </a:r>
              </a:p>
            </p:txBody>
          </p:sp>
        </mc:Fallback>
      </mc:AlternateContent>
    </p:spTree>
    <p:extLst>
      <p:ext uri="{BB962C8B-B14F-4D97-AF65-F5344CB8AC3E}">
        <p14:creationId xmlns:p14="http://schemas.microsoft.com/office/powerpoint/2010/main" val="246958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6268</TotalTime>
  <Words>2270</Words>
  <Application>Microsoft Office PowerPoint</Application>
  <PresentationFormat>Widescreen</PresentationFormat>
  <Paragraphs>547</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CMMI12</vt:lpstr>
      <vt:lpstr>CMMI8</vt:lpstr>
      <vt:lpstr>F22</vt:lpstr>
      <vt:lpstr>Office Theme</vt:lpstr>
      <vt:lpstr>Parameters</vt:lpstr>
      <vt:lpstr>Current version of DEBkiss model</vt:lpstr>
      <vt:lpstr>Plot to 600 days</vt:lpstr>
      <vt:lpstr>Plot to 100 days</vt:lpstr>
      <vt:lpstr>Correlations of all pairs of 2 parameters</vt:lpstr>
      <vt:lpstr>Letcher and Bengtson (1987) – Starvation, feeding rations, growth efficiency of M. beryllina ELS</vt:lpstr>
      <vt:lpstr>Letcher and Bengtson (1987) – Starvation, feeding rations, growth efficiency of M. beryllina ELS</vt:lpstr>
      <vt:lpstr>Letcher and Bengtson (1987) – Starvation, feeding rations, growth efficiency of M. beryllina ELS</vt:lpstr>
      <vt:lpstr>Getting Maintenance from Starvation</vt:lpstr>
      <vt:lpstr>Letcher and Bengtson (1987) – Starvation, feeding rations, growth efficiency of M. beryllina ELS</vt:lpstr>
      <vt:lpstr>More details about how I got to the current version of the model</vt:lpstr>
      <vt:lpstr>PowerPoint Presentation</vt:lpstr>
      <vt:lpstr>PowerPoint Presentation</vt:lpstr>
      <vt:lpstr>PowerPoint Presentation</vt:lpstr>
      <vt:lpstr>Hypoxia effects on metabolism</vt:lpstr>
      <vt:lpstr>PowerPoint Presentation</vt:lpstr>
      <vt:lpstr>Asymmetric curve for additional stress at very low oxygen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version of DEBkiss model</dc:title>
  <dc:creator>Teresa G Schwemmer</dc:creator>
  <cp:lastModifiedBy>Teresa G Schwemmer</cp:lastModifiedBy>
  <cp:revision>17</cp:revision>
  <dcterms:created xsi:type="dcterms:W3CDTF">2022-12-01T18:31:26Z</dcterms:created>
  <dcterms:modified xsi:type="dcterms:W3CDTF">2023-02-05T15:54:24Z</dcterms:modified>
</cp:coreProperties>
</file>