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69" r:id="rId5"/>
    <p:sldId id="260" r:id="rId6"/>
    <p:sldId id="261" r:id="rId7"/>
    <p:sldId id="262" r:id="rId8"/>
    <p:sldId id="263" r:id="rId9"/>
    <p:sldId id="264" r:id="rId10"/>
    <p:sldId id="259" r:id="rId11"/>
    <p:sldId id="270" r:id="rId12"/>
    <p:sldId id="257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9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C2D0-A2E5-43E2-B384-19B88B67B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F9CFA-526B-47F7-A04B-2F37F0665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60567-28BA-42B4-8983-112018D44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F9D2A-58F6-4BF1-A7F8-3695C6C5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EBF5F-6125-4905-BF20-EB8F9D57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5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EF9F-C40B-4454-8C1C-E416D78B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63340-BF0F-4286-A254-EE558ECFB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D8A2D-CA53-4C28-87A2-643B96D2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2C1D2-F1A0-4B95-9C1D-3CB66B44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82A14-F883-4C58-A031-A64DB6CE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8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B590D7-3B51-4FE1-B78A-155D80112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B836C-BE13-43FF-B5D6-BE33A925E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BA2B4-EA4E-4274-B426-8708A9B1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5411E-C22D-45C3-9644-EEC06D55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6AEF9-F5D4-4A13-B24C-FD500F6D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2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C49B-4FD8-4615-BC0A-A335C629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DC447-FB07-4A24-BE44-BD0C52750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3AA65-928D-486A-B5FE-B7035E7E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11ABB-E7D8-48B0-915F-D6F789BB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73099-BBBD-41AA-B92A-15FD7647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8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58BA-DAAE-459B-9283-C758957A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8477D-4671-44B9-BE73-A513B2806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3AF52-4D50-42D1-96E3-29EA0CA9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B4894-5DDE-482B-82D6-DD9A05DA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4CC65-1E36-42E4-B6E4-36A690B6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2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5A76-C4DB-4980-9C1D-FACD566C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A0CC-0930-4D38-B7D9-88B60CECB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72ACE-B841-4CC8-B1A9-4292FAEA3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122EF-24D9-43F7-A481-8A468401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F16EB-1BEA-412D-A933-4C7FDAFA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3DA4E-4AC1-497D-B0FA-09519D71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9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B1EEE-1CF0-4294-ADCF-329B07661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9CF7E-1686-4E36-9009-070F1150E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2C681-D27B-49E6-8737-7E06D98EB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A5C2C-A9ED-4E45-AB62-889DF63C3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0504F-AEF7-4BC3-9167-AD821BCD0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63B60-182D-43E2-BCF2-5875BD12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231E4-B0A5-440D-968E-2A60A539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67635-410B-4C60-BF8C-FE4F8AEC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7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A4D8-C10F-4860-B74F-DE96CF09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B4EAD-2AC8-4ADF-9F97-37BD56BC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8A44D-0441-42E5-B878-F7011CB3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42765-93CA-471B-819D-C342EABB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2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91EB9-4B1F-4C92-996E-BBC7AEA3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EDD5D-F98C-482D-B766-9110F147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6E302-65A4-4178-8696-E0A712E2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8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6654-0D56-4B89-B78B-52CCE1CA1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0C0DA-A5E9-4C72-8040-43E4FF6F2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817D7-78AD-48C5-953A-1C52F3455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044B9-BEAA-4F62-8DC2-86C909CE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54B36-9E6D-4B97-96E8-ED92B971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4DF89-467B-40E3-94D1-3FE80EFD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9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1947B-BCDE-47A9-B183-20B0F7EA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C948E1-79DD-49A2-AF02-5DACC22AC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457C1-123A-46C0-8175-FA36BDB34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EB5BA-6300-4FCB-A880-E867CE38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C8974-BB45-4FEA-8A2F-7970CF8D2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84D67-2FA5-45F6-A6BB-15F5ED5E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7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666D2F-86CF-4ACC-B5EC-A75AB736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26201-D8FB-4134-B88D-4BD94EFB6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4906-F40B-4DF3-8C7C-BD2738A79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F1DE-9F79-48FD-92D0-4E114789D29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3C18F-4FF2-4814-83EA-74B40AC81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DDCCD-2563-435E-81F4-A2FB85929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5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63683-5B42-498C-9966-D3153D62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853"/>
            <a:ext cx="10515600" cy="768731"/>
          </a:xfrm>
        </p:spPr>
        <p:txBody>
          <a:bodyPr/>
          <a:lstStyle/>
          <a:p>
            <a:r>
              <a:rPr lang="en-US" dirty="0"/>
              <a:t>Current version of </a:t>
            </a:r>
            <a:r>
              <a:rPr lang="en-US" dirty="0" err="1"/>
              <a:t>DEBkiss</a:t>
            </a:r>
            <a:r>
              <a:rPr lang="en-US" dirty="0"/>
              <a:t> model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C64E070-9D3F-44BF-9708-9ACADDAB43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0041374"/>
              </p:ext>
            </p:extLst>
          </p:nvPr>
        </p:nvGraphicFramePr>
        <p:xfrm>
          <a:off x="838200" y="1394198"/>
          <a:ext cx="10134600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5697">
                  <a:extLst>
                    <a:ext uri="{9D8B030D-6E8A-4147-A177-3AD203B41FA5}">
                      <a16:colId xmlns:a16="http://schemas.microsoft.com/office/drawing/2014/main" val="2222139543"/>
                    </a:ext>
                  </a:extLst>
                </a:gridCol>
                <a:gridCol w="1677901">
                  <a:extLst>
                    <a:ext uri="{9D8B030D-6E8A-4147-A177-3AD203B41FA5}">
                      <a16:colId xmlns:a16="http://schemas.microsoft.com/office/drawing/2014/main" val="623198871"/>
                    </a:ext>
                  </a:extLst>
                </a:gridCol>
                <a:gridCol w="1951046">
                  <a:extLst>
                    <a:ext uri="{9D8B030D-6E8A-4147-A177-3AD203B41FA5}">
                      <a16:colId xmlns:a16="http://schemas.microsoft.com/office/drawing/2014/main" val="2615271419"/>
                    </a:ext>
                  </a:extLst>
                </a:gridCol>
                <a:gridCol w="5359956">
                  <a:extLst>
                    <a:ext uri="{9D8B030D-6E8A-4147-A177-3AD203B41FA5}">
                      <a16:colId xmlns:a16="http://schemas.microsoft.com/office/drawing/2014/main" val="3581521239"/>
                    </a:ext>
                  </a:extLst>
                </a:gridCol>
              </a:tblGrid>
              <a:tr h="6879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Initial parameters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Parameters estimated from ODE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16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Notes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AIC = 390.22 (compared to 539 with fitting turned off)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Negative log likelihood = 192.11 (compared to 268.586 with fitting turned off)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Data used: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-Total length over time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-Cumulative reproduction over time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-Survival over time (early life only)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-Egg buffer mass: initial and at hatching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Comments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r>
                        <a:rPr lang="en-US" sz="1800" dirty="0" err="1">
                          <a:effectLst/>
                        </a:rPr>
                        <a:t>fB</a:t>
                      </a:r>
                      <a:r>
                        <a:rPr lang="en-US" sz="1800" dirty="0">
                          <a:effectLst/>
                        </a:rPr>
                        <a:t> still has the greatest effect on AIC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2344990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delM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0.1066 (data)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3527555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dV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5438389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sJAm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0.27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9358892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sJM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0.015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9980894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WB0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0.15 (data)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3378874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Lwp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115 (data)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1870285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yAV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5077436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yBA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7341783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yVA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0.15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0.1404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8714778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kappa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0.75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0.7622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4545716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 (ad libitum)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5285165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0.9589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4254736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Lwf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7733670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mu_emb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1176469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mu_lar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0379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14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63683-5B42-498C-9966-D3153D62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updates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C97B85-ED87-4C36-9C7D-9E7B3D90C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on using log-transformed survival</a:t>
            </a:r>
          </a:p>
          <a:p>
            <a:r>
              <a:rPr lang="en-US" dirty="0"/>
              <a:t>Likelihood surface and correlation matrix</a:t>
            </a:r>
          </a:p>
          <a:p>
            <a:r>
              <a:rPr lang="en-US" dirty="0"/>
              <a:t>Still need to get more info about transient spike in metabolism at low oxygen.</a:t>
            </a:r>
          </a:p>
        </p:txBody>
      </p:sp>
    </p:spTree>
    <p:extLst>
      <p:ext uri="{BB962C8B-B14F-4D97-AF65-F5344CB8AC3E}">
        <p14:creationId xmlns:p14="http://schemas.microsoft.com/office/powerpoint/2010/main" val="3880965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C97B85-ED87-4C36-9C7D-9E7B3D90C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slides after this one are unchanged from previous update.</a:t>
            </a:r>
          </a:p>
        </p:txBody>
      </p:sp>
    </p:spTree>
    <p:extLst>
      <p:ext uri="{BB962C8B-B14F-4D97-AF65-F5344CB8AC3E}">
        <p14:creationId xmlns:p14="http://schemas.microsoft.com/office/powerpoint/2010/main" val="4161405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63683-5B42-498C-9966-D3153D62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Hypoxia effects on metabolism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C97B85-ED87-4C36-9C7D-9E7B3D90C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baseline="-25000" dirty="0" err="1"/>
              <a:t>crit</a:t>
            </a:r>
            <a:r>
              <a:rPr lang="en-US" dirty="0"/>
              <a:t> by stage (ambient CO</a:t>
            </a:r>
            <a:r>
              <a:rPr lang="en-US" baseline="-25000" dirty="0"/>
              <a:t>2</a:t>
            </a:r>
            <a:r>
              <a:rPr lang="en-US" dirty="0"/>
              <a:t> group, no acidification):</a:t>
            </a:r>
          </a:p>
          <a:p>
            <a:pPr lvl="1"/>
            <a:r>
              <a:rPr lang="en-US" dirty="0"/>
              <a:t>Embryo: 2.044(±0.209) mg/L</a:t>
            </a:r>
          </a:p>
          <a:p>
            <a:pPr lvl="1"/>
            <a:r>
              <a:rPr lang="en-US" dirty="0"/>
              <a:t>2 days-post-hatch: 1</a:t>
            </a:r>
            <a:r>
              <a:rPr lang="pt-BR" dirty="0"/>
              <a:t>.653(±0.154) mg/L</a:t>
            </a:r>
          </a:p>
          <a:p>
            <a:pPr lvl="1"/>
            <a:r>
              <a:rPr lang="pt-BR" dirty="0"/>
              <a:t>5 days-post-hatch: 1.561(±0.183) mg/L</a:t>
            </a:r>
          </a:p>
          <a:p>
            <a:r>
              <a:rPr lang="pt-BR" dirty="0"/>
              <a:t>Some embryos had no identifiable P</a:t>
            </a:r>
            <a:r>
              <a:rPr lang="pt-BR" baseline="-25000" dirty="0"/>
              <a:t>crit</a:t>
            </a:r>
            <a:r>
              <a:rPr lang="pt-BR" dirty="0"/>
              <a:t>, fully oxygen-dependent (or oxyconforming)</a:t>
            </a:r>
          </a:p>
          <a:p>
            <a:r>
              <a:rPr lang="pt-BR" dirty="0"/>
              <a:t>Many individuals, especially larvae, showed a brief spike in oxygen consumption at very low O</a:t>
            </a:r>
            <a:r>
              <a:rPr lang="pt-BR" baseline="-25000" dirty="0"/>
              <a:t>2</a:t>
            </a:r>
            <a:r>
              <a:rPr lang="pt-BR" dirty="0"/>
              <a:t>, likely due to stimulatory effects of anaerobic byproducts building up (lactate, etc.)</a:t>
            </a:r>
          </a:p>
        </p:txBody>
      </p:sp>
    </p:spTree>
    <p:extLst>
      <p:ext uri="{BB962C8B-B14F-4D97-AF65-F5344CB8AC3E}">
        <p14:creationId xmlns:p14="http://schemas.microsoft.com/office/powerpoint/2010/main" val="1747446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BDC8-5A0E-46A8-98D6-4F4B7CBD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E0F48-EA4C-47BB-9D01-A11D8FD11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62272"/>
            <a:ext cx="10515600" cy="1714690"/>
          </a:xfrm>
        </p:spPr>
        <p:txBody>
          <a:bodyPr/>
          <a:lstStyle/>
          <a:p>
            <a:r>
              <a:rPr lang="en-US" dirty="0"/>
              <a:t>Oxygen consumption sometimes peaked in low oxygen, possibly due to stimulation from lactate buildup.</a:t>
            </a:r>
          </a:p>
          <a:p>
            <a:r>
              <a:rPr lang="en-US" dirty="0"/>
              <a:t>Embryos were often </a:t>
            </a:r>
            <a:r>
              <a:rPr lang="en-US" dirty="0" err="1"/>
              <a:t>oxyconforming</a:t>
            </a:r>
            <a:r>
              <a:rPr lang="en-US" dirty="0"/>
              <a:t> for entire trial (&lt;5 mg/L).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01768-CA81-4CDE-826C-66F085CA8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73" t="8249" b="13322"/>
          <a:stretch/>
        </p:blipFill>
        <p:spPr>
          <a:xfrm>
            <a:off x="48768" y="0"/>
            <a:ext cx="4840224" cy="343263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57300C-A201-4F86-9030-39B3EEEE4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164743"/>
              </p:ext>
            </p:extLst>
          </p:nvPr>
        </p:nvGraphicFramePr>
        <p:xfrm>
          <a:off x="4727638" y="248576"/>
          <a:ext cx="7269290" cy="29354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7838">
                  <a:extLst>
                    <a:ext uri="{9D8B030D-6E8A-4147-A177-3AD203B41FA5}">
                      <a16:colId xmlns:a16="http://schemas.microsoft.com/office/drawing/2014/main" val="4258900060"/>
                    </a:ext>
                  </a:extLst>
                </a:gridCol>
                <a:gridCol w="1494860">
                  <a:extLst>
                    <a:ext uri="{9D8B030D-6E8A-4147-A177-3AD203B41FA5}">
                      <a16:colId xmlns:a16="http://schemas.microsoft.com/office/drawing/2014/main" val="3624370086"/>
                    </a:ext>
                  </a:extLst>
                </a:gridCol>
                <a:gridCol w="1513017">
                  <a:extLst>
                    <a:ext uri="{9D8B030D-6E8A-4147-A177-3AD203B41FA5}">
                      <a16:colId xmlns:a16="http://schemas.microsoft.com/office/drawing/2014/main" val="762243865"/>
                    </a:ext>
                  </a:extLst>
                </a:gridCol>
                <a:gridCol w="1513017">
                  <a:extLst>
                    <a:ext uri="{9D8B030D-6E8A-4147-A177-3AD203B41FA5}">
                      <a16:colId xmlns:a16="http://schemas.microsoft.com/office/drawing/2014/main" val="1455183474"/>
                    </a:ext>
                  </a:extLst>
                </a:gridCol>
                <a:gridCol w="1430558">
                  <a:extLst>
                    <a:ext uri="{9D8B030D-6E8A-4147-A177-3AD203B41FA5}">
                      <a16:colId xmlns:a16="http://schemas.microsoft.com/office/drawing/2014/main" val="1355697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Ambient pCO</a:t>
                      </a:r>
                      <a:r>
                        <a:rPr lang="en-US" sz="1600" baseline="-250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Moderate pCO</a:t>
                      </a:r>
                      <a:r>
                        <a:rPr lang="en-US" sz="1600" baseline="-250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High pCO</a:t>
                      </a:r>
                      <a:r>
                        <a:rPr lang="en-US" sz="1600" baseline="-250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526390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Embryos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Exp. 1 (24°C)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22.22%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11.11%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8341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Exp. 2 (22°C)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18.18%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16.67%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35.71%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268742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2dph Larvae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Exp. 1 (24°C)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90%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77.78%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56220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Exp. 2 (22°C)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66.67%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83.33%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53.85%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3010179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5dph Larvae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Exp. 1 (24°C)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55.55%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37.5%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33.33%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86872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Exp. 2 (22°C)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85.71%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75%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3980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401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E54C-416E-4F3B-967C-AB8A325A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curve for additional stress at very low oxygen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407659-5A32-4C25-A410-937ACE37C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264" y="1950578"/>
            <a:ext cx="7400742" cy="445424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1FFBC5-1C7B-45F6-863B-03E8779367B2}"/>
              </a:ext>
            </a:extLst>
          </p:cNvPr>
          <p:cNvCxnSpPr>
            <a:cxnSpLocks/>
          </p:cNvCxnSpPr>
          <p:nvPr/>
        </p:nvCxnSpPr>
        <p:spPr>
          <a:xfrm flipV="1">
            <a:off x="5919537" y="4486656"/>
            <a:ext cx="0" cy="11787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3E2410A-6B9E-4329-A897-BD7B2BB94D22}"/>
              </a:ext>
            </a:extLst>
          </p:cNvPr>
          <p:cNvSpPr txBox="1"/>
          <p:nvPr/>
        </p:nvSpPr>
        <p:spPr>
          <a:xfrm>
            <a:off x="449258" y="2116565"/>
            <a:ext cx="41837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Steeper increase in stress to near maximum when the low-oxygen MO2 spike occurs (red arrow). </a:t>
            </a:r>
          </a:p>
          <a:p>
            <a:endParaRPr lang="en-US" dirty="0"/>
          </a:p>
          <a:p>
            <a:r>
              <a:rPr lang="en-US" dirty="0"/>
              <a:t>This brings stress near the maximum until oxygen reaches zero. </a:t>
            </a:r>
          </a:p>
          <a:p>
            <a:endParaRPr lang="en-US" dirty="0"/>
          </a:p>
          <a:p>
            <a:r>
              <a:rPr lang="en-US" dirty="0"/>
              <a:t>Asymmetric logistic or sigmoid curve (e.g. shape of allosteric sigmoid function)</a:t>
            </a:r>
          </a:p>
          <a:p>
            <a:endParaRPr lang="en-US" dirty="0"/>
          </a:p>
          <a:p>
            <a:r>
              <a:rPr lang="en-US" dirty="0"/>
              <a:t>OR could have two stress functions, each to a different parameter and representing a different source of stress (being below </a:t>
            </a:r>
            <a:r>
              <a:rPr lang="en-US" dirty="0" err="1"/>
              <a:t>Pcrit</a:t>
            </a:r>
            <a:r>
              <a:rPr lang="en-US" dirty="0"/>
              <a:t> vs. having lactate accumulate). </a:t>
            </a:r>
          </a:p>
        </p:txBody>
      </p:sp>
    </p:spTree>
    <p:extLst>
      <p:ext uri="{BB962C8B-B14F-4D97-AF65-F5344CB8AC3E}">
        <p14:creationId xmlns:p14="http://schemas.microsoft.com/office/powerpoint/2010/main" val="264999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D92EF3-99F5-4C7E-9139-CF43372CD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910"/>
            <a:ext cx="12192000" cy="654697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DF63683-5B42-498C-9966-D3153D62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5707"/>
            <a:ext cx="10515600" cy="927227"/>
          </a:xfrm>
        </p:spPr>
        <p:txBody>
          <a:bodyPr/>
          <a:lstStyle/>
          <a:p>
            <a:r>
              <a:rPr lang="en-US" dirty="0"/>
              <a:t>Plot to 600 days</a:t>
            </a:r>
          </a:p>
        </p:txBody>
      </p:sp>
    </p:spTree>
    <p:extLst>
      <p:ext uri="{BB962C8B-B14F-4D97-AF65-F5344CB8AC3E}">
        <p14:creationId xmlns:p14="http://schemas.microsoft.com/office/powerpoint/2010/main" val="95353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63683-5B42-498C-9966-D3153D62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5707"/>
            <a:ext cx="10515600" cy="927227"/>
          </a:xfrm>
        </p:spPr>
        <p:txBody>
          <a:bodyPr/>
          <a:lstStyle/>
          <a:p>
            <a:r>
              <a:rPr lang="en-US" dirty="0"/>
              <a:t>Plot to 50 days for Egg Buffer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5C8555-D7FD-4A74-B62B-3D805B9F3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942" y="1466576"/>
            <a:ext cx="7278116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9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63683-5B42-498C-9966-D3153D62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5707"/>
            <a:ext cx="10515600" cy="927227"/>
          </a:xfrm>
        </p:spPr>
        <p:txBody>
          <a:bodyPr/>
          <a:lstStyle/>
          <a:p>
            <a:r>
              <a:rPr lang="en-US" dirty="0"/>
              <a:t>Plot to 150 days for Survival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83F7C-052D-456B-93D3-130F4FB1A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275" y="1259549"/>
            <a:ext cx="7851348" cy="433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6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6E83CABF-EE0A-46A9-A0B3-1B425097C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10" y="319615"/>
            <a:ext cx="103560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Fitting for one parameter at a time, recording the estimate, AIC, and NLL below.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4AF1626-D58A-407F-B5C4-98FD4EDB2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762" y="5820843"/>
            <a:ext cx="88187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reference: with no fitting or parameter estimation, only ‘manual’ fitting (selection of initial parameters): NLL=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268.586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(AIC not stated but I guess it is ~537).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85EB07-47BA-4BE7-8131-FCADDB053D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056797"/>
              </p:ext>
            </p:extLst>
          </p:nvPr>
        </p:nvGraphicFramePr>
        <p:xfrm>
          <a:off x="1213658" y="975360"/>
          <a:ext cx="9016859" cy="463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339">
                  <a:extLst>
                    <a:ext uri="{9D8B030D-6E8A-4147-A177-3AD203B41FA5}">
                      <a16:colId xmlns:a16="http://schemas.microsoft.com/office/drawing/2014/main" val="1690749688"/>
                    </a:ext>
                  </a:extLst>
                </a:gridCol>
                <a:gridCol w="1492845">
                  <a:extLst>
                    <a:ext uri="{9D8B030D-6E8A-4147-A177-3AD203B41FA5}">
                      <a16:colId xmlns:a16="http://schemas.microsoft.com/office/drawing/2014/main" val="567383728"/>
                    </a:ext>
                  </a:extLst>
                </a:gridCol>
                <a:gridCol w="1735866">
                  <a:extLst>
                    <a:ext uri="{9D8B030D-6E8A-4147-A177-3AD203B41FA5}">
                      <a16:colId xmlns:a16="http://schemas.microsoft.com/office/drawing/2014/main" val="1501924297"/>
                    </a:ext>
                  </a:extLst>
                </a:gridCol>
                <a:gridCol w="1041520">
                  <a:extLst>
                    <a:ext uri="{9D8B030D-6E8A-4147-A177-3AD203B41FA5}">
                      <a16:colId xmlns:a16="http://schemas.microsoft.com/office/drawing/2014/main" val="267666168"/>
                    </a:ext>
                  </a:extLst>
                </a:gridCol>
                <a:gridCol w="1649072">
                  <a:extLst>
                    <a:ext uri="{9D8B030D-6E8A-4147-A177-3AD203B41FA5}">
                      <a16:colId xmlns:a16="http://schemas.microsoft.com/office/drawing/2014/main" val="3386665337"/>
                    </a:ext>
                  </a:extLst>
                </a:gridCol>
                <a:gridCol w="2078217">
                  <a:extLst>
                    <a:ext uri="{9D8B030D-6E8A-4147-A177-3AD203B41FA5}">
                      <a16:colId xmlns:a16="http://schemas.microsoft.com/office/drawing/2014/main" val="4037032185"/>
                    </a:ext>
                  </a:extLst>
                </a:gridCol>
              </a:tblGrid>
              <a:tr h="7292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Initial parameters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Parameters estimated from ODE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AIC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Negative Log-Likelihood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Notes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7382943"/>
                  </a:ext>
                </a:extLst>
              </a:tr>
              <a:tr h="243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0.1066 (data)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3185226"/>
                  </a:ext>
                </a:extLst>
              </a:tr>
              <a:tr h="243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dV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1386267"/>
                  </a:ext>
                </a:extLst>
              </a:tr>
              <a:tr h="243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sJAm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0.27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0.2705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530.48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264.24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Repro improved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002815"/>
                  </a:ext>
                </a:extLst>
              </a:tr>
              <a:tr h="243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sJM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0.01497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530.38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264.19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Repro improved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8577453"/>
                  </a:ext>
                </a:extLst>
              </a:tr>
              <a:tr h="243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WB0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0.1345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523.46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260.73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Repro higher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3927943"/>
                  </a:ext>
                </a:extLst>
              </a:tr>
              <a:tr h="243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Lwp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115 (data)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114.8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530.93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264.46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Repro improved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9286690"/>
                  </a:ext>
                </a:extLst>
              </a:tr>
              <a:tr h="243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yAV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1.6e-15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538.16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268.08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Egg depletion incr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5192550"/>
                  </a:ext>
                </a:extLst>
              </a:tr>
              <a:tr h="243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yBA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529.21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263.60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Repro hi like WB0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1612784"/>
                  </a:ext>
                </a:extLst>
              </a:tr>
              <a:tr h="4861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yVA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0.1513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531.76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264.88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Repro improved, egg depletion incr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3001596"/>
                  </a:ext>
                </a:extLst>
              </a:tr>
              <a:tr h="243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kappa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0.7514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531.09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264.54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Repro improved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7446425"/>
                  </a:ext>
                </a:extLst>
              </a:tr>
              <a:tr h="243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(ad libitum)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1.002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530.68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264.34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Repro improved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6314239"/>
                  </a:ext>
                </a:extLst>
              </a:tr>
              <a:tr h="243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fB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0.9284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429.39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213.69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Egg buf, surv chg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9209861"/>
                  </a:ext>
                </a:extLst>
              </a:tr>
              <a:tr h="243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Lwf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539.17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268.59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Nothing changed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7900272"/>
                  </a:ext>
                </a:extLst>
              </a:tr>
              <a:tr h="243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mu_emb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0.07712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538.84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268.42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Hatch </a:t>
                      </a:r>
                      <a:r>
                        <a:rPr lang="en-US" sz="1600" dirty="0" err="1">
                          <a:effectLst/>
                        </a:rPr>
                        <a:t>surv</a:t>
                      </a:r>
                      <a:r>
                        <a:rPr lang="en-US" sz="1600" dirty="0">
                          <a:effectLst/>
                        </a:rPr>
                        <a:t> lower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5173198"/>
                  </a:ext>
                </a:extLst>
              </a:tr>
              <a:tr h="2430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mu_lar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0.02733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534.57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266.29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Larval </a:t>
                      </a:r>
                      <a:r>
                        <a:rPr lang="en-US" sz="1600" dirty="0" err="1">
                          <a:effectLst/>
                        </a:rPr>
                        <a:t>surv</a:t>
                      </a:r>
                      <a:r>
                        <a:rPr lang="en-US" sz="1600" dirty="0">
                          <a:effectLst/>
                        </a:rPr>
                        <a:t> lower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1692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023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6E83CABF-EE0A-46A9-A0B3-1B425097C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10" y="319615"/>
            <a:ext cx="103560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Fitting for one parameter at a time, recording the estimate, AIC, and NLL below.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4AF1626-D58A-407F-B5C4-98FD4EDB2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762" y="5820843"/>
            <a:ext cx="88187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reference: with no fitting or parameter estimation, only ‘manual’ fitting (selection of initial parameters): NLL=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268.586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(AIC not stated but I guess it is ~537).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DC6C081-509F-4B5A-903D-32880AE61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568" y="1071855"/>
            <a:ext cx="73908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are the same parameters and AIC values but listed in order of lowest AIC (best fit, greatest improvement from version with fitting turned off) to highest: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8D5B4F-DCFE-48DB-8FDD-718CF01AE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089493"/>
              </p:ext>
            </p:extLst>
          </p:nvPr>
        </p:nvGraphicFramePr>
        <p:xfrm>
          <a:off x="899160" y="1767839"/>
          <a:ext cx="10171176" cy="40183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3965">
                  <a:extLst>
                    <a:ext uri="{9D8B030D-6E8A-4147-A177-3AD203B41FA5}">
                      <a16:colId xmlns:a16="http://schemas.microsoft.com/office/drawing/2014/main" val="1621541653"/>
                    </a:ext>
                  </a:extLst>
                </a:gridCol>
                <a:gridCol w="1075860">
                  <a:extLst>
                    <a:ext uri="{9D8B030D-6E8A-4147-A177-3AD203B41FA5}">
                      <a16:colId xmlns:a16="http://schemas.microsoft.com/office/drawing/2014/main" val="2703090469"/>
                    </a:ext>
                  </a:extLst>
                </a:gridCol>
                <a:gridCol w="7671351">
                  <a:extLst>
                    <a:ext uri="{9D8B030D-6E8A-4147-A177-3AD203B41FA5}">
                      <a16:colId xmlns:a16="http://schemas.microsoft.com/office/drawing/2014/main" val="3338339927"/>
                    </a:ext>
                  </a:extLst>
                </a:gridCol>
              </a:tblGrid>
              <a:tr h="287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Parameter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AIC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Notes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9540157"/>
                  </a:ext>
                </a:extLst>
              </a:tr>
              <a:tr h="287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fB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429.39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Egg buffer depleted faster, survival changed slightly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3129997"/>
                  </a:ext>
                </a:extLst>
              </a:tr>
              <a:tr h="287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WB0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523.46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Reproduction higher overall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7649810"/>
                  </a:ext>
                </a:extLst>
              </a:tr>
              <a:tr h="287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yBA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529.21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Reproduction higher overall, similar to WB0 effect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3591555"/>
                  </a:ext>
                </a:extLst>
              </a:tr>
              <a:tr h="287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sJM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530.38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Reproduction fit improved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3518988"/>
                  </a:ext>
                </a:extLst>
              </a:tr>
              <a:tr h="287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sJAm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530.48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Reproduction fit improved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4678107"/>
                  </a:ext>
                </a:extLst>
              </a:tr>
              <a:tr h="287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530.68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Reproduction fit improved but estimate is unrealistic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7901449"/>
                  </a:ext>
                </a:extLst>
              </a:tr>
              <a:tr h="287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Lwp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530.93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Reproduction fit improved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0209648"/>
                  </a:ext>
                </a:extLst>
              </a:tr>
              <a:tr h="287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kappa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531.09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Reproduction fit improved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1216660"/>
                  </a:ext>
                </a:extLst>
              </a:tr>
              <a:tr h="287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yVA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531.76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Reproduction fit improved, egg buffer depleted faster until last bit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0370633"/>
                  </a:ext>
                </a:extLst>
              </a:tr>
              <a:tr h="287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mu_lar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534.57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Larval survival is lower, poor fit to the data point at 136 days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0974631"/>
                  </a:ext>
                </a:extLst>
              </a:tr>
              <a:tr h="287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yAV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538.16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Egg buffer depleted faster, estimate is basically zero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3735798"/>
                  </a:ext>
                </a:extLst>
              </a:tr>
              <a:tr h="287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mu_emb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538.84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Hatch survival is lower, about 0.6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3441783"/>
                  </a:ext>
                </a:extLst>
              </a:tr>
              <a:tr h="287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Lwf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539.17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Nothing changed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2203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50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6E83CABF-EE0A-46A9-A0B3-1B425097C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10" y="319615"/>
            <a:ext cx="103560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the most influential parameters, fitting for combinations of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 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4AF1626-D58A-407F-B5C4-98FD4EDB2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77" y="1114938"/>
            <a:ext cx="9472646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cs typeface="Times New Roman" panose="02020603050405020304" pitchFamily="18" charset="0"/>
              </a:rPr>
              <a:t>Included: </a:t>
            </a:r>
            <a:r>
              <a:rPr lang="en-US" altLang="en-US" sz="2000" dirty="0" err="1">
                <a:cs typeface="Times New Roman" panose="02020603050405020304" pitchFamily="18" charset="0"/>
              </a:rPr>
              <a:t>fB</a:t>
            </a:r>
            <a:r>
              <a:rPr lang="en-US" altLang="en-US" sz="2000" dirty="0"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cs typeface="Times New Roman" panose="02020603050405020304" pitchFamily="18" charset="0"/>
              </a:rPr>
              <a:t>yVA</a:t>
            </a:r>
            <a:r>
              <a:rPr lang="en-US" altLang="en-US" sz="2000" dirty="0">
                <a:cs typeface="Times New Roman" panose="02020603050405020304" pitchFamily="18" charset="0"/>
              </a:rPr>
              <a:t>, kappa, </a:t>
            </a:r>
            <a:r>
              <a:rPr lang="en-US" altLang="en-US" sz="2000" dirty="0" err="1">
                <a:cs typeface="Times New Roman" panose="02020603050405020304" pitchFamily="18" charset="0"/>
              </a:rPr>
              <a:t>sJM</a:t>
            </a:r>
            <a:r>
              <a:rPr lang="en-US" altLang="en-US" sz="2000" dirty="0"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cs typeface="Times New Roman" panose="02020603050405020304" pitchFamily="18" charset="0"/>
              </a:rPr>
              <a:t>sJAm</a:t>
            </a:r>
            <a:r>
              <a:rPr lang="en-US" altLang="en-US" sz="2000" dirty="0">
                <a:cs typeface="Times New Roman" panose="02020603050405020304" pitchFamily="18" charset="0"/>
              </a:rPr>
              <a:t>, </a:t>
            </a:r>
            <a:r>
              <a:rPr lang="en-US" altLang="en-US" sz="2000" b="1" dirty="0" err="1">
                <a:cs typeface="Times New Roman" panose="02020603050405020304" pitchFamily="18" charset="0"/>
              </a:rPr>
              <a:t>yBA</a:t>
            </a:r>
            <a:r>
              <a:rPr lang="en-US" altLang="en-US" sz="2000" dirty="0">
                <a:cs typeface="Times New Roman" panose="02020603050405020304" pitchFamily="18" charset="0"/>
              </a:rPr>
              <a:t> (wasn’t included in last version)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cs typeface="Times New Roman" panose="02020603050405020304" pitchFamily="18" charset="0"/>
              </a:rPr>
              <a:t>Best (or most influential) pairs and their respective AIC values: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cs typeface="Times New Roman" panose="02020603050405020304" pitchFamily="18" charset="0"/>
              </a:rPr>
              <a:t>kappa &amp; </a:t>
            </a:r>
            <a:r>
              <a:rPr lang="en-US" altLang="en-US" sz="2000" dirty="0" err="1">
                <a:cs typeface="Times New Roman" panose="02020603050405020304" pitchFamily="18" charset="0"/>
              </a:rPr>
              <a:t>sJAm</a:t>
            </a:r>
            <a:r>
              <a:rPr lang="en-US" altLang="en-US" sz="2000" dirty="0">
                <a:cs typeface="Times New Roman" panose="02020603050405020304" pitchFamily="18" charset="0"/>
              </a:rPr>
              <a:t> – 390.38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>
                <a:cs typeface="Times New Roman" panose="02020603050405020304" pitchFamily="18" charset="0"/>
              </a:rPr>
              <a:t>fB</a:t>
            </a:r>
            <a:r>
              <a:rPr lang="en-US" altLang="en-US" sz="2000" dirty="0">
                <a:cs typeface="Times New Roman" panose="02020603050405020304" pitchFamily="18" charset="0"/>
              </a:rPr>
              <a:t> &amp; </a:t>
            </a:r>
            <a:r>
              <a:rPr lang="en-US" altLang="en-US" sz="2000" dirty="0" err="1">
                <a:cs typeface="Times New Roman" panose="02020603050405020304" pitchFamily="18" charset="0"/>
              </a:rPr>
              <a:t>sJM</a:t>
            </a:r>
            <a:r>
              <a:rPr lang="en-US" altLang="en-US" sz="2000" dirty="0">
                <a:cs typeface="Times New Roman" panose="02020603050405020304" pitchFamily="18" charset="0"/>
              </a:rPr>
              <a:t> – 407.40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>
                <a:cs typeface="Times New Roman" panose="02020603050405020304" pitchFamily="18" charset="0"/>
              </a:rPr>
              <a:t>fB</a:t>
            </a:r>
            <a:r>
              <a:rPr lang="en-US" altLang="en-US" sz="2000" dirty="0">
                <a:cs typeface="Times New Roman" panose="02020603050405020304" pitchFamily="18" charset="0"/>
              </a:rPr>
              <a:t> &amp; kappa – 413.42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>
                <a:cs typeface="Times New Roman" panose="02020603050405020304" pitchFamily="18" charset="0"/>
              </a:rPr>
              <a:t>fB</a:t>
            </a:r>
            <a:r>
              <a:rPr lang="en-US" altLang="en-US" sz="2000" dirty="0">
                <a:cs typeface="Times New Roman" panose="02020603050405020304" pitchFamily="18" charset="0"/>
              </a:rPr>
              <a:t> &amp; </a:t>
            </a:r>
            <a:r>
              <a:rPr lang="en-US" altLang="en-US" sz="2000" dirty="0" err="1">
                <a:cs typeface="Times New Roman" panose="02020603050405020304" pitchFamily="18" charset="0"/>
              </a:rPr>
              <a:t>sJAm</a:t>
            </a:r>
            <a:r>
              <a:rPr lang="en-US" altLang="en-US" sz="2000" dirty="0">
                <a:cs typeface="Times New Roman" panose="02020603050405020304" pitchFamily="18" charset="0"/>
              </a:rPr>
              <a:t> – 413.91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>
                <a:cs typeface="Times New Roman" panose="02020603050405020304" pitchFamily="18" charset="0"/>
              </a:rPr>
              <a:t>fB</a:t>
            </a:r>
            <a:r>
              <a:rPr lang="en-US" altLang="en-US" sz="2000" dirty="0">
                <a:cs typeface="Times New Roman" panose="02020603050405020304" pitchFamily="18" charset="0"/>
              </a:rPr>
              <a:t> &amp; </a:t>
            </a:r>
            <a:r>
              <a:rPr lang="en-US" altLang="en-US" sz="2000" dirty="0" err="1">
                <a:cs typeface="Times New Roman" panose="02020603050405020304" pitchFamily="18" charset="0"/>
              </a:rPr>
              <a:t>yBA</a:t>
            </a:r>
            <a:r>
              <a:rPr lang="en-US" altLang="en-US" sz="2000" dirty="0">
                <a:cs typeface="Times New Roman" panose="02020603050405020304" pitchFamily="18" charset="0"/>
              </a:rPr>
              <a:t> – 417.53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>
                <a:cs typeface="Times New Roman" panose="02020603050405020304" pitchFamily="18" charset="0"/>
              </a:rPr>
              <a:t>fB</a:t>
            </a:r>
            <a:r>
              <a:rPr lang="en-US" altLang="en-US" sz="2000" dirty="0">
                <a:cs typeface="Times New Roman" panose="02020603050405020304" pitchFamily="18" charset="0"/>
              </a:rPr>
              <a:t> &amp; </a:t>
            </a:r>
            <a:r>
              <a:rPr lang="en-US" altLang="en-US" sz="2000" dirty="0" err="1">
                <a:cs typeface="Times New Roman" panose="02020603050405020304" pitchFamily="18" charset="0"/>
              </a:rPr>
              <a:t>yVA</a:t>
            </a:r>
            <a:r>
              <a:rPr lang="en-US" altLang="en-US" sz="2000" dirty="0">
                <a:cs typeface="Times New Roman" panose="02020603050405020304" pitchFamily="18" charset="0"/>
              </a:rPr>
              <a:t> – 418.80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/>
              <a:t>fB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sJAm</a:t>
            </a:r>
            <a:r>
              <a:rPr lang="en-US" altLang="en-US" sz="2000" dirty="0"/>
              <a:t>, and kappa had overall the biggest effect on fit. 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Didn’t include WB0,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Lwp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alt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or f in this exercise because they are known values (length at puberty and initial egg weight come from literature and ad libitum food f=1).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There is a table of all combinations (not included here) if we want to look at this more. </a:t>
            </a:r>
          </a:p>
        </p:txBody>
      </p:sp>
    </p:spTree>
    <p:extLst>
      <p:ext uri="{BB962C8B-B14F-4D97-AF65-F5344CB8AC3E}">
        <p14:creationId xmlns:p14="http://schemas.microsoft.com/office/powerpoint/2010/main" val="363651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6E83CABF-EE0A-46A9-A0B3-1B425097C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10" y="319615"/>
            <a:ext cx="103560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the most influential parameters, fitting for combinations of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3356D1-DCF3-43A0-B17B-E8E1B765016E}"/>
              </a:ext>
            </a:extLst>
          </p:cNvPr>
          <p:cNvSpPr txBox="1"/>
          <p:nvPr/>
        </p:nvSpPr>
        <p:spPr>
          <a:xfrm>
            <a:off x="8497824" y="1204543"/>
            <a:ext cx="34747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Used best three from the previous exercise, and included </a:t>
            </a:r>
            <a:r>
              <a:rPr lang="en-US" dirty="0" err="1"/>
              <a:t>yVA</a:t>
            </a:r>
            <a:r>
              <a:rPr lang="en-US" dirty="0"/>
              <a:t> because we are interested in the conversion efficiency for hypoxia.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Best combination (lowest AIC) is </a:t>
            </a:r>
            <a:r>
              <a:rPr lang="en-US" dirty="0" err="1"/>
              <a:t>fB</a:t>
            </a:r>
            <a:r>
              <a:rPr lang="en-US" dirty="0"/>
              <a:t>, </a:t>
            </a:r>
            <a:r>
              <a:rPr lang="en-US" dirty="0" err="1"/>
              <a:t>yVA</a:t>
            </a:r>
            <a:r>
              <a:rPr lang="en-US" dirty="0"/>
              <a:t>, and kappa.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Followed closely by </a:t>
            </a:r>
            <a:r>
              <a:rPr lang="en-US" dirty="0" err="1"/>
              <a:t>sJAm</a:t>
            </a:r>
            <a:r>
              <a:rPr lang="en-US" dirty="0"/>
              <a:t>, </a:t>
            </a:r>
            <a:r>
              <a:rPr lang="en-US" dirty="0" err="1"/>
              <a:t>yVA</a:t>
            </a:r>
            <a:r>
              <a:rPr lang="en-US" dirty="0"/>
              <a:t>, and kappa. </a:t>
            </a:r>
            <a:endParaRPr lang="en-US" sz="2400" dirty="0"/>
          </a:p>
          <a:p>
            <a:r>
              <a:rPr lang="en-US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4C9CD51-69E8-4887-858A-4E9259A20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549564"/>
              </p:ext>
            </p:extLst>
          </p:nvPr>
        </p:nvGraphicFramePr>
        <p:xfrm>
          <a:off x="399414" y="910844"/>
          <a:ext cx="8098411" cy="54476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5510">
                  <a:extLst>
                    <a:ext uri="{9D8B030D-6E8A-4147-A177-3AD203B41FA5}">
                      <a16:colId xmlns:a16="http://schemas.microsoft.com/office/drawing/2014/main" val="2771843418"/>
                    </a:ext>
                  </a:extLst>
                </a:gridCol>
                <a:gridCol w="1340785">
                  <a:extLst>
                    <a:ext uri="{9D8B030D-6E8A-4147-A177-3AD203B41FA5}">
                      <a16:colId xmlns:a16="http://schemas.microsoft.com/office/drawing/2014/main" val="4202651788"/>
                    </a:ext>
                  </a:extLst>
                </a:gridCol>
                <a:gridCol w="1559052">
                  <a:extLst>
                    <a:ext uri="{9D8B030D-6E8A-4147-A177-3AD203B41FA5}">
                      <a16:colId xmlns:a16="http://schemas.microsoft.com/office/drawing/2014/main" val="2711897894"/>
                    </a:ext>
                  </a:extLst>
                </a:gridCol>
                <a:gridCol w="935432">
                  <a:extLst>
                    <a:ext uri="{9D8B030D-6E8A-4147-A177-3AD203B41FA5}">
                      <a16:colId xmlns:a16="http://schemas.microsoft.com/office/drawing/2014/main" val="585292059"/>
                    </a:ext>
                  </a:extLst>
                </a:gridCol>
                <a:gridCol w="1481100">
                  <a:extLst>
                    <a:ext uri="{9D8B030D-6E8A-4147-A177-3AD203B41FA5}">
                      <a16:colId xmlns:a16="http://schemas.microsoft.com/office/drawing/2014/main" val="2710338429"/>
                    </a:ext>
                  </a:extLst>
                </a:gridCol>
                <a:gridCol w="1866532">
                  <a:extLst>
                    <a:ext uri="{9D8B030D-6E8A-4147-A177-3AD203B41FA5}">
                      <a16:colId xmlns:a16="http://schemas.microsoft.com/office/drawing/2014/main" val="494195604"/>
                    </a:ext>
                  </a:extLst>
                </a:gridCol>
              </a:tblGrid>
              <a:tr h="9079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Initial parameters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Parameters estimated from ODE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AIC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Negative Log-Likelihood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Notes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9777495"/>
                  </a:ext>
                </a:extLst>
              </a:tr>
              <a:tr h="3026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sJAm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0.2720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408.90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201.45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Looks similar to original, good fit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177701"/>
                  </a:ext>
                </a:extLst>
              </a:tr>
              <a:tr h="3026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fB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0.9253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132847"/>
                  </a:ext>
                </a:extLst>
              </a:tr>
              <a:tr h="3026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kappa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0.75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0.7455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966460"/>
                  </a:ext>
                </a:extLst>
              </a:tr>
              <a:tr h="302647"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518628"/>
                  </a:ext>
                </a:extLst>
              </a:tr>
              <a:tr h="3026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sJAm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0.2931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393.00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193.50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Repro steeper but not unrealistic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0820485"/>
                  </a:ext>
                </a:extLst>
              </a:tr>
              <a:tr h="3026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yVA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0.1518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751079"/>
                  </a:ext>
                </a:extLst>
              </a:tr>
              <a:tr h="3026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kappa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0.6864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29848"/>
                  </a:ext>
                </a:extLst>
              </a:tr>
              <a:tr h="302647"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632254"/>
                  </a:ext>
                </a:extLst>
              </a:tr>
              <a:tr h="3026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fB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0.9589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390.22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192.11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Looks similar to original, repro slightly steeper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6154346"/>
                  </a:ext>
                </a:extLst>
              </a:tr>
              <a:tr h="3026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yVA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0.1404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15832"/>
                  </a:ext>
                </a:extLst>
              </a:tr>
              <a:tr h="3026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kappa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0.75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0.7622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617280"/>
                  </a:ext>
                </a:extLst>
              </a:tr>
              <a:tr h="302647">
                <a:tc gridSpan="6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771440"/>
                  </a:ext>
                </a:extLst>
              </a:tr>
              <a:tr h="3026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sJAm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0.27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0.2714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410.29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202.14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Looks very similar to first combo and original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3557612"/>
                  </a:ext>
                </a:extLst>
              </a:tr>
              <a:tr h="3026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fB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0.9355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82166"/>
                  </a:ext>
                </a:extLst>
              </a:tr>
              <a:tr h="3026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yVA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0.1471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13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353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3356D1-DCF3-43A0-B17B-E8E1B765016E}"/>
              </a:ext>
            </a:extLst>
          </p:cNvPr>
          <p:cNvSpPr txBox="1"/>
          <p:nvPr/>
        </p:nvSpPr>
        <p:spPr>
          <a:xfrm>
            <a:off x="2679032" y="178184"/>
            <a:ext cx="86627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Best combination (lowest AIC) is </a:t>
            </a:r>
            <a:r>
              <a:rPr lang="en-US" sz="2400" dirty="0" err="1"/>
              <a:t>fB</a:t>
            </a:r>
            <a:r>
              <a:rPr lang="en-US" sz="2400" dirty="0"/>
              <a:t>, </a:t>
            </a:r>
            <a:r>
              <a:rPr lang="en-US" sz="2400" dirty="0" err="1"/>
              <a:t>yVA</a:t>
            </a:r>
            <a:r>
              <a:rPr lang="en-US" sz="2400" dirty="0"/>
              <a:t>, and kappa.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29A4E-E247-4B0D-B9A5-A9391440E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892065"/>
            <a:ext cx="11109960" cy="596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7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3268</TotalTime>
  <Words>1195</Words>
  <Application>Microsoft Office PowerPoint</Application>
  <PresentationFormat>Widescreen</PresentationFormat>
  <Paragraphs>346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Current version of DEBkiss model</vt:lpstr>
      <vt:lpstr>Plot to 600 days</vt:lpstr>
      <vt:lpstr>Plot to 50 days for Egg Buffer</vt:lpstr>
      <vt:lpstr>Plot to 150 days for Survival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updates</vt:lpstr>
      <vt:lpstr>PowerPoint Presentation</vt:lpstr>
      <vt:lpstr>Hypoxia effects on metabolism</vt:lpstr>
      <vt:lpstr>PowerPoint Presentation</vt:lpstr>
      <vt:lpstr>Asymmetric curve for additional stress at very low oxygen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version of DEBkiss model</dc:title>
  <dc:creator>Teresa G Schwemmer</dc:creator>
  <cp:lastModifiedBy>Teresa G Schwemmer</cp:lastModifiedBy>
  <cp:revision>9</cp:revision>
  <dcterms:created xsi:type="dcterms:W3CDTF">2022-12-01T18:31:26Z</dcterms:created>
  <dcterms:modified xsi:type="dcterms:W3CDTF">2022-12-19T22:01:00Z</dcterms:modified>
</cp:coreProperties>
</file>