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9" r:id="rId5"/>
    <p:sldId id="258" r:id="rId6"/>
    <p:sldId id="260" r:id="rId7"/>
    <p:sldId id="262" r:id="rId8"/>
    <p:sldId id="261" r:id="rId9"/>
    <p:sldId id="263" r:id="rId10"/>
    <p:sldId id="264" r:id="rId11"/>
    <p:sldId id="268" r:id="rId12"/>
    <p:sldId id="265" r:id="rId13"/>
    <p:sldId id="269"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1" d="100"/>
          <a:sy n="121" d="100"/>
        </p:scale>
        <p:origin x="10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73D9-CD94-396E-D15A-B81C0ADB04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91869B-D224-A449-DAF2-0CA6029616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350B23-C535-F3D5-E1BD-9CD8FCD848F4}"/>
              </a:ext>
            </a:extLst>
          </p:cNvPr>
          <p:cNvSpPr>
            <a:spLocks noGrp="1"/>
          </p:cNvSpPr>
          <p:nvPr>
            <p:ph type="dt" sz="half" idx="10"/>
          </p:nvPr>
        </p:nvSpPr>
        <p:spPr/>
        <p:txBody>
          <a:bodyPr/>
          <a:lstStyle/>
          <a:p>
            <a:fld id="{40739969-62B4-48FF-BB11-B204DE04C3A6}" type="datetimeFigureOut">
              <a:rPr lang="en-US" smtClean="0"/>
              <a:t>12/27/2023</a:t>
            </a:fld>
            <a:endParaRPr lang="en-US"/>
          </a:p>
        </p:txBody>
      </p:sp>
      <p:sp>
        <p:nvSpPr>
          <p:cNvPr id="5" name="Footer Placeholder 4">
            <a:extLst>
              <a:ext uri="{FF2B5EF4-FFF2-40B4-BE49-F238E27FC236}">
                <a16:creationId xmlns:a16="http://schemas.microsoft.com/office/drawing/2014/main" id="{5FD53E99-6C23-89DD-1D77-EC72FD993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CED3D-4F26-EF0F-C5CE-14E6E0657E22}"/>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352645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D236-2BBC-E489-C867-810CDC1F29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D301C7-527F-44E8-CD23-5EDC6D30F0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42974-AC63-5E72-ABA4-53D50142E098}"/>
              </a:ext>
            </a:extLst>
          </p:cNvPr>
          <p:cNvSpPr>
            <a:spLocks noGrp="1"/>
          </p:cNvSpPr>
          <p:nvPr>
            <p:ph type="dt" sz="half" idx="10"/>
          </p:nvPr>
        </p:nvSpPr>
        <p:spPr/>
        <p:txBody>
          <a:bodyPr/>
          <a:lstStyle/>
          <a:p>
            <a:fld id="{40739969-62B4-48FF-BB11-B204DE04C3A6}" type="datetimeFigureOut">
              <a:rPr lang="en-US" smtClean="0"/>
              <a:t>12/27/2023</a:t>
            </a:fld>
            <a:endParaRPr lang="en-US"/>
          </a:p>
        </p:txBody>
      </p:sp>
      <p:sp>
        <p:nvSpPr>
          <p:cNvPr id="5" name="Footer Placeholder 4">
            <a:extLst>
              <a:ext uri="{FF2B5EF4-FFF2-40B4-BE49-F238E27FC236}">
                <a16:creationId xmlns:a16="http://schemas.microsoft.com/office/drawing/2014/main" id="{C78D6778-7E0E-460F-3944-84E0E13DC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446F8-7382-9341-1557-72A960FF3C4E}"/>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199423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C0ED54-176E-FA59-A769-D9D9E7A7CF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D52D51-4E78-2031-0F82-CC91A61714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9E438-0F38-6E97-E9A7-4916DFA7913A}"/>
              </a:ext>
            </a:extLst>
          </p:cNvPr>
          <p:cNvSpPr>
            <a:spLocks noGrp="1"/>
          </p:cNvSpPr>
          <p:nvPr>
            <p:ph type="dt" sz="half" idx="10"/>
          </p:nvPr>
        </p:nvSpPr>
        <p:spPr/>
        <p:txBody>
          <a:bodyPr/>
          <a:lstStyle/>
          <a:p>
            <a:fld id="{40739969-62B4-48FF-BB11-B204DE04C3A6}" type="datetimeFigureOut">
              <a:rPr lang="en-US" smtClean="0"/>
              <a:t>12/27/2023</a:t>
            </a:fld>
            <a:endParaRPr lang="en-US"/>
          </a:p>
        </p:txBody>
      </p:sp>
      <p:sp>
        <p:nvSpPr>
          <p:cNvPr id="5" name="Footer Placeholder 4">
            <a:extLst>
              <a:ext uri="{FF2B5EF4-FFF2-40B4-BE49-F238E27FC236}">
                <a16:creationId xmlns:a16="http://schemas.microsoft.com/office/drawing/2014/main" id="{78B407E6-2E2D-8A75-BBA8-53DB4B644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49C71-9B4F-124C-3A33-96A56AE30A70}"/>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30499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C781-2D5B-CB12-73B7-C9DFE97DB5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CCB985-42DB-E42D-0B95-1B9DDDE570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93EA70-6894-CADB-BC9C-43EC4E20196D}"/>
              </a:ext>
            </a:extLst>
          </p:cNvPr>
          <p:cNvSpPr>
            <a:spLocks noGrp="1"/>
          </p:cNvSpPr>
          <p:nvPr>
            <p:ph type="dt" sz="half" idx="10"/>
          </p:nvPr>
        </p:nvSpPr>
        <p:spPr/>
        <p:txBody>
          <a:bodyPr/>
          <a:lstStyle/>
          <a:p>
            <a:fld id="{40739969-62B4-48FF-BB11-B204DE04C3A6}" type="datetimeFigureOut">
              <a:rPr lang="en-US" smtClean="0"/>
              <a:t>12/27/2023</a:t>
            </a:fld>
            <a:endParaRPr lang="en-US"/>
          </a:p>
        </p:txBody>
      </p:sp>
      <p:sp>
        <p:nvSpPr>
          <p:cNvPr id="5" name="Footer Placeholder 4">
            <a:extLst>
              <a:ext uri="{FF2B5EF4-FFF2-40B4-BE49-F238E27FC236}">
                <a16:creationId xmlns:a16="http://schemas.microsoft.com/office/drawing/2014/main" id="{E3B40A04-C8D3-A0FF-C4B2-386497D68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2C063-9C17-5FE0-A859-E93A6FF6B06A}"/>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3666585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F25C-9056-7B97-D891-D5783F1C08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D154D4-EA94-B6D5-EC09-1191BAE2CA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076DD8-CFE4-7A1B-104F-6C3C570AA19A}"/>
              </a:ext>
            </a:extLst>
          </p:cNvPr>
          <p:cNvSpPr>
            <a:spLocks noGrp="1"/>
          </p:cNvSpPr>
          <p:nvPr>
            <p:ph type="dt" sz="half" idx="10"/>
          </p:nvPr>
        </p:nvSpPr>
        <p:spPr/>
        <p:txBody>
          <a:bodyPr/>
          <a:lstStyle/>
          <a:p>
            <a:fld id="{40739969-62B4-48FF-BB11-B204DE04C3A6}" type="datetimeFigureOut">
              <a:rPr lang="en-US" smtClean="0"/>
              <a:t>12/27/2023</a:t>
            </a:fld>
            <a:endParaRPr lang="en-US"/>
          </a:p>
        </p:txBody>
      </p:sp>
      <p:sp>
        <p:nvSpPr>
          <p:cNvPr id="5" name="Footer Placeholder 4">
            <a:extLst>
              <a:ext uri="{FF2B5EF4-FFF2-40B4-BE49-F238E27FC236}">
                <a16:creationId xmlns:a16="http://schemas.microsoft.com/office/drawing/2014/main" id="{93E1C8E1-9081-ECC6-D6FE-8F4916D8D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48F80-43D7-5A2C-C74C-9C58A4FA13BD}"/>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4163696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DB87-A93A-99E0-0419-CE766C55D6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31C607-6922-B608-1D80-C0749406F8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57CE80-9EDA-B2A9-D04F-ECEDD0626D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64435-34B0-1EC3-9355-026A91B60334}"/>
              </a:ext>
            </a:extLst>
          </p:cNvPr>
          <p:cNvSpPr>
            <a:spLocks noGrp="1"/>
          </p:cNvSpPr>
          <p:nvPr>
            <p:ph type="dt" sz="half" idx="10"/>
          </p:nvPr>
        </p:nvSpPr>
        <p:spPr/>
        <p:txBody>
          <a:bodyPr/>
          <a:lstStyle/>
          <a:p>
            <a:fld id="{40739969-62B4-48FF-BB11-B204DE04C3A6}" type="datetimeFigureOut">
              <a:rPr lang="en-US" smtClean="0"/>
              <a:t>12/27/2023</a:t>
            </a:fld>
            <a:endParaRPr lang="en-US"/>
          </a:p>
        </p:txBody>
      </p:sp>
      <p:sp>
        <p:nvSpPr>
          <p:cNvPr id="6" name="Footer Placeholder 5">
            <a:extLst>
              <a:ext uri="{FF2B5EF4-FFF2-40B4-BE49-F238E27FC236}">
                <a16:creationId xmlns:a16="http://schemas.microsoft.com/office/drawing/2014/main" id="{477E2813-6DCF-4887-A72C-0F05D22BBB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5B681-8BB1-EC6A-9ACC-E70E23AA6C4C}"/>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46716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2E69-F0F5-4120-DEE3-75678F6B12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2B47D6-EA63-20ED-7FDD-5D1664ADCD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FC2D39-18BB-ED05-38F6-9743F02476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1425CD-A1E8-88D6-CB6D-57670E89C5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ACE46B-D4F6-5DC4-ECA5-190167751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14E3BB-8040-9B3A-A944-19758ADB7644}"/>
              </a:ext>
            </a:extLst>
          </p:cNvPr>
          <p:cNvSpPr>
            <a:spLocks noGrp="1"/>
          </p:cNvSpPr>
          <p:nvPr>
            <p:ph type="dt" sz="half" idx="10"/>
          </p:nvPr>
        </p:nvSpPr>
        <p:spPr/>
        <p:txBody>
          <a:bodyPr/>
          <a:lstStyle/>
          <a:p>
            <a:fld id="{40739969-62B4-48FF-BB11-B204DE04C3A6}" type="datetimeFigureOut">
              <a:rPr lang="en-US" smtClean="0"/>
              <a:t>12/27/2023</a:t>
            </a:fld>
            <a:endParaRPr lang="en-US"/>
          </a:p>
        </p:txBody>
      </p:sp>
      <p:sp>
        <p:nvSpPr>
          <p:cNvPr id="8" name="Footer Placeholder 7">
            <a:extLst>
              <a:ext uri="{FF2B5EF4-FFF2-40B4-BE49-F238E27FC236}">
                <a16:creationId xmlns:a16="http://schemas.microsoft.com/office/drawing/2014/main" id="{4383F8DF-F819-0844-3DC4-37CCCD662C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3513F3-CAB1-0564-C22E-02A5830A72F4}"/>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3821140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5D94-21BE-3CCD-850C-1946CEE4F4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3B754C-AE13-48B7-6A6A-7F9077784F1F}"/>
              </a:ext>
            </a:extLst>
          </p:cNvPr>
          <p:cNvSpPr>
            <a:spLocks noGrp="1"/>
          </p:cNvSpPr>
          <p:nvPr>
            <p:ph type="dt" sz="half" idx="10"/>
          </p:nvPr>
        </p:nvSpPr>
        <p:spPr/>
        <p:txBody>
          <a:bodyPr/>
          <a:lstStyle/>
          <a:p>
            <a:fld id="{40739969-62B4-48FF-BB11-B204DE04C3A6}" type="datetimeFigureOut">
              <a:rPr lang="en-US" smtClean="0"/>
              <a:t>12/27/2023</a:t>
            </a:fld>
            <a:endParaRPr lang="en-US"/>
          </a:p>
        </p:txBody>
      </p:sp>
      <p:sp>
        <p:nvSpPr>
          <p:cNvPr id="4" name="Footer Placeholder 3">
            <a:extLst>
              <a:ext uri="{FF2B5EF4-FFF2-40B4-BE49-F238E27FC236}">
                <a16:creationId xmlns:a16="http://schemas.microsoft.com/office/drawing/2014/main" id="{62780789-BF4F-8F1B-544D-B9BA80F851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2F48B7-A0B1-1F15-CCE3-6D465D875D2A}"/>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129207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A7999-652E-99FE-BC55-A4CF7FB91353}"/>
              </a:ext>
            </a:extLst>
          </p:cNvPr>
          <p:cNvSpPr>
            <a:spLocks noGrp="1"/>
          </p:cNvSpPr>
          <p:nvPr>
            <p:ph type="dt" sz="half" idx="10"/>
          </p:nvPr>
        </p:nvSpPr>
        <p:spPr/>
        <p:txBody>
          <a:bodyPr/>
          <a:lstStyle/>
          <a:p>
            <a:fld id="{40739969-62B4-48FF-BB11-B204DE04C3A6}" type="datetimeFigureOut">
              <a:rPr lang="en-US" smtClean="0"/>
              <a:t>12/27/2023</a:t>
            </a:fld>
            <a:endParaRPr lang="en-US"/>
          </a:p>
        </p:txBody>
      </p:sp>
      <p:sp>
        <p:nvSpPr>
          <p:cNvPr id="3" name="Footer Placeholder 2">
            <a:extLst>
              <a:ext uri="{FF2B5EF4-FFF2-40B4-BE49-F238E27FC236}">
                <a16:creationId xmlns:a16="http://schemas.microsoft.com/office/drawing/2014/main" id="{2E8949DD-6331-4817-52A9-ADAAB13072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77DA78-7683-B535-64B9-D759355FE943}"/>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184333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A668-EC98-F394-AD42-BC4CCA38C4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8DE6F9-7357-20FB-F54E-68A1A24FEF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27B827-CBB6-98DF-41DE-10A352968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CAFD99-412A-17B7-4FA2-2CA57809F8ED}"/>
              </a:ext>
            </a:extLst>
          </p:cNvPr>
          <p:cNvSpPr>
            <a:spLocks noGrp="1"/>
          </p:cNvSpPr>
          <p:nvPr>
            <p:ph type="dt" sz="half" idx="10"/>
          </p:nvPr>
        </p:nvSpPr>
        <p:spPr/>
        <p:txBody>
          <a:bodyPr/>
          <a:lstStyle/>
          <a:p>
            <a:fld id="{40739969-62B4-48FF-BB11-B204DE04C3A6}" type="datetimeFigureOut">
              <a:rPr lang="en-US" smtClean="0"/>
              <a:t>12/27/2023</a:t>
            </a:fld>
            <a:endParaRPr lang="en-US"/>
          </a:p>
        </p:txBody>
      </p:sp>
      <p:sp>
        <p:nvSpPr>
          <p:cNvPr id="6" name="Footer Placeholder 5">
            <a:extLst>
              <a:ext uri="{FF2B5EF4-FFF2-40B4-BE49-F238E27FC236}">
                <a16:creationId xmlns:a16="http://schemas.microsoft.com/office/drawing/2014/main" id="{84B6CBE9-A439-252B-65C9-6165A43B5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C50FD-85DD-336D-DC2B-10484C1A49CC}"/>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14995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F604-D5D3-CC2F-F13D-9E8F82232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03F130-EDD9-09E7-F1E0-100CAB6903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FF2EC7-104F-4244-DA25-0B73E1E10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3EE95-28BC-4715-3FB7-F7BFABD8AAF6}"/>
              </a:ext>
            </a:extLst>
          </p:cNvPr>
          <p:cNvSpPr>
            <a:spLocks noGrp="1"/>
          </p:cNvSpPr>
          <p:nvPr>
            <p:ph type="dt" sz="half" idx="10"/>
          </p:nvPr>
        </p:nvSpPr>
        <p:spPr/>
        <p:txBody>
          <a:bodyPr/>
          <a:lstStyle/>
          <a:p>
            <a:fld id="{40739969-62B4-48FF-BB11-B204DE04C3A6}" type="datetimeFigureOut">
              <a:rPr lang="en-US" smtClean="0"/>
              <a:t>12/27/2023</a:t>
            </a:fld>
            <a:endParaRPr lang="en-US"/>
          </a:p>
        </p:txBody>
      </p:sp>
      <p:sp>
        <p:nvSpPr>
          <p:cNvPr id="6" name="Footer Placeholder 5">
            <a:extLst>
              <a:ext uri="{FF2B5EF4-FFF2-40B4-BE49-F238E27FC236}">
                <a16:creationId xmlns:a16="http://schemas.microsoft.com/office/drawing/2014/main" id="{ADB547A1-3A58-4A41-10AA-78662DA42F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854B1C-9EEC-6E67-35E7-A4CDEB2D6AD8}"/>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349652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90D57-EBC5-224F-EFE7-617B1F2491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398900-D938-6B2A-086A-996405816C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4CA53-F48D-5BA0-247E-11ED755CB1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39969-62B4-48FF-BB11-B204DE04C3A6}" type="datetimeFigureOut">
              <a:rPr lang="en-US" smtClean="0"/>
              <a:t>12/27/2023</a:t>
            </a:fld>
            <a:endParaRPr lang="en-US"/>
          </a:p>
        </p:txBody>
      </p:sp>
      <p:sp>
        <p:nvSpPr>
          <p:cNvPr id="5" name="Footer Placeholder 4">
            <a:extLst>
              <a:ext uri="{FF2B5EF4-FFF2-40B4-BE49-F238E27FC236}">
                <a16:creationId xmlns:a16="http://schemas.microsoft.com/office/drawing/2014/main" id="{EAF8C292-73A1-DE4C-0B3F-9D267A3297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C84658-2405-DCB9-EE65-AFB7E8900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D7AD4F-997A-4CDD-91E9-0E3B9C19BD36}" type="slidenum">
              <a:rPr lang="en-US" smtClean="0"/>
              <a:t>‹#›</a:t>
            </a:fld>
            <a:endParaRPr lang="en-US"/>
          </a:p>
        </p:txBody>
      </p:sp>
    </p:spTree>
    <p:extLst>
      <p:ext uri="{BB962C8B-B14F-4D97-AF65-F5344CB8AC3E}">
        <p14:creationId xmlns:p14="http://schemas.microsoft.com/office/powerpoint/2010/main" val="267248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7532-CB05-96CC-4A4D-E615CA22026B}"/>
              </a:ext>
            </a:extLst>
          </p:cNvPr>
          <p:cNvSpPr>
            <a:spLocks noGrp="1"/>
          </p:cNvSpPr>
          <p:nvPr>
            <p:ph type="ctrTitle"/>
          </p:nvPr>
        </p:nvSpPr>
        <p:spPr/>
        <p:txBody>
          <a:bodyPr>
            <a:noAutofit/>
          </a:bodyPr>
          <a:lstStyle/>
          <a:p>
            <a:r>
              <a:rPr lang="en-US" sz="4400" dirty="0"/>
              <a:t>Attributing hypoxia responses of early life </a:t>
            </a:r>
            <a:r>
              <a:rPr lang="en-US" sz="4400" i="1" dirty="0"/>
              <a:t>Menidia </a:t>
            </a:r>
            <a:r>
              <a:rPr lang="en-US" sz="4400" i="1" dirty="0" err="1"/>
              <a:t>menidia</a:t>
            </a:r>
            <a:r>
              <a:rPr lang="en-US" sz="4400" dirty="0"/>
              <a:t> to energetic mechanisms with Dynamic Energy Budget theory</a:t>
            </a:r>
          </a:p>
        </p:txBody>
      </p:sp>
      <p:sp>
        <p:nvSpPr>
          <p:cNvPr id="3" name="Subtitle 2">
            <a:extLst>
              <a:ext uri="{FF2B5EF4-FFF2-40B4-BE49-F238E27FC236}">
                <a16:creationId xmlns:a16="http://schemas.microsoft.com/office/drawing/2014/main" id="{BF2D7E9E-3264-8F45-EB15-53659AD2FD57}"/>
              </a:ext>
            </a:extLst>
          </p:cNvPr>
          <p:cNvSpPr>
            <a:spLocks noGrp="1"/>
          </p:cNvSpPr>
          <p:nvPr>
            <p:ph type="subTitle" idx="1"/>
          </p:nvPr>
        </p:nvSpPr>
        <p:spPr>
          <a:xfrm>
            <a:off x="1524000" y="4169596"/>
            <a:ext cx="9144000" cy="2002604"/>
          </a:xfrm>
        </p:spPr>
        <p:txBody>
          <a:bodyPr>
            <a:normAutofit fontScale="70000" lnSpcReduction="20000"/>
          </a:bodyPr>
          <a:lstStyle/>
          <a:p>
            <a:r>
              <a:rPr lang="en-US" dirty="0"/>
              <a:t>Updates with hypoxia correction factor derived from noncompetitive inhibition of DEB processes</a:t>
            </a:r>
          </a:p>
          <a:p>
            <a:endParaRPr lang="en-US" dirty="0"/>
          </a:p>
          <a:p>
            <a:r>
              <a:rPr lang="en-US" dirty="0"/>
              <a:t>Correction factor developed by Roger Nisbet based on Muller et al. (2019) and implemented by Teresa Schwemmer</a:t>
            </a:r>
          </a:p>
          <a:p>
            <a:endParaRPr lang="en-US" dirty="0"/>
          </a:p>
          <a:p>
            <a:r>
              <a:rPr lang="en-US" dirty="0"/>
              <a:t>December 2023</a:t>
            </a:r>
          </a:p>
        </p:txBody>
      </p:sp>
    </p:spTree>
    <p:extLst>
      <p:ext uri="{BB962C8B-B14F-4D97-AF65-F5344CB8AC3E}">
        <p14:creationId xmlns:p14="http://schemas.microsoft.com/office/powerpoint/2010/main" val="37163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27E2-3384-B131-3F6D-510715823E8A}"/>
              </a:ext>
            </a:extLst>
          </p:cNvPr>
          <p:cNvSpPr>
            <a:spLocks noGrp="1"/>
          </p:cNvSpPr>
          <p:nvPr>
            <p:ph type="title"/>
          </p:nvPr>
        </p:nvSpPr>
        <p:spPr/>
        <p:txBody>
          <a:bodyPr/>
          <a:lstStyle/>
          <a:p>
            <a:r>
              <a:rPr lang="en-US" dirty="0"/>
              <a:t>Applying inhibition to assimilation rate (</a:t>
            </a:r>
            <a:r>
              <a:rPr lang="en-US" dirty="0" err="1"/>
              <a:t>J</a:t>
            </a:r>
            <a:r>
              <a:rPr lang="en-US" baseline="30000" dirty="0" err="1"/>
              <a:t>a</a:t>
            </a:r>
            <a:r>
              <a:rPr lang="en-US" baseline="-25000" dirty="0" err="1"/>
              <a:t>Am</a:t>
            </a:r>
            <a:r>
              <a:rPr lang="en-US" dirty="0"/>
              <a:t>) vs. yield coefficient (</a:t>
            </a:r>
            <a:r>
              <a:rPr lang="en-US" dirty="0" err="1"/>
              <a:t>y</a:t>
            </a:r>
            <a:r>
              <a:rPr lang="en-US" baseline="-25000" dirty="0" err="1"/>
              <a:t>VA</a:t>
            </a:r>
            <a:r>
              <a:rPr lang="en-US" dirty="0"/>
              <a:t>)</a:t>
            </a:r>
          </a:p>
        </p:txBody>
      </p:sp>
      <p:sp>
        <p:nvSpPr>
          <p:cNvPr id="3" name="Content Placeholder 2">
            <a:extLst>
              <a:ext uri="{FF2B5EF4-FFF2-40B4-BE49-F238E27FC236}">
                <a16:creationId xmlns:a16="http://schemas.microsoft.com/office/drawing/2014/main" id="{5A021AA7-21DA-2D05-3B9B-AC68AB899F29}"/>
              </a:ext>
            </a:extLst>
          </p:cNvPr>
          <p:cNvSpPr>
            <a:spLocks noGrp="1"/>
          </p:cNvSpPr>
          <p:nvPr>
            <p:ph idx="1"/>
          </p:nvPr>
        </p:nvSpPr>
        <p:spPr>
          <a:xfrm>
            <a:off x="838200" y="1825625"/>
            <a:ext cx="3741683" cy="4351338"/>
          </a:xfrm>
        </p:spPr>
        <p:txBody>
          <a:bodyPr>
            <a:normAutofit/>
          </a:bodyPr>
          <a:lstStyle/>
          <a:p>
            <a:pPr marL="0" indent="0">
              <a:buNone/>
            </a:pPr>
            <a:r>
              <a:rPr lang="en-US" sz="2000" dirty="0" err="1"/>
              <a:t>J</a:t>
            </a:r>
            <a:r>
              <a:rPr lang="en-US" sz="2000" baseline="30000" dirty="0" err="1"/>
              <a:t>a</a:t>
            </a:r>
            <a:r>
              <a:rPr lang="en-US" sz="2000" baseline="-25000" dirty="0" err="1"/>
              <a:t>Am</a:t>
            </a:r>
            <a:r>
              <a:rPr lang="en-US" sz="2000" dirty="0"/>
              <a:t>: best Z is 3.019 (AIC=856.03)</a:t>
            </a:r>
          </a:p>
        </p:txBody>
      </p:sp>
      <p:sp>
        <p:nvSpPr>
          <p:cNvPr id="4" name="Content Placeholder 2">
            <a:extLst>
              <a:ext uri="{FF2B5EF4-FFF2-40B4-BE49-F238E27FC236}">
                <a16:creationId xmlns:a16="http://schemas.microsoft.com/office/drawing/2014/main" id="{F278FB46-8A07-5BCA-B39D-20086D1BDA65}"/>
              </a:ext>
            </a:extLst>
          </p:cNvPr>
          <p:cNvSpPr txBox="1">
            <a:spLocks/>
          </p:cNvSpPr>
          <p:nvPr/>
        </p:nvSpPr>
        <p:spPr>
          <a:xfrm>
            <a:off x="7485993" y="1825625"/>
            <a:ext cx="37416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y</a:t>
            </a:r>
            <a:r>
              <a:rPr lang="en-US" sz="2000" baseline="-25000" dirty="0" err="1"/>
              <a:t>VA</a:t>
            </a:r>
            <a:r>
              <a:rPr lang="en-US" sz="2000" dirty="0"/>
              <a:t>: best Z is 1.818 (AIC=848.62)</a:t>
            </a:r>
          </a:p>
        </p:txBody>
      </p:sp>
      <p:pic>
        <p:nvPicPr>
          <p:cNvPr id="6" name="Picture 5" descr="A graph of different colored lines&#10;&#10;Description automatically generated">
            <a:extLst>
              <a:ext uri="{FF2B5EF4-FFF2-40B4-BE49-F238E27FC236}">
                <a16:creationId xmlns:a16="http://schemas.microsoft.com/office/drawing/2014/main" id="{9F09C4E3-970C-ED5A-5DB8-A6D1D1475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254" y="2325414"/>
            <a:ext cx="3992422" cy="3327019"/>
          </a:xfrm>
          <a:prstGeom prst="rect">
            <a:avLst/>
          </a:prstGeom>
        </p:spPr>
      </p:pic>
      <p:pic>
        <p:nvPicPr>
          <p:cNvPr id="7" name="Picture 6" descr="A graph of different colored lines&#10;&#10;Description automatically generated">
            <a:extLst>
              <a:ext uri="{FF2B5EF4-FFF2-40B4-BE49-F238E27FC236}">
                <a16:creationId xmlns:a16="http://schemas.microsoft.com/office/drawing/2014/main" id="{8565A0AE-CF70-9BC2-1FC5-155DA1A27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61" y="2325415"/>
            <a:ext cx="3992422" cy="3327018"/>
          </a:xfrm>
          <a:prstGeom prst="rect">
            <a:avLst/>
          </a:prstGeom>
        </p:spPr>
      </p:pic>
      <p:sp>
        <p:nvSpPr>
          <p:cNvPr id="8" name="TextBox 7">
            <a:extLst>
              <a:ext uri="{FF2B5EF4-FFF2-40B4-BE49-F238E27FC236}">
                <a16:creationId xmlns:a16="http://schemas.microsoft.com/office/drawing/2014/main" id="{7EE8D374-74CB-8740-F759-FE356D35988D}"/>
              </a:ext>
            </a:extLst>
          </p:cNvPr>
          <p:cNvSpPr txBox="1"/>
          <p:nvPr/>
        </p:nvSpPr>
        <p:spPr>
          <a:xfrm>
            <a:off x="1496411" y="5850235"/>
            <a:ext cx="9073055" cy="923330"/>
          </a:xfrm>
          <a:prstGeom prst="rect">
            <a:avLst/>
          </a:prstGeom>
          <a:noFill/>
        </p:spPr>
        <p:txBody>
          <a:bodyPr wrap="square" rtlCol="0">
            <a:spAutoFit/>
          </a:bodyPr>
          <a:lstStyle/>
          <a:p>
            <a:r>
              <a:rPr lang="en-US" dirty="0"/>
              <a:t>Most noticeable difference is applying the inhibition function to </a:t>
            </a:r>
            <a:r>
              <a:rPr lang="en-US" dirty="0" err="1"/>
              <a:t>yVA</a:t>
            </a:r>
            <a:r>
              <a:rPr lang="en-US" dirty="0"/>
              <a:t> produces a better fit to length data, with hypoxic treatments producing a greater effect on length than when inhibition is applied to </a:t>
            </a:r>
            <a:r>
              <a:rPr lang="en-US" dirty="0" err="1"/>
              <a:t>J</a:t>
            </a:r>
            <a:r>
              <a:rPr lang="en-US" baseline="30000" dirty="0" err="1"/>
              <a:t>a</a:t>
            </a:r>
            <a:r>
              <a:rPr lang="en-US" baseline="-25000" dirty="0" err="1"/>
              <a:t>Am</a:t>
            </a:r>
            <a:r>
              <a:rPr lang="en-US" dirty="0"/>
              <a:t>. </a:t>
            </a:r>
          </a:p>
        </p:txBody>
      </p:sp>
      <p:pic>
        <p:nvPicPr>
          <p:cNvPr id="9" name="Picture 8" descr="A graph with different colored dots&#10;&#10;Description automatically generated">
            <a:extLst>
              <a:ext uri="{FF2B5EF4-FFF2-40B4-BE49-F238E27FC236}">
                <a16:creationId xmlns:a16="http://schemas.microsoft.com/office/drawing/2014/main" id="{0994BC4D-6F77-2679-C493-5A03FCFE88BF}"/>
              </a:ext>
            </a:extLst>
          </p:cNvPr>
          <p:cNvPicPr>
            <a:picLocks noChangeAspect="1"/>
          </p:cNvPicPr>
          <p:nvPr/>
        </p:nvPicPr>
        <p:blipFill rotWithShape="1">
          <a:blip r:embed="rId4">
            <a:extLst>
              <a:ext uri="{28A0092B-C50C-407E-A947-70E740481C1C}">
                <a14:useLocalDpi xmlns:a14="http://schemas.microsoft.com/office/drawing/2010/main" val="0"/>
              </a:ext>
            </a:extLst>
          </a:blip>
          <a:srcRect l="52029" t="57569" r="42565" b="37119"/>
          <a:stretch/>
        </p:blipFill>
        <p:spPr>
          <a:xfrm>
            <a:off x="5098508" y="3484010"/>
            <a:ext cx="201575" cy="165099"/>
          </a:xfrm>
          <a:prstGeom prst="rect">
            <a:avLst/>
          </a:prstGeom>
        </p:spPr>
      </p:pic>
      <p:pic>
        <p:nvPicPr>
          <p:cNvPr id="10" name="Picture 9" descr="A graph with different colored dots&#10;&#10;Description automatically generated">
            <a:extLst>
              <a:ext uri="{FF2B5EF4-FFF2-40B4-BE49-F238E27FC236}">
                <a16:creationId xmlns:a16="http://schemas.microsoft.com/office/drawing/2014/main" id="{7AA2F076-DE28-FD98-6AD3-E900D01EA3E8}"/>
              </a:ext>
            </a:extLst>
          </p:cNvPr>
          <p:cNvPicPr>
            <a:picLocks noChangeAspect="1"/>
          </p:cNvPicPr>
          <p:nvPr/>
        </p:nvPicPr>
        <p:blipFill rotWithShape="1">
          <a:blip r:embed="rId4">
            <a:extLst>
              <a:ext uri="{28A0092B-C50C-407E-A947-70E740481C1C}">
                <a14:useLocalDpi xmlns:a14="http://schemas.microsoft.com/office/drawing/2010/main" val="0"/>
              </a:ext>
            </a:extLst>
          </a:blip>
          <a:srcRect l="67205" t="43529" r="27346" b="51566"/>
          <a:stretch/>
        </p:blipFill>
        <p:spPr>
          <a:xfrm>
            <a:off x="5084183" y="3704155"/>
            <a:ext cx="203200" cy="152400"/>
          </a:xfrm>
          <a:prstGeom prst="rect">
            <a:avLst/>
          </a:prstGeom>
        </p:spPr>
      </p:pic>
      <p:pic>
        <p:nvPicPr>
          <p:cNvPr id="11" name="Picture 10" descr="A graph with different colored dots&#10;&#10;Description automatically generated">
            <a:extLst>
              <a:ext uri="{FF2B5EF4-FFF2-40B4-BE49-F238E27FC236}">
                <a16:creationId xmlns:a16="http://schemas.microsoft.com/office/drawing/2014/main" id="{9CAF85F8-01E8-C060-E889-961D20BD02B5}"/>
              </a:ext>
            </a:extLst>
          </p:cNvPr>
          <p:cNvPicPr>
            <a:picLocks noChangeAspect="1"/>
          </p:cNvPicPr>
          <p:nvPr/>
        </p:nvPicPr>
        <p:blipFill rotWithShape="1">
          <a:blip r:embed="rId4">
            <a:extLst>
              <a:ext uri="{28A0092B-C50C-407E-A947-70E740481C1C}">
                <a14:useLocalDpi xmlns:a14="http://schemas.microsoft.com/office/drawing/2010/main" val="0"/>
              </a:ext>
            </a:extLst>
          </a:blip>
          <a:srcRect l="34510" t="72956" r="61914" b="21629"/>
          <a:stretch/>
        </p:blipFill>
        <p:spPr>
          <a:xfrm>
            <a:off x="5119107" y="4107445"/>
            <a:ext cx="133351" cy="168275"/>
          </a:xfrm>
          <a:prstGeom prst="rect">
            <a:avLst/>
          </a:prstGeom>
        </p:spPr>
      </p:pic>
      <p:pic>
        <p:nvPicPr>
          <p:cNvPr id="12" name="Picture 11" descr="A graph with different colored dots&#10;&#10;Description automatically generated">
            <a:extLst>
              <a:ext uri="{FF2B5EF4-FFF2-40B4-BE49-F238E27FC236}">
                <a16:creationId xmlns:a16="http://schemas.microsoft.com/office/drawing/2014/main" id="{098D3F88-A638-B8DF-28D6-27DFC9798574}"/>
              </a:ext>
            </a:extLst>
          </p:cNvPr>
          <p:cNvPicPr>
            <a:picLocks noChangeAspect="1"/>
          </p:cNvPicPr>
          <p:nvPr/>
        </p:nvPicPr>
        <p:blipFill rotWithShape="1">
          <a:blip r:embed="rId4">
            <a:extLst>
              <a:ext uri="{28A0092B-C50C-407E-A947-70E740481C1C}">
                <a14:useLocalDpi xmlns:a14="http://schemas.microsoft.com/office/drawing/2010/main" val="0"/>
              </a:ext>
            </a:extLst>
          </a:blip>
          <a:srcRect l="69845" t="55484" r="24110" b="37875"/>
          <a:stretch/>
        </p:blipFill>
        <p:spPr>
          <a:xfrm>
            <a:off x="5086582" y="3875605"/>
            <a:ext cx="225425" cy="206375"/>
          </a:xfrm>
          <a:prstGeom prst="rect">
            <a:avLst/>
          </a:prstGeom>
        </p:spPr>
      </p:pic>
      <p:sp>
        <p:nvSpPr>
          <p:cNvPr id="13" name="TextBox 12">
            <a:extLst>
              <a:ext uri="{FF2B5EF4-FFF2-40B4-BE49-F238E27FC236}">
                <a16:creationId xmlns:a16="http://schemas.microsoft.com/office/drawing/2014/main" id="{B752D71E-8535-F232-1840-5A1DEF37D722}"/>
              </a:ext>
            </a:extLst>
          </p:cNvPr>
          <p:cNvSpPr txBox="1"/>
          <p:nvPr/>
        </p:nvSpPr>
        <p:spPr>
          <a:xfrm>
            <a:off x="5185782" y="3415359"/>
            <a:ext cx="1751051" cy="276999"/>
          </a:xfrm>
          <a:prstGeom prst="rect">
            <a:avLst/>
          </a:prstGeom>
          <a:noFill/>
        </p:spPr>
        <p:txBody>
          <a:bodyPr wrap="square" rtlCol="0">
            <a:spAutoFit/>
          </a:bodyPr>
          <a:lstStyle/>
          <a:p>
            <a:r>
              <a:rPr lang="en-US" sz="1200" dirty="0"/>
              <a:t>7.7 mg/L (control)</a:t>
            </a:r>
          </a:p>
        </p:txBody>
      </p:sp>
      <p:sp>
        <p:nvSpPr>
          <p:cNvPr id="14" name="TextBox 13">
            <a:extLst>
              <a:ext uri="{FF2B5EF4-FFF2-40B4-BE49-F238E27FC236}">
                <a16:creationId xmlns:a16="http://schemas.microsoft.com/office/drawing/2014/main" id="{6EA14C26-7E72-8ACB-15F3-A647E1B50518}"/>
              </a:ext>
            </a:extLst>
          </p:cNvPr>
          <p:cNvSpPr txBox="1"/>
          <p:nvPr/>
        </p:nvSpPr>
        <p:spPr>
          <a:xfrm>
            <a:off x="5185781" y="3605845"/>
            <a:ext cx="1751051" cy="276999"/>
          </a:xfrm>
          <a:prstGeom prst="rect">
            <a:avLst/>
          </a:prstGeom>
          <a:noFill/>
        </p:spPr>
        <p:txBody>
          <a:bodyPr wrap="square" rtlCol="0">
            <a:spAutoFit/>
          </a:bodyPr>
          <a:lstStyle/>
          <a:p>
            <a:r>
              <a:rPr lang="en-US" sz="1200" dirty="0"/>
              <a:t>4.2 mg/L </a:t>
            </a:r>
          </a:p>
        </p:txBody>
      </p:sp>
      <p:sp>
        <p:nvSpPr>
          <p:cNvPr id="15" name="TextBox 14">
            <a:extLst>
              <a:ext uri="{FF2B5EF4-FFF2-40B4-BE49-F238E27FC236}">
                <a16:creationId xmlns:a16="http://schemas.microsoft.com/office/drawing/2014/main" id="{48AB20E2-0768-A809-66C6-45D15712AE85}"/>
              </a:ext>
            </a:extLst>
          </p:cNvPr>
          <p:cNvSpPr txBox="1"/>
          <p:nvPr/>
        </p:nvSpPr>
        <p:spPr>
          <a:xfrm>
            <a:off x="5185781" y="3833677"/>
            <a:ext cx="1751051" cy="276999"/>
          </a:xfrm>
          <a:prstGeom prst="rect">
            <a:avLst/>
          </a:prstGeom>
          <a:noFill/>
        </p:spPr>
        <p:txBody>
          <a:bodyPr wrap="square" rtlCol="0">
            <a:spAutoFit/>
          </a:bodyPr>
          <a:lstStyle/>
          <a:p>
            <a:r>
              <a:rPr lang="en-US" sz="1200" dirty="0"/>
              <a:t>3.1 mg/L </a:t>
            </a:r>
          </a:p>
        </p:txBody>
      </p:sp>
      <p:sp>
        <p:nvSpPr>
          <p:cNvPr id="16" name="TextBox 15">
            <a:extLst>
              <a:ext uri="{FF2B5EF4-FFF2-40B4-BE49-F238E27FC236}">
                <a16:creationId xmlns:a16="http://schemas.microsoft.com/office/drawing/2014/main" id="{E3D8411F-F023-DE9D-2AA1-0D8690EA934D}"/>
              </a:ext>
            </a:extLst>
          </p:cNvPr>
          <p:cNvSpPr txBox="1"/>
          <p:nvPr/>
        </p:nvSpPr>
        <p:spPr>
          <a:xfrm>
            <a:off x="5185781" y="4053082"/>
            <a:ext cx="1751051" cy="276999"/>
          </a:xfrm>
          <a:prstGeom prst="rect">
            <a:avLst/>
          </a:prstGeom>
          <a:noFill/>
        </p:spPr>
        <p:txBody>
          <a:bodyPr wrap="square" rtlCol="0">
            <a:spAutoFit/>
          </a:bodyPr>
          <a:lstStyle/>
          <a:p>
            <a:r>
              <a:rPr lang="en-US" sz="1200" dirty="0"/>
              <a:t>2.7 mg/L </a:t>
            </a:r>
          </a:p>
        </p:txBody>
      </p:sp>
    </p:spTree>
    <p:extLst>
      <p:ext uri="{BB962C8B-B14F-4D97-AF65-F5344CB8AC3E}">
        <p14:creationId xmlns:p14="http://schemas.microsoft.com/office/powerpoint/2010/main" val="4834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7B4D-CD23-FCA3-1A39-EC6591D0C8A0}"/>
              </a:ext>
            </a:extLst>
          </p:cNvPr>
          <p:cNvSpPr>
            <a:spLocks noGrp="1"/>
          </p:cNvSpPr>
          <p:nvPr>
            <p:ph type="title"/>
          </p:nvPr>
        </p:nvSpPr>
        <p:spPr/>
        <p:txBody>
          <a:bodyPr/>
          <a:lstStyle/>
          <a:p>
            <a:r>
              <a:rPr lang="en-US" dirty="0"/>
              <a:t>Maintenance</a:t>
            </a:r>
          </a:p>
        </p:txBody>
      </p:sp>
      <p:sp>
        <p:nvSpPr>
          <p:cNvPr id="3" name="Content Placeholder 2">
            <a:extLst>
              <a:ext uri="{FF2B5EF4-FFF2-40B4-BE49-F238E27FC236}">
                <a16:creationId xmlns:a16="http://schemas.microsoft.com/office/drawing/2014/main" id="{DFC22471-90F3-429D-1B92-542C70CCB68E}"/>
              </a:ext>
            </a:extLst>
          </p:cNvPr>
          <p:cNvSpPr>
            <a:spLocks noGrp="1"/>
          </p:cNvSpPr>
          <p:nvPr>
            <p:ph idx="1"/>
          </p:nvPr>
        </p:nvSpPr>
        <p:spPr>
          <a:xfrm>
            <a:off x="838200" y="1825625"/>
            <a:ext cx="10515600" cy="4754284"/>
          </a:xfrm>
        </p:spPr>
        <p:txBody>
          <a:bodyPr>
            <a:normAutofit fontScale="92500" lnSpcReduction="10000"/>
          </a:bodyPr>
          <a:lstStyle/>
          <a:p>
            <a:r>
              <a:rPr lang="en-US" dirty="0"/>
              <a:t>Even with the equally weighted oxygen treatments, the best fit is a very large Z value (the increase in maintenance approaches zero). </a:t>
            </a:r>
          </a:p>
          <a:p>
            <a:r>
              <a:rPr lang="en-US" dirty="0"/>
              <a:t>Using a low Z to get a greater increase in maintenance results in slightly reduced growth that worsens with time, but no effect on time to hatching or survival rates (this is expected because of model equations). </a:t>
            </a:r>
          </a:p>
          <a:p>
            <a:r>
              <a:rPr lang="en-US" dirty="0"/>
              <a:t>The difference in AIC is small regardless of what Z value you use. See next slide. </a:t>
            </a:r>
          </a:p>
          <a:p>
            <a:r>
              <a:rPr lang="en-US" dirty="0"/>
              <a:t>The reason for this is that after 23 days-post-fertilization, there is only data for control (7.7 mg/L DO) so the slight reduction in growth brings the predicted farther away from observed, outweighing the effect of bringing the other treatments’ predicted closer to observed. </a:t>
            </a:r>
          </a:p>
          <a:p>
            <a:r>
              <a:rPr lang="en-US" dirty="0"/>
              <a:t>When inhibition is applied to maintenance and another parameter, a lower Z value is estimated. </a:t>
            </a:r>
          </a:p>
        </p:txBody>
      </p:sp>
    </p:spTree>
    <p:extLst>
      <p:ext uri="{BB962C8B-B14F-4D97-AF65-F5344CB8AC3E}">
        <p14:creationId xmlns:p14="http://schemas.microsoft.com/office/powerpoint/2010/main" val="16468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7B4D-CD23-FCA3-1A39-EC6591D0C8A0}"/>
              </a:ext>
            </a:extLst>
          </p:cNvPr>
          <p:cNvSpPr>
            <a:spLocks noGrp="1"/>
          </p:cNvSpPr>
          <p:nvPr>
            <p:ph type="title"/>
          </p:nvPr>
        </p:nvSpPr>
        <p:spPr/>
        <p:txBody>
          <a:bodyPr/>
          <a:lstStyle/>
          <a:p>
            <a:r>
              <a:rPr lang="en-US" dirty="0"/>
              <a:t>Maintenance</a:t>
            </a:r>
          </a:p>
        </p:txBody>
      </p:sp>
      <p:pic>
        <p:nvPicPr>
          <p:cNvPr id="7" name="Picture 6" descr="A comparison of different types of graph&#10;&#10;Description automatically generated with medium confidence">
            <a:extLst>
              <a:ext uri="{FF2B5EF4-FFF2-40B4-BE49-F238E27FC236}">
                <a16:creationId xmlns:a16="http://schemas.microsoft.com/office/drawing/2014/main" id="{AA1B36E0-AB32-EB0B-D6B0-869790A7E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688"/>
            <a:ext cx="5916561" cy="4930468"/>
          </a:xfrm>
          <a:prstGeom prst="rect">
            <a:avLst/>
          </a:prstGeom>
        </p:spPr>
      </p:pic>
      <p:sp>
        <p:nvSpPr>
          <p:cNvPr id="8" name="TextBox 7">
            <a:extLst>
              <a:ext uri="{FF2B5EF4-FFF2-40B4-BE49-F238E27FC236}">
                <a16:creationId xmlns:a16="http://schemas.microsoft.com/office/drawing/2014/main" id="{51E7A348-25B7-D2B8-2AF2-AC4818BEE2B7}"/>
              </a:ext>
            </a:extLst>
          </p:cNvPr>
          <p:cNvSpPr txBox="1"/>
          <p:nvPr/>
        </p:nvSpPr>
        <p:spPr>
          <a:xfrm>
            <a:off x="3073138" y="4520981"/>
            <a:ext cx="2064470" cy="646331"/>
          </a:xfrm>
          <a:prstGeom prst="rect">
            <a:avLst/>
          </a:prstGeom>
          <a:noFill/>
        </p:spPr>
        <p:txBody>
          <a:bodyPr wrap="square" rtlCol="0">
            <a:spAutoFit/>
          </a:bodyPr>
          <a:lstStyle/>
          <a:p>
            <a:r>
              <a:rPr lang="en-US" dirty="0"/>
              <a:t>Z = 1</a:t>
            </a:r>
          </a:p>
          <a:p>
            <a:r>
              <a:rPr lang="en-US" dirty="0"/>
              <a:t>AIC = 852.7</a:t>
            </a:r>
          </a:p>
        </p:txBody>
      </p:sp>
      <p:pic>
        <p:nvPicPr>
          <p:cNvPr id="10" name="Picture 9" descr="A diagram of a normal body mass&#10;&#10;Description automatically generated with medium confidence">
            <a:extLst>
              <a:ext uri="{FF2B5EF4-FFF2-40B4-BE49-F238E27FC236}">
                <a16:creationId xmlns:a16="http://schemas.microsoft.com/office/drawing/2014/main" id="{2F5DBC42-7920-17C4-2E44-B9A393FBA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809" y="1483298"/>
            <a:ext cx="5916562" cy="4930468"/>
          </a:xfrm>
          <a:prstGeom prst="rect">
            <a:avLst/>
          </a:prstGeom>
        </p:spPr>
      </p:pic>
      <p:sp>
        <p:nvSpPr>
          <p:cNvPr id="11" name="TextBox 10">
            <a:extLst>
              <a:ext uri="{FF2B5EF4-FFF2-40B4-BE49-F238E27FC236}">
                <a16:creationId xmlns:a16="http://schemas.microsoft.com/office/drawing/2014/main" id="{54813203-F5FC-FFC5-DD43-381C28E7EB56}"/>
              </a:ext>
            </a:extLst>
          </p:cNvPr>
          <p:cNvSpPr txBox="1"/>
          <p:nvPr/>
        </p:nvSpPr>
        <p:spPr>
          <a:xfrm>
            <a:off x="9626338" y="4447138"/>
            <a:ext cx="2064470" cy="1261884"/>
          </a:xfrm>
          <a:prstGeom prst="rect">
            <a:avLst/>
          </a:prstGeom>
          <a:noFill/>
        </p:spPr>
        <p:txBody>
          <a:bodyPr wrap="square" rtlCol="0">
            <a:spAutoFit/>
          </a:bodyPr>
          <a:lstStyle/>
          <a:p>
            <a:r>
              <a:rPr lang="en-US" dirty="0"/>
              <a:t>Z = 10000</a:t>
            </a:r>
          </a:p>
          <a:p>
            <a:r>
              <a:rPr lang="en-US" dirty="0"/>
              <a:t>AIC = 849.18</a:t>
            </a:r>
          </a:p>
          <a:p>
            <a:endParaRPr lang="en-US" dirty="0"/>
          </a:p>
          <a:p>
            <a:r>
              <a:rPr lang="en-US" sz="1100" dirty="0"/>
              <a:t>(the other lines are hidden behind the red one, all identical)</a:t>
            </a:r>
          </a:p>
        </p:txBody>
      </p:sp>
    </p:spTree>
    <p:extLst>
      <p:ext uri="{BB962C8B-B14F-4D97-AF65-F5344CB8AC3E}">
        <p14:creationId xmlns:p14="http://schemas.microsoft.com/office/powerpoint/2010/main" val="4243883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7B4D-CD23-FCA3-1A39-EC6591D0C8A0}"/>
              </a:ext>
            </a:extLst>
          </p:cNvPr>
          <p:cNvSpPr>
            <a:spLocks noGrp="1"/>
          </p:cNvSpPr>
          <p:nvPr>
            <p:ph type="title"/>
          </p:nvPr>
        </p:nvSpPr>
        <p:spPr/>
        <p:txBody>
          <a:bodyPr/>
          <a:lstStyle/>
          <a:p>
            <a:r>
              <a:rPr lang="en-US" dirty="0"/>
              <a:t>Maintenance</a:t>
            </a:r>
          </a:p>
        </p:txBody>
      </p:sp>
      <p:sp>
        <p:nvSpPr>
          <p:cNvPr id="11" name="TextBox 10">
            <a:extLst>
              <a:ext uri="{FF2B5EF4-FFF2-40B4-BE49-F238E27FC236}">
                <a16:creationId xmlns:a16="http://schemas.microsoft.com/office/drawing/2014/main" id="{54813203-F5FC-FFC5-DD43-381C28E7EB56}"/>
              </a:ext>
            </a:extLst>
          </p:cNvPr>
          <p:cNvSpPr txBox="1"/>
          <p:nvPr/>
        </p:nvSpPr>
        <p:spPr>
          <a:xfrm>
            <a:off x="5767988" y="231493"/>
            <a:ext cx="5922820" cy="923330"/>
          </a:xfrm>
          <a:prstGeom prst="rect">
            <a:avLst/>
          </a:prstGeom>
          <a:noFill/>
        </p:spPr>
        <p:txBody>
          <a:bodyPr wrap="square" rtlCol="0">
            <a:spAutoFit/>
          </a:bodyPr>
          <a:lstStyle/>
          <a:p>
            <a:r>
              <a:rPr lang="en-US" dirty="0"/>
              <a:t>Here is the plot showing up to 200 days instead of 30 – if you look closely at the last few data points for length you can see why a high Z gives a </a:t>
            </a:r>
            <a:r>
              <a:rPr lang="en-US" i="1" dirty="0"/>
              <a:t>slightly</a:t>
            </a:r>
            <a:r>
              <a:rPr lang="en-US" dirty="0"/>
              <a:t> better fit. </a:t>
            </a:r>
          </a:p>
        </p:txBody>
      </p:sp>
      <p:pic>
        <p:nvPicPr>
          <p:cNvPr id="4" name="Picture 3" descr="A diagram of different types of weight loss&#10;&#10;Description automatically generated with medium confidence">
            <a:extLst>
              <a:ext uri="{FF2B5EF4-FFF2-40B4-BE49-F238E27FC236}">
                <a16:creationId xmlns:a16="http://schemas.microsoft.com/office/drawing/2014/main" id="{A8211449-D84A-1CB3-BFE0-E2CBC20CB0C1}"/>
              </a:ext>
            </a:extLst>
          </p:cNvPr>
          <p:cNvPicPr>
            <a:picLocks noChangeAspect="1"/>
          </p:cNvPicPr>
          <p:nvPr/>
        </p:nvPicPr>
        <p:blipFill rotWithShape="1">
          <a:blip r:embed="rId2">
            <a:extLst>
              <a:ext uri="{28A0092B-C50C-407E-A947-70E740481C1C}">
                <a14:useLocalDpi xmlns:a14="http://schemas.microsoft.com/office/drawing/2010/main" val="0"/>
              </a:ext>
            </a:extLst>
          </a:blip>
          <a:srcRect r="50023" b="51366"/>
          <a:stretch/>
        </p:blipFill>
        <p:spPr>
          <a:xfrm>
            <a:off x="6322243" y="1837256"/>
            <a:ext cx="4168961" cy="3380798"/>
          </a:xfrm>
          <a:prstGeom prst="rect">
            <a:avLst/>
          </a:prstGeom>
        </p:spPr>
      </p:pic>
      <p:sp>
        <p:nvSpPr>
          <p:cNvPr id="5" name="TextBox 4">
            <a:extLst>
              <a:ext uri="{FF2B5EF4-FFF2-40B4-BE49-F238E27FC236}">
                <a16:creationId xmlns:a16="http://schemas.microsoft.com/office/drawing/2014/main" id="{156AFA2D-C422-D138-FC3A-88394F237828}"/>
              </a:ext>
            </a:extLst>
          </p:cNvPr>
          <p:cNvSpPr txBox="1"/>
          <p:nvPr/>
        </p:nvSpPr>
        <p:spPr>
          <a:xfrm>
            <a:off x="8217029" y="5566192"/>
            <a:ext cx="2064470" cy="1261884"/>
          </a:xfrm>
          <a:prstGeom prst="rect">
            <a:avLst/>
          </a:prstGeom>
          <a:noFill/>
        </p:spPr>
        <p:txBody>
          <a:bodyPr wrap="square" rtlCol="0">
            <a:spAutoFit/>
          </a:bodyPr>
          <a:lstStyle/>
          <a:p>
            <a:r>
              <a:rPr lang="en-US" dirty="0"/>
              <a:t>Z = 10000</a:t>
            </a:r>
          </a:p>
          <a:p>
            <a:r>
              <a:rPr lang="en-US" dirty="0"/>
              <a:t>AIC = 849.18</a:t>
            </a:r>
          </a:p>
          <a:p>
            <a:endParaRPr lang="en-US" dirty="0"/>
          </a:p>
          <a:p>
            <a:r>
              <a:rPr lang="en-US" sz="1100" dirty="0"/>
              <a:t>(the other lines are hidden behind the red one, all identical)</a:t>
            </a:r>
          </a:p>
        </p:txBody>
      </p:sp>
      <p:pic>
        <p:nvPicPr>
          <p:cNvPr id="9" name="Picture 8" descr="A diagram of different types of weight loss&#10;&#10;Description automatically generated with medium confidence">
            <a:extLst>
              <a:ext uri="{FF2B5EF4-FFF2-40B4-BE49-F238E27FC236}">
                <a16:creationId xmlns:a16="http://schemas.microsoft.com/office/drawing/2014/main" id="{B18818B7-2B47-156B-7F4A-A9AC51DBC190}"/>
              </a:ext>
            </a:extLst>
          </p:cNvPr>
          <p:cNvPicPr>
            <a:picLocks noChangeAspect="1"/>
          </p:cNvPicPr>
          <p:nvPr/>
        </p:nvPicPr>
        <p:blipFill rotWithShape="1">
          <a:blip r:embed="rId3">
            <a:extLst>
              <a:ext uri="{28A0092B-C50C-407E-A947-70E740481C1C}">
                <a14:useLocalDpi xmlns:a14="http://schemas.microsoft.com/office/drawing/2010/main" val="0"/>
              </a:ext>
            </a:extLst>
          </a:blip>
          <a:srcRect r="50023" b="51366"/>
          <a:stretch/>
        </p:blipFill>
        <p:spPr>
          <a:xfrm>
            <a:off x="359005" y="2256430"/>
            <a:ext cx="4015818" cy="3256607"/>
          </a:xfrm>
          <a:prstGeom prst="rect">
            <a:avLst/>
          </a:prstGeom>
        </p:spPr>
      </p:pic>
      <p:sp>
        <p:nvSpPr>
          <p:cNvPr id="12" name="TextBox 11">
            <a:extLst>
              <a:ext uri="{FF2B5EF4-FFF2-40B4-BE49-F238E27FC236}">
                <a16:creationId xmlns:a16="http://schemas.microsoft.com/office/drawing/2014/main" id="{7190B389-D502-55A2-3731-4A814AA69EF6}"/>
              </a:ext>
            </a:extLst>
          </p:cNvPr>
          <p:cNvSpPr txBox="1"/>
          <p:nvPr/>
        </p:nvSpPr>
        <p:spPr>
          <a:xfrm>
            <a:off x="2080183" y="5672399"/>
            <a:ext cx="2064470" cy="646331"/>
          </a:xfrm>
          <a:prstGeom prst="rect">
            <a:avLst/>
          </a:prstGeom>
          <a:noFill/>
        </p:spPr>
        <p:txBody>
          <a:bodyPr wrap="square" rtlCol="0">
            <a:spAutoFit/>
          </a:bodyPr>
          <a:lstStyle/>
          <a:p>
            <a:r>
              <a:rPr lang="en-US" dirty="0"/>
              <a:t>Z = 1</a:t>
            </a:r>
          </a:p>
          <a:p>
            <a:r>
              <a:rPr lang="en-US" dirty="0"/>
              <a:t>AIC = 852.7</a:t>
            </a:r>
          </a:p>
        </p:txBody>
      </p:sp>
    </p:spTree>
    <p:extLst>
      <p:ext uri="{BB962C8B-B14F-4D97-AF65-F5344CB8AC3E}">
        <p14:creationId xmlns:p14="http://schemas.microsoft.com/office/powerpoint/2010/main" val="2398955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BABA-D087-B869-9FA4-C29D2BDE6310}"/>
              </a:ext>
            </a:extLst>
          </p:cNvPr>
          <p:cNvSpPr>
            <a:spLocks noGrp="1"/>
          </p:cNvSpPr>
          <p:nvPr>
            <p:ph type="title"/>
          </p:nvPr>
        </p:nvSpPr>
        <p:spPr>
          <a:xfrm>
            <a:off x="127820" y="522440"/>
            <a:ext cx="4847303" cy="4904965"/>
          </a:xfrm>
        </p:spPr>
        <p:txBody>
          <a:bodyPr>
            <a:noAutofit/>
          </a:bodyPr>
          <a:lstStyle/>
          <a:p>
            <a:r>
              <a:rPr lang="en-US" sz="2800" dirty="0"/>
              <a:t>Best fit that meets the requirement that all three variables are accounted for (growth, egg buffer depletion, and survival rates)</a:t>
            </a:r>
            <a:br>
              <a:rPr lang="en-US" sz="2800" dirty="0"/>
            </a:br>
            <a:br>
              <a:rPr lang="en-US" sz="2800" dirty="0"/>
            </a:br>
            <a:r>
              <a:rPr lang="en-US" sz="2800" dirty="0"/>
              <a:t>Parameters with inhibition: </a:t>
            </a:r>
            <a:r>
              <a:rPr lang="en-US" sz="2800" i="1" dirty="0" err="1"/>
              <a:t>y</a:t>
            </a:r>
            <a:r>
              <a:rPr lang="en-US" sz="2800" i="1" baseline="-25000" dirty="0" err="1"/>
              <a:t>VA</a:t>
            </a:r>
            <a:r>
              <a:rPr lang="en-US" sz="2800" dirty="0"/>
              <a:t>, </a:t>
            </a:r>
            <a:r>
              <a:rPr lang="el-GR" sz="2800" i="1" dirty="0"/>
              <a:t>μ</a:t>
            </a:r>
            <a:r>
              <a:rPr lang="en-US" sz="2800" i="1" baseline="-25000" dirty="0" err="1"/>
              <a:t>emb</a:t>
            </a:r>
            <a:r>
              <a:rPr lang="en-US" sz="2800" dirty="0"/>
              <a:t>, and </a:t>
            </a:r>
            <a:r>
              <a:rPr lang="el-GR" sz="2800" i="1" dirty="0"/>
              <a:t>μ</a:t>
            </a:r>
            <a:r>
              <a:rPr lang="en-US" sz="2800" i="1" baseline="-25000" dirty="0"/>
              <a:t>lar</a:t>
            </a:r>
            <a:br>
              <a:rPr lang="en-US" sz="2800" dirty="0"/>
            </a:br>
            <a:br>
              <a:rPr lang="en-US" sz="2800" dirty="0"/>
            </a:br>
            <a:r>
              <a:rPr lang="en-US" sz="2800" dirty="0"/>
              <a:t>AIC = 794.03</a:t>
            </a:r>
          </a:p>
        </p:txBody>
      </p:sp>
      <p:pic>
        <p:nvPicPr>
          <p:cNvPr id="5" name="Content Placeholder 4" descr="A diagram of different types of measurement&#10;&#10;Description automatically generated with medium confidence">
            <a:extLst>
              <a:ext uri="{FF2B5EF4-FFF2-40B4-BE49-F238E27FC236}">
                <a16:creationId xmlns:a16="http://schemas.microsoft.com/office/drawing/2014/main" id="{B75C6C13-5496-56FA-1813-3B58C2FE5A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7973" y="393992"/>
            <a:ext cx="7541342" cy="6464008"/>
          </a:xfrm>
        </p:spPr>
      </p:pic>
      <p:pic>
        <p:nvPicPr>
          <p:cNvPr id="6" name="Picture 5" descr="A graph with different colored dots&#10;&#10;Description automatically generated">
            <a:extLst>
              <a:ext uri="{FF2B5EF4-FFF2-40B4-BE49-F238E27FC236}">
                <a16:creationId xmlns:a16="http://schemas.microsoft.com/office/drawing/2014/main" id="{4909169C-0466-F5D3-90DA-EA13AAE0219E}"/>
              </a:ext>
            </a:extLst>
          </p:cNvPr>
          <p:cNvPicPr>
            <a:picLocks noChangeAspect="1"/>
          </p:cNvPicPr>
          <p:nvPr/>
        </p:nvPicPr>
        <p:blipFill rotWithShape="1">
          <a:blip r:embed="rId3">
            <a:extLst>
              <a:ext uri="{28A0092B-C50C-407E-A947-70E740481C1C}">
                <a14:useLocalDpi xmlns:a14="http://schemas.microsoft.com/office/drawing/2010/main" val="0"/>
              </a:ext>
            </a:extLst>
          </a:blip>
          <a:srcRect l="52029" t="57569" r="42565" b="37119"/>
          <a:stretch/>
        </p:blipFill>
        <p:spPr>
          <a:xfrm>
            <a:off x="9287063" y="4644218"/>
            <a:ext cx="201575" cy="165099"/>
          </a:xfrm>
          <a:prstGeom prst="rect">
            <a:avLst/>
          </a:prstGeom>
        </p:spPr>
      </p:pic>
      <p:pic>
        <p:nvPicPr>
          <p:cNvPr id="7" name="Picture 6" descr="A graph with different colored dots&#10;&#10;Description automatically generated">
            <a:extLst>
              <a:ext uri="{FF2B5EF4-FFF2-40B4-BE49-F238E27FC236}">
                <a16:creationId xmlns:a16="http://schemas.microsoft.com/office/drawing/2014/main" id="{C11F7650-BB0A-FACA-62BE-57FE3D8BACBB}"/>
              </a:ext>
            </a:extLst>
          </p:cNvPr>
          <p:cNvPicPr>
            <a:picLocks noChangeAspect="1"/>
          </p:cNvPicPr>
          <p:nvPr/>
        </p:nvPicPr>
        <p:blipFill rotWithShape="1">
          <a:blip r:embed="rId3">
            <a:extLst>
              <a:ext uri="{28A0092B-C50C-407E-A947-70E740481C1C}">
                <a14:useLocalDpi xmlns:a14="http://schemas.microsoft.com/office/drawing/2010/main" val="0"/>
              </a:ext>
            </a:extLst>
          </a:blip>
          <a:srcRect l="67205" t="43529" r="27346" b="51566"/>
          <a:stretch/>
        </p:blipFill>
        <p:spPr>
          <a:xfrm>
            <a:off x="9272738" y="4864363"/>
            <a:ext cx="203200" cy="152400"/>
          </a:xfrm>
          <a:prstGeom prst="rect">
            <a:avLst/>
          </a:prstGeom>
        </p:spPr>
      </p:pic>
      <p:pic>
        <p:nvPicPr>
          <p:cNvPr id="8" name="Picture 7" descr="A graph with different colored dots&#10;&#10;Description automatically generated">
            <a:extLst>
              <a:ext uri="{FF2B5EF4-FFF2-40B4-BE49-F238E27FC236}">
                <a16:creationId xmlns:a16="http://schemas.microsoft.com/office/drawing/2014/main" id="{2016F25A-E5C2-7270-6C07-07A97B4F88A2}"/>
              </a:ext>
            </a:extLst>
          </p:cNvPr>
          <p:cNvPicPr>
            <a:picLocks noChangeAspect="1"/>
          </p:cNvPicPr>
          <p:nvPr/>
        </p:nvPicPr>
        <p:blipFill rotWithShape="1">
          <a:blip r:embed="rId3">
            <a:extLst>
              <a:ext uri="{28A0092B-C50C-407E-A947-70E740481C1C}">
                <a14:useLocalDpi xmlns:a14="http://schemas.microsoft.com/office/drawing/2010/main" val="0"/>
              </a:ext>
            </a:extLst>
          </a:blip>
          <a:srcRect l="34510" t="72956" r="61914" b="21629"/>
          <a:stretch/>
        </p:blipFill>
        <p:spPr>
          <a:xfrm>
            <a:off x="9307662" y="5267653"/>
            <a:ext cx="133351" cy="168275"/>
          </a:xfrm>
          <a:prstGeom prst="rect">
            <a:avLst/>
          </a:prstGeom>
        </p:spPr>
      </p:pic>
      <p:pic>
        <p:nvPicPr>
          <p:cNvPr id="9" name="Picture 8" descr="A graph with different colored dots&#10;&#10;Description automatically generated">
            <a:extLst>
              <a:ext uri="{FF2B5EF4-FFF2-40B4-BE49-F238E27FC236}">
                <a16:creationId xmlns:a16="http://schemas.microsoft.com/office/drawing/2014/main" id="{F3911B48-B566-7CE3-3EE7-A656E493694E}"/>
              </a:ext>
            </a:extLst>
          </p:cNvPr>
          <p:cNvPicPr>
            <a:picLocks noChangeAspect="1"/>
          </p:cNvPicPr>
          <p:nvPr/>
        </p:nvPicPr>
        <p:blipFill rotWithShape="1">
          <a:blip r:embed="rId3">
            <a:extLst>
              <a:ext uri="{28A0092B-C50C-407E-A947-70E740481C1C}">
                <a14:useLocalDpi xmlns:a14="http://schemas.microsoft.com/office/drawing/2010/main" val="0"/>
              </a:ext>
            </a:extLst>
          </a:blip>
          <a:srcRect l="69845" t="55484" r="24110" b="37875"/>
          <a:stretch/>
        </p:blipFill>
        <p:spPr>
          <a:xfrm>
            <a:off x="9275137" y="5035813"/>
            <a:ext cx="225425" cy="206375"/>
          </a:xfrm>
          <a:prstGeom prst="rect">
            <a:avLst/>
          </a:prstGeom>
        </p:spPr>
      </p:pic>
      <p:sp>
        <p:nvSpPr>
          <p:cNvPr id="10" name="TextBox 9">
            <a:extLst>
              <a:ext uri="{FF2B5EF4-FFF2-40B4-BE49-F238E27FC236}">
                <a16:creationId xmlns:a16="http://schemas.microsoft.com/office/drawing/2014/main" id="{C56EA8A6-8FE6-3B87-2F7F-13C28092D257}"/>
              </a:ext>
            </a:extLst>
          </p:cNvPr>
          <p:cNvSpPr txBox="1"/>
          <p:nvPr/>
        </p:nvSpPr>
        <p:spPr>
          <a:xfrm>
            <a:off x="9374337" y="4575567"/>
            <a:ext cx="1751051" cy="276999"/>
          </a:xfrm>
          <a:prstGeom prst="rect">
            <a:avLst/>
          </a:prstGeom>
          <a:noFill/>
        </p:spPr>
        <p:txBody>
          <a:bodyPr wrap="square" rtlCol="0">
            <a:spAutoFit/>
          </a:bodyPr>
          <a:lstStyle/>
          <a:p>
            <a:r>
              <a:rPr lang="en-US" sz="1200" dirty="0"/>
              <a:t>7.7 mg/L (control)</a:t>
            </a:r>
          </a:p>
        </p:txBody>
      </p:sp>
      <p:sp>
        <p:nvSpPr>
          <p:cNvPr id="11" name="TextBox 10">
            <a:extLst>
              <a:ext uri="{FF2B5EF4-FFF2-40B4-BE49-F238E27FC236}">
                <a16:creationId xmlns:a16="http://schemas.microsoft.com/office/drawing/2014/main" id="{9DCF75CB-F070-7824-4E9D-7DB3C7C9177B}"/>
              </a:ext>
            </a:extLst>
          </p:cNvPr>
          <p:cNvSpPr txBox="1"/>
          <p:nvPr/>
        </p:nvSpPr>
        <p:spPr>
          <a:xfrm>
            <a:off x="9374336" y="4766053"/>
            <a:ext cx="1751051" cy="276999"/>
          </a:xfrm>
          <a:prstGeom prst="rect">
            <a:avLst/>
          </a:prstGeom>
          <a:noFill/>
        </p:spPr>
        <p:txBody>
          <a:bodyPr wrap="square" rtlCol="0">
            <a:spAutoFit/>
          </a:bodyPr>
          <a:lstStyle/>
          <a:p>
            <a:r>
              <a:rPr lang="en-US" sz="1200" dirty="0"/>
              <a:t>4.2 mg/L </a:t>
            </a:r>
          </a:p>
        </p:txBody>
      </p:sp>
      <p:sp>
        <p:nvSpPr>
          <p:cNvPr id="12" name="TextBox 11">
            <a:extLst>
              <a:ext uri="{FF2B5EF4-FFF2-40B4-BE49-F238E27FC236}">
                <a16:creationId xmlns:a16="http://schemas.microsoft.com/office/drawing/2014/main" id="{18B819B1-1102-86CB-E435-34AF1B72BC89}"/>
              </a:ext>
            </a:extLst>
          </p:cNvPr>
          <p:cNvSpPr txBox="1"/>
          <p:nvPr/>
        </p:nvSpPr>
        <p:spPr>
          <a:xfrm>
            <a:off x="9374336" y="4993885"/>
            <a:ext cx="1751051" cy="276999"/>
          </a:xfrm>
          <a:prstGeom prst="rect">
            <a:avLst/>
          </a:prstGeom>
          <a:noFill/>
        </p:spPr>
        <p:txBody>
          <a:bodyPr wrap="square" rtlCol="0">
            <a:spAutoFit/>
          </a:bodyPr>
          <a:lstStyle/>
          <a:p>
            <a:r>
              <a:rPr lang="en-US" sz="1200" dirty="0"/>
              <a:t>3.1 mg/L </a:t>
            </a:r>
          </a:p>
        </p:txBody>
      </p:sp>
      <p:sp>
        <p:nvSpPr>
          <p:cNvPr id="13" name="TextBox 12">
            <a:extLst>
              <a:ext uri="{FF2B5EF4-FFF2-40B4-BE49-F238E27FC236}">
                <a16:creationId xmlns:a16="http://schemas.microsoft.com/office/drawing/2014/main" id="{A6FECB08-37F5-43B6-A2F6-1004F06E6493}"/>
              </a:ext>
            </a:extLst>
          </p:cNvPr>
          <p:cNvSpPr txBox="1"/>
          <p:nvPr/>
        </p:nvSpPr>
        <p:spPr>
          <a:xfrm>
            <a:off x="9374336" y="5213290"/>
            <a:ext cx="1751051" cy="276999"/>
          </a:xfrm>
          <a:prstGeom prst="rect">
            <a:avLst/>
          </a:prstGeom>
          <a:noFill/>
        </p:spPr>
        <p:txBody>
          <a:bodyPr wrap="square" rtlCol="0">
            <a:spAutoFit/>
          </a:bodyPr>
          <a:lstStyle/>
          <a:p>
            <a:r>
              <a:rPr lang="en-US" sz="1200" dirty="0"/>
              <a:t>2.7 mg/L </a:t>
            </a:r>
          </a:p>
        </p:txBody>
      </p:sp>
    </p:spTree>
    <p:extLst>
      <p:ext uri="{BB962C8B-B14F-4D97-AF65-F5344CB8AC3E}">
        <p14:creationId xmlns:p14="http://schemas.microsoft.com/office/powerpoint/2010/main" val="36776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C913E92-7D7D-3CBA-8EF9-6E5A31CB63E3}"/>
              </a:ext>
            </a:extLst>
          </p:cNvPr>
          <p:cNvGraphicFramePr>
            <a:graphicFrameLocks noGrp="1"/>
          </p:cNvGraphicFramePr>
          <p:nvPr>
            <p:ph idx="1"/>
            <p:extLst>
              <p:ext uri="{D42A27DB-BD31-4B8C-83A1-F6EECF244321}">
                <p14:modId xmlns:p14="http://schemas.microsoft.com/office/powerpoint/2010/main" val="1842717593"/>
              </p:ext>
            </p:extLst>
          </p:nvPr>
        </p:nvGraphicFramePr>
        <p:xfrm>
          <a:off x="1965996" y="913300"/>
          <a:ext cx="7969857" cy="4422648"/>
        </p:xfrm>
        <a:graphic>
          <a:graphicData uri="http://schemas.openxmlformats.org/drawingml/2006/table">
            <a:tbl>
              <a:tblPr firstRow="1" firstCol="1" bandRow="1">
                <a:tableStyleId>{5C22544A-7EE6-4342-B048-85BDC9FD1C3A}</a:tableStyleId>
              </a:tblPr>
              <a:tblGrid>
                <a:gridCol w="2122201">
                  <a:extLst>
                    <a:ext uri="{9D8B030D-6E8A-4147-A177-3AD203B41FA5}">
                      <a16:colId xmlns:a16="http://schemas.microsoft.com/office/drawing/2014/main" val="3721949471"/>
                    </a:ext>
                  </a:extLst>
                </a:gridCol>
                <a:gridCol w="2658026">
                  <a:extLst>
                    <a:ext uri="{9D8B030D-6E8A-4147-A177-3AD203B41FA5}">
                      <a16:colId xmlns:a16="http://schemas.microsoft.com/office/drawing/2014/main" val="401592399"/>
                    </a:ext>
                  </a:extLst>
                </a:gridCol>
                <a:gridCol w="1063210">
                  <a:extLst>
                    <a:ext uri="{9D8B030D-6E8A-4147-A177-3AD203B41FA5}">
                      <a16:colId xmlns:a16="http://schemas.microsoft.com/office/drawing/2014/main" val="3326044787"/>
                    </a:ext>
                  </a:extLst>
                </a:gridCol>
                <a:gridCol w="1063210">
                  <a:extLst>
                    <a:ext uri="{9D8B030D-6E8A-4147-A177-3AD203B41FA5}">
                      <a16:colId xmlns:a16="http://schemas.microsoft.com/office/drawing/2014/main" val="2536020365"/>
                    </a:ext>
                  </a:extLst>
                </a:gridCol>
                <a:gridCol w="1063210">
                  <a:extLst>
                    <a:ext uri="{9D8B030D-6E8A-4147-A177-3AD203B41FA5}">
                      <a16:colId xmlns:a16="http://schemas.microsoft.com/office/drawing/2014/main" val="3275187293"/>
                    </a:ext>
                  </a:extLst>
                </a:gridCol>
              </a:tblGrid>
              <a:tr h="0">
                <a:tc>
                  <a:txBody>
                    <a:bodyPr/>
                    <a:lstStyle/>
                    <a:p>
                      <a:pPr marL="0" marR="0">
                        <a:lnSpc>
                          <a:spcPct val="100000"/>
                        </a:lnSpc>
                        <a:spcBef>
                          <a:spcPts val="0"/>
                        </a:spcBef>
                        <a:spcAft>
                          <a:spcPts val="0"/>
                        </a:spcAft>
                      </a:pPr>
                      <a:r>
                        <a:rPr lang="en-US" sz="1600" kern="100" dirty="0">
                          <a:effectLst/>
                        </a:rPr>
                        <a:t>Parameter(s) affected by hypoxia</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600" kern="100" dirty="0">
                          <a:effectLst/>
                        </a:rPr>
                        <a:t>Estimated Z [95% CI)</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600" kern="100" dirty="0" err="1">
                          <a:effectLst/>
                        </a:rPr>
                        <a:t>AICc</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600" kern="100" dirty="0" err="1">
                          <a:effectLst/>
                        </a:rPr>
                        <a:t>ΔAICc</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600" kern="100" dirty="0">
                          <a:effectLst/>
                        </a:rPr>
                        <a:t>Akaike weight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400064"/>
                  </a:ext>
                </a:extLst>
              </a:tr>
              <a:tr h="0">
                <a:tc>
                  <a:txBody>
                    <a:bodyPr/>
                    <a:lstStyle/>
                    <a:p>
                      <a:pPr marL="0" marR="0">
                        <a:lnSpc>
                          <a:spcPct val="150000"/>
                        </a:lnSpc>
                        <a:spcBef>
                          <a:spcPts val="0"/>
                        </a:spcBef>
                        <a:spcAft>
                          <a:spcPts val="0"/>
                        </a:spcAft>
                      </a:pPr>
                      <a:r>
                        <a:rPr lang="en-US" sz="1600" b="0" kern="100" dirty="0" err="1">
                          <a:effectLst/>
                        </a:rPr>
                        <a:t>J</a:t>
                      </a:r>
                      <a:r>
                        <a:rPr lang="en-US" sz="1600" b="0" kern="100" baseline="30000" dirty="0" err="1">
                          <a:effectLst/>
                        </a:rPr>
                        <a:t>a</a:t>
                      </a:r>
                      <a:r>
                        <a:rPr lang="en-US" sz="1600" b="0" kern="100" baseline="-25000" dirty="0" err="1">
                          <a:effectLst/>
                        </a:rPr>
                        <a:t>Am</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3.019 [2.512-3.612]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856.06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62.03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2.5e-14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2060409"/>
                  </a:ext>
                </a:extLst>
              </a:tr>
              <a:tr h="0">
                <a:tc>
                  <a:txBody>
                    <a:bodyPr/>
                    <a:lstStyle/>
                    <a:p>
                      <a:pPr marL="0" marR="0">
                        <a:lnSpc>
                          <a:spcPct val="150000"/>
                        </a:lnSpc>
                        <a:spcBef>
                          <a:spcPts val="0"/>
                        </a:spcBef>
                        <a:spcAft>
                          <a:spcPts val="0"/>
                        </a:spcAft>
                      </a:pPr>
                      <a:r>
                        <a:rPr lang="en-US" sz="1600" b="0" kern="100" dirty="0" err="1">
                          <a:effectLst/>
                        </a:rPr>
                        <a:t>y</a:t>
                      </a:r>
                      <a:r>
                        <a:rPr lang="en-US" sz="1600" b="0" kern="100" baseline="-25000" dirty="0" err="1">
                          <a:effectLst/>
                        </a:rPr>
                        <a:t>VA</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1.818 [1.601-2.342]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848.65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54.62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1.0e-12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3411908"/>
                  </a:ext>
                </a:extLst>
              </a:tr>
              <a:tr h="0">
                <a:tc>
                  <a:txBody>
                    <a:bodyPr/>
                    <a:lstStyle/>
                    <a:p>
                      <a:pPr marL="0" marR="0">
                        <a:lnSpc>
                          <a:spcPct val="150000"/>
                        </a:lnSpc>
                        <a:spcBef>
                          <a:spcPts val="0"/>
                        </a:spcBef>
                        <a:spcAft>
                          <a:spcPts val="0"/>
                        </a:spcAft>
                      </a:pPr>
                      <a:r>
                        <a:rPr lang="en-US" sz="1600" b="0" kern="100" dirty="0" err="1">
                          <a:effectLst/>
                        </a:rPr>
                        <a:t>J</a:t>
                      </a:r>
                      <a:r>
                        <a:rPr lang="en-US" sz="1600" b="0" kern="100" baseline="30000" dirty="0" err="1">
                          <a:effectLst/>
                        </a:rPr>
                        <a:t>a</a:t>
                      </a:r>
                      <a:r>
                        <a:rPr lang="en-US" sz="1600" b="0" kern="100" baseline="-25000" dirty="0" err="1">
                          <a:effectLst/>
                        </a:rPr>
                        <a:t>Am</a:t>
                      </a:r>
                      <a:r>
                        <a:rPr lang="en-US" sz="1600" b="0" kern="100" dirty="0">
                          <a:effectLst/>
                        </a:rPr>
                        <a:t> + </a:t>
                      </a:r>
                      <a:r>
                        <a:rPr lang="en-US" sz="1600" b="0" kern="100" dirty="0" err="1">
                          <a:effectLst/>
                        </a:rPr>
                        <a:t>J</a:t>
                      </a:r>
                      <a:r>
                        <a:rPr lang="en-US" sz="1600" b="0" kern="100" baseline="30000" dirty="0" err="1">
                          <a:effectLst/>
                        </a:rPr>
                        <a:t>v</a:t>
                      </a:r>
                      <a:r>
                        <a:rPr lang="en-US" sz="1600" b="0" kern="100" baseline="-25000" dirty="0" err="1">
                          <a:effectLst/>
                        </a:rPr>
                        <a:t>M</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3.105 [2.651-3.726]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855.00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60.97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4.2e-14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487935"/>
                  </a:ext>
                </a:extLst>
              </a:tr>
              <a:tr h="0">
                <a:tc>
                  <a:txBody>
                    <a:bodyPr/>
                    <a:lstStyle/>
                    <a:p>
                      <a:pPr marL="0" marR="0">
                        <a:lnSpc>
                          <a:spcPct val="150000"/>
                        </a:lnSpc>
                        <a:spcBef>
                          <a:spcPts val="0"/>
                        </a:spcBef>
                        <a:spcAft>
                          <a:spcPts val="0"/>
                        </a:spcAft>
                      </a:pPr>
                      <a:r>
                        <a:rPr lang="en-US" sz="1600" b="0" kern="100">
                          <a:effectLst/>
                        </a:rPr>
                        <a:t>y</a:t>
                      </a:r>
                      <a:r>
                        <a:rPr lang="en-US" sz="1600" b="0" kern="100" baseline="-25000">
                          <a:effectLst/>
                        </a:rPr>
                        <a:t>VA</a:t>
                      </a:r>
                      <a:r>
                        <a:rPr lang="en-US" sz="1600" b="0" kern="100">
                          <a:effectLst/>
                        </a:rPr>
                        <a:t> + J</a:t>
                      </a:r>
                      <a:r>
                        <a:rPr lang="en-US" sz="1600" b="0" kern="100" baseline="30000">
                          <a:effectLst/>
                        </a:rPr>
                        <a:t>v</a:t>
                      </a:r>
                      <a:r>
                        <a:rPr lang="en-US" sz="1600" b="0" kern="100" baseline="-25000">
                          <a:effectLst/>
                        </a:rPr>
                        <a:t>M</a:t>
                      </a:r>
                      <a:endParaRPr lang="en-US" sz="16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1.985 [1.688-2.774]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850.64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56.61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3.7e-13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7488894"/>
                  </a:ext>
                </a:extLst>
              </a:tr>
              <a:tr h="0">
                <a:tc>
                  <a:txBody>
                    <a:bodyPr/>
                    <a:lstStyle/>
                    <a:p>
                      <a:pPr marL="0" marR="0">
                        <a:lnSpc>
                          <a:spcPct val="150000"/>
                        </a:lnSpc>
                        <a:spcBef>
                          <a:spcPts val="0"/>
                        </a:spcBef>
                        <a:spcAft>
                          <a:spcPts val="0"/>
                        </a:spcAft>
                      </a:pPr>
                      <a:r>
                        <a:rPr lang="en-US" sz="1600" b="0" kern="100" dirty="0" err="1">
                          <a:effectLst/>
                        </a:rPr>
                        <a:t>J</a:t>
                      </a:r>
                      <a:r>
                        <a:rPr lang="en-US" sz="1600" b="0" kern="100" baseline="30000" dirty="0" err="1">
                          <a:effectLst/>
                        </a:rPr>
                        <a:t>a</a:t>
                      </a:r>
                      <a:r>
                        <a:rPr lang="en-US" sz="1600" b="0" kern="100" baseline="-25000" dirty="0" err="1">
                          <a:effectLst/>
                        </a:rPr>
                        <a:t>Am</a:t>
                      </a:r>
                      <a:r>
                        <a:rPr lang="en-US" sz="1600" b="0" kern="100" dirty="0">
                          <a:effectLst/>
                        </a:rPr>
                        <a:t> + </a:t>
                      </a:r>
                      <a:r>
                        <a:rPr lang="en-US" sz="1600" b="0" kern="100" dirty="0" err="1">
                          <a:effectLst/>
                        </a:rPr>
                        <a:t>μ</a:t>
                      </a:r>
                      <a:r>
                        <a:rPr lang="en-US" sz="1600" b="0" kern="100" baseline="-25000" dirty="0" err="1">
                          <a:effectLst/>
                        </a:rPr>
                        <a:t>emb</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2.804 [1.605-3.287]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823.24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29.21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3.3e-7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7356819"/>
                  </a:ext>
                </a:extLst>
              </a:tr>
              <a:tr h="0">
                <a:tc>
                  <a:txBody>
                    <a:bodyPr/>
                    <a:lstStyle/>
                    <a:p>
                      <a:pPr marL="0" marR="0">
                        <a:lnSpc>
                          <a:spcPct val="150000"/>
                        </a:lnSpc>
                        <a:spcBef>
                          <a:spcPts val="0"/>
                        </a:spcBef>
                        <a:spcAft>
                          <a:spcPts val="0"/>
                        </a:spcAft>
                      </a:pPr>
                      <a:r>
                        <a:rPr lang="en-US" sz="1600" b="0" kern="100" dirty="0" err="1">
                          <a:effectLst/>
                        </a:rPr>
                        <a:t>y</a:t>
                      </a:r>
                      <a:r>
                        <a:rPr lang="en-US" sz="1600" b="0" kern="100" baseline="-25000" dirty="0" err="1">
                          <a:effectLst/>
                        </a:rPr>
                        <a:t>VA</a:t>
                      </a:r>
                      <a:r>
                        <a:rPr lang="en-US" sz="1600" b="0" kern="100" dirty="0">
                          <a:effectLst/>
                        </a:rPr>
                        <a:t> + </a:t>
                      </a:r>
                      <a:r>
                        <a:rPr lang="en-US" sz="1600" b="0" kern="100" dirty="0" err="1">
                          <a:effectLst/>
                        </a:rPr>
                        <a:t>μ</a:t>
                      </a:r>
                      <a:r>
                        <a:rPr lang="en-US" sz="1600" b="0" kern="100" baseline="-25000" dirty="0" err="1">
                          <a:effectLst/>
                        </a:rPr>
                        <a:t>emb</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1.801 [1.570-2.167]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808.12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14.09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6.3e-4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9784207"/>
                  </a:ext>
                </a:extLst>
              </a:tr>
              <a:tr h="0">
                <a:tc>
                  <a:txBody>
                    <a:bodyPr/>
                    <a:lstStyle/>
                    <a:p>
                      <a:pPr marL="0" marR="0">
                        <a:lnSpc>
                          <a:spcPct val="150000"/>
                        </a:lnSpc>
                        <a:spcBef>
                          <a:spcPts val="0"/>
                        </a:spcBef>
                        <a:spcAft>
                          <a:spcPts val="0"/>
                        </a:spcAft>
                      </a:pPr>
                      <a:r>
                        <a:rPr lang="en-US" sz="1600" b="0" kern="100" dirty="0" err="1">
                          <a:effectLst/>
                        </a:rPr>
                        <a:t>J</a:t>
                      </a:r>
                      <a:r>
                        <a:rPr lang="en-US" sz="1600" b="0" kern="100" baseline="30000" dirty="0" err="1">
                          <a:effectLst/>
                        </a:rPr>
                        <a:t>a</a:t>
                      </a:r>
                      <a:r>
                        <a:rPr lang="en-US" sz="1600" b="0" kern="100" baseline="-25000" dirty="0" err="1">
                          <a:effectLst/>
                        </a:rPr>
                        <a:t>Am</a:t>
                      </a:r>
                      <a:r>
                        <a:rPr lang="en-US" sz="1600" b="0" kern="100" dirty="0">
                          <a:effectLst/>
                        </a:rPr>
                        <a:t> + </a:t>
                      </a:r>
                      <a:r>
                        <a:rPr lang="en-US" sz="1600" b="0" kern="100" dirty="0" err="1">
                          <a:effectLst/>
                        </a:rPr>
                        <a:t>μ­</a:t>
                      </a:r>
                      <a:r>
                        <a:rPr lang="en-US" sz="1600" b="0" kern="100" baseline="-25000" dirty="0" err="1">
                          <a:effectLst/>
                        </a:rPr>
                        <a:t>lar</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2.930 [2.165-3.428]</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838.17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44.14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1.9e-10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82953"/>
                  </a:ext>
                </a:extLst>
              </a:tr>
              <a:tr h="0">
                <a:tc>
                  <a:txBody>
                    <a:bodyPr/>
                    <a:lstStyle/>
                    <a:p>
                      <a:pPr marL="0" marR="0">
                        <a:lnSpc>
                          <a:spcPct val="150000"/>
                        </a:lnSpc>
                        <a:spcBef>
                          <a:spcPts val="0"/>
                        </a:spcBef>
                        <a:spcAft>
                          <a:spcPts val="0"/>
                        </a:spcAft>
                      </a:pPr>
                      <a:r>
                        <a:rPr lang="en-US" sz="1600" b="0" kern="100" dirty="0" err="1">
                          <a:effectLst/>
                        </a:rPr>
                        <a:t>y</a:t>
                      </a:r>
                      <a:r>
                        <a:rPr lang="en-US" sz="1600" b="0" kern="100" baseline="-25000" dirty="0" err="1">
                          <a:effectLst/>
                        </a:rPr>
                        <a:t>VA</a:t>
                      </a:r>
                      <a:r>
                        <a:rPr lang="en-US" sz="1600" b="0" kern="100" dirty="0">
                          <a:effectLst/>
                        </a:rPr>
                        <a:t> + </a:t>
                      </a:r>
                      <a:r>
                        <a:rPr lang="en-US" sz="1600" b="0" kern="100" dirty="0" err="1">
                          <a:effectLst/>
                        </a:rPr>
                        <a:t>μ</a:t>
                      </a:r>
                      <a:r>
                        <a:rPr lang="en-US" sz="1600" b="0" kern="100" baseline="-25000" dirty="0" err="1">
                          <a:effectLst/>
                        </a:rPr>
                        <a:t>lar</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1.767 [1.536-2.111]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821.30</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27.27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8.7e-7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734262"/>
                  </a:ext>
                </a:extLst>
              </a:tr>
              <a:tr h="0">
                <a:tc>
                  <a:txBody>
                    <a:bodyPr/>
                    <a:lstStyle/>
                    <a:p>
                      <a:pPr marL="0" marR="0">
                        <a:lnSpc>
                          <a:spcPct val="150000"/>
                        </a:lnSpc>
                        <a:spcBef>
                          <a:spcPts val="0"/>
                        </a:spcBef>
                        <a:spcAft>
                          <a:spcPts val="0"/>
                        </a:spcAft>
                      </a:pPr>
                      <a:r>
                        <a:rPr lang="en-US" sz="1600" b="0" kern="100" dirty="0" err="1">
                          <a:effectLst/>
                        </a:rPr>
                        <a:t>J</a:t>
                      </a:r>
                      <a:r>
                        <a:rPr lang="en-US" sz="1600" b="0" kern="100" baseline="30000" dirty="0" err="1">
                          <a:effectLst/>
                        </a:rPr>
                        <a:t>a</a:t>
                      </a:r>
                      <a:r>
                        <a:rPr lang="en-US" sz="1600" b="0" kern="100" baseline="-25000" dirty="0" err="1">
                          <a:effectLst/>
                        </a:rPr>
                        <a:t>Am</a:t>
                      </a:r>
                      <a:r>
                        <a:rPr lang="en-US" sz="1600" b="0" kern="100" dirty="0">
                          <a:effectLst/>
                        </a:rPr>
                        <a:t> + </a:t>
                      </a:r>
                      <a:r>
                        <a:rPr lang="en-US" sz="1600" b="0" kern="100" dirty="0" err="1">
                          <a:effectLst/>
                        </a:rPr>
                        <a:t>μ</a:t>
                      </a:r>
                      <a:r>
                        <a:rPr lang="en-US" sz="1600" b="0" kern="100" baseline="-25000" dirty="0" err="1">
                          <a:effectLst/>
                        </a:rPr>
                        <a:t>emb</a:t>
                      </a:r>
                      <a:r>
                        <a:rPr lang="en-US" sz="1600" b="0" kern="100" dirty="0">
                          <a:effectLst/>
                        </a:rPr>
                        <a:t> + </a:t>
                      </a:r>
                      <a:r>
                        <a:rPr lang="en-US" sz="1600" b="0" kern="100" dirty="0" err="1">
                          <a:effectLst/>
                        </a:rPr>
                        <a:t>μ</a:t>
                      </a:r>
                      <a:r>
                        <a:rPr lang="en-US" sz="1600" b="0" kern="100" baseline="-25000" dirty="0" err="1">
                          <a:effectLst/>
                        </a:rPr>
                        <a:t>lar</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2.819 [1.920-3.286]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810.21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16.18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2.2e-4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832414"/>
                  </a:ext>
                </a:extLst>
              </a:tr>
              <a:tr h="0">
                <a:tc>
                  <a:txBody>
                    <a:bodyPr/>
                    <a:lstStyle/>
                    <a:p>
                      <a:pPr marL="0" marR="0">
                        <a:lnSpc>
                          <a:spcPct val="150000"/>
                        </a:lnSpc>
                        <a:spcBef>
                          <a:spcPts val="0"/>
                        </a:spcBef>
                        <a:spcAft>
                          <a:spcPts val="0"/>
                        </a:spcAft>
                      </a:pPr>
                      <a:r>
                        <a:rPr lang="en-US" sz="1600" b="0" kern="100" dirty="0" err="1">
                          <a:effectLst/>
                        </a:rPr>
                        <a:t>y</a:t>
                      </a:r>
                      <a:r>
                        <a:rPr lang="en-US" sz="1600" b="0" kern="100" baseline="-25000" dirty="0" err="1">
                          <a:effectLst/>
                        </a:rPr>
                        <a:t>VA</a:t>
                      </a:r>
                      <a:r>
                        <a:rPr lang="en-US" sz="1600" b="0" kern="100" dirty="0">
                          <a:effectLst/>
                        </a:rPr>
                        <a:t> + </a:t>
                      </a:r>
                      <a:r>
                        <a:rPr lang="en-US" sz="1600" b="0" kern="100" dirty="0" err="1">
                          <a:effectLst/>
                        </a:rPr>
                        <a:t>μ</a:t>
                      </a:r>
                      <a:r>
                        <a:rPr lang="en-US" sz="1600" b="0" kern="100" baseline="-25000" dirty="0" err="1">
                          <a:effectLst/>
                        </a:rPr>
                        <a:t>emb</a:t>
                      </a:r>
                      <a:r>
                        <a:rPr lang="en-US" sz="1600" b="0" kern="100" dirty="0">
                          <a:effectLst/>
                        </a:rPr>
                        <a:t> + </a:t>
                      </a:r>
                      <a:r>
                        <a:rPr lang="en-US" sz="1600" b="0" kern="100" dirty="0" err="1">
                          <a:effectLst/>
                        </a:rPr>
                        <a:t>μ</a:t>
                      </a:r>
                      <a:r>
                        <a:rPr lang="en-US" sz="1600" b="0" kern="100" baseline="-25000" dirty="0" err="1">
                          <a:effectLst/>
                        </a:rPr>
                        <a:t>lar</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1" kern="100" dirty="0">
                          <a:effectLst/>
                        </a:rPr>
                        <a:t>1.827 [1.620-2.269]</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1" kern="100" dirty="0">
                          <a:effectLst/>
                        </a:rPr>
                        <a:t>794.03</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1" kern="100" dirty="0">
                          <a:effectLst/>
                        </a:rPr>
                        <a:t>0</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1" kern="100" dirty="0">
                          <a:effectLst/>
                        </a:rPr>
                        <a:t>0.72</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6817978"/>
                  </a:ext>
                </a:extLst>
              </a:tr>
              <a:tr h="0">
                <a:tc>
                  <a:txBody>
                    <a:bodyPr/>
                    <a:lstStyle/>
                    <a:p>
                      <a:pPr marL="0" marR="0">
                        <a:lnSpc>
                          <a:spcPct val="150000"/>
                        </a:lnSpc>
                        <a:spcBef>
                          <a:spcPts val="0"/>
                        </a:spcBef>
                        <a:spcAft>
                          <a:spcPts val="0"/>
                        </a:spcAft>
                      </a:pPr>
                      <a:r>
                        <a:rPr lang="en-US" sz="1600" b="0" kern="100" dirty="0" err="1">
                          <a:effectLst/>
                        </a:rPr>
                        <a:t>J</a:t>
                      </a:r>
                      <a:r>
                        <a:rPr lang="en-US" sz="1600" b="0" kern="100" baseline="30000" dirty="0" err="1">
                          <a:effectLst/>
                        </a:rPr>
                        <a:t>a</a:t>
                      </a:r>
                      <a:r>
                        <a:rPr lang="en-US" sz="1600" b="0" kern="100" baseline="-25000" dirty="0" err="1">
                          <a:effectLst/>
                        </a:rPr>
                        <a:t>Am</a:t>
                      </a:r>
                      <a:r>
                        <a:rPr lang="en-US" sz="1600" b="0" kern="100" dirty="0">
                          <a:effectLst/>
                        </a:rPr>
                        <a:t> + </a:t>
                      </a:r>
                      <a:r>
                        <a:rPr lang="en-US" sz="1600" b="0" kern="100" dirty="0" err="1">
                          <a:effectLst/>
                        </a:rPr>
                        <a:t>J</a:t>
                      </a:r>
                      <a:r>
                        <a:rPr lang="en-US" sz="1600" b="0" kern="100" baseline="30000" dirty="0" err="1">
                          <a:effectLst/>
                        </a:rPr>
                        <a:t>v</a:t>
                      </a:r>
                      <a:r>
                        <a:rPr lang="en-US" sz="1600" b="0" kern="100" baseline="-25000" dirty="0" err="1">
                          <a:effectLst/>
                        </a:rPr>
                        <a:t>M</a:t>
                      </a:r>
                      <a:r>
                        <a:rPr lang="en-US" sz="1600" b="0" kern="100" dirty="0">
                          <a:effectLst/>
                        </a:rPr>
                        <a:t> + </a:t>
                      </a:r>
                      <a:r>
                        <a:rPr lang="en-US" sz="1600" b="0" kern="100" dirty="0" err="1">
                          <a:effectLst/>
                        </a:rPr>
                        <a:t>μ</a:t>
                      </a:r>
                      <a:r>
                        <a:rPr lang="en-US" sz="1600" b="0" kern="100" baseline="-25000" dirty="0" err="1">
                          <a:effectLst/>
                        </a:rPr>
                        <a:t>emb</a:t>
                      </a:r>
                      <a:r>
                        <a:rPr lang="en-US" sz="1600" b="0" kern="100" dirty="0">
                          <a:effectLst/>
                        </a:rPr>
                        <a:t> + </a:t>
                      </a:r>
                      <a:r>
                        <a:rPr lang="en-US" sz="1600" b="0" kern="100" dirty="0" err="1">
                          <a:effectLst/>
                        </a:rPr>
                        <a:t>μ</a:t>
                      </a:r>
                      <a:r>
                        <a:rPr lang="en-US" sz="1600" b="0" kern="100" baseline="-25000" dirty="0" err="1">
                          <a:effectLst/>
                        </a:rPr>
                        <a:t>lar</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2.913 [2.288, 3.387]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809.96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15.93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2.5e-4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9926264"/>
                  </a:ext>
                </a:extLst>
              </a:tr>
              <a:tr h="0">
                <a:tc>
                  <a:txBody>
                    <a:bodyPr/>
                    <a:lstStyle/>
                    <a:p>
                      <a:pPr marL="0" marR="0">
                        <a:lnSpc>
                          <a:spcPct val="150000"/>
                        </a:lnSpc>
                        <a:spcBef>
                          <a:spcPts val="0"/>
                        </a:spcBef>
                        <a:spcAft>
                          <a:spcPts val="0"/>
                        </a:spcAft>
                      </a:pPr>
                      <a:r>
                        <a:rPr lang="en-US" sz="1600" b="0" kern="100" dirty="0" err="1">
                          <a:effectLst/>
                        </a:rPr>
                        <a:t>y</a:t>
                      </a:r>
                      <a:r>
                        <a:rPr lang="en-US" sz="1600" b="0" kern="100" baseline="-25000" dirty="0" err="1">
                          <a:effectLst/>
                        </a:rPr>
                        <a:t>VA</a:t>
                      </a:r>
                      <a:r>
                        <a:rPr lang="en-US" sz="1600" b="0" kern="100" dirty="0">
                          <a:effectLst/>
                        </a:rPr>
                        <a:t> + </a:t>
                      </a:r>
                      <a:r>
                        <a:rPr lang="en-US" sz="1600" b="0" kern="100" dirty="0" err="1">
                          <a:effectLst/>
                        </a:rPr>
                        <a:t>J</a:t>
                      </a:r>
                      <a:r>
                        <a:rPr lang="en-US" sz="1600" b="0" kern="100" baseline="30000" dirty="0" err="1">
                          <a:effectLst/>
                        </a:rPr>
                        <a:t>v</a:t>
                      </a:r>
                      <a:r>
                        <a:rPr lang="en-US" sz="1600" b="0" kern="100" baseline="-25000" dirty="0" err="1">
                          <a:effectLst/>
                        </a:rPr>
                        <a:t>M</a:t>
                      </a:r>
                      <a:r>
                        <a:rPr lang="en-US" sz="1600" b="0" kern="100" dirty="0">
                          <a:effectLst/>
                        </a:rPr>
                        <a:t> + </a:t>
                      </a:r>
                      <a:r>
                        <a:rPr lang="en-US" sz="1600" b="0" kern="100" dirty="0" err="1">
                          <a:effectLst/>
                        </a:rPr>
                        <a:t>μ</a:t>
                      </a:r>
                      <a:r>
                        <a:rPr lang="en-US" sz="1600" b="0" kern="100" baseline="-25000" dirty="0" err="1">
                          <a:effectLst/>
                        </a:rPr>
                        <a:t>emb</a:t>
                      </a:r>
                      <a:r>
                        <a:rPr lang="en-US" sz="1600" b="0" kern="100" dirty="0">
                          <a:effectLst/>
                        </a:rPr>
                        <a:t> + </a:t>
                      </a:r>
                      <a:r>
                        <a:rPr lang="en-US" sz="1600" b="0" kern="100" dirty="0" err="1">
                          <a:effectLst/>
                        </a:rPr>
                        <a:t>μ</a:t>
                      </a:r>
                      <a:r>
                        <a:rPr lang="en-US" sz="1600" b="0" kern="100" baseline="-25000" dirty="0" err="1">
                          <a:effectLst/>
                        </a:rPr>
                        <a:t>lar</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1.981 [1.700, 2.456]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795.97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1.94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0.27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4061541"/>
                  </a:ext>
                </a:extLst>
              </a:tr>
            </a:tbl>
          </a:graphicData>
        </a:graphic>
      </p:graphicFrame>
      <p:sp>
        <p:nvSpPr>
          <p:cNvPr id="5" name="Rectangle 1">
            <a:extLst>
              <a:ext uri="{FF2B5EF4-FFF2-40B4-BE49-F238E27FC236}">
                <a16:creationId xmlns:a16="http://schemas.microsoft.com/office/drawing/2014/main" id="{F2EDA817-1635-93F2-EEF9-55398D388C0A}"/>
              </a:ext>
            </a:extLst>
          </p:cNvPr>
          <p:cNvSpPr>
            <a:spLocks noChangeArrowheads="1"/>
          </p:cNvSpPr>
          <p:nvPr/>
        </p:nvSpPr>
        <p:spPr bwMode="auto">
          <a:xfrm>
            <a:off x="918749" y="6174264"/>
            <a:ext cx="103545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model with </a:t>
            </a:r>
            <a:r>
              <a:rPr kumimoji="0" lang="en-US" altLang="en-US"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a:t>
            </a:r>
            <a:r>
              <a:rPr kumimoji="0" lang="en-US" altLang="en-US" b="0" i="1" u="none" strike="noStrike" cap="none" normalizeH="0" baseline="-3000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μ</a:t>
            </a:r>
            <a:r>
              <a:rPr kumimoji="0" lang="en-US" altLang="en-US" b="0" i="1" u="none" strike="noStrike" cap="none" normalizeH="0" baseline="-3000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emb</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μ</a:t>
            </a:r>
            <a:r>
              <a:rPr kumimoji="0" lang="en-US" altLang="en-US" b="0" i="1" u="none" strike="noStrike" cap="none" normalizeH="0" baseline="-3000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lar</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is 0.72/0.27 = 2.667 times as probable as the one that additionally has </a:t>
            </a:r>
            <a:r>
              <a:rPr kumimoji="0" lang="en-US" altLang="en-US"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a:t>
            </a:r>
            <a:r>
              <a:rPr kumimoji="0" lang="en-US" altLang="en-US" b="0" i="1" u="none" strike="noStrike" cap="none" normalizeH="0" baseline="3000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t>
            </a:r>
            <a:r>
              <a:rPr kumimoji="0" lang="en-US" altLang="en-US" b="0" i="1" u="none" strike="noStrike" cap="none" normalizeH="0" baseline="-3000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191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69E0-2FD6-979A-A84A-E772EF67F4A5}"/>
              </a:ext>
            </a:extLst>
          </p:cNvPr>
          <p:cNvSpPr>
            <a:spLocks noGrp="1"/>
          </p:cNvSpPr>
          <p:nvPr>
            <p:ph type="title"/>
          </p:nvPr>
        </p:nvSpPr>
        <p:spPr/>
        <p:txBody>
          <a:bodyPr/>
          <a:lstStyle/>
          <a:p>
            <a:r>
              <a:rPr lang="en-US" dirty="0"/>
              <a:t>Correction factor (c) for inhibition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2285E7-18AB-E3E9-5941-48D214336F74}"/>
                  </a:ext>
                </a:extLst>
              </p:cNvPr>
              <p:cNvSpPr>
                <a:spLocks noGrp="1"/>
              </p:cNvSpPr>
              <p:nvPr>
                <p:ph idx="1"/>
              </p:nvPr>
            </p:nvSpPr>
            <p:spPr>
              <a:xfrm>
                <a:off x="838200" y="1825625"/>
                <a:ext cx="10515600" cy="4583058"/>
              </a:xfrm>
            </p:spPr>
            <p:txBody>
              <a:bodyPr>
                <a:normAutofit fontScale="92500" lnSpcReduction="10000"/>
              </a:bodyPr>
              <a:lstStyle/>
              <a:p>
                <a:pPr marL="0" indent="0">
                  <a:buNone/>
                </a:pPr>
                <a:r>
                  <a:rPr lang="en-US" dirty="0"/>
                  <a:t>If DO &gt; </a:t>
                </a:r>
                <a:r>
                  <a:rPr lang="en-US" dirty="0" err="1"/>
                  <a:t>DO</a:t>
                </a:r>
                <a:r>
                  <a:rPr lang="en-US" baseline="-25000" dirty="0" err="1"/>
                  <a:t>c</a:t>
                </a:r>
                <a:r>
                  <a:rPr lang="en-US" dirty="0"/>
                  <a:t>, then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𝐷𝑂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𝐷𝑂</m:t>
                            </m:r>
                          </m:e>
                          <m:sub>
                            <m:r>
                              <a:rPr lang="en-US" b="0" i="1" smtClean="0">
                                <a:latin typeface="Cambria Math" panose="02040503050406030204" pitchFamily="18" charset="0"/>
                              </a:rPr>
                              <m:t>𝑐</m:t>
                            </m:r>
                          </m:sub>
                        </m:sSub>
                        <m:r>
                          <a:rPr lang="en-US" b="0" i="1" smtClean="0">
                            <a:latin typeface="Cambria Math" panose="02040503050406030204" pitchFamily="18" charset="0"/>
                          </a:rPr>
                          <m:t>)</m:t>
                        </m:r>
                      </m:num>
                      <m:den>
                        <m:r>
                          <a:rPr lang="en-US" b="0" i="1" smtClean="0">
                            <a:latin typeface="Cambria Math" panose="02040503050406030204" pitchFamily="18" charset="0"/>
                          </a:rPr>
                          <m:t>1+</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𝐷𝑂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𝐷𝑂</m:t>
                            </m:r>
                          </m:e>
                          <m:sub>
                            <m:r>
                              <a:rPr lang="en-US" b="0" i="1" smtClean="0">
                                <a:latin typeface="Cambria Math" panose="02040503050406030204" pitchFamily="18" charset="0"/>
                              </a:rPr>
                              <m:t>𝑐</m:t>
                            </m:r>
                          </m:sub>
                        </m:sSub>
                        <m:r>
                          <a:rPr lang="en-US" b="0" i="1" smtClean="0">
                            <a:latin typeface="Cambria Math" panose="02040503050406030204" pitchFamily="18" charset="0"/>
                          </a:rPr>
                          <m:t>)</m:t>
                        </m:r>
                      </m:den>
                    </m:f>
                  </m:oMath>
                </a14:m>
                <a:endParaRPr lang="en-US" dirty="0"/>
              </a:p>
              <a:p>
                <a:pPr marL="0" indent="0">
                  <a:buNone/>
                </a:pPr>
                <a:r>
                  <a:rPr lang="en-US" dirty="0"/>
                  <a:t>If DO &lt; </a:t>
                </a:r>
                <a:r>
                  <a:rPr lang="en-US" dirty="0" err="1"/>
                  <a:t>DO</a:t>
                </a:r>
                <a:r>
                  <a:rPr lang="en-US" baseline="-25000" dirty="0" err="1"/>
                  <a:t>c</a:t>
                </a:r>
                <a:r>
                  <a:rPr lang="en-US" dirty="0"/>
                  <a:t>, then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=0</m:t>
                    </m:r>
                  </m:oMath>
                </a14:m>
                <a:endParaRPr lang="en-US" dirty="0"/>
              </a:p>
              <a:p>
                <a:pPr marL="0" indent="0">
                  <a:buNone/>
                </a:pPr>
                <a:endParaRPr lang="en-US" dirty="0"/>
              </a:p>
              <a:p>
                <a:pPr marL="0" indent="0">
                  <a:buNone/>
                </a:pPr>
                <a:r>
                  <a:rPr lang="en-US" dirty="0"/>
                  <a:t>Where:</a:t>
                </a:r>
              </a:p>
              <a:p>
                <a:pPr marL="0" indent="0">
                  <a:buNone/>
                </a:pPr>
                <a:r>
                  <a:rPr lang="en-US" dirty="0"/>
                  <a:t>DO = dissolved oxygen level at time </a:t>
                </a:r>
                <a:r>
                  <a:rPr lang="en-US" i="1" dirty="0"/>
                  <a:t>t</a:t>
                </a:r>
                <a:endParaRPr lang="en-US" dirty="0"/>
              </a:p>
              <a:p>
                <a:pPr marL="0" indent="0">
                  <a:buNone/>
                </a:pPr>
                <a:r>
                  <a:rPr lang="en-US" dirty="0" err="1"/>
                  <a:t>DO</a:t>
                </a:r>
                <a:r>
                  <a:rPr lang="en-US" baseline="-25000" dirty="0" err="1"/>
                  <a:t>c</a:t>
                </a:r>
                <a:r>
                  <a:rPr lang="en-US" dirty="0"/>
                  <a:t> = critical dissolved oxygen level below which the correction factor is zero and the parameter is fully inhibited</a:t>
                </a:r>
              </a:p>
              <a:p>
                <a:pPr marL="0" indent="0">
                  <a:buNone/>
                </a:pPr>
                <a:r>
                  <a:rPr lang="en-US" dirty="0"/>
                  <a:t>Z = parameter controlling shape of correction factor function. As Z increases, the asymptote approaches 1 sooner and the curve becomes sharper or less “linear” – see next slide. </a:t>
                </a:r>
              </a:p>
            </p:txBody>
          </p:sp>
        </mc:Choice>
        <mc:Fallback xmlns="">
          <p:sp>
            <p:nvSpPr>
              <p:cNvPr id="3" name="Content Placeholder 2">
                <a:extLst>
                  <a:ext uri="{FF2B5EF4-FFF2-40B4-BE49-F238E27FC236}">
                    <a16:creationId xmlns:a16="http://schemas.microsoft.com/office/drawing/2014/main" id="{E52285E7-18AB-E3E9-5941-48D214336F74}"/>
                  </a:ext>
                </a:extLst>
              </p:cNvPr>
              <p:cNvSpPr>
                <a:spLocks noGrp="1" noRot="1" noChangeAspect="1" noMove="1" noResize="1" noEditPoints="1" noAdjustHandles="1" noChangeArrowheads="1" noChangeShapeType="1" noTextEdit="1"/>
              </p:cNvSpPr>
              <p:nvPr>
                <p:ph idx="1"/>
              </p:nvPr>
            </p:nvSpPr>
            <p:spPr>
              <a:xfrm>
                <a:off x="838200" y="1825625"/>
                <a:ext cx="10515600" cy="4583058"/>
              </a:xfrm>
              <a:blipFill>
                <a:blip r:embed="rId2"/>
                <a:stretch>
                  <a:fillRect l="-1043" t="-931" r="-1275"/>
                </a:stretch>
              </a:blipFill>
            </p:spPr>
            <p:txBody>
              <a:bodyPr/>
              <a:lstStyle/>
              <a:p>
                <a:r>
                  <a:rPr lang="en-US">
                    <a:noFill/>
                  </a:rPr>
                  <a:t> </a:t>
                </a:r>
              </a:p>
            </p:txBody>
          </p:sp>
        </mc:Fallback>
      </mc:AlternateContent>
    </p:spTree>
    <p:extLst>
      <p:ext uri="{BB962C8B-B14F-4D97-AF65-F5344CB8AC3E}">
        <p14:creationId xmlns:p14="http://schemas.microsoft.com/office/powerpoint/2010/main" val="270136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0FE17-95E6-6335-7234-8A5E038372BA}"/>
              </a:ext>
            </a:extLst>
          </p:cNvPr>
          <p:cNvSpPr>
            <a:spLocks noGrp="1"/>
          </p:cNvSpPr>
          <p:nvPr>
            <p:ph type="title"/>
          </p:nvPr>
        </p:nvSpPr>
        <p:spPr/>
        <p:txBody>
          <a:bodyPr/>
          <a:lstStyle/>
          <a:p>
            <a:r>
              <a:rPr lang="en-US" dirty="0"/>
              <a:t>Inhibition and Damage</a:t>
            </a:r>
          </a:p>
        </p:txBody>
      </p:sp>
      <p:sp>
        <p:nvSpPr>
          <p:cNvPr id="3" name="Content Placeholder 2">
            <a:extLst>
              <a:ext uri="{FF2B5EF4-FFF2-40B4-BE49-F238E27FC236}">
                <a16:creationId xmlns:a16="http://schemas.microsoft.com/office/drawing/2014/main" id="{2C1561F9-24B7-CF8D-4BA5-E6867034996D}"/>
              </a:ext>
            </a:extLst>
          </p:cNvPr>
          <p:cNvSpPr>
            <a:spLocks noGrp="1"/>
          </p:cNvSpPr>
          <p:nvPr>
            <p:ph idx="1"/>
          </p:nvPr>
        </p:nvSpPr>
        <p:spPr>
          <a:xfrm>
            <a:off x="838200" y="1825625"/>
            <a:ext cx="10515600" cy="4667250"/>
          </a:xfrm>
        </p:spPr>
        <p:txBody>
          <a:bodyPr>
            <a:normAutofit/>
          </a:bodyPr>
          <a:lstStyle/>
          <a:p>
            <a:r>
              <a:rPr lang="en-US" dirty="0"/>
              <a:t>We are also interested in effects on yield coefficient of assimilates into growth (</a:t>
            </a:r>
            <a:r>
              <a:rPr lang="en-US" i="1" dirty="0" err="1"/>
              <a:t>y</a:t>
            </a:r>
            <a:r>
              <a:rPr lang="en-US" i="1" baseline="-25000" dirty="0" err="1"/>
              <a:t>VA</a:t>
            </a:r>
            <a:r>
              <a:rPr lang="en-US" dirty="0"/>
              <a:t>) but this is not a process that can be inhibited, but rather damage would apply. </a:t>
            </a:r>
          </a:p>
          <a:p>
            <a:r>
              <a:rPr lang="en-US" dirty="0"/>
              <a:t>“Muller et al. say that if damage production is much slower than the turnover of any of the synthesizing unit states, damage models are equivalent to analogous inhibition models. This suggests to me that it is also defensible to apply the correction factor to yield coefficients, but now interpreted as damage rather than inhibition.” –Roger’s notes on the inhibition correction factor. </a:t>
            </a:r>
          </a:p>
          <a:p>
            <a:r>
              <a:rPr lang="en-US" dirty="0"/>
              <a:t>For maintenance and mortality we divide the parameter by </a:t>
            </a:r>
            <a:r>
              <a:rPr lang="en-US" i="1" dirty="0"/>
              <a:t>c</a:t>
            </a:r>
            <a:r>
              <a:rPr lang="en-US" dirty="0"/>
              <a:t> instead of multiply it, so they increase with hypoxia. </a:t>
            </a:r>
          </a:p>
        </p:txBody>
      </p:sp>
    </p:spTree>
    <p:extLst>
      <p:ext uri="{BB962C8B-B14F-4D97-AF65-F5344CB8AC3E}">
        <p14:creationId xmlns:p14="http://schemas.microsoft.com/office/powerpoint/2010/main" val="190980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69E0-2FD6-979A-A84A-E772EF67F4A5}"/>
              </a:ext>
            </a:extLst>
          </p:cNvPr>
          <p:cNvSpPr>
            <a:spLocks noGrp="1"/>
          </p:cNvSpPr>
          <p:nvPr>
            <p:ph type="title"/>
          </p:nvPr>
        </p:nvSpPr>
        <p:spPr/>
        <p:txBody>
          <a:bodyPr/>
          <a:lstStyle/>
          <a:p>
            <a:r>
              <a:rPr lang="en-US" dirty="0"/>
              <a:t>Correction factor (c) for inhibition</a:t>
            </a:r>
          </a:p>
        </p:txBody>
      </p:sp>
      <p:pic>
        <p:nvPicPr>
          <p:cNvPr id="7" name="Picture 6">
            <a:extLst>
              <a:ext uri="{FF2B5EF4-FFF2-40B4-BE49-F238E27FC236}">
                <a16:creationId xmlns:a16="http://schemas.microsoft.com/office/drawing/2014/main" id="{F6CD6562-68A5-2B20-BF9B-389CDA71B1F0}"/>
              </a:ext>
            </a:extLst>
          </p:cNvPr>
          <p:cNvPicPr>
            <a:picLocks noChangeAspect="1"/>
          </p:cNvPicPr>
          <p:nvPr/>
        </p:nvPicPr>
        <p:blipFill>
          <a:blip r:embed="rId2"/>
          <a:stretch>
            <a:fillRect/>
          </a:stretch>
        </p:blipFill>
        <p:spPr>
          <a:xfrm>
            <a:off x="2483069" y="1498964"/>
            <a:ext cx="6826469" cy="4566601"/>
          </a:xfrm>
          <a:prstGeom prst="rect">
            <a:avLst/>
          </a:prstGeom>
        </p:spPr>
      </p:pic>
      <p:sp>
        <p:nvSpPr>
          <p:cNvPr id="8" name="TextBox 7">
            <a:extLst>
              <a:ext uri="{FF2B5EF4-FFF2-40B4-BE49-F238E27FC236}">
                <a16:creationId xmlns:a16="http://schemas.microsoft.com/office/drawing/2014/main" id="{14DCCC02-FE39-BA1A-1D46-6F6E649B5EE4}"/>
              </a:ext>
            </a:extLst>
          </p:cNvPr>
          <p:cNvSpPr txBox="1"/>
          <p:nvPr/>
        </p:nvSpPr>
        <p:spPr>
          <a:xfrm>
            <a:off x="5383924" y="6337738"/>
            <a:ext cx="1781504" cy="369332"/>
          </a:xfrm>
          <a:prstGeom prst="rect">
            <a:avLst/>
          </a:prstGeom>
          <a:noFill/>
        </p:spPr>
        <p:txBody>
          <a:bodyPr wrap="square" rtlCol="0">
            <a:spAutoFit/>
          </a:bodyPr>
          <a:lstStyle/>
          <a:p>
            <a:r>
              <a:rPr lang="en-US" dirty="0"/>
              <a:t>DO (mg/L)</a:t>
            </a:r>
          </a:p>
        </p:txBody>
      </p:sp>
      <p:sp>
        <p:nvSpPr>
          <p:cNvPr id="9" name="TextBox 8">
            <a:extLst>
              <a:ext uri="{FF2B5EF4-FFF2-40B4-BE49-F238E27FC236}">
                <a16:creationId xmlns:a16="http://schemas.microsoft.com/office/drawing/2014/main" id="{38232E9B-40C1-806B-F9D4-4B0B77816496}"/>
              </a:ext>
            </a:extLst>
          </p:cNvPr>
          <p:cNvSpPr txBox="1"/>
          <p:nvPr/>
        </p:nvSpPr>
        <p:spPr>
          <a:xfrm rot="16200000">
            <a:off x="1279635" y="2802708"/>
            <a:ext cx="1781504"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908533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F290-F82C-ED63-06BB-746D11E21CA7}"/>
              </a:ext>
            </a:extLst>
          </p:cNvPr>
          <p:cNvSpPr>
            <a:spLocks noGrp="1"/>
          </p:cNvSpPr>
          <p:nvPr>
            <p:ph type="title"/>
          </p:nvPr>
        </p:nvSpPr>
        <p:spPr/>
        <p:txBody>
          <a:bodyPr/>
          <a:lstStyle/>
          <a:p>
            <a:r>
              <a:rPr lang="en-US" dirty="0"/>
              <a:t>Correction factor (c) for inhibition</a:t>
            </a:r>
          </a:p>
        </p:txBody>
      </p:sp>
      <p:sp>
        <p:nvSpPr>
          <p:cNvPr id="3" name="Content Placeholder 2">
            <a:extLst>
              <a:ext uri="{FF2B5EF4-FFF2-40B4-BE49-F238E27FC236}">
                <a16:creationId xmlns:a16="http://schemas.microsoft.com/office/drawing/2014/main" id="{47F7FA45-F163-E3F6-A226-80DF963888B3}"/>
              </a:ext>
            </a:extLst>
          </p:cNvPr>
          <p:cNvSpPr>
            <a:spLocks noGrp="1"/>
          </p:cNvSpPr>
          <p:nvPr>
            <p:ph idx="1"/>
          </p:nvPr>
        </p:nvSpPr>
        <p:spPr>
          <a:xfrm>
            <a:off x="838200" y="1825625"/>
            <a:ext cx="10515600" cy="4606706"/>
          </a:xfrm>
        </p:spPr>
        <p:txBody>
          <a:bodyPr>
            <a:normAutofit fontScale="92500" lnSpcReduction="20000"/>
          </a:bodyPr>
          <a:lstStyle/>
          <a:p>
            <a:pPr marL="0" indent="0">
              <a:buNone/>
            </a:pPr>
            <a:r>
              <a:rPr lang="en-US" dirty="0"/>
              <a:t>At a given DO level, as Z </a:t>
            </a:r>
            <a:r>
              <a:rPr lang="en-US" dirty="0">
                <a:sym typeface="Wingdings" panose="05000000000000000000" pitchFamily="2" charset="2"/>
              </a:rPr>
              <a:t> ∞, </a:t>
            </a:r>
            <a:r>
              <a:rPr lang="en-US" i="1" dirty="0">
                <a:sym typeface="Wingdings" panose="05000000000000000000" pitchFamily="2" charset="2"/>
              </a:rPr>
              <a:t>c</a:t>
            </a:r>
            <a:r>
              <a:rPr lang="en-US" dirty="0">
                <a:sym typeface="Wingdings" panose="05000000000000000000" pitchFamily="2" charset="2"/>
              </a:rPr>
              <a:t> gets closer to 1 (fully uninhibited). </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As a result, the best fit is Z=100 or whatever upper limit I set, and the predicted data for all DO levels appear close to the observed datapoints for control DO level of 7.7 mg/L, black points in figures below. The correction factor is nearly 1 for all treatments, instead of getting noticeably lower as DO decreases. </a:t>
            </a:r>
          </a:p>
          <a:p>
            <a:r>
              <a:rPr lang="en-US" sz="2600" dirty="0">
                <a:sym typeface="Wingdings" panose="05000000000000000000" pitchFamily="2" charset="2"/>
              </a:rPr>
              <a:t>This is because in the old version of the model, data were weighted by sample size which is greater for control than the low DO treatments. </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Need to equally weight data for all treatment levels to get closer fit to all four DO levels instead of favoring the control DO. </a:t>
            </a:r>
          </a:p>
          <a:p>
            <a:r>
              <a:rPr lang="en-US" sz="2600" b="1" dirty="0">
                <a:sym typeface="Wingdings" panose="05000000000000000000" pitchFamily="2" charset="2"/>
              </a:rPr>
              <a:t>This is actually something I wanted to do anyway so no treatment is favored</a:t>
            </a:r>
            <a:endParaRPr lang="en-US" sz="2600" b="1" dirty="0"/>
          </a:p>
        </p:txBody>
      </p:sp>
    </p:spTree>
    <p:extLst>
      <p:ext uri="{BB962C8B-B14F-4D97-AF65-F5344CB8AC3E}">
        <p14:creationId xmlns:p14="http://schemas.microsoft.com/office/powerpoint/2010/main" val="273739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F290-F82C-ED63-06BB-746D11E21CA7}"/>
              </a:ext>
            </a:extLst>
          </p:cNvPr>
          <p:cNvSpPr>
            <a:spLocks noGrp="1"/>
          </p:cNvSpPr>
          <p:nvPr>
            <p:ph type="title"/>
          </p:nvPr>
        </p:nvSpPr>
        <p:spPr/>
        <p:txBody>
          <a:bodyPr/>
          <a:lstStyle/>
          <a:p>
            <a:r>
              <a:rPr lang="en-US" dirty="0"/>
              <a:t>Correction factor (c) for inhibition</a:t>
            </a:r>
          </a:p>
        </p:txBody>
      </p:sp>
      <p:sp>
        <p:nvSpPr>
          <p:cNvPr id="3" name="Content Placeholder 2">
            <a:extLst>
              <a:ext uri="{FF2B5EF4-FFF2-40B4-BE49-F238E27FC236}">
                <a16:creationId xmlns:a16="http://schemas.microsoft.com/office/drawing/2014/main" id="{47F7FA45-F163-E3F6-A226-80DF963888B3}"/>
              </a:ext>
            </a:extLst>
          </p:cNvPr>
          <p:cNvSpPr>
            <a:spLocks noGrp="1"/>
          </p:cNvSpPr>
          <p:nvPr>
            <p:ph idx="1"/>
          </p:nvPr>
        </p:nvSpPr>
        <p:spPr>
          <a:xfrm>
            <a:off x="838200" y="1825625"/>
            <a:ext cx="10515600" cy="4606706"/>
          </a:xfrm>
        </p:spPr>
        <p:txBody>
          <a:bodyPr>
            <a:normAutofit/>
          </a:bodyPr>
          <a:lstStyle/>
          <a:p>
            <a:pPr marL="0" indent="0">
              <a:buNone/>
            </a:pPr>
            <a:r>
              <a:rPr lang="en-US" dirty="0"/>
              <a:t>Figure showing fits with Z=100, </a:t>
            </a:r>
            <a:r>
              <a:rPr lang="en-US" i="1" dirty="0"/>
              <a:t>c</a:t>
            </a:r>
            <a:r>
              <a:rPr lang="en-US" dirty="0"/>
              <a:t> applied to assimilation</a:t>
            </a:r>
          </a:p>
        </p:txBody>
      </p:sp>
      <p:pic>
        <p:nvPicPr>
          <p:cNvPr id="5" name="Picture 4" descr="A graph of a number of days&#10;&#10;Description automatically generated with medium confidence">
            <a:extLst>
              <a:ext uri="{FF2B5EF4-FFF2-40B4-BE49-F238E27FC236}">
                <a16:creationId xmlns:a16="http://schemas.microsoft.com/office/drawing/2014/main" id="{557B5905-C511-D318-F052-691FA0343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613" y="2476357"/>
            <a:ext cx="3729000" cy="3107500"/>
          </a:xfrm>
          <a:prstGeom prst="rect">
            <a:avLst/>
          </a:prstGeom>
        </p:spPr>
      </p:pic>
      <p:pic>
        <p:nvPicPr>
          <p:cNvPr id="7" name="Picture 6" descr="A graph with different colored dots&#10;&#10;Description automatically generated">
            <a:extLst>
              <a:ext uri="{FF2B5EF4-FFF2-40B4-BE49-F238E27FC236}">
                <a16:creationId xmlns:a16="http://schemas.microsoft.com/office/drawing/2014/main" id="{D27C461C-784C-9C86-D7C1-6DFCC1F87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13" y="2476357"/>
            <a:ext cx="3729000" cy="3107500"/>
          </a:xfrm>
          <a:prstGeom prst="rect">
            <a:avLst/>
          </a:prstGeom>
        </p:spPr>
      </p:pic>
      <p:pic>
        <p:nvPicPr>
          <p:cNvPr id="9" name="Picture 8" descr="A graph with red line and blue dots&#10;&#10;Description automatically generated">
            <a:extLst>
              <a:ext uri="{FF2B5EF4-FFF2-40B4-BE49-F238E27FC236}">
                <a16:creationId xmlns:a16="http://schemas.microsoft.com/office/drawing/2014/main" id="{5479167A-EB2A-EE66-CF21-06D69B53D4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5613" y="2476357"/>
            <a:ext cx="3729000" cy="3107500"/>
          </a:xfrm>
          <a:prstGeom prst="rect">
            <a:avLst/>
          </a:prstGeom>
        </p:spPr>
      </p:pic>
      <p:pic>
        <p:nvPicPr>
          <p:cNvPr id="11" name="Picture 10" descr="A graph with different colored dots&#10;&#10;Description automatically generated">
            <a:extLst>
              <a:ext uri="{FF2B5EF4-FFF2-40B4-BE49-F238E27FC236}">
                <a16:creationId xmlns:a16="http://schemas.microsoft.com/office/drawing/2014/main" id="{E489E945-BB37-C5C5-F054-C3E23907DC26}"/>
              </a:ext>
            </a:extLst>
          </p:cNvPr>
          <p:cNvPicPr>
            <a:picLocks noChangeAspect="1"/>
          </p:cNvPicPr>
          <p:nvPr/>
        </p:nvPicPr>
        <p:blipFill rotWithShape="1">
          <a:blip r:embed="rId3">
            <a:extLst>
              <a:ext uri="{28A0092B-C50C-407E-A947-70E740481C1C}">
                <a14:useLocalDpi xmlns:a14="http://schemas.microsoft.com/office/drawing/2010/main" val="0"/>
              </a:ext>
            </a:extLst>
          </a:blip>
          <a:srcRect l="52029" t="57569" r="42565" b="37119"/>
          <a:stretch/>
        </p:blipFill>
        <p:spPr>
          <a:xfrm>
            <a:off x="4562474" y="5842994"/>
            <a:ext cx="201575" cy="165099"/>
          </a:xfrm>
          <a:prstGeom prst="rect">
            <a:avLst/>
          </a:prstGeom>
        </p:spPr>
      </p:pic>
      <p:pic>
        <p:nvPicPr>
          <p:cNvPr id="12" name="Picture 11" descr="A graph with different colored dots&#10;&#10;Description automatically generated">
            <a:extLst>
              <a:ext uri="{FF2B5EF4-FFF2-40B4-BE49-F238E27FC236}">
                <a16:creationId xmlns:a16="http://schemas.microsoft.com/office/drawing/2014/main" id="{FCA2C282-6494-443D-E986-89676E4C5F2B}"/>
              </a:ext>
            </a:extLst>
          </p:cNvPr>
          <p:cNvPicPr>
            <a:picLocks noChangeAspect="1"/>
          </p:cNvPicPr>
          <p:nvPr/>
        </p:nvPicPr>
        <p:blipFill rotWithShape="1">
          <a:blip r:embed="rId3">
            <a:extLst>
              <a:ext uri="{28A0092B-C50C-407E-A947-70E740481C1C}">
                <a14:useLocalDpi xmlns:a14="http://schemas.microsoft.com/office/drawing/2010/main" val="0"/>
              </a:ext>
            </a:extLst>
          </a:blip>
          <a:srcRect l="67205" t="43529" r="27346" b="51566"/>
          <a:stretch/>
        </p:blipFill>
        <p:spPr>
          <a:xfrm>
            <a:off x="4548149" y="6063139"/>
            <a:ext cx="203200" cy="152400"/>
          </a:xfrm>
          <a:prstGeom prst="rect">
            <a:avLst/>
          </a:prstGeom>
        </p:spPr>
      </p:pic>
      <p:pic>
        <p:nvPicPr>
          <p:cNvPr id="13" name="Picture 12" descr="A graph with different colored dots&#10;&#10;Description automatically generated">
            <a:extLst>
              <a:ext uri="{FF2B5EF4-FFF2-40B4-BE49-F238E27FC236}">
                <a16:creationId xmlns:a16="http://schemas.microsoft.com/office/drawing/2014/main" id="{1E2AE688-7186-2E30-F1C9-5ACEE236727C}"/>
              </a:ext>
            </a:extLst>
          </p:cNvPr>
          <p:cNvPicPr>
            <a:picLocks noChangeAspect="1"/>
          </p:cNvPicPr>
          <p:nvPr/>
        </p:nvPicPr>
        <p:blipFill rotWithShape="1">
          <a:blip r:embed="rId3">
            <a:extLst>
              <a:ext uri="{28A0092B-C50C-407E-A947-70E740481C1C}">
                <a14:useLocalDpi xmlns:a14="http://schemas.microsoft.com/office/drawing/2010/main" val="0"/>
              </a:ext>
            </a:extLst>
          </a:blip>
          <a:srcRect l="34510" t="72956" r="61914" b="21629"/>
          <a:stretch/>
        </p:blipFill>
        <p:spPr>
          <a:xfrm>
            <a:off x="4583073" y="6466429"/>
            <a:ext cx="133351" cy="168275"/>
          </a:xfrm>
          <a:prstGeom prst="rect">
            <a:avLst/>
          </a:prstGeom>
        </p:spPr>
      </p:pic>
      <p:pic>
        <p:nvPicPr>
          <p:cNvPr id="14" name="Picture 13" descr="A graph with different colored dots&#10;&#10;Description automatically generated">
            <a:extLst>
              <a:ext uri="{FF2B5EF4-FFF2-40B4-BE49-F238E27FC236}">
                <a16:creationId xmlns:a16="http://schemas.microsoft.com/office/drawing/2014/main" id="{194A85F6-90FE-FC39-41A3-7CA13C295363}"/>
              </a:ext>
            </a:extLst>
          </p:cNvPr>
          <p:cNvPicPr>
            <a:picLocks noChangeAspect="1"/>
          </p:cNvPicPr>
          <p:nvPr/>
        </p:nvPicPr>
        <p:blipFill rotWithShape="1">
          <a:blip r:embed="rId3">
            <a:extLst>
              <a:ext uri="{28A0092B-C50C-407E-A947-70E740481C1C}">
                <a14:useLocalDpi xmlns:a14="http://schemas.microsoft.com/office/drawing/2010/main" val="0"/>
              </a:ext>
            </a:extLst>
          </a:blip>
          <a:srcRect l="69845" t="55484" r="24110" b="37875"/>
          <a:stretch/>
        </p:blipFill>
        <p:spPr>
          <a:xfrm>
            <a:off x="4550548" y="6234589"/>
            <a:ext cx="225425" cy="206375"/>
          </a:xfrm>
          <a:prstGeom prst="rect">
            <a:avLst/>
          </a:prstGeom>
        </p:spPr>
      </p:pic>
      <p:sp>
        <p:nvSpPr>
          <p:cNvPr id="15" name="TextBox 14">
            <a:extLst>
              <a:ext uri="{FF2B5EF4-FFF2-40B4-BE49-F238E27FC236}">
                <a16:creationId xmlns:a16="http://schemas.microsoft.com/office/drawing/2014/main" id="{D9B532A9-B7F8-0145-09B1-E6FBE36EAD6F}"/>
              </a:ext>
            </a:extLst>
          </p:cNvPr>
          <p:cNvSpPr txBox="1"/>
          <p:nvPr/>
        </p:nvSpPr>
        <p:spPr>
          <a:xfrm>
            <a:off x="4649748" y="5774343"/>
            <a:ext cx="1751051" cy="276999"/>
          </a:xfrm>
          <a:prstGeom prst="rect">
            <a:avLst/>
          </a:prstGeom>
          <a:noFill/>
        </p:spPr>
        <p:txBody>
          <a:bodyPr wrap="square" rtlCol="0">
            <a:spAutoFit/>
          </a:bodyPr>
          <a:lstStyle/>
          <a:p>
            <a:r>
              <a:rPr lang="en-US" sz="1200" dirty="0"/>
              <a:t>7.7 mg/L (control)</a:t>
            </a:r>
          </a:p>
        </p:txBody>
      </p:sp>
      <p:sp>
        <p:nvSpPr>
          <p:cNvPr id="16" name="TextBox 15">
            <a:extLst>
              <a:ext uri="{FF2B5EF4-FFF2-40B4-BE49-F238E27FC236}">
                <a16:creationId xmlns:a16="http://schemas.microsoft.com/office/drawing/2014/main" id="{98EFA6F9-A512-67FD-9F5F-0BB953D65AD3}"/>
              </a:ext>
            </a:extLst>
          </p:cNvPr>
          <p:cNvSpPr txBox="1"/>
          <p:nvPr/>
        </p:nvSpPr>
        <p:spPr>
          <a:xfrm>
            <a:off x="4649747" y="5964829"/>
            <a:ext cx="1751051" cy="276999"/>
          </a:xfrm>
          <a:prstGeom prst="rect">
            <a:avLst/>
          </a:prstGeom>
          <a:noFill/>
        </p:spPr>
        <p:txBody>
          <a:bodyPr wrap="square" rtlCol="0">
            <a:spAutoFit/>
          </a:bodyPr>
          <a:lstStyle/>
          <a:p>
            <a:r>
              <a:rPr lang="en-US" sz="1200" dirty="0"/>
              <a:t>4.2 mg/L </a:t>
            </a:r>
          </a:p>
        </p:txBody>
      </p:sp>
      <p:sp>
        <p:nvSpPr>
          <p:cNvPr id="4" name="TextBox 3">
            <a:extLst>
              <a:ext uri="{FF2B5EF4-FFF2-40B4-BE49-F238E27FC236}">
                <a16:creationId xmlns:a16="http://schemas.microsoft.com/office/drawing/2014/main" id="{0C565B31-EA16-B026-1BBE-4274EAB083F3}"/>
              </a:ext>
            </a:extLst>
          </p:cNvPr>
          <p:cNvSpPr txBox="1"/>
          <p:nvPr/>
        </p:nvSpPr>
        <p:spPr>
          <a:xfrm>
            <a:off x="4649747" y="6192661"/>
            <a:ext cx="1751051" cy="276999"/>
          </a:xfrm>
          <a:prstGeom prst="rect">
            <a:avLst/>
          </a:prstGeom>
          <a:noFill/>
        </p:spPr>
        <p:txBody>
          <a:bodyPr wrap="square" rtlCol="0">
            <a:spAutoFit/>
          </a:bodyPr>
          <a:lstStyle/>
          <a:p>
            <a:r>
              <a:rPr lang="en-US" sz="1200" dirty="0"/>
              <a:t>3.1 mg/L </a:t>
            </a:r>
          </a:p>
        </p:txBody>
      </p:sp>
      <p:sp>
        <p:nvSpPr>
          <p:cNvPr id="6" name="TextBox 5">
            <a:extLst>
              <a:ext uri="{FF2B5EF4-FFF2-40B4-BE49-F238E27FC236}">
                <a16:creationId xmlns:a16="http://schemas.microsoft.com/office/drawing/2014/main" id="{994F3C57-7EDF-2642-F080-C19A06089DF4}"/>
              </a:ext>
            </a:extLst>
          </p:cNvPr>
          <p:cNvSpPr txBox="1"/>
          <p:nvPr/>
        </p:nvSpPr>
        <p:spPr>
          <a:xfrm>
            <a:off x="4649747" y="6412066"/>
            <a:ext cx="1751051" cy="276999"/>
          </a:xfrm>
          <a:prstGeom prst="rect">
            <a:avLst/>
          </a:prstGeom>
          <a:noFill/>
        </p:spPr>
        <p:txBody>
          <a:bodyPr wrap="square" rtlCol="0">
            <a:spAutoFit/>
          </a:bodyPr>
          <a:lstStyle/>
          <a:p>
            <a:r>
              <a:rPr lang="en-US" sz="1200" dirty="0"/>
              <a:t>2.7 mg/L </a:t>
            </a:r>
          </a:p>
        </p:txBody>
      </p:sp>
    </p:spTree>
    <p:extLst>
      <p:ext uri="{BB962C8B-B14F-4D97-AF65-F5344CB8AC3E}">
        <p14:creationId xmlns:p14="http://schemas.microsoft.com/office/powerpoint/2010/main" val="1079799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F290-F82C-ED63-06BB-746D11E21CA7}"/>
              </a:ext>
            </a:extLst>
          </p:cNvPr>
          <p:cNvSpPr>
            <a:spLocks noGrp="1"/>
          </p:cNvSpPr>
          <p:nvPr>
            <p:ph type="title"/>
          </p:nvPr>
        </p:nvSpPr>
        <p:spPr/>
        <p:txBody>
          <a:bodyPr/>
          <a:lstStyle/>
          <a:p>
            <a:r>
              <a:rPr lang="en-US" dirty="0"/>
              <a:t>Correction factor (c) for inhibition</a:t>
            </a:r>
          </a:p>
        </p:txBody>
      </p:sp>
      <p:sp>
        <p:nvSpPr>
          <p:cNvPr id="3" name="Content Placeholder 2">
            <a:extLst>
              <a:ext uri="{FF2B5EF4-FFF2-40B4-BE49-F238E27FC236}">
                <a16:creationId xmlns:a16="http://schemas.microsoft.com/office/drawing/2014/main" id="{47F7FA45-F163-E3F6-A226-80DF963888B3}"/>
              </a:ext>
            </a:extLst>
          </p:cNvPr>
          <p:cNvSpPr>
            <a:spLocks noGrp="1"/>
          </p:cNvSpPr>
          <p:nvPr>
            <p:ph idx="1"/>
          </p:nvPr>
        </p:nvSpPr>
        <p:spPr>
          <a:xfrm>
            <a:off x="838200" y="1825625"/>
            <a:ext cx="10515600" cy="4606706"/>
          </a:xfrm>
        </p:spPr>
        <p:txBody>
          <a:bodyPr>
            <a:normAutofit/>
          </a:bodyPr>
          <a:lstStyle/>
          <a:p>
            <a:pPr marL="0" indent="0">
              <a:buNone/>
            </a:pPr>
            <a:r>
              <a:rPr lang="en-US" dirty="0"/>
              <a:t>Figure showing fits with Z=100, c applied to assimilation</a:t>
            </a:r>
          </a:p>
        </p:txBody>
      </p:sp>
      <p:pic>
        <p:nvPicPr>
          <p:cNvPr id="5" name="Picture 4" descr="A graph of a number of days&#10;&#10;Description automatically generated with medium confidence">
            <a:extLst>
              <a:ext uri="{FF2B5EF4-FFF2-40B4-BE49-F238E27FC236}">
                <a16:creationId xmlns:a16="http://schemas.microsoft.com/office/drawing/2014/main" id="{557B5905-C511-D318-F052-691FA0343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613" y="2698607"/>
            <a:ext cx="3729000" cy="3107500"/>
          </a:xfrm>
          <a:prstGeom prst="rect">
            <a:avLst/>
          </a:prstGeom>
        </p:spPr>
      </p:pic>
      <p:pic>
        <p:nvPicPr>
          <p:cNvPr id="7" name="Picture 6" descr="A graph with different colored dots&#10;&#10;Description automatically generated">
            <a:extLst>
              <a:ext uri="{FF2B5EF4-FFF2-40B4-BE49-F238E27FC236}">
                <a16:creationId xmlns:a16="http://schemas.microsoft.com/office/drawing/2014/main" id="{D27C461C-784C-9C86-D7C1-6DFCC1F87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13" y="2698607"/>
            <a:ext cx="3729000" cy="3107500"/>
          </a:xfrm>
          <a:prstGeom prst="rect">
            <a:avLst/>
          </a:prstGeom>
        </p:spPr>
      </p:pic>
      <p:pic>
        <p:nvPicPr>
          <p:cNvPr id="9" name="Picture 8" descr="A graph with red line and blue dots&#10;&#10;Description automatically generated">
            <a:extLst>
              <a:ext uri="{FF2B5EF4-FFF2-40B4-BE49-F238E27FC236}">
                <a16:creationId xmlns:a16="http://schemas.microsoft.com/office/drawing/2014/main" id="{5479167A-EB2A-EE66-CF21-06D69B53D4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5613" y="2698607"/>
            <a:ext cx="3729000" cy="3107500"/>
          </a:xfrm>
          <a:prstGeom prst="rect">
            <a:avLst/>
          </a:prstGeom>
        </p:spPr>
      </p:pic>
      <p:sp>
        <p:nvSpPr>
          <p:cNvPr id="4" name="Rectangle 3">
            <a:extLst>
              <a:ext uri="{FF2B5EF4-FFF2-40B4-BE49-F238E27FC236}">
                <a16:creationId xmlns:a16="http://schemas.microsoft.com/office/drawing/2014/main" id="{4336E7AC-4166-5109-0C67-9F0B499ACFA9}"/>
              </a:ext>
            </a:extLst>
          </p:cNvPr>
          <p:cNvSpPr/>
          <p:nvPr/>
        </p:nvSpPr>
        <p:spPr>
          <a:xfrm>
            <a:off x="0" y="0"/>
            <a:ext cx="12192000" cy="6858000"/>
          </a:xfrm>
          <a:prstGeom prst="rect">
            <a:avLst/>
          </a:prstGeom>
          <a:solidFill>
            <a:srgbClr val="7F7F7F">
              <a:alpha val="8313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17EE6A9-278C-0D4C-325B-5F67FFFFB710}"/>
              </a:ext>
            </a:extLst>
          </p:cNvPr>
          <p:cNvSpPr txBox="1"/>
          <p:nvPr/>
        </p:nvSpPr>
        <p:spPr>
          <a:xfrm>
            <a:off x="1324303" y="1363717"/>
            <a:ext cx="9246476" cy="4524315"/>
          </a:xfrm>
          <a:prstGeom prst="rect">
            <a:avLst/>
          </a:prstGeom>
          <a:solidFill>
            <a:schemeClr val="bg1"/>
          </a:solidFill>
        </p:spPr>
        <p:txBody>
          <a:bodyPr wrap="square" rtlCol="0">
            <a:spAutoFit/>
          </a:bodyPr>
          <a:lstStyle/>
          <a:p>
            <a:r>
              <a:rPr lang="en-US" dirty="0"/>
              <a:t>This is because when Z=100, </a:t>
            </a:r>
            <a:r>
              <a:rPr lang="en-US" i="1" dirty="0" err="1"/>
              <a:t>c</a:t>
            </a:r>
            <a:r>
              <a:rPr lang="en-US" dirty="0" err="1"/>
              <a:t>~DO</a:t>
            </a:r>
            <a:r>
              <a:rPr lang="en-US" dirty="0"/>
              <a:t> looks like this: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With the low DO treatments only having VERY slightly reduced </a:t>
            </a:r>
            <a:r>
              <a:rPr lang="en-US" i="1" dirty="0"/>
              <a:t>c</a:t>
            </a:r>
            <a:r>
              <a:rPr lang="en-US" dirty="0"/>
              <a:t>, compared to high DO treatments (treatments marked by asterisks). </a:t>
            </a:r>
          </a:p>
        </p:txBody>
      </p:sp>
      <p:pic>
        <p:nvPicPr>
          <p:cNvPr id="10" name="Picture 9">
            <a:extLst>
              <a:ext uri="{FF2B5EF4-FFF2-40B4-BE49-F238E27FC236}">
                <a16:creationId xmlns:a16="http://schemas.microsoft.com/office/drawing/2014/main" id="{E59054F5-80A9-990B-CB41-D00C279A42F8}"/>
              </a:ext>
            </a:extLst>
          </p:cNvPr>
          <p:cNvPicPr>
            <a:picLocks noChangeAspect="1"/>
          </p:cNvPicPr>
          <p:nvPr/>
        </p:nvPicPr>
        <p:blipFill>
          <a:blip r:embed="rId5"/>
          <a:stretch>
            <a:fillRect/>
          </a:stretch>
        </p:blipFill>
        <p:spPr>
          <a:xfrm>
            <a:off x="1931276" y="2141107"/>
            <a:ext cx="7559139" cy="2704903"/>
          </a:xfrm>
          <a:prstGeom prst="rect">
            <a:avLst/>
          </a:prstGeom>
        </p:spPr>
      </p:pic>
      <p:sp>
        <p:nvSpPr>
          <p:cNvPr id="11" name="TextBox 10">
            <a:extLst>
              <a:ext uri="{FF2B5EF4-FFF2-40B4-BE49-F238E27FC236}">
                <a16:creationId xmlns:a16="http://schemas.microsoft.com/office/drawing/2014/main" id="{C4D19CDA-512E-1CC8-9C66-E3481D99D30A}"/>
              </a:ext>
            </a:extLst>
          </p:cNvPr>
          <p:cNvSpPr txBox="1"/>
          <p:nvPr/>
        </p:nvSpPr>
        <p:spPr>
          <a:xfrm>
            <a:off x="5842438" y="4810382"/>
            <a:ext cx="1624075" cy="307777"/>
          </a:xfrm>
          <a:prstGeom prst="rect">
            <a:avLst/>
          </a:prstGeom>
          <a:noFill/>
        </p:spPr>
        <p:txBody>
          <a:bodyPr wrap="square" rtlCol="0">
            <a:spAutoFit/>
          </a:bodyPr>
          <a:lstStyle/>
          <a:p>
            <a:r>
              <a:rPr lang="en-US" sz="1400" b="1" dirty="0"/>
              <a:t>DO (mg/L)</a:t>
            </a:r>
          </a:p>
        </p:txBody>
      </p:sp>
      <p:sp>
        <p:nvSpPr>
          <p:cNvPr id="12" name="TextBox 11">
            <a:extLst>
              <a:ext uri="{FF2B5EF4-FFF2-40B4-BE49-F238E27FC236}">
                <a16:creationId xmlns:a16="http://schemas.microsoft.com/office/drawing/2014/main" id="{ACBE2146-262E-7459-DCBD-274F53645BAC}"/>
              </a:ext>
            </a:extLst>
          </p:cNvPr>
          <p:cNvSpPr txBox="1"/>
          <p:nvPr/>
        </p:nvSpPr>
        <p:spPr>
          <a:xfrm>
            <a:off x="1739773" y="3275111"/>
            <a:ext cx="1624075" cy="307777"/>
          </a:xfrm>
          <a:prstGeom prst="rect">
            <a:avLst/>
          </a:prstGeom>
          <a:noFill/>
        </p:spPr>
        <p:txBody>
          <a:bodyPr wrap="square" rtlCol="0">
            <a:spAutoFit/>
          </a:bodyPr>
          <a:lstStyle/>
          <a:p>
            <a:r>
              <a:rPr lang="en-US" sz="1400" b="1" i="1" dirty="0"/>
              <a:t>c</a:t>
            </a:r>
          </a:p>
        </p:txBody>
      </p:sp>
      <p:sp>
        <p:nvSpPr>
          <p:cNvPr id="13" name="TextBox 12">
            <a:extLst>
              <a:ext uri="{FF2B5EF4-FFF2-40B4-BE49-F238E27FC236}">
                <a16:creationId xmlns:a16="http://schemas.microsoft.com/office/drawing/2014/main" id="{878AC394-8E7B-CE28-7B8C-48481E41F943}"/>
              </a:ext>
            </a:extLst>
          </p:cNvPr>
          <p:cNvSpPr txBox="1"/>
          <p:nvPr/>
        </p:nvSpPr>
        <p:spPr>
          <a:xfrm>
            <a:off x="4029118" y="2017646"/>
            <a:ext cx="254989" cy="523220"/>
          </a:xfrm>
          <a:prstGeom prst="rect">
            <a:avLst/>
          </a:prstGeom>
          <a:noFill/>
        </p:spPr>
        <p:txBody>
          <a:bodyPr wrap="square" rtlCol="0">
            <a:spAutoFit/>
          </a:bodyPr>
          <a:lstStyle/>
          <a:p>
            <a:r>
              <a:rPr lang="en-US" sz="2800" b="1" dirty="0"/>
              <a:t>*</a:t>
            </a:r>
          </a:p>
        </p:txBody>
      </p:sp>
      <p:sp>
        <p:nvSpPr>
          <p:cNvPr id="14" name="TextBox 13">
            <a:extLst>
              <a:ext uri="{FF2B5EF4-FFF2-40B4-BE49-F238E27FC236}">
                <a16:creationId xmlns:a16="http://schemas.microsoft.com/office/drawing/2014/main" id="{BAFA776B-0F44-CB2E-DEDA-688762C765AB}"/>
              </a:ext>
            </a:extLst>
          </p:cNvPr>
          <p:cNvSpPr txBox="1"/>
          <p:nvPr/>
        </p:nvSpPr>
        <p:spPr>
          <a:xfrm>
            <a:off x="4312002" y="2017646"/>
            <a:ext cx="254989" cy="523220"/>
          </a:xfrm>
          <a:prstGeom prst="rect">
            <a:avLst/>
          </a:prstGeom>
          <a:noFill/>
        </p:spPr>
        <p:txBody>
          <a:bodyPr wrap="square" rtlCol="0">
            <a:spAutoFit/>
          </a:bodyPr>
          <a:lstStyle/>
          <a:p>
            <a:r>
              <a:rPr lang="en-US" sz="2800" b="1" dirty="0"/>
              <a:t>*</a:t>
            </a:r>
          </a:p>
        </p:txBody>
      </p:sp>
      <p:sp>
        <p:nvSpPr>
          <p:cNvPr id="15" name="TextBox 14">
            <a:extLst>
              <a:ext uri="{FF2B5EF4-FFF2-40B4-BE49-F238E27FC236}">
                <a16:creationId xmlns:a16="http://schemas.microsoft.com/office/drawing/2014/main" id="{A075D51C-EF20-14C0-0D1D-879ECF44FC5E}"/>
              </a:ext>
            </a:extLst>
          </p:cNvPr>
          <p:cNvSpPr txBox="1"/>
          <p:nvPr/>
        </p:nvSpPr>
        <p:spPr>
          <a:xfrm>
            <a:off x="5113585" y="2030465"/>
            <a:ext cx="254989" cy="523220"/>
          </a:xfrm>
          <a:prstGeom prst="rect">
            <a:avLst/>
          </a:prstGeom>
          <a:noFill/>
        </p:spPr>
        <p:txBody>
          <a:bodyPr wrap="square" rtlCol="0">
            <a:spAutoFit/>
          </a:bodyPr>
          <a:lstStyle/>
          <a:p>
            <a:r>
              <a:rPr lang="en-US" sz="2800" b="1" dirty="0"/>
              <a:t>*</a:t>
            </a:r>
          </a:p>
        </p:txBody>
      </p:sp>
      <p:sp>
        <p:nvSpPr>
          <p:cNvPr id="16" name="TextBox 15">
            <a:extLst>
              <a:ext uri="{FF2B5EF4-FFF2-40B4-BE49-F238E27FC236}">
                <a16:creationId xmlns:a16="http://schemas.microsoft.com/office/drawing/2014/main" id="{AC952055-A13A-00E3-53FB-A6232EA981CA}"/>
              </a:ext>
            </a:extLst>
          </p:cNvPr>
          <p:cNvSpPr txBox="1"/>
          <p:nvPr/>
        </p:nvSpPr>
        <p:spPr>
          <a:xfrm>
            <a:off x="7652906" y="2031897"/>
            <a:ext cx="254989" cy="523220"/>
          </a:xfrm>
          <a:prstGeom prst="rect">
            <a:avLst/>
          </a:prstGeom>
          <a:noFill/>
        </p:spPr>
        <p:txBody>
          <a:bodyPr wrap="square" rtlCol="0">
            <a:spAutoFit/>
          </a:bodyPr>
          <a:lstStyle/>
          <a:p>
            <a:r>
              <a:rPr lang="en-US" sz="2800" b="1" dirty="0"/>
              <a:t>*</a:t>
            </a:r>
          </a:p>
        </p:txBody>
      </p:sp>
    </p:spTree>
    <p:extLst>
      <p:ext uri="{BB962C8B-B14F-4D97-AF65-F5344CB8AC3E}">
        <p14:creationId xmlns:p14="http://schemas.microsoft.com/office/powerpoint/2010/main" val="753982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B141-7DAE-51C1-E478-F805BEE1BA61}"/>
              </a:ext>
            </a:extLst>
          </p:cNvPr>
          <p:cNvSpPr>
            <a:spLocks noGrp="1"/>
          </p:cNvSpPr>
          <p:nvPr>
            <p:ph type="title"/>
          </p:nvPr>
        </p:nvSpPr>
        <p:spPr/>
        <p:txBody>
          <a:bodyPr/>
          <a:lstStyle/>
          <a:p>
            <a:r>
              <a:rPr lang="en-US" dirty="0"/>
              <a:t>New version: equally weighting data across treatments</a:t>
            </a:r>
          </a:p>
        </p:txBody>
      </p:sp>
      <p:sp>
        <p:nvSpPr>
          <p:cNvPr id="3" name="Content Placeholder 2">
            <a:extLst>
              <a:ext uri="{FF2B5EF4-FFF2-40B4-BE49-F238E27FC236}">
                <a16:creationId xmlns:a16="http://schemas.microsoft.com/office/drawing/2014/main" id="{DBBEB254-18BD-42D5-B2DB-D67944D77D73}"/>
              </a:ext>
            </a:extLst>
          </p:cNvPr>
          <p:cNvSpPr>
            <a:spLocks noGrp="1"/>
          </p:cNvSpPr>
          <p:nvPr>
            <p:ph idx="1"/>
          </p:nvPr>
        </p:nvSpPr>
        <p:spPr/>
        <p:txBody>
          <a:bodyPr/>
          <a:lstStyle/>
          <a:p>
            <a:r>
              <a:rPr lang="en-US" dirty="0"/>
              <a:t>Equal weights mean that the weights within each treatment all add up to the same number. </a:t>
            </a:r>
          </a:p>
        </p:txBody>
      </p:sp>
    </p:spTree>
    <p:extLst>
      <p:ext uri="{BB962C8B-B14F-4D97-AF65-F5344CB8AC3E}">
        <p14:creationId xmlns:p14="http://schemas.microsoft.com/office/powerpoint/2010/main" val="159352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B141-7DAE-51C1-E478-F805BEE1BA61}"/>
              </a:ext>
            </a:extLst>
          </p:cNvPr>
          <p:cNvSpPr>
            <a:spLocks noGrp="1"/>
          </p:cNvSpPr>
          <p:nvPr>
            <p:ph type="title"/>
          </p:nvPr>
        </p:nvSpPr>
        <p:spPr/>
        <p:txBody>
          <a:bodyPr/>
          <a:lstStyle/>
          <a:p>
            <a:r>
              <a:rPr lang="en-US" dirty="0"/>
              <a:t>New version: equally weighting data across treatments</a:t>
            </a:r>
          </a:p>
        </p:txBody>
      </p:sp>
      <p:sp>
        <p:nvSpPr>
          <p:cNvPr id="3" name="Content Placeholder 2">
            <a:extLst>
              <a:ext uri="{FF2B5EF4-FFF2-40B4-BE49-F238E27FC236}">
                <a16:creationId xmlns:a16="http://schemas.microsoft.com/office/drawing/2014/main" id="{DBBEB254-18BD-42D5-B2DB-D67944D77D73}"/>
              </a:ext>
            </a:extLst>
          </p:cNvPr>
          <p:cNvSpPr>
            <a:spLocks noGrp="1"/>
          </p:cNvSpPr>
          <p:nvPr>
            <p:ph idx="1"/>
          </p:nvPr>
        </p:nvSpPr>
        <p:spPr>
          <a:xfrm>
            <a:off x="838200" y="1617736"/>
            <a:ext cx="10515600" cy="4351338"/>
          </a:xfrm>
        </p:spPr>
        <p:txBody>
          <a:bodyPr/>
          <a:lstStyle/>
          <a:p>
            <a:r>
              <a:rPr lang="en-US" dirty="0"/>
              <a:t>Now Z=3.019 (when estimating based on assimilation) which gives a closer looking fit across all four treatments. </a:t>
            </a:r>
          </a:p>
        </p:txBody>
      </p:sp>
      <p:pic>
        <p:nvPicPr>
          <p:cNvPr id="5" name="Picture 4" descr="A graph of a curve&#10;&#10;Description automatically generated with medium confidence">
            <a:extLst>
              <a:ext uri="{FF2B5EF4-FFF2-40B4-BE49-F238E27FC236}">
                <a16:creationId xmlns:a16="http://schemas.microsoft.com/office/drawing/2014/main" id="{4D485D53-3F29-855E-47BC-87CF3B8AD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985" y="2626990"/>
            <a:ext cx="3992422" cy="3327018"/>
          </a:xfrm>
          <a:prstGeom prst="rect">
            <a:avLst/>
          </a:prstGeom>
        </p:spPr>
      </p:pic>
      <p:pic>
        <p:nvPicPr>
          <p:cNvPr id="7" name="Picture 6" descr="A graph of different colored lines&#10;&#10;Description automatically generated">
            <a:extLst>
              <a:ext uri="{FF2B5EF4-FFF2-40B4-BE49-F238E27FC236}">
                <a16:creationId xmlns:a16="http://schemas.microsoft.com/office/drawing/2014/main" id="{889967A1-4399-4F9F-A9A8-66F9EF3EF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63" y="2621092"/>
            <a:ext cx="3992422" cy="3327018"/>
          </a:xfrm>
          <a:prstGeom prst="rect">
            <a:avLst/>
          </a:prstGeom>
        </p:spPr>
      </p:pic>
      <p:pic>
        <p:nvPicPr>
          <p:cNvPr id="9" name="Picture 8" descr="A graph of a number of dots and lines&#10;&#10;Description automatically generated with medium confidence">
            <a:extLst>
              <a:ext uri="{FF2B5EF4-FFF2-40B4-BE49-F238E27FC236}">
                <a16:creationId xmlns:a16="http://schemas.microsoft.com/office/drawing/2014/main" id="{9F644BD4-C9D5-95E0-4C07-C2B67DF36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1407" y="2621092"/>
            <a:ext cx="3992422" cy="3327018"/>
          </a:xfrm>
          <a:prstGeom prst="rect">
            <a:avLst/>
          </a:prstGeom>
        </p:spPr>
      </p:pic>
      <p:pic>
        <p:nvPicPr>
          <p:cNvPr id="10" name="Picture 9" descr="A graph with different colored dots&#10;&#10;Description automatically generated">
            <a:extLst>
              <a:ext uri="{FF2B5EF4-FFF2-40B4-BE49-F238E27FC236}">
                <a16:creationId xmlns:a16="http://schemas.microsoft.com/office/drawing/2014/main" id="{A8EE9DA2-BA98-A28D-28B9-B198259CB9A8}"/>
              </a:ext>
            </a:extLst>
          </p:cNvPr>
          <p:cNvPicPr>
            <a:picLocks noChangeAspect="1"/>
          </p:cNvPicPr>
          <p:nvPr/>
        </p:nvPicPr>
        <p:blipFill rotWithShape="1">
          <a:blip r:embed="rId5">
            <a:extLst>
              <a:ext uri="{28A0092B-C50C-407E-A947-70E740481C1C}">
                <a14:useLocalDpi xmlns:a14="http://schemas.microsoft.com/office/drawing/2010/main" val="0"/>
              </a:ext>
            </a:extLst>
          </a:blip>
          <a:srcRect l="52029" t="57569" r="42565" b="37119"/>
          <a:stretch/>
        </p:blipFill>
        <p:spPr>
          <a:xfrm>
            <a:off x="4562474" y="5974972"/>
            <a:ext cx="201575" cy="165099"/>
          </a:xfrm>
          <a:prstGeom prst="rect">
            <a:avLst/>
          </a:prstGeom>
        </p:spPr>
      </p:pic>
      <p:pic>
        <p:nvPicPr>
          <p:cNvPr id="11" name="Picture 10" descr="A graph with different colored dots&#10;&#10;Description automatically generated">
            <a:extLst>
              <a:ext uri="{FF2B5EF4-FFF2-40B4-BE49-F238E27FC236}">
                <a16:creationId xmlns:a16="http://schemas.microsoft.com/office/drawing/2014/main" id="{DF500953-E50C-DBF3-9B3D-1DD42A98102D}"/>
              </a:ext>
            </a:extLst>
          </p:cNvPr>
          <p:cNvPicPr>
            <a:picLocks noChangeAspect="1"/>
          </p:cNvPicPr>
          <p:nvPr/>
        </p:nvPicPr>
        <p:blipFill rotWithShape="1">
          <a:blip r:embed="rId5">
            <a:extLst>
              <a:ext uri="{28A0092B-C50C-407E-A947-70E740481C1C}">
                <a14:useLocalDpi xmlns:a14="http://schemas.microsoft.com/office/drawing/2010/main" val="0"/>
              </a:ext>
            </a:extLst>
          </a:blip>
          <a:srcRect l="67205" t="43529" r="27346" b="51566"/>
          <a:stretch/>
        </p:blipFill>
        <p:spPr>
          <a:xfrm>
            <a:off x="4548149" y="6195117"/>
            <a:ext cx="203200" cy="152400"/>
          </a:xfrm>
          <a:prstGeom prst="rect">
            <a:avLst/>
          </a:prstGeom>
        </p:spPr>
      </p:pic>
      <p:pic>
        <p:nvPicPr>
          <p:cNvPr id="12" name="Picture 11" descr="A graph with different colored dots&#10;&#10;Description automatically generated">
            <a:extLst>
              <a:ext uri="{FF2B5EF4-FFF2-40B4-BE49-F238E27FC236}">
                <a16:creationId xmlns:a16="http://schemas.microsoft.com/office/drawing/2014/main" id="{5E924BB3-EEFB-2C80-A946-41D4AD7D0DED}"/>
              </a:ext>
            </a:extLst>
          </p:cNvPr>
          <p:cNvPicPr>
            <a:picLocks noChangeAspect="1"/>
          </p:cNvPicPr>
          <p:nvPr/>
        </p:nvPicPr>
        <p:blipFill rotWithShape="1">
          <a:blip r:embed="rId5">
            <a:extLst>
              <a:ext uri="{28A0092B-C50C-407E-A947-70E740481C1C}">
                <a14:useLocalDpi xmlns:a14="http://schemas.microsoft.com/office/drawing/2010/main" val="0"/>
              </a:ext>
            </a:extLst>
          </a:blip>
          <a:srcRect l="34510" t="72956" r="61914" b="21629"/>
          <a:stretch/>
        </p:blipFill>
        <p:spPr>
          <a:xfrm>
            <a:off x="4583073" y="6598407"/>
            <a:ext cx="133351" cy="168275"/>
          </a:xfrm>
          <a:prstGeom prst="rect">
            <a:avLst/>
          </a:prstGeom>
        </p:spPr>
      </p:pic>
      <p:pic>
        <p:nvPicPr>
          <p:cNvPr id="13" name="Picture 12" descr="A graph with different colored dots&#10;&#10;Description automatically generated">
            <a:extLst>
              <a:ext uri="{FF2B5EF4-FFF2-40B4-BE49-F238E27FC236}">
                <a16:creationId xmlns:a16="http://schemas.microsoft.com/office/drawing/2014/main" id="{D1C5E40D-6C11-2738-5D3A-F0A2B8BE3457}"/>
              </a:ext>
            </a:extLst>
          </p:cNvPr>
          <p:cNvPicPr>
            <a:picLocks noChangeAspect="1"/>
          </p:cNvPicPr>
          <p:nvPr/>
        </p:nvPicPr>
        <p:blipFill rotWithShape="1">
          <a:blip r:embed="rId5">
            <a:extLst>
              <a:ext uri="{28A0092B-C50C-407E-A947-70E740481C1C}">
                <a14:useLocalDpi xmlns:a14="http://schemas.microsoft.com/office/drawing/2010/main" val="0"/>
              </a:ext>
            </a:extLst>
          </a:blip>
          <a:srcRect l="69845" t="55484" r="24110" b="37875"/>
          <a:stretch/>
        </p:blipFill>
        <p:spPr>
          <a:xfrm>
            <a:off x="4550548" y="6366567"/>
            <a:ext cx="225425" cy="206375"/>
          </a:xfrm>
          <a:prstGeom prst="rect">
            <a:avLst/>
          </a:prstGeom>
        </p:spPr>
      </p:pic>
      <p:sp>
        <p:nvSpPr>
          <p:cNvPr id="14" name="TextBox 13">
            <a:extLst>
              <a:ext uri="{FF2B5EF4-FFF2-40B4-BE49-F238E27FC236}">
                <a16:creationId xmlns:a16="http://schemas.microsoft.com/office/drawing/2014/main" id="{B33E4CD3-6182-34B0-C599-E92015AC2B17}"/>
              </a:ext>
            </a:extLst>
          </p:cNvPr>
          <p:cNvSpPr txBox="1"/>
          <p:nvPr/>
        </p:nvSpPr>
        <p:spPr>
          <a:xfrm>
            <a:off x="4649748" y="5906321"/>
            <a:ext cx="1751051" cy="276999"/>
          </a:xfrm>
          <a:prstGeom prst="rect">
            <a:avLst/>
          </a:prstGeom>
          <a:noFill/>
        </p:spPr>
        <p:txBody>
          <a:bodyPr wrap="square" rtlCol="0">
            <a:spAutoFit/>
          </a:bodyPr>
          <a:lstStyle/>
          <a:p>
            <a:r>
              <a:rPr lang="en-US" sz="1200" dirty="0"/>
              <a:t>7.7 mg/L (control)</a:t>
            </a:r>
          </a:p>
        </p:txBody>
      </p:sp>
      <p:sp>
        <p:nvSpPr>
          <p:cNvPr id="15" name="TextBox 14">
            <a:extLst>
              <a:ext uri="{FF2B5EF4-FFF2-40B4-BE49-F238E27FC236}">
                <a16:creationId xmlns:a16="http://schemas.microsoft.com/office/drawing/2014/main" id="{E0341C9F-4CDE-4BC9-F968-1C326C7FC245}"/>
              </a:ext>
            </a:extLst>
          </p:cNvPr>
          <p:cNvSpPr txBox="1"/>
          <p:nvPr/>
        </p:nvSpPr>
        <p:spPr>
          <a:xfrm>
            <a:off x="4649747" y="6096807"/>
            <a:ext cx="1751051" cy="276999"/>
          </a:xfrm>
          <a:prstGeom prst="rect">
            <a:avLst/>
          </a:prstGeom>
          <a:noFill/>
        </p:spPr>
        <p:txBody>
          <a:bodyPr wrap="square" rtlCol="0">
            <a:spAutoFit/>
          </a:bodyPr>
          <a:lstStyle/>
          <a:p>
            <a:r>
              <a:rPr lang="en-US" sz="1200" dirty="0"/>
              <a:t>4.2 mg/L </a:t>
            </a:r>
          </a:p>
        </p:txBody>
      </p:sp>
      <p:sp>
        <p:nvSpPr>
          <p:cNvPr id="16" name="TextBox 15">
            <a:extLst>
              <a:ext uri="{FF2B5EF4-FFF2-40B4-BE49-F238E27FC236}">
                <a16:creationId xmlns:a16="http://schemas.microsoft.com/office/drawing/2014/main" id="{BE857F1C-C206-4488-2C00-C3D85C161B4D}"/>
              </a:ext>
            </a:extLst>
          </p:cNvPr>
          <p:cNvSpPr txBox="1"/>
          <p:nvPr/>
        </p:nvSpPr>
        <p:spPr>
          <a:xfrm>
            <a:off x="4649747" y="6324639"/>
            <a:ext cx="1751051" cy="276999"/>
          </a:xfrm>
          <a:prstGeom prst="rect">
            <a:avLst/>
          </a:prstGeom>
          <a:noFill/>
        </p:spPr>
        <p:txBody>
          <a:bodyPr wrap="square" rtlCol="0">
            <a:spAutoFit/>
          </a:bodyPr>
          <a:lstStyle/>
          <a:p>
            <a:r>
              <a:rPr lang="en-US" sz="1200" dirty="0"/>
              <a:t>3.1 mg/L </a:t>
            </a:r>
          </a:p>
        </p:txBody>
      </p:sp>
      <p:sp>
        <p:nvSpPr>
          <p:cNvPr id="17" name="TextBox 16">
            <a:extLst>
              <a:ext uri="{FF2B5EF4-FFF2-40B4-BE49-F238E27FC236}">
                <a16:creationId xmlns:a16="http://schemas.microsoft.com/office/drawing/2014/main" id="{3028D43D-E2F1-5396-4775-EE07DCD85BCE}"/>
              </a:ext>
            </a:extLst>
          </p:cNvPr>
          <p:cNvSpPr txBox="1"/>
          <p:nvPr/>
        </p:nvSpPr>
        <p:spPr>
          <a:xfrm>
            <a:off x="4649747" y="6544044"/>
            <a:ext cx="1751051" cy="276999"/>
          </a:xfrm>
          <a:prstGeom prst="rect">
            <a:avLst/>
          </a:prstGeom>
          <a:noFill/>
        </p:spPr>
        <p:txBody>
          <a:bodyPr wrap="square" rtlCol="0">
            <a:spAutoFit/>
          </a:bodyPr>
          <a:lstStyle/>
          <a:p>
            <a:r>
              <a:rPr lang="en-US" sz="1200" dirty="0"/>
              <a:t>2.7 mg/L </a:t>
            </a:r>
          </a:p>
        </p:txBody>
      </p:sp>
    </p:spTree>
    <p:extLst>
      <p:ext uri="{BB962C8B-B14F-4D97-AF65-F5344CB8AC3E}">
        <p14:creationId xmlns:p14="http://schemas.microsoft.com/office/powerpoint/2010/main" val="241939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15722</TotalTime>
  <Words>1192</Words>
  <Application>Microsoft Office PowerPoint</Application>
  <PresentationFormat>Widescreen</PresentationFormat>
  <Paragraphs>166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Attributing hypoxia responses of early life Menidia menidia to energetic mechanisms with Dynamic Energy Budget theory</vt:lpstr>
      <vt:lpstr>Correction factor (c) for inhibition</vt:lpstr>
      <vt:lpstr>Inhibition and Damage</vt:lpstr>
      <vt:lpstr>Correction factor (c) for inhibition</vt:lpstr>
      <vt:lpstr>Correction factor (c) for inhibition</vt:lpstr>
      <vt:lpstr>Correction factor (c) for inhibition</vt:lpstr>
      <vt:lpstr>Correction factor (c) for inhibition</vt:lpstr>
      <vt:lpstr>New version: equally weighting data across treatments</vt:lpstr>
      <vt:lpstr>New version: equally weighting data across treatments</vt:lpstr>
      <vt:lpstr>Applying inhibition to assimilation rate (JaAm) vs. yield coefficient (yVA)</vt:lpstr>
      <vt:lpstr>Maintenance</vt:lpstr>
      <vt:lpstr>Maintenance</vt:lpstr>
      <vt:lpstr>Maintenance</vt:lpstr>
      <vt:lpstr>Best fit that meets the requirement that all three variables are accounted for (growth, egg buffer depletion, and survival rates)  Parameters with inhibition: yVA, μemb, and μlar  AIC = 794.03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Attributing hypoxia responses of early life Menidia menidia to energetic mechanisms with Dynamic Energy Budget theory</dc:title>
  <dc:creator>Teresa G Schwemmer</dc:creator>
  <cp:lastModifiedBy>Teresa G Schwemmer</cp:lastModifiedBy>
  <cp:revision>11</cp:revision>
  <dcterms:created xsi:type="dcterms:W3CDTF">2023-12-10T19:24:36Z</dcterms:created>
  <dcterms:modified xsi:type="dcterms:W3CDTF">2024-01-03T16:06:25Z</dcterms:modified>
</cp:coreProperties>
</file>