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58" r:id="rId3"/>
    <p:sldId id="268" r:id="rId4"/>
    <p:sldId id="283" r:id="rId5"/>
    <p:sldId id="305" r:id="rId6"/>
    <p:sldId id="307" r:id="rId7"/>
    <p:sldId id="306" r:id="rId8"/>
    <p:sldId id="308" r:id="rId9"/>
    <p:sldId id="309" r:id="rId10"/>
    <p:sldId id="272" r:id="rId11"/>
    <p:sldId id="284" r:id="rId12"/>
    <p:sldId id="275" r:id="rId13"/>
    <p:sldId id="281" r:id="rId14"/>
    <p:sldId id="285" r:id="rId15"/>
    <p:sldId id="310" r:id="rId16"/>
    <p:sldId id="286" r:id="rId17"/>
    <p:sldId id="291" r:id="rId18"/>
    <p:sldId id="293" r:id="rId19"/>
    <p:sldId id="295" r:id="rId20"/>
    <p:sldId id="296" r:id="rId21"/>
    <p:sldId id="297" r:id="rId22"/>
    <p:sldId id="298" r:id="rId23"/>
    <p:sldId id="299" r:id="rId24"/>
    <p:sldId id="301" r:id="rId25"/>
    <p:sldId id="303" r:id="rId26"/>
    <p:sldId id="300" r:id="rId27"/>
    <p:sldId id="302" r:id="rId28"/>
    <p:sldId id="304" r:id="rId29"/>
    <p:sldId id="312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1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10" autoAdjust="0"/>
  </p:normalViewPr>
  <p:slideViewPr>
    <p:cSldViewPr snapToGrid="0">
      <p:cViewPr varScale="1">
        <p:scale>
          <a:sx n="70" d="100"/>
          <a:sy n="70" d="100"/>
        </p:scale>
        <p:origin x="10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21083-DB13-42A6-992B-CAABFD17EE1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3575-F91D-4785-A082-41FDB159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estimate kappa without reproduction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2D0-A2E5-43E2-B384-19B88B67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9CFA-526B-47F7-A04B-2F37F066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567-28BA-42B4-8983-112018D4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9D2A-58F6-4BF1-A7F8-3695C6C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BF5F-6125-4905-BF20-EB8F9D5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F9F-C40B-4454-8C1C-E416D78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63340-BF0F-4286-A254-EE558ECF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8A2D-CA53-4C28-87A2-643B96D2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C1D2-F1A0-4B95-9C1D-3CB66B4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2A14-F883-4C58-A031-A64DB6CE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90D7-3B51-4FE1-B78A-155D8011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836C-BE13-43FF-B5D6-BE33A925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2B4-EA4E-4274-B426-8708A9B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411E-C22D-45C3-9644-EEC06D5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AEF9-F5D4-4A13-B24C-FD500F6D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49B-4FD8-4615-BC0A-A335C629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C447-FB07-4A24-BE44-BD0C5275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A65-928D-486A-B5FE-B7035E7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1ABB-E7D8-48B0-915F-D6F789B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099-BBBD-41AA-B92A-15FD7647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8BA-DAAE-459B-9283-C758957A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477D-4671-44B9-BE73-A513B28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AF52-4D50-42D1-96E3-29EA0CA9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4894-5DDE-482B-82D6-DD9A05D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CC65-1E36-42E4-B6E4-36A690B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A76-C4DB-4980-9C1D-FACD566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A0CC-0930-4D38-B7D9-88B60CEC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2ACE-B841-4CC8-B1A9-4292FAEA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22EF-24D9-43F7-A481-8A46840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16EB-1BEA-412D-A933-4C7FDAF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A4E-4AC1-497D-B0FA-09519D7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1EEE-1CF0-4294-ADCF-329B0766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CF7E-1686-4E36-9009-070F1150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C681-D27B-49E6-8737-7E06D98E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5C2C-A9ED-4E45-AB62-889DF63C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504F-AEF7-4BC3-9167-AD821BCD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3B60-182D-43E2-BCF2-5875BD1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31E4-B0A5-440D-968E-2A60A53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635-410B-4C60-BF8C-FE4F8AE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D8-C10F-4860-B74F-DE96CF0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4EAD-2AC8-4ADF-9F97-37BD56B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A44D-0441-42E5-B878-F7011CB3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42765-93CA-471B-819D-C342EAB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1EB9-4B1F-4C92-996E-BBC7AEA3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EDD5D-F98C-482D-B766-9110F14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E302-65A4-4178-8696-E0A712E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654-0D56-4B89-B78B-52CCE1CA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C0DA-A5E9-4C72-8040-43E4FF6F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17D7-78AD-48C5-953A-1C52F345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44B9-BEAA-4F62-8DC2-86C909CE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4B36-9E6D-4B97-96E8-ED92B97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DF89-467B-40E3-94D1-3FE80EF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47B-BCDE-47A9-B183-20B0F7E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948E1-79DD-49A2-AF02-5DACC22A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57C1-123A-46C0-8175-FA36BDB34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B5BA-6300-4FCB-A880-E867CE38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8974-BB45-4FEA-8A2F-7970CF8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4D67-2FA5-45F6-A6BB-15F5ED5E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6D2F-86CF-4ACC-B5EC-A75AB736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6201-D8FB-4134-B88D-4BD94EFB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906-F40B-4DF3-8C7C-BD2738A7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F1DE-9F79-48FD-92D0-4E114789D29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C18F-4FF2-4814-83EA-74B40AC8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CCD-2563-435E-81F4-A2FB8592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483"/>
            <a:ext cx="11979798" cy="775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Parameters (base model)		AIC = 547.12	-</a:t>
            </a:r>
            <a:r>
              <a:rPr lang="en-US" sz="3600" dirty="0" err="1"/>
              <a:t>LogLik</a:t>
            </a:r>
            <a:r>
              <a:rPr lang="en-US" sz="3600" dirty="0"/>
              <a:t> = 273.56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64E070-9D3F-44BF-9708-9ACADDAB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14429"/>
              </p:ext>
            </p:extLst>
          </p:nvPr>
        </p:nvGraphicFramePr>
        <p:xfrm>
          <a:off x="172212" y="508696"/>
          <a:ext cx="11807586" cy="6221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78">
                  <a:extLst>
                    <a:ext uri="{9D8B030D-6E8A-4147-A177-3AD203B41FA5}">
                      <a16:colId xmlns:a16="http://schemas.microsoft.com/office/drawing/2014/main" val="222213954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3044903960"/>
                    </a:ext>
                  </a:extLst>
                </a:gridCol>
                <a:gridCol w="5416952">
                  <a:extLst>
                    <a:ext uri="{9D8B030D-6E8A-4147-A177-3AD203B41FA5}">
                      <a16:colId xmlns:a16="http://schemas.microsoft.com/office/drawing/2014/main" val="623198871"/>
                    </a:ext>
                  </a:extLst>
                </a:gridCol>
                <a:gridCol w="4259484">
                  <a:extLst>
                    <a:ext uri="{9D8B030D-6E8A-4147-A177-3AD203B41FA5}">
                      <a16:colId xmlns:a16="http://schemas.microsoft.com/office/drawing/2014/main" val="3862182810"/>
                    </a:ext>
                  </a:extLst>
                </a:gridCol>
              </a:tblGrid>
              <a:tr h="6879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Abbrev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parameter name (fix or potentially estimate*)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(or fitted) 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4499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delM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Shape corrector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52755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Dry weight density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43838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Area-specific assimilation rate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358892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Volume-specific maintenance costs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998089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B0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egg weight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337887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length at puberty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87028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yAV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assimilates on volume, starvation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0774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yBA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egg buffer on assimilates, reproduction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7341783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yVA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structure on assimilates, growth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714778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Allocation fraction to soma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54571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Scaled food level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28516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Scaled food level, embryo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2547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Half-saturation total length (fix)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73367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mu_emb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embryos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0.06393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117646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mu_lar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larvae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37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8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00000"/>
              </p:ext>
            </p:extLst>
          </p:nvPr>
        </p:nvGraphicFramePr>
        <p:xfrm>
          <a:off x="383609" y="671933"/>
          <a:ext cx="11363793" cy="5168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663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1047271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475128051"/>
                    </a:ext>
                  </a:extLst>
                </a:gridCol>
                <a:gridCol w="817581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1000461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5195995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607.13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little weak of a hypoxia effect. When using K there was a local minimum that gave more reasonable results (K=0.28).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451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606.59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Ditto. But the version using J gives pretty reasonable hypoxia effects.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599.53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597.30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598.23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599.58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611.90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using J there was a local minimum at J=0.55.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611.49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595.45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585.76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49576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↑&amp;↑&amp;↑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592.68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413370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↓&amp;↑&amp;↑&amp;↑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3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8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02C-BF0C-AE7F-1CCA-D18DE11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4A93-D09A-3AE8-CAE6-FCE2A445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Black = 8 mg/L (control)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Red = 4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12C0"/>
                </a:solidFill>
              </a:rPr>
              <a:t>Blue = 3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Green = 2.5 mg/L</a:t>
            </a:r>
          </a:p>
        </p:txBody>
      </p:sp>
    </p:spTree>
    <p:extLst>
      <p:ext uri="{BB962C8B-B14F-4D97-AF65-F5344CB8AC3E}">
        <p14:creationId xmlns:p14="http://schemas.microsoft.com/office/powerpoint/2010/main" val="110216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3C43-083A-4A08-AE2F-891E4B9B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88347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could be useful when viewing the plots and how well the predicted values fit (because for survival and length there are multiple data points on the plot).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F8C2CA-4FBB-F184-478E-7142D2DE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7657" cy="1325563"/>
          </a:xfrm>
        </p:spPr>
        <p:txBody>
          <a:bodyPr/>
          <a:lstStyle/>
          <a:p>
            <a:r>
              <a:rPr lang="en-US" dirty="0"/>
              <a:t>Mean data values for each DO treatment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479D30-E269-5E08-1C87-E6F4A39BC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59043"/>
              </p:ext>
            </p:extLst>
          </p:nvPr>
        </p:nvGraphicFramePr>
        <p:xfrm>
          <a:off x="1094014" y="2993571"/>
          <a:ext cx="10003972" cy="315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523">
                  <a:extLst>
                    <a:ext uri="{9D8B030D-6E8A-4147-A177-3AD203B41FA5}">
                      <a16:colId xmlns:a16="http://schemas.microsoft.com/office/drawing/2014/main" val="1869943180"/>
                    </a:ext>
                  </a:extLst>
                </a:gridCol>
                <a:gridCol w="1991602">
                  <a:extLst>
                    <a:ext uri="{9D8B030D-6E8A-4147-A177-3AD203B41FA5}">
                      <a16:colId xmlns:a16="http://schemas.microsoft.com/office/drawing/2014/main" val="1559951040"/>
                    </a:ext>
                  </a:extLst>
                </a:gridCol>
                <a:gridCol w="1838401">
                  <a:extLst>
                    <a:ext uri="{9D8B030D-6E8A-4147-A177-3AD203B41FA5}">
                      <a16:colId xmlns:a16="http://schemas.microsoft.com/office/drawing/2014/main" val="6944398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34136902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2907405665"/>
                    </a:ext>
                  </a:extLst>
                </a:gridCol>
              </a:tblGrid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7.7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4.2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3.1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mg l</a:t>
                      </a:r>
                      <a:r>
                        <a:rPr lang="en-US" sz="18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7757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Survival to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74.3%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41-100%)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70.6%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40-100%)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65-100%)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19-43%)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43204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Hatch time (egg buffer=0)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days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110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Length at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5.3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4.55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4.4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mm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60481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Larval length at 15 </a:t>
                      </a:r>
                      <a:r>
                        <a:rPr lang="en-US" sz="1800" dirty="0" err="1">
                          <a:effectLst/>
                        </a:rPr>
                        <a:t>dph</a:t>
                      </a:r>
                      <a:r>
                        <a:rPr lang="en-US" sz="1800" dirty="0">
                          <a:effectLst/>
                        </a:rPr>
                        <a:t>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15.8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0532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Larval survival to 15 dph*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44.0%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4-84%)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3-33%)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20.9%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1-50%)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0-0%)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276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CBEB0D-F4B6-2E7D-46F9-1527790CB397}"/>
              </a:ext>
            </a:extLst>
          </p:cNvPr>
          <p:cNvSpPr txBox="1"/>
          <p:nvPr/>
        </p:nvSpPr>
        <p:spPr>
          <a:xfrm>
            <a:off x="1377043" y="6145941"/>
            <a:ext cx="887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*15 days post hatching = 21-24 days post fertilization, because low oxygen delays hatching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Assimilation (</a:t>
            </a:r>
            <a:r>
              <a:rPr lang="en-US" sz="3600" dirty="0" err="1"/>
              <a:t>sJAm</a:t>
            </a:r>
            <a:r>
              <a:rPr lang="en-US" sz="3600" dirty="0"/>
              <a:t>) with Option 2 (J=1.688)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2AD6A-D3E7-9308-EF56-61B704A2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983"/>
            <a:ext cx="11625943" cy="62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1"/>
            <a:ext cx="12028714" cy="470605"/>
          </a:xfrm>
        </p:spPr>
        <p:txBody>
          <a:bodyPr>
            <a:noAutofit/>
          </a:bodyPr>
          <a:lstStyle/>
          <a:p>
            <a:r>
              <a:rPr lang="en-US" sz="2800" dirty="0"/>
              <a:t>Early life plots – Yield coefficient for growth (</a:t>
            </a:r>
            <a:r>
              <a:rPr lang="en-US" sz="2800" dirty="0" err="1"/>
              <a:t>yVA</a:t>
            </a:r>
            <a:r>
              <a:rPr lang="en-US" sz="2800" dirty="0"/>
              <a:t>) with Option 2 (J=0.498).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48B93-5145-1B1A-581B-02ADF13B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604"/>
            <a:ext cx="12192000" cy="63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1"/>
            <a:ext cx="12028714" cy="470605"/>
          </a:xfrm>
        </p:spPr>
        <p:txBody>
          <a:bodyPr>
            <a:noAutofit/>
          </a:bodyPr>
          <a:lstStyle/>
          <a:p>
            <a:r>
              <a:rPr lang="en-US" sz="2800" dirty="0"/>
              <a:t>Early life plots – Yield coefficient for growth (</a:t>
            </a:r>
            <a:r>
              <a:rPr lang="en-US" sz="2800" dirty="0" err="1"/>
              <a:t>yVA</a:t>
            </a:r>
            <a:r>
              <a:rPr lang="en-US" sz="2800" dirty="0"/>
              <a:t>) with Option 2 (J=1.48, </a:t>
            </a:r>
            <a:r>
              <a:rPr lang="en-US" sz="2800" dirty="0" err="1"/>
              <a:t>DO</a:t>
            </a:r>
            <a:r>
              <a:rPr lang="en-US" sz="2800" baseline="-25000" dirty="0" err="1"/>
              <a:t>c</a:t>
            </a:r>
            <a:r>
              <a:rPr lang="en-US" sz="2800" dirty="0"/>
              <a:t>=1.7).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B2B38-C3B4-CD2D-1E94-814DB608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" y="439310"/>
            <a:ext cx="11908971" cy="64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2126686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Maintenance (</a:t>
            </a:r>
            <a:r>
              <a:rPr lang="en-US" sz="3600" dirty="0" err="1"/>
              <a:t>sJM</a:t>
            </a:r>
            <a:r>
              <a:rPr lang="en-US" sz="3600" dirty="0"/>
              <a:t>) with Option 2 (J=0.36)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B78BB-8018-FB0C-8086-C20AB167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972"/>
            <a:ext cx="11968272" cy="63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3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669485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Embryo mortality (</a:t>
            </a:r>
            <a:r>
              <a:rPr lang="en-US" sz="3600" dirty="0" err="1"/>
              <a:t>mu_emb</a:t>
            </a:r>
            <a:r>
              <a:rPr lang="en-US" sz="3600" dirty="0"/>
              <a:t>) with Option 2 (J=0.63)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2E0E2-EBB6-02D0-6463-501F1DD6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544286"/>
            <a:ext cx="12004949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3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778343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Larval mortality (</a:t>
            </a:r>
            <a:r>
              <a:rPr lang="en-US" sz="3600" dirty="0" err="1"/>
              <a:t>mu_lar</a:t>
            </a:r>
            <a:r>
              <a:rPr lang="en-US" sz="3600" dirty="0"/>
              <a:t>) with Option 2 (J=0.3275)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1CA60-4DEA-5615-DD1F-AC78464A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3373"/>
            <a:ext cx="11778344" cy="63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sJM</a:t>
            </a:r>
            <a:r>
              <a:rPr lang="en-US" sz="3600" dirty="0"/>
              <a:t> with Option 2 (J=0.58)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D1251-D0E8-4D31-800D-9670C6E9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540"/>
            <a:ext cx="11930743" cy="63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34" y="-217317"/>
            <a:ext cx="11110732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400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A7BF-7EF5-854A-6F27-40AC749D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617764"/>
            <a:ext cx="11451771" cy="5964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C6518-696B-CEF4-7118-734AEEC79C80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9535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sJM</a:t>
            </a:r>
            <a:r>
              <a:rPr lang="en-US" sz="3600" dirty="0"/>
              <a:t> with Option 2 (J=1.511)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36D43-99EE-9CD3-31B9-418CB774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32"/>
            <a:ext cx="11647714" cy="62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with Option 2 (J=1.688)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2394E-EAEE-E2E2-72E6-26D45C2F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174"/>
            <a:ext cx="11930743" cy="63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with Option 2 (J=1.33)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1AFE-28F7-2DD3-3931-AE1ED65A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08"/>
            <a:ext cx="11669486" cy="62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with Option 1 (K=0.86)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2FF8C-ABCA-0116-DB07-CE9B7AA5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00"/>
            <a:ext cx="11756571" cy="62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(J=1.688)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59B66-8B99-6038-7436-DB27D621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171"/>
            <a:ext cx="11887897" cy="63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(J=1.371)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5E9DA-E54B-478B-2355-04D5F471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055"/>
            <a:ext cx="11930743" cy="63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1527972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(J=0.3582)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50848-3D1C-2BE1-8EB0-B8F3E1A5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482"/>
            <a:ext cx="11789229" cy="6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778343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mu_emb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(J=0.77)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35186-7362-DC29-5F42-A0F45BA3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787"/>
            <a:ext cx="11778343" cy="6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1756570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, </a:t>
            </a:r>
            <a:r>
              <a:rPr lang="en-US" sz="3600" dirty="0" err="1"/>
              <a:t>mu_emb</a:t>
            </a:r>
            <a:r>
              <a:rPr lang="en-US" sz="3600" dirty="0"/>
              <a:t>, &amp; </a:t>
            </a:r>
            <a:r>
              <a:rPr lang="en-US" sz="3600" dirty="0" err="1"/>
              <a:t>mu_lar</a:t>
            </a:r>
            <a:r>
              <a:rPr lang="en-US" sz="3600" dirty="0"/>
              <a:t> with Option 2 (J=1.688)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F479A-ED22-87EE-4901-E9B7ED4B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5099"/>
            <a:ext cx="11756570" cy="62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1756570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, </a:t>
            </a:r>
            <a:r>
              <a:rPr lang="en-US" sz="3600" dirty="0" err="1"/>
              <a:t>mu_emb</a:t>
            </a:r>
            <a:r>
              <a:rPr lang="en-US" sz="3600" dirty="0"/>
              <a:t>, &amp; </a:t>
            </a:r>
            <a:r>
              <a:rPr lang="en-US" sz="3600" dirty="0" err="1"/>
              <a:t>mu_lar</a:t>
            </a:r>
            <a:r>
              <a:rPr lang="en-US" sz="3600" dirty="0"/>
              <a:t> with Option 1 (K=0.74)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CD42B-D6BA-5ACF-63F9-2437C687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794"/>
            <a:ext cx="11756570" cy="63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30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7B5FC-2A45-5FEB-4B96-6CC6C04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635060"/>
            <a:ext cx="11778343" cy="6222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FB7D-AFFB-EEBA-0FA7-741ADFFD13B2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209669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704"/>
            <a:ext cx="12017827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, </a:t>
            </a:r>
            <a:r>
              <a:rPr lang="en-US" sz="3600" dirty="0" err="1"/>
              <a:t>sJM</a:t>
            </a:r>
            <a:r>
              <a:rPr lang="en-US" sz="3600" dirty="0"/>
              <a:t>, </a:t>
            </a:r>
            <a:r>
              <a:rPr lang="en-US" sz="3600" dirty="0" err="1"/>
              <a:t>mu_emb</a:t>
            </a:r>
            <a:r>
              <a:rPr lang="en-US" sz="3600" dirty="0"/>
              <a:t>, &amp; </a:t>
            </a:r>
            <a:r>
              <a:rPr lang="en-US" sz="3600" dirty="0" err="1"/>
              <a:t>mu_lar</a:t>
            </a:r>
            <a:r>
              <a:rPr lang="en-US" sz="3600" dirty="0"/>
              <a:t> with Option 2 (J=1.688)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F479A-ED22-87EE-4901-E9B7ED4B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5099"/>
            <a:ext cx="11756570" cy="62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function for Assimilation and Yield (Option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DO = dissolved oxygen (mg/L)</a:t>
                </a:r>
              </a:p>
              <a:p>
                <a:pPr marL="0" indent="0">
                  <a:buNone/>
                </a:pPr>
                <a:r>
                  <a:rPr lang="en-US" dirty="0" err="1"/>
                  <a:t>DO</a:t>
                </a:r>
                <a:r>
                  <a:rPr lang="en-US" baseline="-25000" dirty="0" err="1"/>
                  <a:t>c</a:t>
                </a:r>
                <a:r>
                  <a:rPr lang="en-US" dirty="0"/>
                  <a:t> = critical low oxygen level at which the parameter equals 0</a:t>
                </a:r>
              </a:p>
              <a:p>
                <a:pPr marL="0" indent="0">
                  <a:buNone/>
                </a:pPr>
                <a:r>
                  <a:rPr lang="en-US" dirty="0"/>
                  <a:t>K = parameter that controls steepness of decrease in c as DO drops. As K </a:t>
                </a:r>
                <a:r>
                  <a:rPr lang="en-US" b="1" dirty="0"/>
                  <a:t>increases</a:t>
                </a:r>
                <a:r>
                  <a:rPr lang="en-US" dirty="0"/>
                  <a:t>, the drop off starts earlier (</a:t>
                </a:r>
                <a:r>
                  <a:rPr lang="en-US" b="1" dirty="0"/>
                  <a:t>higher</a:t>
                </a:r>
                <a:r>
                  <a:rPr lang="en-US" dirty="0"/>
                  <a:t> DO) and is more </a:t>
                </a:r>
                <a:r>
                  <a:rPr lang="en-US" b="1" dirty="0"/>
                  <a:t>gradual</a:t>
                </a:r>
                <a:r>
                  <a:rPr lang="en-US" dirty="0"/>
                  <a:t>, i.e. lower K means further from a “linear” decline.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 r="-1159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4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function for Assimilation and Yield (Option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DO = dissolved oxygen (mg/L)</a:t>
                </a:r>
              </a:p>
              <a:p>
                <a:pPr marL="0" indent="0">
                  <a:buNone/>
                </a:pPr>
                <a:r>
                  <a:rPr lang="en-US" dirty="0" err="1"/>
                  <a:t>DO</a:t>
                </a:r>
                <a:r>
                  <a:rPr lang="en-US" baseline="-25000" dirty="0" err="1"/>
                  <a:t>c</a:t>
                </a:r>
                <a:r>
                  <a:rPr lang="en-US" dirty="0"/>
                  <a:t> = critical low oxygen level at which the parameter equals 0</a:t>
                </a:r>
              </a:p>
              <a:p>
                <a:pPr marL="0" indent="0">
                  <a:buNone/>
                </a:pPr>
                <a:r>
                  <a:rPr lang="en-US" dirty="0"/>
                  <a:t>J = parameter that controls steepness of decrease in c as DO drops. As J </a:t>
                </a:r>
                <a:r>
                  <a:rPr lang="en-US" b="1" dirty="0"/>
                  <a:t>increases</a:t>
                </a:r>
                <a:r>
                  <a:rPr lang="en-US" dirty="0"/>
                  <a:t>, the drop off starts later (</a:t>
                </a:r>
                <a:r>
                  <a:rPr lang="en-US" b="1" dirty="0"/>
                  <a:t>lower</a:t>
                </a:r>
                <a:r>
                  <a:rPr lang="en-US" dirty="0"/>
                  <a:t> DO) and is more </a:t>
                </a:r>
                <a:r>
                  <a:rPr lang="en-US" b="1" dirty="0"/>
                  <a:t>abrupt</a:t>
                </a:r>
                <a:r>
                  <a:rPr lang="en-US" dirty="0"/>
                  <a:t>, i.e. higher J means further from a “linear” decline.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B382B5-E61C-D547-A9AD-F2C1571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4" y="0"/>
            <a:ext cx="10515600" cy="1006475"/>
          </a:xfrm>
        </p:spPr>
        <p:txBody>
          <a:bodyPr/>
          <a:lstStyle/>
          <a:p>
            <a:r>
              <a:rPr lang="en-US" dirty="0"/>
              <a:t>Assimilation and Yield Correction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22E-724C-2C2D-E7F4-81F5AD66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414" y="1842634"/>
            <a:ext cx="7413171" cy="57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Option 1					Option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CC8CE-4FD0-2EF3-2A4E-4E285B43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8" y="2419923"/>
            <a:ext cx="11359410" cy="35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365125"/>
            <a:ext cx="10711543" cy="1325563"/>
          </a:xfrm>
        </p:spPr>
        <p:txBody>
          <a:bodyPr/>
          <a:lstStyle/>
          <a:p>
            <a:r>
              <a:rPr lang="en-US" dirty="0"/>
              <a:t>Stress function for Maintenance and Mortality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c = correction factor for assimilation and yield (decreases as DO decreases). </a:t>
                </a:r>
              </a:p>
              <a:p>
                <a:pPr marL="0" indent="0">
                  <a:buNone/>
                </a:pPr>
                <a:r>
                  <a:rPr lang="en-US" dirty="0"/>
                  <a:t>ε = very small number like 0.0001 to prevent dividing 1/0 but still have vertical asymptote at ~0.</a:t>
                </a:r>
              </a:p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US" baseline="-25000" dirty="0"/>
                  <a:t>1(max)</a:t>
                </a:r>
                <a:r>
                  <a:rPr lang="en-US" dirty="0"/>
                  <a:t> = upper limit to correction factor (how much are we willing to realistically increase maintenance and mortality?)</a:t>
                </a:r>
              </a:p>
              <a:p>
                <a:pPr marL="0" indent="0">
                  <a:buNone/>
                </a:pPr>
                <a:r>
                  <a:rPr lang="en-US" dirty="0"/>
                  <a:t>The numerator (1) could be changed to alter the shape/steepness of the curve.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9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B382B5-E61C-D547-A9AD-F2C1571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0"/>
            <a:ext cx="10831285" cy="1006475"/>
          </a:xfrm>
        </p:spPr>
        <p:txBody>
          <a:bodyPr/>
          <a:lstStyle/>
          <a:p>
            <a:r>
              <a:rPr lang="en-US" dirty="0"/>
              <a:t>Maintenance and Mortality Correction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22E-724C-2C2D-E7F4-81F5AD66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414" y="1842634"/>
            <a:ext cx="7413171" cy="57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Option 1					Option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A780D-20CB-361B-399F-CF40F531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7" y="2300181"/>
            <a:ext cx="11571411" cy="37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51621"/>
              </p:ext>
            </p:extLst>
          </p:nvPr>
        </p:nvGraphicFramePr>
        <p:xfrm>
          <a:off x="383609" y="671933"/>
          <a:ext cx="11363793" cy="4132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663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946854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849354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475128051"/>
                    </a:ext>
                  </a:extLst>
                </a:gridCol>
                <a:gridCol w="817581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1000461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5195995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616.82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fit version with K has no hypoxia effect.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affects the best estimate of J, with a lower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leading to a lower J. There is also a local minimum around 0.5 but global minimum around 1.5.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620.43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similar to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615.64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614.02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doesn’t affect the estimates very much, unlike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Length is the only thing affected. This successfully allows maintenance to change more.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604.13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602.55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affects survival (of course), not length or egg buffer.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596.98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593.66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Post-hatch survival is able to get very close to the observed.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fit gives too great of hypoxia effect.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618.38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There is sometimes a local minimum around J=0.5 and a global minimum around J=1.5, detected by plotting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AEED87-5CC2-549B-0EB1-AE3F673A2FF2}"/>
              </a:ext>
            </a:extLst>
          </p:cNvPr>
          <p:cNvSpPr txBox="1"/>
          <p:nvPr/>
        </p:nvSpPr>
        <p:spPr>
          <a:xfrm>
            <a:off x="383609" y="5640608"/>
            <a:ext cx="1159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need to set an upper bound where c=1 so that control has no hypoxia effect.</a:t>
            </a:r>
          </a:p>
          <a:p>
            <a:endParaRPr lang="en-US" dirty="0"/>
          </a:p>
          <a:p>
            <a:r>
              <a:rPr lang="en-US" dirty="0"/>
              <a:t>When working with </a:t>
            </a:r>
            <a:r>
              <a:rPr lang="en-US" dirty="0" err="1"/>
              <a:t>sJAm</a:t>
            </a:r>
            <a:r>
              <a:rPr lang="en-US" dirty="0"/>
              <a:t> and </a:t>
            </a:r>
            <a:r>
              <a:rPr lang="en-US" dirty="0" err="1"/>
              <a:t>yVA</a:t>
            </a:r>
            <a:r>
              <a:rPr lang="en-US" dirty="0"/>
              <a:t> the best fit doesn’t look that good to me.  </a:t>
            </a:r>
          </a:p>
        </p:txBody>
      </p:sp>
    </p:spTree>
    <p:extLst>
      <p:ext uri="{BB962C8B-B14F-4D97-AF65-F5344CB8AC3E}">
        <p14:creationId xmlns:p14="http://schemas.microsoft.com/office/powerpoint/2010/main" val="1079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22609</TotalTime>
  <Words>1494</Words>
  <Application>Microsoft Office PowerPoint</Application>
  <PresentationFormat>Widescreen</PresentationFormat>
  <Paragraphs>292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Parameters (base model)  AIC = 547.12 -LogLik = 273.56 </vt:lpstr>
      <vt:lpstr>Plot to 400 days</vt:lpstr>
      <vt:lpstr>Plot to 30 days</vt:lpstr>
      <vt:lpstr>Stress function for Assimilation and Yield (Option 1)</vt:lpstr>
      <vt:lpstr>Stress function for Assimilation and Yield (Option 2)</vt:lpstr>
      <vt:lpstr>Assimilation and Yield Correction Factor</vt:lpstr>
      <vt:lpstr>Stress function for Maintenance and Mortality</vt:lpstr>
      <vt:lpstr>Maintenance and Mortality Correction Factor</vt:lpstr>
      <vt:lpstr>Applying stress function to each parameter of interest</vt:lpstr>
      <vt:lpstr>Applying stress function to each parameter of interest</vt:lpstr>
      <vt:lpstr>Plot legend</vt:lpstr>
      <vt:lpstr>Mean data values for each DO treatment</vt:lpstr>
      <vt:lpstr>Early life plots – Assimilation (sJAm) with Option 2 (J=1.688)</vt:lpstr>
      <vt:lpstr>Early life plots – Yield coefficient for growth (yVA) with Option 2 (J=0.498). </vt:lpstr>
      <vt:lpstr>Early life plots – Yield coefficient for growth (yVA) with Option 2 (J=1.48, DOc=1.7). </vt:lpstr>
      <vt:lpstr>Early life plots – Maintenance (sJM) with Option 2 (J=0.36)</vt:lpstr>
      <vt:lpstr>Early life plots – Embryo mortality (mu_emb) with Option 2 (J=0.63)</vt:lpstr>
      <vt:lpstr>Early life plots – Larval mortality (mu_lar) with Option 2 (J=0.3275)</vt:lpstr>
      <vt:lpstr>Early life plots – sJAm &amp; sJM with Option 2 (J=0.58) </vt:lpstr>
      <vt:lpstr>Early life plots – yVA &amp; sJM with Option 2 (J=1.511) </vt:lpstr>
      <vt:lpstr>Early life plots – sJAm &amp; mu_emb with Option 2 (J=1.688) </vt:lpstr>
      <vt:lpstr>Early life plots – yVA &amp; mu_emb with Option 2 (J=1.33)</vt:lpstr>
      <vt:lpstr>Early life plots – sJM &amp; mu_emb with Option 1 (K=0.86) </vt:lpstr>
      <vt:lpstr>Early life plots – sJAm &amp; mu_lar with Option 2 (J=1.688)</vt:lpstr>
      <vt:lpstr>Early life plots – yVA &amp; mu_lar with Option 2 (J=1.371) </vt:lpstr>
      <vt:lpstr>Early life plots – sJM &amp; mu_lar with Option 2 (J=0.3582) </vt:lpstr>
      <vt:lpstr>Early life plots – mu_emb &amp; mu_lar with Option 2 (J=0.77)</vt:lpstr>
      <vt:lpstr>Early life plots – sJAm, mu_emb, &amp; mu_lar with Option 2 (J=1.688)</vt:lpstr>
      <vt:lpstr>Early life plots – sJM, mu_emb, &amp; mu_lar with Option 1 (K=0.74)</vt:lpstr>
      <vt:lpstr>Early life plots – sJAm, sJM, mu_emb, &amp; mu_lar with Option 2 (J=1.688)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version of DEBkiss model</dc:title>
  <dc:creator>Teresa G Schwemmer</dc:creator>
  <cp:lastModifiedBy>Teresa G Schwemmer</cp:lastModifiedBy>
  <cp:revision>41</cp:revision>
  <dcterms:created xsi:type="dcterms:W3CDTF">2022-12-01T18:31:26Z</dcterms:created>
  <dcterms:modified xsi:type="dcterms:W3CDTF">2023-03-14T15:37:55Z</dcterms:modified>
</cp:coreProperties>
</file>