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58" r:id="rId3"/>
    <p:sldId id="268" r:id="rId4"/>
    <p:sldId id="306" r:id="rId5"/>
    <p:sldId id="309" r:id="rId6"/>
    <p:sldId id="272" r:id="rId7"/>
    <p:sldId id="284" r:id="rId8"/>
    <p:sldId id="275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1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10" autoAdjust="0"/>
  </p:normalViewPr>
  <p:slideViewPr>
    <p:cSldViewPr snapToGrid="0">
      <p:cViewPr varScale="1">
        <p:scale>
          <a:sx n="70" d="100"/>
          <a:sy n="70" d="100"/>
        </p:scale>
        <p:origin x="109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21083-DB13-42A6-992B-CAABFD17EE1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93575-F91D-4785-A082-41FDB1592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estimate kappa without reproduction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93575-F91D-4785-A082-41FDB1592E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93575-F91D-4785-A082-41FDB1592E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2D0-A2E5-43E2-B384-19B88B67B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F9CFA-526B-47F7-A04B-2F37F0665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0567-28BA-42B4-8983-112018D4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9D2A-58F6-4BF1-A7F8-3695C6C5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EBF5F-6125-4905-BF20-EB8F9D5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EF9F-C40B-4454-8C1C-E416D78B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63340-BF0F-4286-A254-EE558ECF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8A2D-CA53-4C28-87A2-643B96D2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C1D2-F1A0-4B95-9C1D-3CB66B44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2A14-F883-4C58-A031-A64DB6CE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590D7-3B51-4FE1-B78A-155D80112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B836C-BE13-43FF-B5D6-BE33A925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A2B4-EA4E-4274-B426-8708A9B1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411E-C22D-45C3-9644-EEC06D55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AEF9-F5D4-4A13-B24C-FD500F6D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C49B-4FD8-4615-BC0A-A335C629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C447-FB07-4A24-BE44-BD0C5275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AA65-928D-486A-B5FE-B7035E7E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1ABB-E7D8-48B0-915F-D6F789B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3099-BBBD-41AA-B92A-15FD7647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58BA-DAAE-459B-9283-C758957A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8477D-4671-44B9-BE73-A513B280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AF52-4D50-42D1-96E3-29EA0CA9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4894-5DDE-482B-82D6-DD9A05D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CC65-1E36-42E4-B6E4-36A690B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5A76-C4DB-4980-9C1D-FACD566C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A0CC-0930-4D38-B7D9-88B60CECB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2ACE-B841-4CC8-B1A9-4292FAEA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22EF-24D9-43F7-A481-8A468401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F16EB-1BEA-412D-A933-4C7FDAFA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DA4E-4AC1-497D-B0FA-09519D71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1EEE-1CF0-4294-ADCF-329B0766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9CF7E-1686-4E36-9009-070F1150E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C681-D27B-49E6-8737-7E06D98EB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A5C2C-A9ED-4E45-AB62-889DF63C3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0504F-AEF7-4BC3-9167-AD821BCD0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3B60-182D-43E2-BCF2-5875BD12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231E4-B0A5-440D-968E-2A60A539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67635-410B-4C60-BF8C-FE4F8AE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A4D8-C10F-4860-B74F-DE96CF09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B4EAD-2AC8-4ADF-9F97-37BD56BC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8A44D-0441-42E5-B878-F7011CB3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42765-93CA-471B-819D-C342EABB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91EB9-4B1F-4C92-996E-BBC7AEA3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EDD5D-F98C-482D-B766-9110F14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E302-65A4-4178-8696-E0A712E2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6654-0D56-4B89-B78B-52CCE1CA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C0DA-A5E9-4C72-8040-43E4FF6F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17D7-78AD-48C5-953A-1C52F3455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044B9-BEAA-4F62-8DC2-86C909CE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4B36-9E6D-4B97-96E8-ED92B971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4DF89-467B-40E3-94D1-3FE80EF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947B-BCDE-47A9-B183-20B0F7E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948E1-79DD-49A2-AF02-5DACC22AC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57C1-123A-46C0-8175-FA36BDB34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B5BA-6300-4FCB-A880-E867CE38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C8974-BB45-4FEA-8A2F-7970CF8D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84D67-2FA5-45F6-A6BB-15F5ED5E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6D2F-86CF-4ACC-B5EC-A75AB736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6201-D8FB-4134-B88D-4BD94EFB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4906-F40B-4DF3-8C7C-BD2738A7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F1DE-9F79-48FD-92D0-4E114789D296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C18F-4FF2-4814-83EA-74B40AC81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DCCD-2563-435E-81F4-A2FB85929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FD13E-6D6F-4D08-A353-8C24FEE28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9483"/>
            <a:ext cx="11979798" cy="7755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Parameters (base model)		AIC = 547.12	-</a:t>
            </a:r>
            <a:r>
              <a:rPr lang="en-US" sz="3600" dirty="0" err="1"/>
              <a:t>LogLik</a:t>
            </a:r>
            <a:r>
              <a:rPr lang="en-US" sz="3600" dirty="0"/>
              <a:t> = 273.56	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64E070-9D3F-44BF-9708-9ACADDAB4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114429"/>
              </p:ext>
            </p:extLst>
          </p:nvPr>
        </p:nvGraphicFramePr>
        <p:xfrm>
          <a:off x="172212" y="508696"/>
          <a:ext cx="11807586" cy="6221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2578">
                  <a:extLst>
                    <a:ext uri="{9D8B030D-6E8A-4147-A177-3AD203B41FA5}">
                      <a16:colId xmlns:a16="http://schemas.microsoft.com/office/drawing/2014/main" val="2222139543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3044903960"/>
                    </a:ext>
                  </a:extLst>
                </a:gridCol>
                <a:gridCol w="5416952">
                  <a:extLst>
                    <a:ext uri="{9D8B030D-6E8A-4147-A177-3AD203B41FA5}">
                      <a16:colId xmlns:a16="http://schemas.microsoft.com/office/drawing/2014/main" val="623198871"/>
                    </a:ext>
                  </a:extLst>
                </a:gridCol>
                <a:gridCol w="4259484">
                  <a:extLst>
                    <a:ext uri="{9D8B030D-6E8A-4147-A177-3AD203B41FA5}">
                      <a16:colId xmlns:a16="http://schemas.microsoft.com/office/drawing/2014/main" val="3862182810"/>
                    </a:ext>
                  </a:extLst>
                </a:gridCol>
              </a:tblGrid>
              <a:tr h="6879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Abbrev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 parameter name (fix or potentially estimate*)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(or fitted) value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344990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delM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sz="1800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Shape corrector (fix)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0.1066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352755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Dry weight density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438389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sJAm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Area-specific assimilation rate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9358892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sJM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Volume-specific maintenance costs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9980894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WB0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800" i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B0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egg weight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3378874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Lwp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i="1" baseline="30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length at puberty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87028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yAV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assimilates on volume, starvation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507743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yBA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egg buffer on assimilates, reproduction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7341783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yVA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Yield of structure on assimilates, growth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0.3646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8714778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kappa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κ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Allocation fraction to soma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454571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Scaled food level (fix)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5285165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Scaled food level, embryo (fix)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254736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Lwf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Half-saturation total length (fix)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733670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mu_emb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emb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Mortality rate for embryos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0.06393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1176469"/>
                  </a:ext>
                </a:extLst>
              </a:tr>
              <a:tr h="229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mu_lar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800" i="1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</a:t>
                      </a:r>
                      <a:endParaRPr lang="en-US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Mortality rate for larvae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0.02940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037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8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34" y="-217317"/>
            <a:ext cx="11110732" cy="927227"/>
          </a:xfrm>
        </p:spPr>
        <p:txBody>
          <a:bodyPr>
            <a:normAutofit/>
          </a:bodyPr>
          <a:lstStyle/>
          <a:p>
            <a:r>
              <a:rPr lang="en-US" sz="4000" dirty="0"/>
              <a:t>Plot to 400 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2A7BF-7EF5-854A-6F27-40AC749D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617764"/>
            <a:ext cx="11451771" cy="5964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C6518-696B-CEF4-7118-734AEEC79C80}"/>
              </a:ext>
            </a:extLst>
          </p:cNvPr>
          <p:cNvSpPr txBox="1"/>
          <p:nvPr/>
        </p:nvSpPr>
        <p:spPr>
          <a:xfrm>
            <a:off x="5725886" y="91106"/>
            <a:ext cx="52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hypoxia effect, the green line is control DO</a:t>
            </a:r>
          </a:p>
        </p:txBody>
      </p:sp>
    </p:spTree>
    <p:extLst>
      <p:ext uri="{BB962C8B-B14F-4D97-AF65-F5344CB8AC3E}">
        <p14:creationId xmlns:p14="http://schemas.microsoft.com/office/powerpoint/2010/main" val="95353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63683-5B42-498C-9966-D3153D62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707"/>
            <a:ext cx="10515600" cy="927227"/>
          </a:xfrm>
        </p:spPr>
        <p:txBody>
          <a:bodyPr>
            <a:normAutofit/>
          </a:bodyPr>
          <a:lstStyle/>
          <a:p>
            <a:r>
              <a:rPr lang="en-US" sz="4000" dirty="0"/>
              <a:t>Plot to 30 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7B5FC-2A45-5FEB-4B96-6CC6C048E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" y="635060"/>
            <a:ext cx="11778343" cy="6222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FFFB7D-AFFB-EEBA-0FA7-741ADFFD13B2}"/>
              </a:ext>
            </a:extLst>
          </p:cNvPr>
          <p:cNvSpPr txBox="1"/>
          <p:nvPr/>
        </p:nvSpPr>
        <p:spPr>
          <a:xfrm>
            <a:off x="5725886" y="91106"/>
            <a:ext cx="52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hypoxia effect, the green line is control DO</a:t>
            </a:r>
          </a:p>
        </p:txBody>
      </p:sp>
    </p:spTree>
    <p:extLst>
      <p:ext uri="{BB962C8B-B14F-4D97-AF65-F5344CB8AC3E}">
        <p14:creationId xmlns:p14="http://schemas.microsoft.com/office/powerpoint/2010/main" val="209669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686F-1D37-68DD-59DD-4C87DD0C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365125"/>
            <a:ext cx="10711543" cy="1325563"/>
          </a:xfrm>
        </p:spPr>
        <p:txBody>
          <a:bodyPr/>
          <a:lstStyle/>
          <a:p>
            <a:r>
              <a:rPr lang="en-US" dirty="0"/>
              <a:t>Stress function for Maintenance and 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BD05-5C66-3279-4F7A-52398F618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</a:t>
            </a:r>
          </a:p>
          <a:p>
            <a:r>
              <a:rPr lang="en-US" dirty="0"/>
              <a:t>Make a table of what happens to each type of data at a few different values of each parameter, and maybe a figure of the predicted data (without observed?) where each color is a different value of the parameter. </a:t>
            </a:r>
          </a:p>
          <a:p>
            <a:r>
              <a:rPr lang="en-US" dirty="0"/>
              <a:t>Run the simulation with fitting turned off and a few different values of the parameter of interest. </a:t>
            </a:r>
          </a:p>
          <a:p>
            <a:pPr lvl="1"/>
            <a:r>
              <a:rPr lang="en-US" dirty="0"/>
              <a:t>Can’t set weights of all but one data type to zero and get NLL or AIC – unless at least two data points are not set to zero, the NLL = Inf.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9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E843-F59C-3A96-EDE3-DCA9BC76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93" y="16516"/>
            <a:ext cx="11275809" cy="53708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stress function to each parameter of interest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A0B45-452E-3269-C2B7-38CEF716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51621"/>
              </p:ext>
            </p:extLst>
          </p:nvPr>
        </p:nvGraphicFramePr>
        <p:xfrm>
          <a:off x="383609" y="671933"/>
          <a:ext cx="11363793" cy="4132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0663">
                  <a:extLst>
                    <a:ext uri="{9D8B030D-6E8A-4147-A177-3AD203B41FA5}">
                      <a16:colId xmlns:a16="http://schemas.microsoft.com/office/drawing/2014/main" val="1147549864"/>
                    </a:ext>
                  </a:extLst>
                </a:gridCol>
                <a:gridCol w="946854">
                  <a:extLst>
                    <a:ext uri="{9D8B030D-6E8A-4147-A177-3AD203B41FA5}">
                      <a16:colId xmlns:a16="http://schemas.microsoft.com/office/drawing/2014/main" val="2737912826"/>
                    </a:ext>
                  </a:extLst>
                </a:gridCol>
                <a:gridCol w="849354">
                  <a:extLst>
                    <a:ext uri="{9D8B030D-6E8A-4147-A177-3AD203B41FA5}">
                      <a16:colId xmlns:a16="http://schemas.microsoft.com/office/drawing/2014/main" val="1613843752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475128051"/>
                    </a:ext>
                  </a:extLst>
                </a:gridCol>
                <a:gridCol w="817581">
                  <a:extLst>
                    <a:ext uri="{9D8B030D-6E8A-4147-A177-3AD203B41FA5}">
                      <a16:colId xmlns:a16="http://schemas.microsoft.com/office/drawing/2014/main" val="1396048882"/>
                    </a:ext>
                  </a:extLst>
                </a:gridCol>
                <a:gridCol w="1000461">
                  <a:extLst>
                    <a:ext uri="{9D8B030D-6E8A-4147-A177-3AD203B41FA5}">
                      <a16:colId xmlns:a16="http://schemas.microsoft.com/office/drawing/2014/main" val="1613824409"/>
                    </a:ext>
                  </a:extLst>
                </a:gridCol>
                <a:gridCol w="5195995">
                  <a:extLst>
                    <a:ext uri="{9D8B030D-6E8A-4147-A177-3AD203B41FA5}">
                      <a16:colId xmlns:a16="http://schemas.microsoft.com/office/drawing/2014/main" val="1115631226"/>
                    </a:ext>
                  </a:extLst>
                </a:gridCol>
              </a:tblGrid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Parameter(s) affected by stress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 of effect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389068"/>
                  </a:ext>
                </a:extLst>
              </a:tr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616.82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fit version with K has no hypoxia effect.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value of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affects the best estimate of J, with a lower </a:t>
                      </a:r>
                      <a:r>
                        <a:rPr lang="en-US" sz="16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leading to a lower J. There is also a local minimum around 0.5 but global minimum around 1.5.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357983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620.43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similar to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243073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0.8119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615.64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614.02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US" sz="1600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doesn’t affect the estimates very much, unlike </a:t>
                      </a:r>
                      <a:r>
                        <a:rPr lang="en-US" sz="16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600" baseline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Length is the only thing affected. This successfully allows maintenance to change more.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137134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0.9487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604.13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0.6334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602.55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Only affects survival (of course), not length or egg buffer.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964592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596.98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593.66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Post-hatch survival is able to get very close to the observed.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6309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677.00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fit gives too great of hypoxia effect.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9301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618.38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There is sometimes a local minimum around J=0.5 and a global minimum around J=1.5, detected by plotting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loglik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6999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AEED87-5CC2-549B-0EB1-AE3F673A2FF2}"/>
              </a:ext>
            </a:extLst>
          </p:cNvPr>
          <p:cNvSpPr txBox="1"/>
          <p:nvPr/>
        </p:nvSpPr>
        <p:spPr>
          <a:xfrm>
            <a:off x="383609" y="5640608"/>
            <a:ext cx="1159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need to set an upper bound where c=1 so that control has no hypoxia effect.</a:t>
            </a:r>
          </a:p>
          <a:p>
            <a:endParaRPr lang="en-US" dirty="0"/>
          </a:p>
          <a:p>
            <a:r>
              <a:rPr lang="en-US" dirty="0"/>
              <a:t>When working with </a:t>
            </a:r>
            <a:r>
              <a:rPr lang="en-US" dirty="0" err="1"/>
              <a:t>sJAm</a:t>
            </a:r>
            <a:r>
              <a:rPr lang="en-US" dirty="0"/>
              <a:t> and </a:t>
            </a:r>
            <a:r>
              <a:rPr lang="en-US" dirty="0" err="1"/>
              <a:t>yVA</a:t>
            </a:r>
            <a:r>
              <a:rPr lang="en-US" dirty="0"/>
              <a:t> the best fit doesn’t look that good to me.  </a:t>
            </a:r>
          </a:p>
        </p:txBody>
      </p:sp>
    </p:spTree>
    <p:extLst>
      <p:ext uri="{BB962C8B-B14F-4D97-AF65-F5344CB8AC3E}">
        <p14:creationId xmlns:p14="http://schemas.microsoft.com/office/powerpoint/2010/main" val="10795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E843-F59C-3A96-EDE3-DCA9BC76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93" y="16516"/>
            <a:ext cx="11275809" cy="53708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stress function to each parameter of interest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A0B45-452E-3269-C2B7-38CEF7169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00000"/>
              </p:ext>
            </p:extLst>
          </p:nvPr>
        </p:nvGraphicFramePr>
        <p:xfrm>
          <a:off x="383609" y="671933"/>
          <a:ext cx="11363793" cy="5168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0663">
                  <a:extLst>
                    <a:ext uri="{9D8B030D-6E8A-4147-A177-3AD203B41FA5}">
                      <a16:colId xmlns:a16="http://schemas.microsoft.com/office/drawing/2014/main" val="1147549864"/>
                    </a:ext>
                  </a:extLst>
                </a:gridCol>
                <a:gridCol w="1047271">
                  <a:extLst>
                    <a:ext uri="{9D8B030D-6E8A-4147-A177-3AD203B41FA5}">
                      <a16:colId xmlns:a16="http://schemas.microsoft.com/office/drawing/2014/main" val="2737912826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1613843752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475128051"/>
                    </a:ext>
                  </a:extLst>
                </a:gridCol>
                <a:gridCol w="817581">
                  <a:extLst>
                    <a:ext uri="{9D8B030D-6E8A-4147-A177-3AD203B41FA5}">
                      <a16:colId xmlns:a16="http://schemas.microsoft.com/office/drawing/2014/main" val="1396048882"/>
                    </a:ext>
                  </a:extLst>
                </a:gridCol>
                <a:gridCol w="1000461">
                  <a:extLst>
                    <a:ext uri="{9D8B030D-6E8A-4147-A177-3AD203B41FA5}">
                      <a16:colId xmlns:a16="http://schemas.microsoft.com/office/drawing/2014/main" val="1613824409"/>
                    </a:ext>
                  </a:extLst>
                </a:gridCol>
                <a:gridCol w="5195995">
                  <a:extLst>
                    <a:ext uri="{9D8B030D-6E8A-4147-A177-3AD203B41FA5}">
                      <a16:colId xmlns:a16="http://schemas.microsoft.com/office/drawing/2014/main" val="1115631226"/>
                    </a:ext>
                  </a:extLst>
                </a:gridCol>
              </a:tblGrid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Parameter(s) affected by stress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Direction of effect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389068"/>
                  </a:ext>
                </a:extLst>
              </a:tr>
              <a:tr h="549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607.13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little weak of a hypoxia effect. When using K there was a local minimum that gave more reasonable results (K=0.28).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357983"/>
                  </a:ext>
                </a:extLst>
              </a:tr>
              <a:tr h="4516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606.59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Ditto. But the version using J gives pretty reasonable hypoxia effects.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243073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599.53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597.30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137134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598.23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0.5069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599.58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964592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611.90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When using J there was a local minimum at J=0.55.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6309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yVA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 &amp; 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2e-16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1.371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611.49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Ditto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930135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 &amp; ↑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595.45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585.76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699969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↓&amp;↑&amp;↑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603.84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49576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↑&amp;↑&amp;↑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0.7430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592.68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596.12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413370"/>
                  </a:ext>
                </a:extLst>
              </a:tr>
              <a:tr h="3471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sJAm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sJM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mu_emb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mu_lar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↓&amp;↑&amp;↑&amp;↑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622.81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1.709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603.94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13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28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B02C-BF0C-AE7F-1CCA-D18DE11E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4A93-D09A-3AE8-CAE6-FCE2A445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Black = 8 mg/L (control)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Red = 4 mg/L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12C0"/>
                </a:solidFill>
              </a:rPr>
              <a:t>Blue = 3 mg/L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Green = 2.5 mg/L</a:t>
            </a:r>
          </a:p>
        </p:txBody>
      </p:sp>
    </p:spTree>
    <p:extLst>
      <p:ext uri="{BB962C8B-B14F-4D97-AF65-F5344CB8AC3E}">
        <p14:creationId xmlns:p14="http://schemas.microsoft.com/office/powerpoint/2010/main" val="110216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3C43-083A-4A08-AE2F-891E4B9B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" y="1488347"/>
            <a:ext cx="106466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could be useful when viewing the plots and how well the predicted values fit (because for survival and length there are multiple data points on the plot).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0F8C2CA-4FBB-F184-478E-7142D2DE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57657" cy="1325563"/>
          </a:xfrm>
        </p:spPr>
        <p:txBody>
          <a:bodyPr/>
          <a:lstStyle/>
          <a:p>
            <a:r>
              <a:rPr lang="en-US" dirty="0"/>
              <a:t>Mean data values for each DO treatment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479D30-E269-5E08-1C87-E6F4A39BC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59043"/>
              </p:ext>
            </p:extLst>
          </p:nvPr>
        </p:nvGraphicFramePr>
        <p:xfrm>
          <a:off x="1094014" y="2993571"/>
          <a:ext cx="10003972" cy="3153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523">
                  <a:extLst>
                    <a:ext uri="{9D8B030D-6E8A-4147-A177-3AD203B41FA5}">
                      <a16:colId xmlns:a16="http://schemas.microsoft.com/office/drawing/2014/main" val="1869943180"/>
                    </a:ext>
                  </a:extLst>
                </a:gridCol>
                <a:gridCol w="1991602">
                  <a:extLst>
                    <a:ext uri="{9D8B030D-6E8A-4147-A177-3AD203B41FA5}">
                      <a16:colId xmlns:a16="http://schemas.microsoft.com/office/drawing/2014/main" val="1559951040"/>
                    </a:ext>
                  </a:extLst>
                </a:gridCol>
                <a:gridCol w="1838401">
                  <a:extLst>
                    <a:ext uri="{9D8B030D-6E8A-4147-A177-3AD203B41FA5}">
                      <a16:colId xmlns:a16="http://schemas.microsoft.com/office/drawing/2014/main" val="69443983"/>
                    </a:ext>
                  </a:extLst>
                </a:gridCol>
                <a:gridCol w="1853723">
                  <a:extLst>
                    <a:ext uri="{9D8B030D-6E8A-4147-A177-3AD203B41FA5}">
                      <a16:colId xmlns:a16="http://schemas.microsoft.com/office/drawing/2014/main" val="341369023"/>
                    </a:ext>
                  </a:extLst>
                </a:gridCol>
                <a:gridCol w="1853723">
                  <a:extLst>
                    <a:ext uri="{9D8B030D-6E8A-4147-A177-3AD203B41FA5}">
                      <a16:colId xmlns:a16="http://schemas.microsoft.com/office/drawing/2014/main" val="2907405665"/>
                    </a:ext>
                  </a:extLst>
                </a:gridCol>
              </a:tblGrid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7.7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4.2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3.1 mg l</a:t>
                      </a:r>
                      <a:r>
                        <a:rPr lang="en-US" sz="1800" baseline="300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 mg l</a:t>
                      </a:r>
                      <a:r>
                        <a:rPr lang="en-US" sz="18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507757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Survival to hatching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74.3%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41-100%)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70.6%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40-100%)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85.8%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(range 65-100%)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30.2%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19-43%)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43204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Hatch time (egg buffer=0)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 days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 days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 days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days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11042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Length at hatching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5.3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4.55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4.4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 mm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6604818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Larval length at 15 </a:t>
                      </a:r>
                      <a:r>
                        <a:rPr lang="en-US" sz="1800" dirty="0" err="1">
                          <a:effectLst/>
                        </a:rPr>
                        <a:t>dph</a:t>
                      </a:r>
                      <a:r>
                        <a:rPr lang="en-US" sz="1800" dirty="0">
                          <a:effectLst/>
                        </a:rPr>
                        <a:t>*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15.8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12.2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9.2 mm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053242"/>
                  </a:ext>
                </a:extLst>
              </a:tr>
              <a:tr h="5025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Larval survival to 15 dph*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44.0%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4-84%)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22.2%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3-33%)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20.9%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1-50%)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(range 0-0%)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2760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CBEB0D-F4B6-2E7D-46F9-1527790CB397}"/>
              </a:ext>
            </a:extLst>
          </p:cNvPr>
          <p:cNvSpPr txBox="1"/>
          <p:nvPr/>
        </p:nvSpPr>
        <p:spPr>
          <a:xfrm>
            <a:off x="1377043" y="6145941"/>
            <a:ext cx="887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*15 days post hatching = 21-24 days post fertilization, because low oxygen delays hatching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7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B1-760E-5353-8448-DB30E209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222704"/>
            <a:ext cx="10515600" cy="1051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Early life plots – Assimilation (</a:t>
            </a:r>
            <a:r>
              <a:rPr lang="en-US" sz="3600" dirty="0" err="1"/>
              <a:t>sJAm</a:t>
            </a:r>
            <a:r>
              <a:rPr lang="en-US" sz="3600" dirty="0"/>
              <a:t>) with Option 2 (J=1.688)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2AD6A-D3E7-9308-EF56-61B704A2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983"/>
            <a:ext cx="11625943" cy="62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30200</TotalTime>
  <Words>998</Words>
  <Application>Microsoft Office PowerPoint</Application>
  <PresentationFormat>Widescreen</PresentationFormat>
  <Paragraphs>257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Parameters (base model)  AIC = 547.12 -LogLik = 273.56 </vt:lpstr>
      <vt:lpstr>Plot to 400 days</vt:lpstr>
      <vt:lpstr>Plot to 30 days</vt:lpstr>
      <vt:lpstr>Stress function for Maintenance and Mortality</vt:lpstr>
      <vt:lpstr>Applying stress function to each parameter of interest</vt:lpstr>
      <vt:lpstr>Applying stress function to each parameter of interest</vt:lpstr>
      <vt:lpstr>Plot legend</vt:lpstr>
      <vt:lpstr>Mean data values for each DO treatment</vt:lpstr>
      <vt:lpstr>Early life plots – Assimilation (sJAm) with Option 2 (J=1.688)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version of DEBkiss model</dc:title>
  <dc:creator>Teresa G Schwemmer</dc:creator>
  <cp:lastModifiedBy>Teresa G Schwemmer</cp:lastModifiedBy>
  <cp:revision>45</cp:revision>
  <dcterms:created xsi:type="dcterms:W3CDTF">2022-12-01T18:31:26Z</dcterms:created>
  <dcterms:modified xsi:type="dcterms:W3CDTF">2023-03-21T23:03:21Z</dcterms:modified>
</cp:coreProperties>
</file>