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1" r:id="rId2"/>
    <p:sldId id="258" r:id="rId3"/>
    <p:sldId id="268" r:id="rId4"/>
    <p:sldId id="283" r:id="rId5"/>
    <p:sldId id="272" r:id="rId6"/>
    <p:sldId id="289" r:id="rId7"/>
    <p:sldId id="274" r:id="rId8"/>
    <p:sldId id="284" r:id="rId9"/>
    <p:sldId id="275" r:id="rId10"/>
    <p:sldId id="281" r:id="rId11"/>
    <p:sldId id="288" r:id="rId12"/>
    <p:sldId id="285" r:id="rId13"/>
    <p:sldId id="287" r:id="rId14"/>
    <p:sldId id="286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3" r:id="rId27"/>
    <p:sldId id="301" r:id="rId28"/>
    <p:sldId id="302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1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10" autoAdjust="0"/>
  </p:normalViewPr>
  <p:slideViewPr>
    <p:cSldViewPr snapToGrid="0">
      <p:cViewPr varScale="1">
        <p:scale>
          <a:sx n="70" d="100"/>
          <a:sy n="70" d="100"/>
        </p:scale>
        <p:origin x="10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21083-DB13-42A6-992B-CAABFD17EE1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3575-F91D-4785-A082-41FDB159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estimate kappa without reproduction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2D0-A2E5-43E2-B384-19B88B67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9CFA-526B-47F7-A04B-2F37F066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567-28BA-42B4-8983-112018D4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9D2A-58F6-4BF1-A7F8-3695C6C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BF5F-6125-4905-BF20-EB8F9D5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F9F-C40B-4454-8C1C-E416D78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63340-BF0F-4286-A254-EE558ECF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8A2D-CA53-4C28-87A2-643B96D2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C1D2-F1A0-4B95-9C1D-3CB66B4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2A14-F883-4C58-A031-A64DB6CE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90D7-3B51-4FE1-B78A-155D8011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836C-BE13-43FF-B5D6-BE33A925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2B4-EA4E-4274-B426-8708A9B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411E-C22D-45C3-9644-EEC06D5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AEF9-F5D4-4A13-B24C-FD500F6D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49B-4FD8-4615-BC0A-A335C629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C447-FB07-4A24-BE44-BD0C5275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A65-928D-486A-B5FE-B7035E7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1ABB-E7D8-48B0-915F-D6F789B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099-BBBD-41AA-B92A-15FD7647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8BA-DAAE-459B-9283-C758957A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477D-4671-44B9-BE73-A513B28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AF52-4D50-42D1-96E3-29EA0CA9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4894-5DDE-482B-82D6-DD9A05D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CC65-1E36-42E4-B6E4-36A690B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A76-C4DB-4980-9C1D-FACD566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A0CC-0930-4D38-B7D9-88B60CEC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2ACE-B841-4CC8-B1A9-4292FAEA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22EF-24D9-43F7-A481-8A46840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16EB-1BEA-412D-A933-4C7FDAF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A4E-4AC1-497D-B0FA-09519D7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1EEE-1CF0-4294-ADCF-329B0766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CF7E-1686-4E36-9009-070F1150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C681-D27B-49E6-8737-7E06D98E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5C2C-A9ED-4E45-AB62-889DF63C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504F-AEF7-4BC3-9167-AD821BCD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3B60-182D-43E2-BCF2-5875BD1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31E4-B0A5-440D-968E-2A60A53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635-410B-4C60-BF8C-FE4F8AE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D8-C10F-4860-B74F-DE96CF0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4EAD-2AC8-4ADF-9F97-37BD56B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A44D-0441-42E5-B878-F7011CB3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42765-93CA-471B-819D-C342EAB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1EB9-4B1F-4C92-996E-BBC7AEA3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EDD5D-F98C-482D-B766-9110F14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E302-65A4-4178-8696-E0A712E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654-0D56-4B89-B78B-52CCE1CA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C0DA-A5E9-4C72-8040-43E4FF6F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17D7-78AD-48C5-953A-1C52F345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44B9-BEAA-4F62-8DC2-86C909CE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4B36-9E6D-4B97-96E8-ED92B97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DF89-467B-40E3-94D1-3FE80EF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47B-BCDE-47A9-B183-20B0F7E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948E1-79DD-49A2-AF02-5DACC22A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57C1-123A-46C0-8175-FA36BDB34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B5BA-6300-4FCB-A880-E867CE38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8974-BB45-4FEA-8A2F-7970CF8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4D67-2FA5-45F6-A6BB-15F5ED5E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6D2F-86CF-4ACC-B5EC-A75AB736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6201-D8FB-4134-B88D-4BD94EFB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906-F40B-4DF3-8C7C-BD2738A7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F1DE-9F79-48FD-92D0-4E114789D2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C18F-4FF2-4814-83EA-74B40AC8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CCD-2563-435E-81F4-A2FB8592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483"/>
            <a:ext cx="11979798" cy="775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Parameters (base model)		AIC = 547.12	-</a:t>
            </a:r>
            <a:r>
              <a:rPr lang="en-US" sz="3600" dirty="0" err="1"/>
              <a:t>LogLik</a:t>
            </a:r>
            <a:r>
              <a:rPr lang="en-US" sz="3600" dirty="0"/>
              <a:t> = 273.56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64E070-9D3F-44BF-9708-9ACADDAB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14429"/>
              </p:ext>
            </p:extLst>
          </p:nvPr>
        </p:nvGraphicFramePr>
        <p:xfrm>
          <a:off x="172212" y="508696"/>
          <a:ext cx="11807586" cy="6221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78">
                  <a:extLst>
                    <a:ext uri="{9D8B030D-6E8A-4147-A177-3AD203B41FA5}">
                      <a16:colId xmlns:a16="http://schemas.microsoft.com/office/drawing/2014/main" val="222213954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3044903960"/>
                    </a:ext>
                  </a:extLst>
                </a:gridCol>
                <a:gridCol w="5416952">
                  <a:extLst>
                    <a:ext uri="{9D8B030D-6E8A-4147-A177-3AD203B41FA5}">
                      <a16:colId xmlns:a16="http://schemas.microsoft.com/office/drawing/2014/main" val="623198871"/>
                    </a:ext>
                  </a:extLst>
                </a:gridCol>
                <a:gridCol w="4259484">
                  <a:extLst>
                    <a:ext uri="{9D8B030D-6E8A-4147-A177-3AD203B41FA5}">
                      <a16:colId xmlns:a16="http://schemas.microsoft.com/office/drawing/2014/main" val="3862182810"/>
                    </a:ext>
                  </a:extLst>
                </a:gridCol>
              </a:tblGrid>
              <a:tr h="6879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Abbrev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parameter name (fix or potentially estimate*)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(or fitted) 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4499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delM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Shape corrector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52755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Dry weight density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43838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Area-specific assimilation rate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358892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Volume-specific maintenance costs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998089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B0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egg weight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337887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length at puberty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87028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yAV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assimilates on volume, starvation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0774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yBA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egg buffer on assimilates, reproduction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7341783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yVA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structure on assimilates, growth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714778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Allocation fraction to soma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54571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Scaled food level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28516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Scaled food level, embryo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2547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Half-saturation total length (fix)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73367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mu_emb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embryos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0.06393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117646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mu_lar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larvae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37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8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Assimilation (</a:t>
            </a:r>
            <a:r>
              <a:rPr lang="en-US" sz="3600" dirty="0" err="1"/>
              <a:t>sJAm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6685D-E9FE-8C57-34C7-A913E643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565808"/>
            <a:ext cx="11811000" cy="62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Full life plots – Assimilation (</a:t>
            </a:r>
            <a:r>
              <a:rPr lang="en-US" sz="3600" dirty="0" err="1"/>
              <a:t>sJAm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0C3FF-B99B-EE31-5B94-50CF5D04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522514"/>
            <a:ext cx="11781190" cy="62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3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Yield coefficient for growth (</a:t>
            </a:r>
            <a:r>
              <a:rPr lang="en-US" sz="3600" dirty="0" err="1"/>
              <a:t>yVA</a:t>
            </a:r>
            <a:r>
              <a:rPr lang="en-US" sz="3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98952-5462-868E-08CD-13E9D73A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545643"/>
            <a:ext cx="11854543" cy="63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Full life plots – Yield coefficient for growth (</a:t>
            </a:r>
            <a:r>
              <a:rPr lang="en-US" sz="3600" dirty="0" err="1"/>
              <a:t>yVA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15457-C522-EAC1-5064-84FA40AF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" y="524837"/>
            <a:ext cx="11952515" cy="63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6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Maintenance (</a:t>
            </a:r>
            <a:r>
              <a:rPr lang="en-US" sz="3600" dirty="0" err="1"/>
              <a:t>sJM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C129B-2D9B-1198-4408-825D682F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533400"/>
            <a:ext cx="11809915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3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Full life plots – Maintenance (</a:t>
            </a:r>
            <a:r>
              <a:rPr lang="en-US" sz="3600" dirty="0" err="1"/>
              <a:t>sJM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9E8DD-A818-27EB-C978-A7600ED9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4" y="576943"/>
            <a:ext cx="11601484" cy="62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Embryo mortality (</a:t>
            </a:r>
            <a:r>
              <a:rPr lang="en-US" sz="3600" dirty="0" err="1"/>
              <a:t>mu_emb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27F8-762C-02A7-FF25-8DB99AC4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560064"/>
            <a:ext cx="11669486" cy="62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3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Full life plots – Embryo mortality (</a:t>
            </a:r>
            <a:r>
              <a:rPr lang="en-US" sz="3600" dirty="0" err="1"/>
              <a:t>mu_emb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6EABE-4A68-3A76-6C61-E8C290B1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548320"/>
            <a:ext cx="11811000" cy="63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5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Larval mortality (</a:t>
            </a:r>
            <a:r>
              <a:rPr lang="en-US" sz="3600" dirty="0" err="1"/>
              <a:t>mu_lar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6CAA7-A9EC-59D5-DA83-F8F5F1DB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10097"/>
            <a:ext cx="11887200" cy="63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Full life plots – Larval mortality (</a:t>
            </a:r>
            <a:r>
              <a:rPr lang="en-US" sz="3600" dirty="0" err="1"/>
              <a:t>mu_lar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F8667-E3D2-4349-F565-5313A643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628915"/>
            <a:ext cx="11800114" cy="62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34" y="-217317"/>
            <a:ext cx="11110732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400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A7BF-7EF5-854A-6F27-40AC749D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617764"/>
            <a:ext cx="11451771" cy="5964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C6518-696B-CEF4-7118-734AEEC79C80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9535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sJM</a:t>
            </a:r>
            <a:r>
              <a:rPr lang="en-US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3A261-8E16-5575-5140-1B6E2058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19478"/>
            <a:ext cx="11854543" cy="633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sJM</a:t>
            </a: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5CDDF-6833-E559-C795-E37F0DDD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522514"/>
            <a:ext cx="11922508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CB344-5456-0E56-CBAB-D6E0B42D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584314"/>
            <a:ext cx="11669486" cy="6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C26BD-CF55-312B-93D0-204A96F8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6" y="533400"/>
            <a:ext cx="1162741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81FA7-AFAD-8852-15B6-0A97CD20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0" y="568010"/>
            <a:ext cx="12017829" cy="62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C7640-0205-6AAC-D475-E3A886D3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531191"/>
            <a:ext cx="11919857" cy="63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BC4A1-BD39-AAE5-EDBC-BCBBF9DE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544286"/>
            <a:ext cx="11408479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2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A9C8-EE8A-ECA0-B62D-77A71BAC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551039"/>
            <a:ext cx="11919857" cy="63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6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mu_emb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5BF39-655C-EF42-4A35-E574F5D7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118887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, </a:t>
            </a:r>
            <a:r>
              <a:rPr lang="en-US" sz="3600" dirty="0" err="1"/>
              <a:t>mu_emb</a:t>
            </a:r>
            <a:r>
              <a:rPr lang="en-US" sz="3600" dirty="0"/>
              <a:t>, &amp; </a:t>
            </a:r>
            <a:r>
              <a:rPr lang="en-US" sz="3600" dirty="0" err="1"/>
              <a:t>mu_lar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7407A-42A8-FDBB-E131-3D60234D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" y="536968"/>
            <a:ext cx="12072257" cy="63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30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7B5FC-2A45-5FEB-4B96-6CC6C04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635060"/>
            <a:ext cx="11778343" cy="6222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FB7D-AFFB-EEBA-0FA7-741ADFFD13B2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209669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stress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BD05-5C66-3279-4F7A-52398F61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lower oxygen threshold, where s = 1</a:t>
            </a:r>
          </a:p>
          <a:p>
            <a:pPr marL="0" indent="0">
              <a:buNone/>
            </a:pPr>
            <a:r>
              <a:rPr lang="en-US" dirty="0"/>
              <a:t>B = upper oxygen threshold, where s = 0</a:t>
            </a:r>
          </a:p>
          <a:p>
            <a:pPr marL="0" indent="0">
              <a:buNone/>
            </a:pPr>
            <a:r>
              <a:rPr lang="en-US" dirty="0"/>
              <a:t>DO = dissolved oxygen (mg/L)</a:t>
            </a:r>
          </a:p>
          <a:p>
            <a:pPr marL="0" indent="0">
              <a:buNone/>
            </a:pPr>
            <a:r>
              <a:rPr lang="en-US" dirty="0"/>
              <a:t>If A &lt; s &lt; B, then s = 1 – (DO – A)/(B – A)</a:t>
            </a:r>
          </a:p>
          <a:p>
            <a:pPr marL="0" indent="0">
              <a:buNone/>
            </a:pPr>
            <a:r>
              <a:rPr lang="en-US" dirty="0"/>
              <a:t>If s &gt; B then s = 0</a:t>
            </a:r>
          </a:p>
          <a:p>
            <a:pPr marL="0" indent="0">
              <a:buNone/>
            </a:pPr>
            <a:r>
              <a:rPr lang="en-US" dirty="0"/>
              <a:t>If s &lt; A then s = 1</a:t>
            </a:r>
          </a:p>
        </p:txBody>
      </p:sp>
    </p:spTree>
    <p:extLst>
      <p:ext uri="{BB962C8B-B14F-4D97-AF65-F5344CB8AC3E}">
        <p14:creationId xmlns:p14="http://schemas.microsoft.com/office/powerpoint/2010/main" val="324504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57601"/>
              </p:ext>
            </p:extLst>
          </p:nvPr>
        </p:nvGraphicFramePr>
        <p:xfrm>
          <a:off x="383608" y="553599"/>
          <a:ext cx="11363794" cy="5243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345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946673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1522023677"/>
                    </a:ext>
                  </a:extLst>
                </a:gridCol>
                <a:gridCol w="1054250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1084345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4486631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Stress expression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lower threshold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upper threshold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288.019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Fits survival well but not strong enough effect on length at ~20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dpf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Better fit than using p*(1-s).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270.174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Fits survival fairly well except for lowest DO level, goes in between the two time points for length.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273.362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 weak of an effect on early life length, no effect on hatch time. Can we multiply it by 2 or 3?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267.39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Doesn’t affect length or egg buffer (which is to be expected), and needs to be combined with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match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duration of embryo stage.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Could set the thresholds to A=2.4 and B=3 so only 2.5 mg/L treatment is affected.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263.726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Still doesn’t get mortality high enough for lowest DO level (note that with this threshold, s=1 for that DO level).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289.505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think there would need to be two different stress functions to have an effect from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because this fit is almost identical to just using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270.123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predominant effect is from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effect is minimal.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AEED87-5CC2-549B-0EB1-AE3F673A2FF2}"/>
              </a:ext>
            </a:extLst>
          </p:cNvPr>
          <p:cNvSpPr txBox="1"/>
          <p:nvPr/>
        </p:nvSpPr>
        <p:spPr>
          <a:xfrm>
            <a:off x="383608" y="6380837"/>
            <a:ext cx="115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“Stress expression” is how the stress value is applied to the parameter (p) in equations. Examples in Jager (2018) Table 5.2.  </a:t>
            </a:r>
          </a:p>
        </p:txBody>
      </p:sp>
    </p:spTree>
    <p:extLst>
      <p:ext uri="{BB962C8B-B14F-4D97-AF65-F5344CB8AC3E}">
        <p14:creationId xmlns:p14="http://schemas.microsoft.com/office/powerpoint/2010/main" val="362528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16"/>
            <a:ext cx="12191999" cy="537083"/>
          </a:xfrm>
        </p:spPr>
        <p:txBody>
          <a:bodyPr>
            <a:noAutofit/>
          </a:bodyPr>
          <a:lstStyle/>
          <a:p>
            <a:r>
              <a:rPr lang="en-US" sz="3600" dirty="0"/>
              <a:t>Applying stress function to each parameter of interest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9881"/>
              </p:ext>
            </p:extLst>
          </p:nvPr>
        </p:nvGraphicFramePr>
        <p:xfrm>
          <a:off x="383608" y="553599"/>
          <a:ext cx="11363794" cy="5487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345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1029148">
                  <a:extLst>
                    <a:ext uri="{9D8B030D-6E8A-4147-A177-3AD203B41FA5}">
                      <a16:colId xmlns:a16="http://schemas.microsoft.com/office/drawing/2014/main" val="1522023677"/>
                    </a:ext>
                  </a:extLst>
                </a:gridCol>
                <a:gridCol w="1054250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1084345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4486631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Stress expression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lower threshold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upper threshold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289.606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Pretty good, but survival at hatching is too low for DO=3 mg/L.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72470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264.802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threshold combo had lower -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could change to get better fit to egg buffer and survival specifically, but -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goes up then.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44945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p*(1+s)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265.979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effect on early life length, no effect on hatch timing. Mainly survival.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442669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297.337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Another case where different survival functions for each parameter might help.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wants a stronger one but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(egg buffer and length) wants a weaker one.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313166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271.553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works pretty well except for the lowest DO level.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288039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p*(1+s)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263.45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Similarly to with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mainly survival effect with little maintenance effect.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863476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p*(1+s)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261.709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is a pretty good fit for survival.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067192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p/(1+s) &amp; p*(1+s)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287.524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Pretty good, except again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wants a different set of thresholds than mortality.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173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AEED87-5CC2-549B-0EB1-AE3F673A2FF2}"/>
              </a:ext>
            </a:extLst>
          </p:cNvPr>
          <p:cNvSpPr txBox="1"/>
          <p:nvPr/>
        </p:nvSpPr>
        <p:spPr>
          <a:xfrm>
            <a:off x="383608" y="6380837"/>
            <a:ext cx="115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“Stress expression” is how the stress value is applied to the parameter (p) in equations. Examples in Jager (2018) Table 5.2.  </a:t>
            </a:r>
          </a:p>
        </p:txBody>
      </p:sp>
    </p:spTree>
    <p:extLst>
      <p:ext uri="{BB962C8B-B14F-4D97-AF65-F5344CB8AC3E}">
        <p14:creationId xmlns:p14="http://schemas.microsoft.com/office/powerpoint/2010/main" val="313062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3B52-5D5F-074C-52F1-56B97ADD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097280"/>
          </a:xfrm>
        </p:spPr>
        <p:txBody>
          <a:bodyPr>
            <a:normAutofit/>
          </a:bodyPr>
          <a:lstStyle/>
          <a:p>
            <a:r>
              <a:rPr lang="en-US" sz="3200" dirty="0"/>
              <a:t>Stress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3C43-083A-4A08-AE2F-891E4B9B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Thresholds affect the slope and where the treatments fall along the function (i.e. how close the treatments are to the thresholds affects severity of stress at each treatment). </a:t>
            </a:r>
          </a:p>
          <a:p>
            <a:r>
              <a:rPr lang="en-US" dirty="0"/>
              <a:t>Should we make A and B parameters and estimate them? In this exercise I was visually fitting them by changing the thresholds to get a good fit. </a:t>
            </a:r>
          </a:p>
          <a:p>
            <a:pPr lvl="1"/>
            <a:r>
              <a:rPr lang="en-US" dirty="0"/>
              <a:t>Or let it estimate the parameter(s) the stress function is applied to?</a:t>
            </a:r>
          </a:p>
        </p:txBody>
      </p:sp>
    </p:spTree>
    <p:extLst>
      <p:ext uri="{BB962C8B-B14F-4D97-AF65-F5344CB8AC3E}">
        <p14:creationId xmlns:p14="http://schemas.microsoft.com/office/powerpoint/2010/main" val="390701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02C-BF0C-AE7F-1CCA-D18DE11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4A93-D09A-3AE8-CAE6-FCE2A445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Black = 8 mg/L (control)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Red = 4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12C0"/>
                </a:solidFill>
              </a:rPr>
              <a:t>Blue = 3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Green = 2.5 mg/L</a:t>
            </a:r>
          </a:p>
        </p:txBody>
      </p:sp>
    </p:spTree>
    <p:extLst>
      <p:ext uri="{BB962C8B-B14F-4D97-AF65-F5344CB8AC3E}">
        <p14:creationId xmlns:p14="http://schemas.microsoft.com/office/powerpoint/2010/main" val="110216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3C43-083A-4A08-AE2F-891E4B9B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88347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could be useful when viewing the plots and how well the predicted values fit (because for survival and length there are multiple data points on the plot).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F8C2CA-4FBB-F184-478E-7142D2DE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7657" cy="1325563"/>
          </a:xfrm>
        </p:spPr>
        <p:txBody>
          <a:bodyPr/>
          <a:lstStyle/>
          <a:p>
            <a:r>
              <a:rPr lang="en-US" dirty="0"/>
              <a:t>Mean data values for each DO treatment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479D30-E269-5E08-1C87-E6F4A39BC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59043"/>
              </p:ext>
            </p:extLst>
          </p:nvPr>
        </p:nvGraphicFramePr>
        <p:xfrm>
          <a:off x="1094014" y="2993571"/>
          <a:ext cx="10003972" cy="315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523">
                  <a:extLst>
                    <a:ext uri="{9D8B030D-6E8A-4147-A177-3AD203B41FA5}">
                      <a16:colId xmlns:a16="http://schemas.microsoft.com/office/drawing/2014/main" val="1869943180"/>
                    </a:ext>
                  </a:extLst>
                </a:gridCol>
                <a:gridCol w="1991602">
                  <a:extLst>
                    <a:ext uri="{9D8B030D-6E8A-4147-A177-3AD203B41FA5}">
                      <a16:colId xmlns:a16="http://schemas.microsoft.com/office/drawing/2014/main" val="1559951040"/>
                    </a:ext>
                  </a:extLst>
                </a:gridCol>
                <a:gridCol w="1838401">
                  <a:extLst>
                    <a:ext uri="{9D8B030D-6E8A-4147-A177-3AD203B41FA5}">
                      <a16:colId xmlns:a16="http://schemas.microsoft.com/office/drawing/2014/main" val="6944398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34136902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2907405665"/>
                    </a:ext>
                  </a:extLst>
                </a:gridCol>
              </a:tblGrid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7.7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4.2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3.1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mg l</a:t>
                      </a:r>
                      <a:r>
                        <a:rPr lang="en-US" sz="18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7757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Survival to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74.3%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41-100%)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70.6%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40-100%)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65-100%)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19-43%)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43204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Hatch time (egg buffer=0)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days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110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Length at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5.3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4.55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4.4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mm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60481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Larval length at 15 </a:t>
                      </a:r>
                      <a:r>
                        <a:rPr lang="en-US" sz="1800" dirty="0" err="1">
                          <a:effectLst/>
                        </a:rPr>
                        <a:t>dph</a:t>
                      </a:r>
                      <a:r>
                        <a:rPr lang="en-US" sz="1800" dirty="0">
                          <a:effectLst/>
                        </a:rPr>
                        <a:t>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15.8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0532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Larval survival to 15 dph*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44.0%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4-84%)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3-33%)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20.9%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1-50%)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0-0%)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276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CBEB0D-F4B6-2E7D-46F9-1527790CB397}"/>
              </a:ext>
            </a:extLst>
          </p:cNvPr>
          <p:cNvSpPr txBox="1"/>
          <p:nvPr/>
        </p:nvSpPr>
        <p:spPr>
          <a:xfrm>
            <a:off x="1377043" y="6145941"/>
            <a:ext cx="887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*15 days post hatching = 21-24 days post fertilization, because low oxygen delays hatching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1484</Words>
  <Application>Microsoft Office PowerPoint</Application>
  <PresentationFormat>Widescreen</PresentationFormat>
  <Paragraphs>273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Parameters (base model)  AIC = 547.12 -LogLik = 273.56 </vt:lpstr>
      <vt:lpstr>Plot to 400 days</vt:lpstr>
      <vt:lpstr>Plot to 30 days</vt:lpstr>
      <vt:lpstr>Linear stress function </vt:lpstr>
      <vt:lpstr>Applying stress function to each parameter of interest</vt:lpstr>
      <vt:lpstr>Applying stress function to each parameter of interest (cont)</vt:lpstr>
      <vt:lpstr>Stress function</vt:lpstr>
      <vt:lpstr>Plot legend</vt:lpstr>
      <vt:lpstr>Mean data values for each DO treatment</vt:lpstr>
      <vt:lpstr>Early life plots – Assimilation (sJAm)</vt:lpstr>
      <vt:lpstr>Full life plots – Assimilation (sJAm)</vt:lpstr>
      <vt:lpstr>Early life plots – Yield coefficient for growth (yVA)</vt:lpstr>
      <vt:lpstr>Full life plots – Yield coefficient for growth (yVA)</vt:lpstr>
      <vt:lpstr>Early life plots – Maintenance (sJM)</vt:lpstr>
      <vt:lpstr>Full life plots – Maintenance (sJM)</vt:lpstr>
      <vt:lpstr>Early life plots – Embryo mortality (mu_emb)</vt:lpstr>
      <vt:lpstr>Full life plots – Embryo mortality (mu_emb)</vt:lpstr>
      <vt:lpstr>Early life plots – Larval mortality (mu_lar)</vt:lpstr>
      <vt:lpstr>Full life plots – Larval mortality (mu_lar)</vt:lpstr>
      <vt:lpstr>Early life plots – sJAm &amp; sJM </vt:lpstr>
      <vt:lpstr>Early life plots – sJAm &amp; sJM </vt:lpstr>
      <vt:lpstr>Early life plots – sJAm &amp; mu_emb </vt:lpstr>
      <vt:lpstr>Early life plots – yVA &amp; mu_emb</vt:lpstr>
      <vt:lpstr>Early life plots – sJM &amp; mu_emb </vt:lpstr>
      <vt:lpstr>Early life plots – sJAm &amp; mu_lar </vt:lpstr>
      <vt:lpstr>Early life plots – yVA &amp; mu_lar </vt:lpstr>
      <vt:lpstr>Early life plots – sJM &amp; mu_lar</vt:lpstr>
      <vt:lpstr>Early life plots – mu_emb &amp; mu_lar</vt:lpstr>
      <vt:lpstr>Early life plots – sJAm, mu_emb, &amp; mu_lar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version of DEBkiss model</dc:title>
  <dc:creator>Teresa G Schwemmer</dc:creator>
  <cp:lastModifiedBy>Teresa G Schwemmer</cp:lastModifiedBy>
  <cp:revision>30</cp:revision>
  <dcterms:created xsi:type="dcterms:W3CDTF">2022-12-01T18:31:26Z</dcterms:created>
  <dcterms:modified xsi:type="dcterms:W3CDTF">2023-03-01T19:51:07Z</dcterms:modified>
</cp:coreProperties>
</file>