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4"/>
  </p:notesMasterIdLst>
  <p:handoutMasterIdLst>
    <p:handoutMasterId r:id="rId15"/>
  </p:handoutMasterIdLst>
  <p:sldIdLst>
    <p:sldId id="278" r:id="rId5"/>
    <p:sldId id="421" r:id="rId6"/>
    <p:sldId id="422" r:id="rId7"/>
    <p:sldId id="437" r:id="rId8"/>
    <p:sldId id="438" r:id="rId9"/>
    <p:sldId id="423" r:id="rId10"/>
    <p:sldId id="431" r:id="rId11"/>
    <p:sldId id="439" r:id="rId12"/>
    <p:sldId id="259" r:id="rId13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>
        <p:scale>
          <a:sx n="75" d="100"/>
          <a:sy n="75" d="100"/>
        </p:scale>
        <p:origin x="528" y="49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-Day4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Day4 </a:t>
            </a:r>
            <a:r>
              <a:rPr lang="zh-CN" altLang="en-US" dirty="0">
                <a:solidFill>
                  <a:srgbClr val="202A4C"/>
                </a:solidFill>
              </a:rPr>
              <a:t>微服务实例的生命周期分析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服务启动流程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服务发现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一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个微服务实例在启动过程中主要经历的流程有：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初始化日志框架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加载本地配置（包括</a:t>
            </a:r>
            <a:r>
              <a:rPr kumimoji="1" lang="en-US" altLang="zh-CN" dirty="0" smtClean="0">
                <a:solidFill>
                  <a:srgbClr val="202A4C"/>
                </a:solidFill>
              </a:rPr>
              <a:t>System Property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、环境变量、配置文件）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实例化</a:t>
            </a:r>
            <a:r>
              <a:rPr kumimoji="1" lang="en-US" altLang="zh-CN" dirty="0">
                <a:solidFill>
                  <a:srgbClr val="202A4C"/>
                </a:solidFill>
              </a:rPr>
              <a:t>Spring Bean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初始化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SCBEngine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注册服务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注册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服务的流程如下：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52203" y="2007373"/>
            <a:ext cx="4543721" cy="4311701"/>
            <a:chOff x="952203" y="2007373"/>
            <a:chExt cx="4543721" cy="4311701"/>
          </a:xfrm>
        </p:grpSpPr>
        <p:sp>
          <p:nvSpPr>
            <p:cNvPr id="4" name="椭圆 3"/>
            <p:cNvSpPr/>
            <p:nvPr/>
          </p:nvSpPr>
          <p:spPr>
            <a:xfrm>
              <a:off x="1859757" y="2174048"/>
              <a:ext cx="285750" cy="28575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42604" y="3155915"/>
              <a:ext cx="1326357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注册服务信息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77526" y="3637736"/>
              <a:ext cx="1660924" cy="434307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对比本地和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sc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上的服务契约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62656" y="2663157"/>
              <a:ext cx="1479948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查询本服务信息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直接箭头连接符 7"/>
            <p:cNvCxnSpPr>
              <a:stCxn id="4" idx="4"/>
              <a:endCxn id="7" idx="0"/>
            </p:cNvCxnSpPr>
            <p:nvPr/>
          </p:nvCxnSpPr>
          <p:spPr>
            <a:xfrm flipH="1">
              <a:off x="2002630" y="2459798"/>
              <a:ext cx="2" cy="203359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7" idx="2"/>
              <a:endCxn id="6" idx="0"/>
            </p:cNvCxnSpPr>
            <p:nvPr/>
          </p:nvCxnSpPr>
          <p:spPr>
            <a:xfrm>
              <a:off x="2002630" y="2967957"/>
              <a:ext cx="5358" cy="669779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肘形连接符 9"/>
            <p:cNvCxnSpPr>
              <a:stCxn id="7" idx="3"/>
              <a:endCxn id="5" idx="0"/>
            </p:cNvCxnSpPr>
            <p:nvPr/>
          </p:nvCxnSpPr>
          <p:spPr>
            <a:xfrm>
              <a:off x="2742604" y="2815557"/>
              <a:ext cx="663179" cy="340358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肘形连接符 10"/>
            <p:cNvCxnSpPr>
              <a:stCxn id="5" idx="1"/>
              <a:endCxn id="6" idx="0"/>
            </p:cNvCxnSpPr>
            <p:nvPr/>
          </p:nvCxnSpPr>
          <p:spPr>
            <a:xfrm rot="10800000" flipV="1">
              <a:off x="2007988" y="3308314"/>
              <a:ext cx="734616" cy="329421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1344809" y="5223603"/>
              <a:ext cx="1326357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注册实例信息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84719" y="2958431"/>
              <a:ext cx="4947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存在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78334" y="2586702"/>
              <a:ext cx="68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不存在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6" idx="2"/>
              <a:endCxn id="12" idx="0"/>
            </p:cNvCxnSpPr>
            <p:nvPr/>
          </p:nvCxnSpPr>
          <p:spPr>
            <a:xfrm>
              <a:off x="2007988" y="4072043"/>
              <a:ext cx="0" cy="1151560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952203" y="4446301"/>
              <a:ext cx="1127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en-US" altLang="zh-CN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上存在契约，且内容相符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6" idx="3"/>
              <a:endCxn id="18" idx="0"/>
            </p:cNvCxnSpPr>
            <p:nvPr/>
          </p:nvCxnSpPr>
          <p:spPr>
            <a:xfrm>
              <a:off x="2838450" y="3854890"/>
              <a:ext cx="512055" cy="743811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2838834" y="4598701"/>
              <a:ext cx="1023342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注册契约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34939" y="4191506"/>
              <a:ext cx="1407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en-US" altLang="zh-CN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上没有契约内容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18" idx="2"/>
              <a:endCxn id="12" idx="3"/>
            </p:cNvCxnSpPr>
            <p:nvPr/>
          </p:nvCxnSpPr>
          <p:spPr>
            <a:xfrm rot="5400000">
              <a:off x="2774585" y="4800083"/>
              <a:ext cx="472502" cy="679339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4348555" y="4598700"/>
              <a:ext cx="1147369" cy="468599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报错并终止启动流程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34939" y="2007373"/>
              <a:ext cx="82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注册开始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cxnSp>
          <p:nvCxnSpPr>
            <p:cNvPr id="23" name="肘形连接符 22"/>
            <p:cNvCxnSpPr>
              <a:stCxn id="6" idx="3"/>
              <a:endCxn id="21" idx="0"/>
            </p:cNvCxnSpPr>
            <p:nvPr/>
          </p:nvCxnSpPr>
          <p:spPr>
            <a:xfrm>
              <a:off x="2838450" y="3854890"/>
              <a:ext cx="2083790" cy="743810"/>
            </a:xfrm>
            <a:prstGeom prst="bentConnector2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3695111" y="3995393"/>
              <a:ext cx="14070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en-US" altLang="zh-CN" sz="1100" dirty="0" smtClean="0">
                  <a:solidFill>
                    <a:srgbClr val="FF0000"/>
                  </a:solidFill>
                  <a:latin typeface="Microsoft YaHei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Microsoft YaHei" panose="020B0503020204020204" pitchFamily="34" charset="-122"/>
                </a:rPr>
                <a:t>上的契约内容与本地契约不一致</a:t>
              </a:r>
              <a:endParaRPr lang="en-US" sz="1100" dirty="0" smtClean="0">
                <a:solidFill>
                  <a:srgbClr val="FF0000"/>
                </a:solidFill>
                <a:latin typeface="Microsoft YaHei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109998" y="5944706"/>
              <a:ext cx="285750" cy="28575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83631" y="6057464"/>
              <a:ext cx="82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78"/>
              <a:r>
                <a:rPr lang="zh-CN" altLang="en-US" sz="1100" dirty="0" smtClean="0">
                  <a:solidFill>
                    <a:srgbClr val="0070C0"/>
                  </a:solidFill>
                  <a:latin typeface="Microsoft YaHei" panose="020B0503020204020204" pitchFamily="34" charset="-122"/>
                </a:rPr>
                <a:t>流程结束</a:t>
              </a:r>
              <a:endParaRPr lang="en-US" sz="1100" dirty="0" smtClean="0">
                <a:solidFill>
                  <a:srgbClr val="0070C0"/>
                </a:solidFill>
                <a:latin typeface="Microsoft YaHei" panose="020B0503020204020204" pitchFamily="34" charset="-122"/>
              </a:endParaRPr>
            </a:p>
          </p:txBody>
        </p:sp>
        <p:cxnSp>
          <p:nvCxnSpPr>
            <p:cNvPr id="27" name="肘形连接符 26"/>
            <p:cNvCxnSpPr>
              <a:stCxn id="21" idx="2"/>
              <a:endCxn id="25" idx="0"/>
            </p:cNvCxnSpPr>
            <p:nvPr/>
          </p:nvCxnSpPr>
          <p:spPr>
            <a:xfrm rot="5400000">
              <a:off x="3648854" y="4671319"/>
              <a:ext cx="877407" cy="1669367"/>
            </a:xfrm>
            <a:prstGeom prst="bentConnector3">
              <a:avLst>
                <a:gd name="adj1" fmla="val 76054"/>
              </a:avLst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肘形连接符 27"/>
            <p:cNvCxnSpPr>
              <a:stCxn id="12" idx="2"/>
              <a:endCxn id="25" idx="0"/>
            </p:cNvCxnSpPr>
            <p:nvPr/>
          </p:nvCxnSpPr>
          <p:spPr>
            <a:xfrm rot="16200000" flipH="1">
              <a:off x="2422279" y="5114111"/>
              <a:ext cx="416303" cy="124488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6583164" y="3555297"/>
            <a:ext cx="1933575" cy="752475"/>
            <a:chOff x="6583164" y="3555297"/>
            <a:chExt cx="1933575" cy="7524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164" y="3555297"/>
              <a:ext cx="1933575" cy="752475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6763057" y="4149873"/>
              <a:ext cx="1753682" cy="15658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20525" y="2061936"/>
            <a:ext cx="5169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</a:t>
            </a:r>
            <a:r>
              <a:rPr lang="en-US" altLang="zh-CN" sz="1600" dirty="0">
                <a:solidFill>
                  <a:srgbClr val="0070C0"/>
                </a:solidFill>
              </a:rPr>
              <a:t>env</a:t>
            </a:r>
            <a:r>
              <a:rPr lang="zh-CN" altLang="en-US" sz="1600" dirty="0">
                <a:solidFill>
                  <a:srgbClr val="0070C0"/>
                </a:solidFill>
              </a:rPr>
              <a:t>为默认环境或</a:t>
            </a:r>
            <a:r>
              <a:rPr lang="en-US" altLang="zh-CN" sz="1600" dirty="0">
                <a:solidFill>
                  <a:srgbClr val="0070C0"/>
                </a:solidFill>
              </a:rPr>
              <a:t>production</a:t>
            </a:r>
            <a:r>
              <a:rPr lang="zh-CN" altLang="en-US" sz="1600" dirty="0">
                <a:solidFill>
                  <a:srgbClr val="0070C0"/>
                </a:solidFill>
              </a:rPr>
              <a:t>环境时，不允许出现服务实例本地与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上的服务契约不一致的</a:t>
            </a:r>
            <a:r>
              <a:rPr lang="zh-CN" altLang="en-US" sz="1600" dirty="0" smtClean="0">
                <a:solidFill>
                  <a:srgbClr val="0070C0"/>
                </a:solidFill>
              </a:rPr>
              <a:t>情况（一旦契约不一致会走左图中的红色路径）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env=development</a:t>
            </a:r>
            <a:r>
              <a:rPr lang="zh-CN" altLang="en-US" sz="1600" dirty="0">
                <a:solidFill>
                  <a:srgbClr val="0070C0"/>
                </a:solidFill>
              </a:rPr>
              <a:t>时，服务实例会将不一致的接口契约注册到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，覆盖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上原有的</a:t>
            </a:r>
            <a:r>
              <a:rPr lang="zh-CN" altLang="en-US" sz="1600" dirty="0" smtClean="0">
                <a:solidFill>
                  <a:srgbClr val="0070C0"/>
                </a:solidFill>
              </a:rPr>
              <a:t>契约（如下图）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当微服务实例注册到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上去后，启动流程完成。如果有一些操作需要在服务启动完成时执行，可以定义一个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org.apache.servicecomb.core.BootListener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去监听事件，并在接收到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AFTER_REGISTRY</a:t>
            </a:r>
            <a:r>
              <a:rPr kumimoji="1" lang="zh-CN" altLang="en-US" dirty="0" smtClean="0">
                <a:solidFill>
                  <a:srgbClr val="202A4C"/>
                </a:solidFill>
              </a:rPr>
              <a:t>事件时触发操作的执行。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2493690"/>
            <a:ext cx="6334125" cy="2295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9" y="5013970"/>
            <a:ext cx="10744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服务发现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服务时，需要去服务中心查询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服务的契约、实例列表等信息，然后才能对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发起调用：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查询条件包括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AppID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serviceName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environment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versionRule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，如果碰到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端找不到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服务的问题，除了检查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服务的实例有没有注册到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，还需要检查这四个配置项是否有问题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查询到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端服务信息后，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会从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下载该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服务的全部契约，加载到本地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端加载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服务信息的过程发生在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第一次调用该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的时候，如果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服务的实例在启动后一直没有调用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，则它一直不会去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查询和加载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服务信息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向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注册了一个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shutdown hook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，以实现优雅停机，在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进程退出时进行一系列的清理操作，其中包括：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向服务中心注销本实例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停止接收请求，并等待已接受的请求处理完成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由于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的限制，要确保优雅停机功能正常触发，需要用户正常停止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进程，而不能强制杀进程。以</a:t>
            </a:r>
            <a:r>
              <a:rPr kumimoji="1" lang="en-US" altLang="zh-CN" dirty="0" smtClean="0">
                <a:solidFill>
                  <a:srgbClr val="202A4C"/>
                </a:solidFill>
              </a:rPr>
              <a:t>Linux</a:t>
            </a:r>
            <a:r>
              <a:rPr kumimoji="1" lang="zh-CN" altLang="en-US" dirty="0" smtClean="0">
                <a:solidFill>
                  <a:srgbClr val="202A4C"/>
                </a:solidFill>
              </a:rPr>
              <a:t>操作系统为例：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kill ${PID} 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的方式停止微服务进程可以触发优雅停机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kill –0 ${PID} 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的方式强制停止微服务进程则不会触发优雅停机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如果微服务实例遭遇异常情况，没有调用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接口注销自身实例就停止运行。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会通过感知心跳超时的方式下线实例。前面的课程中提到微服务连接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的配置中有心跳时间间隔和允许连续心跳失败次数这两个配置，假设心跳时间间隔为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t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，允许心跳失败次数为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n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检测到实例连续心跳失败</a:t>
            </a:r>
            <a:r>
              <a:rPr kumimoji="1" lang="en-US" altLang="zh-CN" dirty="0" smtClean="0">
                <a:solidFill>
                  <a:srgbClr val="202A4C"/>
                </a:solidFill>
              </a:rPr>
              <a:t>n+1</a:t>
            </a:r>
            <a:r>
              <a:rPr kumimoji="1" lang="zh-CN" altLang="en-US" dirty="0" smtClean="0">
                <a:solidFill>
                  <a:srgbClr val="202A4C"/>
                </a:solidFill>
              </a:rPr>
              <a:t>次的时候下线实例，从实例异常退出到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下线实例的时延</a:t>
            </a:r>
            <a:r>
              <a:rPr kumimoji="1" lang="en-US" altLang="zh-CN" dirty="0" smtClean="0">
                <a:solidFill>
                  <a:srgbClr val="202A4C"/>
                </a:solidFill>
              </a:rPr>
              <a:t>T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的取值范围是 </a:t>
            </a:r>
            <a:r>
              <a:rPr kumimoji="1" lang="en-US" altLang="zh-CN" dirty="0" smtClean="0">
                <a:solidFill>
                  <a:srgbClr val="202A4C"/>
                </a:solidFill>
              </a:rPr>
              <a:t>t*n &lt; T </a:t>
            </a:r>
            <a:r>
              <a:rPr kumimoji="1" lang="en-US" altLang="zh-CN" dirty="0">
                <a:solidFill>
                  <a:srgbClr val="202A4C"/>
                </a:solidFill>
              </a:rPr>
              <a:t>&lt;</a:t>
            </a:r>
            <a:r>
              <a:rPr kumimoji="1" lang="en-US" altLang="zh-CN" dirty="0" smtClean="0">
                <a:solidFill>
                  <a:srgbClr val="202A4C"/>
                </a:solidFill>
              </a:rPr>
              <a:t> t*(n+1) 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，按照默认值计算为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90-120</a:t>
            </a:r>
            <a:r>
              <a:rPr kumimoji="1" lang="zh-CN" altLang="en-US" dirty="0" smtClean="0">
                <a:solidFill>
                  <a:srgbClr val="202A4C"/>
                </a:solidFill>
              </a:rPr>
              <a:t>秒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73150" y="466591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397286" y="45579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1331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83744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05347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27760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9363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71776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33790" y="466269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157926" y="455468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3181262" y="486451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</a:rPr>
              <a:t>心跳成功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21422" y="488193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1582" y="486451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01742" y="48862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1902" y="48862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实例下线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4117366" y="3729811"/>
            <a:ext cx="216023" cy="12241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05298" y="3622374"/>
            <a:ext cx="16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实例异常退出的时间点范围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53493</TotalTime>
  <Words>633</Words>
  <Application>Microsoft Office PowerPoint</Application>
  <PresentationFormat>自定义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21天微服务实战营-Day4</vt:lpstr>
      <vt:lpstr>Day4 微服务实例的生命周期分析</vt:lpstr>
      <vt:lpstr>服务启动流程</vt:lpstr>
      <vt:lpstr>服务启动流程</vt:lpstr>
      <vt:lpstr>服务启动流程</vt:lpstr>
      <vt:lpstr>服务发现</vt:lpstr>
      <vt:lpstr>服务退出</vt:lpstr>
      <vt:lpstr>服务退出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552</cp:revision>
  <dcterms:created xsi:type="dcterms:W3CDTF">2014-09-24T01:01:53Z</dcterms:created>
  <dcterms:modified xsi:type="dcterms:W3CDTF">2019-02-15T12:03:27Z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(3)o/9h/T/hD32G5qJjhkqcFOq2Te4fyWjYdO1g/vpOfPdcnYZU8ymGLF/yHZ2+dx6vRY7efI80
DIIca6PnKSvaQp5l7SjycV1FWtDqCRgVoaiLGaYmJu9bn2FxBUcdFj0ZeapZBWLcQnyPNypR
1EEgggdhsvUxL9+i4a8IobuVYDxjO0hAA8RvffZKycKHBMJRPcg8f7TbgHXE/LyjzSyL2KDW
CSpO8VARalsgry3Dt/</vt:lpwstr>
  </property>
  <property fmtid="{D5CDD505-2E9C-101B-9397-08002B2CF9AE}" pid="6" name="_2015_ms_pID_7253431">
    <vt:lpwstr>lrtZ5ZUDZ77OlBqNMUh1Rw45hx6iiHuXVK6srz9fgaeSATdoz9Sb6w
qLQNqyp+zbK6GxoAeQXMSb0iiSL/ngW/uDLqTRov07o3tlq7Th3a6xf9YJxBk250g6z1ZdM8
Tzzi5CGNjVUQYLHIpvpWSgY6RTRwgu/hV1ds1q25I1Ozn6eiRFxyBPbMsleemPMNTjOcDfc7
zxY6iTVjih292frZSHQRmQxQO9K4Iqh/BG/9</vt:lpwstr>
  </property>
  <property fmtid="{D5CDD505-2E9C-101B-9397-08002B2CF9AE}" pid="7" name="_2015_ms_pID_7253432">
    <vt:lpwstr>2Kq+PaxN7myeQ2evNtdjf8zhGYj8ftaLLSKN
IAKy4D1VAVReqXf7X21KCtqZ3dQDNUUsCmvJ2NIfkrAk+57Zo04=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