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
  </p:notesMasterIdLst>
  <p:sldIdLst>
    <p:sldId id="256" r:id="rId3"/>
  </p:sldIdLst>
  <p:sldSz cx="32918400" cy="21945600"/>
  <p:notesSz cx="9363075" cy="7077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4FE8C-6934-46E6-AF52-BB9FE48DFE17}" v="30" dt="2024-05-15T17:46:37.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6" d="100"/>
          <a:sy n="36" d="100"/>
        </p:scale>
        <p:origin x="-1056" y="-125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an Devictor" userId="197cd255abeab5aa" providerId="LiveId" clId="{1DC4FE8C-6934-46E6-AF52-BB9FE48DFE17}"/>
    <pc:docChg chg="undo redo custSel modSld">
      <pc:chgData name="Tristan Devictor" userId="197cd255abeab5aa" providerId="LiveId" clId="{1DC4FE8C-6934-46E6-AF52-BB9FE48DFE17}" dt="2024-05-15T17:48:53.383" v="1361" actId="1037"/>
      <pc:docMkLst>
        <pc:docMk/>
      </pc:docMkLst>
      <pc:sldChg chg="addSp delSp modSp mod">
        <pc:chgData name="Tristan Devictor" userId="197cd255abeab5aa" providerId="LiveId" clId="{1DC4FE8C-6934-46E6-AF52-BB9FE48DFE17}" dt="2024-05-15T17:48:53.383" v="1361" actId="1037"/>
        <pc:sldMkLst>
          <pc:docMk/>
          <pc:sldMk cId="0" sldId="256"/>
        </pc:sldMkLst>
        <pc:spChg chg="mod">
          <ac:chgData name="Tristan Devictor" userId="197cd255abeab5aa" providerId="LiveId" clId="{1DC4FE8C-6934-46E6-AF52-BB9FE48DFE17}" dt="2024-05-15T17:39:52.583" v="1167" actId="20577"/>
          <ac:spMkLst>
            <pc:docMk/>
            <pc:sldMk cId="0" sldId="256"/>
            <ac:spMk id="2" creationId="{DF075E98-47BE-0D07-81A0-FF4358E9A4BA}"/>
          </ac:spMkLst>
        </pc:spChg>
        <pc:spChg chg="mod">
          <ac:chgData name="Tristan Devictor" userId="197cd255abeab5aa" providerId="LiveId" clId="{1DC4FE8C-6934-46E6-AF52-BB9FE48DFE17}" dt="2024-05-15T17:18:14.377" v="734" actId="6549"/>
          <ac:spMkLst>
            <pc:docMk/>
            <pc:sldMk cId="0" sldId="256"/>
            <ac:spMk id="3" creationId="{CC7F0E70-A326-C630-230E-A80E36C8F310}"/>
          </ac:spMkLst>
        </pc:spChg>
        <pc:spChg chg="mod ord">
          <ac:chgData name="Tristan Devictor" userId="197cd255abeab5aa" providerId="LiveId" clId="{1DC4FE8C-6934-46E6-AF52-BB9FE48DFE17}" dt="2024-05-15T17:39:54.755" v="1169" actId="20577"/>
          <ac:spMkLst>
            <pc:docMk/>
            <pc:sldMk cId="0" sldId="256"/>
            <ac:spMk id="4" creationId="{0104A98D-5B0D-FEA5-8304-7C84EAC38B04}"/>
          </ac:spMkLst>
        </pc:spChg>
        <pc:spChg chg="add del">
          <ac:chgData name="Tristan Devictor" userId="197cd255abeab5aa" providerId="LiveId" clId="{1DC4FE8C-6934-46E6-AF52-BB9FE48DFE17}" dt="2024-05-15T15:47:38.225" v="553" actId="22"/>
          <ac:spMkLst>
            <pc:docMk/>
            <pc:sldMk cId="0" sldId="256"/>
            <ac:spMk id="6" creationId="{13F16425-F392-F91C-7A0E-7CC0231ED19C}"/>
          </ac:spMkLst>
        </pc:spChg>
        <pc:spChg chg="mod">
          <ac:chgData name="Tristan Devictor" userId="197cd255abeab5aa" providerId="LiveId" clId="{1DC4FE8C-6934-46E6-AF52-BB9FE48DFE17}" dt="2024-05-15T17:48:00.523" v="1222" actId="255"/>
          <ac:spMkLst>
            <pc:docMk/>
            <pc:sldMk cId="0" sldId="256"/>
            <ac:spMk id="26" creationId="{C2210572-B054-39BF-AC63-3D6DDEDF9CFA}"/>
          </ac:spMkLst>
        </pc:spChg>
        <pc:spChg chg="mod">
          <ac:chgData name="Tristan Devictor" userId="197cd255abeab5aa" providerId="LiveId" clId="{1DC4FE8C-6934-46E6-AF52-BB9FE48DFE17}" dt="2024-05-13T13:39:01.009" v="135" actId="14100"/>
          <ac:spMkLst>
            <pc:docMk/>
            <pc:sldMk cId="0" sldId="256"/>
            <ac:spMk id="164" creationId="{265D6D0C-0F62-83F4-3FC9-8C893C25EB51}"/>
          </ac:spMkLst>
        </pc:spChg>
        <pc:spChg chg="mod">
          <ac:chgData name="Tristan Devictor" userId="197cd255abeab5aa" providerId="LiveId" clId="{1DC4FE8C-6934-46E6-AF52-BB9FE48DFE17}" dt="2024-05-15T17:27:12.150" v="1050" actId="1076"/>
          <ac:spMkLst>
            <pc:docMk/>
            <pc:sldMk cId="0" sldId="256"/>
            <ac:spMk id="182" creationId="{028E3880-B381-15EF-4591-777759E78006}"/>
          </ac:spMkLst>
        </pc:spChg>
        <pc:spChg chg="mod">
          <ac:chgData name="Tristan Devictor" userId="197cd255abeab5aa" providerId="LiveId" clId="{1DC4FE8C-6934-46E6-AF52-BB9FE48DFE17}" dt="2024-05-15T17:37:23.360" v="1145" actId="2711"/>
          <ac:spMkLst>
            <pc:docMk/>
            <pc:sldMk cId="0" sldId="256"/>
            <ac:spMk id="1034" creationId="{570D4F51-3167-1DEE-C200-887834BC2850}"/>
          </ac:spMkLst>
        </pc:spChg>
        <pc:spChg chg="mod">
          <ac:chgData name="Tristan Devictor" userId="197cd255abeab5aa" providerId="LiveId" clId="{1DC4FE8C-6934-46E6-AF52-BB9FE48DFE17}" dt="2024-05-15T17:37:20.858" v="1141" actId="2711"/>
          <ac:spMkLst>
            <pc:docMk/>
            <pc:sldMk cId="0" sldId="256"/>
            <ac:spMk id="1036" creationId="{381E6D9A-153E-B491-9B50-978E097251B9}"/>
          </ac:spMkLst>
        </pc:spChg>
        <pc:spChg chg="mod">
          <ac:chgData name="Tristan Devictor" userId="197cd255abeab5aa" providerId="LiveId" clId="{1DC4FE8C-6934-46E6-AF52-BB9FE48DFE17}" dt="2024-05-15T17:37:20.858" v="1141" actId="2711"/>
          <ac:spMkLst>
            <pc:docMk/>
            <pc:sldMk cId="0" sldId="256"/>
            <ac:spMk id="1037" creationId="{6F144193-C813-442B-B905-6FF7F873C7C1}"/>
          </ac:spMkLst>
        </pc:spChg>
        <pc:spChg chg="mod">
          <ac:chgData name="Tristan Devictor" userId="197cd255abeab5aa" providerId="LiveId" clId="{1DC4FE8C-6934-46E6-AF52-BB9FE48DFE17}" dt="2024-05-15T17:48:15.113" v="1230" actId="1076"/>
          <ac:spMkLst>
            <pc:docMk/>
            <pc:sldMk cId="0" sldId="256"/>
            <ac:spMk id="1038" creationId="{EA66CB02-D545-3AB4-9D4D-05A16746DCF6}"/>
          </ac:spMkLst>
        </pc:spChg>
        <pc:spChg chg="mod">
          <ac:chgData name="Tristan Devictor" userId="197cd255abeab5aa" providerId="LiveId" clId="{1DC4FE8C-6934-46E6-AF52-BB9FE48DFE17}" dt="2024-05-15T17:27:12.150" v="1050" actId="1076"/>
          <ac:spMkLst>
            <pc:docMk/>
            <pc:sldMk cId="0" sldId="256"/>
            <ac:spMk id="1039" creationId="{905F7D89-D3D0-0E55-F30B-370CBDB496F0}"/>
          </ac:spMkLst>
        </pc:spChg>
        <pc:picChg chg="add mod modCrop">
          <ac:chgData name="Tristan Devictor" userId="197cd255abeab5aa" providerId="LiveId" clId="{1DC4FE8C-6934-46E6-AF52-BB9FE48DFE17}" dt="2024-05-15T17:48:53.383" v="1361" actId="1037"/>
          <ac:picMkLst>
            <pc:docMk/>
            <pc:sldMk cId="0" sldId="256"/>
            <ac:picMk id="5" creationId="{67CCCD4A-6DA5-5E43-3F6B-F0DA01CD0E71}"/>
          </ac:picMkLst>
        </pc:picChg>
        <pc:picChg chg="add mod ord">
          <ac:chgData name="Tristan Devictor" userId="197cd255abeab5aa" providerId="LiveId" clId="{1DC4FE8C-6934-46E6-AF52-BB9FE48DFE17}" dt="2024-05-13T13:49:25.572" v="295" actId="1035"/>
          <ac:picMkLst>
            <pc:docMk/>
            <pc:sldMk cId="0" sldId="256"/>
            <ac:picMk id="7" creationId="{FFCD53DA-0846-6C7C-8D56-7705875753C9}"/>
          </ac:picMkLst>
        </pc:picChg>
        <pc:picChg chg="del">
          <ac:chgData name="Tristan Devictor" userId="197cd255abeab5aa" providerId="LiveId" clId="{1DC4FE8C-6934-46E6-AF52-BB9FE48DFE17}" dt="2024-05-15T15:47:36.727" v="551" actId="478"/>
          <ac:picMkLst>
            <pc:docMk/>
            <pc:sldMk cId="0" sldId="256"/>
            <ac:picMk id="8" creationId="{4A0B6869-B4A8-9E45-4097-8B1DAB773F5A}"/>
          </ac:picMkLst>
        </pc:picChg>
        <pc:picChg chg="add mod modCrop">
          <ac:chgData name="Tristan Devictor" userId="197cd255abeab5aa" providerId="LiveId" clId="{1DC4FE8C-6934-46E6-AF52-BB9FE48DFE17}" dt="2024-05-15T17:48:53.383" v="1361" actId="1037"/>
          <ac:picMkLst>
            <pc:docMk/>
            <pc:sldMk cId="0" sldId="256"/>
            <ac:picMk id="10" creationId="{510B65E6-9A4D-6264-F926-550030EF9341}"/>
          </ac:picMkLst>
        </pc:picChg>
        <pc:picChg chg="del">
          <ac:chgData name="Tristan Devictor" userId="197cd255abeab5aa" providerId="LiveId" clId="{1DC4FE8C-6934-46E6-AF52-BB9FE48DFE17}" dt="2024-05-13T13:48:38.575" v="268" actId="478"/>
          <ac:picMkLst>
            <pc:docMk/>
            <pc:sldMk cId="0" sldId="256"/>
            <ac:picMk id="22" creationId="{2126E53F-369E-FCE0-217B-0166D0A5772E}"/>
          </ac:picMkLst>
        </pc:picChg>
        <pc:picChg chg="del mod">
          <ac:chgData name="Tristan Devictor" userId="197cd255abeab5aa" providerId="LiveId" clId="{1DC4FE8C-6934-46E6-AF52-BB9FE48DFE17}" dt="2024-05-15T17:08:28.628" v="582" actId="478"/>
          <ac:picMkLst>
            <pc:docMk/>
            <pc:sldMk cId="0" sldId="256"/>
            <ac:picMk id="24" creationId="{154C105C-BAA0-5868-CA4D-47D6969A2FA5}"/>
          </ac:picMkLst>
        </pc:picChg>
        <pc:picChg chg="mod">
          <ac:chgData name="Tristan Devictor" userId="197cd255abeab5aa" providerId="LiveId" clId="{1DC4FE8C-6934-46E6-AF52-BB9FE48DFE17}" dt="2024-05-13T13:39:39.121" v="137" actId="14100"/>
          <ac:picMkLst>
            <pc:docMk/>
            <pc:sldMk cId="0" sldId="256"/>
            <ac:picMk id="166" creationId="{BBFE7F86-3F05-8860-2CC2-95BCCA6509EE}"/>
          </ac:picMkLst>
        </pc:picChg>
        <pc:picChg chg="add mod">
          <ac:chgData name="Tristan Devictor" userId="197cd255abeab5aa" providerId="LiveId" clId="{1DC4FE8C-6934-46E6-AF52-BB9FE48DFE17}" dt="2024-05-15T17:09:11.499" v="611" actId="14100"/>
          <ac:picMkLst>
            <pc:docMk/>
            <pc:sldMk cId="0" sldId="256"/>
            <ac:picMk id="1026" creationId="{DC3A4502-004A-8499-D6C3-737183ADAD7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57206" cy="354705"/>
          </a:xfrm>
          <a:prstGeom prst="rect">
            <a:avLst/>
          </a:prstGeom>
        </p:spPr>
        <p:txBody>
          <a:bodyPr vert="horz" lIns="28703" tIns="14352" rIns="28703" bIns="14352" rtlCol="0"/>
          <a:lstStyle>
            <a:lvl1pPr algn="l">
              <a:defRPr sz="400"/>
            </a:lvl1pPr>
          </a:lstStyle>
          <a:p>
            <a:endParaRPr lang="en-US"/>
          </a:p>
        </p:txBody>
      </p:sp>
      <p:sp>
        <p:nvSpPr>
          <p:cNvPr id="3" name="Date Placeholder 2"/>
          <p:cNvSpPr>
            <a:spLocks noGrp="1"/>
          </p:cNvSpPr>
          <p:nvPr>
            <p:ph type="dt" idx="1"/>
          </p:nvPr>
        </p:nvSpPr>
        <p:spPr>
          <a:xfrm>
            <a:off x="5303490" y="0"/>
            <a:ext cx="4057206" cy="354705"/>
          </a:xfrm>
          <a:prstGeom prst="rect">
            <a:avLst/>
          </a:prstGeom>
        </p:spPr>
        <p:txBody>
          <a:bodyPr vert="horz" lIns="28703" tIns="14352" rIns="28703" bIns="14352" rtlCol="0"/>
          <a:lstStyle>
            <a:lvl1pPr algn="r">
              <a:defRPr sz="400"/>
            </a:lvl1pPr>
          </a:lstStyle>
          <a:p>
            <a:fld id="{84DA00A7-CD94-4559-8049-EEE8384F7BC2}" type="datetimeFigureOut">
              <a:rPr lang="en-US" smtClean="0"/>
              <a:t>5/15/2024</a:t>
            </a:fld>
            <a:endParaRPr lang="en-US"/>
          </a:p>
        </p:txBody>
      </p:sp>
      <p:sp>
        <p:nvSpPr>
          <p:cNvPr id="4" name="Slide Image Placeholder 3"/>
          <p:cNvSpPr>
            <a:spLocks noGrp="1" noRot="1" noChangeAspect="1"/>
          </p:cNvSpPr>
          <p:nvPr>
            <p:ph type="sldImg" idx="2"/>
          </p:nvPr>
        </p:nvSpPr>
        <p:spPr>
          <a:xfrm>
            <a:off x="2890838" y="884238"/>
            <a:ext cx="3581400" cy="2389187"/>
          </a:xfrm>
          <a:prstGeom prst="rect">
            <a:avLst/>
          </a:prstGeom>
          <a:noFill/>
          <a:ln w="12700">
            <a:solidFill>
              <a:prstClr val="black"/>
            </a:solidFill>
          </a:ln>
        </p:spPr>
        <p:txBody>
          <a:bodyPr vert="horz" lIns="28703" tIns="14352" rIns="28703" bIns="14352" rtlCol="0" anchor="ctr"/>
          <a:lstStyle/>
          <a:p>
            <a:endParaRPr lang="en-US"/>
          </a:p>
        </p:txBody>
      </p:sp>
      <p:sp>
        <p:nvSpPr>
          <p:cNvPr id="5" name="Notes Placeholder 4"/>
          <p:cNvSpPr>
            <a:spLocks noGrp="1"/>
          </p:cNvSpPr>
          <p:nvPr>
            <p:ph type="body" sz="quarter" idx="3"/>
          </p:nvPr>
        </p:nvSpPr>
        <p:spPr>
          <a:xfrm>
            <a:off x="936498" y="3405590"/>
            <a:ext cx="7490079" cy="2787117"/>
          </a:xfrm>
          <a:prstGeom prst="rect">
            <a:avLst/>
          </a:prstGeom>
        </p:spPr>
        <p:txBody>
          <a:bodyPr vert="horz" lIns="28703" tIns="14352" rIns="28703" bIns="1435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22371"/>
            <a:ext cx="4057206" cy="354704"/>
          </a:xfrm>
          <a:prstGeom prst="rect">
            <a:avLst/>
          </a:prstGeom>
        </p:spPr>
        <p:txBody>
          <a:bodyPr vert="horz" lIns="28703" tIns="14352" rIns="28703" bIns="14352" rtlCol="0" anchor="b"/>
          <a:lstStyle>
            <a:lvl1pPr algn="l">
              <a:defRPr sz="400"/>
            </a:lvl1pPr>
          </a:lstStyle>
          <a:p>
            <a:endParaRPr lang="en-US"/>
          </a:p>
        </p:txBody>
      </p:sp>
      <p:sp>
        <p:nvSpPr>
          <p:cNvPr id="7" name="Slide Number Placeholder 6"/>
          <p:cNvSpPr>
            <a:spLocks noGrp="1"/>
          </p:cNvSpPr>
          <p:nvPr>
            <p:ph type="sldNum" sz="quarter" idx="5"/>
          </p:nvPr>
        </p:nvSpPr>
        <p:spPr>
          <a:xfrm>
            <a:off x="5303490" y="6722371"/>
            <a:ext cx="4057206" cy="354704"/>
          </a:xfrm>
          <a:prstGeom prst="rect">
            <a:avLst/>
          </a:prstGeom>
        </p:spPr>
        <p:txBody>
          <a:bodyPr vert="horz" lIns="28703" tIns="14352" rIns="28703" bIns="14352" rtlCol="0" anchor="b"/>
          <a:lstStyle>
            <a:lvl1pPr algn="r">
              <a:defRPr sz="400"/>
            </a:lvl1pPr>
          </a:lstStyle>
          <a:p>
            <a:fld id="{7E16CD3A-6578-4E82-9584-066BC9A49DE5}" type="slidenum">
              <a:rPr lang="en-US" smtClean="0"/>
              <a:t>‹#›</a:t>
            </a:fld>
            <a:endParaRPr lang="en-US"/>
          </a:p>
        </p:txBody>
      </p:sp>
    </p:spTree>
    <p:extLst>
      <p:ext uri="{BB962C8B-B14F-4D97-AF65-F5344CB8AC3E}">
        <p14:creationId xmlns:p14="http://schemas.microsoft.com/office/powerpoint/2010/main" val="319472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16CD3A-6578-4E82-9584-066BC9A49DE5}" type="slidenum">
              <a:rPr lang="en-US" smtClean="0"/>
              <a:t>1</a:t>
            </a:fld>
            <a:endParaRPr lang="en-US"/>
          </a:p>
        </p:txBody>
      </p:sp>
    </p:spTree>
    <p:extLst>
      <p:ext uri="{BB962C8B-B14F-4D97-AF65-F5344CB8AC3E}">
        <p14:creationId xmlns:p14="http://schemas.microsoft.com/office/powerpoint/2010/main" val="319723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4" name="PlaceHolder 2"/>
          <p:cNvSpPr>
            <a:spLocks noGrp="1"/>
          </p:cNvSpPr>
          <p:nvPr>
            <p:ph type="body"/>
          </p:nvPr>
        </p:nvSpPr>
        <p:spPr>
          <a:xfrm>
            <a:off x="1645920" y="5135040"/>
            <a:ext cx="28966680" cy="6071040"/>
          </a:xfrm>
          <a:prstGeom prst="rect">
            <a:avLst/>
          </a:prstGeom>
        </p:spPr>
        <p:txBody>
          <a:bodyPr wrap="none" lIns="0" tIns="0" rIns="0" bIns="0"/>
          <a:lstStyle/>
          <a:p>
            <a:endParaRPr/>
          </a:p>
        </p:txBody>
      </p:sp>
      <p:sp>
        <p:nvSpPr>
          <p:cNvPr id="25" name="PlaceHolder 3"/>
          <p:cNvSpPr>
            <a:spLocks noGrp="1"/>
          </p:cNvSpPr>
          <p:nvPr>
            <p:ph type="body"/>
          </p:nvPr>
        </p:nvSpPr>
        <p:spPr>
          <a:xfrm>
            <a:off x="1645920" y="11783160"/>
            <a:ext cx="28966680" cy="60710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7"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28"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29"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
        <p:nvSpPr>
          <p:cNvPr id="30" name="PlaceHolder 5"/>
          <p:cNvSpPr>
            <a:spLocks noGrp="1"/>
          </p:cNvSpPr>
          <p:nvPr>
            <p:ph type="body"/>
          </p:nvPr>
        </p:nvSpPr>
        <p:spPr>
          <a:xfrm>
            <a:off x="164592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2"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33"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7" name="PlaceHolder 2"/>
          <p:cNvSpPr>
            <a:spLocks noGrp="1"/>
          </p:cNvSpPr>
          <p:nvPr>
            <p:ph type="subTitle"/>
          </p:nvPr>
        </p:nvSpPr>
        <p:spPr>
          <a:xfrm>
            <a:off x="1645920" y="5135040"/>
            <a:ext cx="28966680" cy="127285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9" name="PlaceHolder 2"/>
          <p:cNvSpPr>
            <a:spLocks noGrp="1"/>
          </p:cNvSpPr>
          <p:nvPr>
            <p:ph type="body"/>
          </p:nvPr>
        </p:nvSpPr>
        <p:spPr>
          <a:xfrm>
            <a:off x="1645920" y="5135040"/>
            <a:ext cx="28966680" cy="127281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41"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42" name="PlaceHolder 3"/>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1645920" y="874080"/>
            <a:ext cx="29625120" cy="169891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46"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47" name="PlaceHolder 3"/>
          <p:cNvSpPr>
            <a:spLocks noGrp="1"/>
          </p:cNvSpPr>
          <p:nvPr>
            <p:ph type="body"/>
          </p:nvPr>
        </p:nvSpPr>
        <p:spPr>
          <a:xfrm>
            <a:off x="1645920" y="11783160"/>
            <a:ext cx="14135400" cy="6071040"/>
          </a:xfrm>
          <a:prstGeom prst="rect">
            <a:avLst/>
          </a:prstGeom>
        </p:spPr>
        <p:txBody>
          <a:bodyPr wrap="none" lIns="0" tIns="0" rIns="0" bIns="0"/>
          <a:lstStyle/>
          <a:p>
            <a:endParaRPr/>
          </a:p>
        </p:txBody>
      </p:sp>
      <p:sp>
        <p:nvSpPr>
          <p:cNvPr id="48" name="PlaceHolder 4"/>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 name="PlaceHolder 2"/>
          <p:cNvSpPr>
            <a:spLocks noGrp="1"/>
          </p:cNvSpPr>
          <p:nvPr>
            <p:ph type="subTitle"/>
          </p:nvPr>
        </p:nvSpPr>
        <p:spPr>
          <a:xfrm>
            <a:off x="1645920" y="5135040"/>
            <a:ext cx="28966680" cy="127285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0"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51"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52"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4"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55"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56" name="PlaceHolder 4"/>
          <p:cNvSpPr>
            <a:spLocks noGrp="1"/>
          </p:cNvSpPr>
          <p:nvPr>
            <p:ph type="body"/>
          </p:nvPr>
        </p:nvSpPr>
        <p:spPr>
          <a:xfrm>
            <a:off x="1645920" y="11783160"/>
            <a:ext cx="28966320" cy="60710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8" name="PlaceHolder 2"/>
          <p:cNvSpPr>
            <a:spLocks noGrp="1"/>
          </p:cNvSpPr>
          <p:nvPr>
            <p:ph type="body"/>
          </p:nvPr>
        </p:nvSpPr>
        <p:spPr>
          <a:xfrm>
            <a:off x="1645920" y="5135040"/>
            <a:ext cx="28966680" cy="6071040"/>
          </a:xfrm>
          <a:prstGeom prst="rect">
            <a:avLst/>
          </a:prstGeom>
        </p:spPr>
        <p:txBody>
          <a:bodyPr wrap="none" lIns="0" tIns="0" rIns="0" bIns="0"/>
          <a:lstStyle/>
          <a:p>
            <a:endParaRPr/>
          </a:p>
        </p:txBody>
      </p:sp>
      <p:sp>
        <p:nvSpPr>
          <p:cNvPr id="59" name="PlaceHolder 3"/>
          <p:cNvSpPr>
            <a:spLocks noGrp="1"/>
          </p:cNvSpPr>
          <p:nvPr>
            <p:ph type="body"/>
          </p:nvPr>
        </p:nvSpPr>
        <p:spPr>
          <a:xfrm>
            <a:off x="1645920" y="11783160"/>
            <a:ext cx="28966680" cy="60710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61"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62"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63"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
        <p:nvSpPr>
          <p:cNvPr id="64" name="PlaceHolder 5"/>
          <p:cNvSpPr>
            <a:spLocks noGrp="1"/>
          </p:cNvSpPr>
          <p:nvPr>
            <p:ph type="body"/>
          </p:nvPr>
        </p:nvSpPr>
        <p:spPr>
          <a:xfrm>
            <a:off x="164592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66"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67"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 name="PlaceHolder 2"/>
          <p:cNvSpPr>
            <a:spLocks noGrp="1"/>
          </p:cNvSpPr>
          <p:nvPr>
            <p:ph type="body"/>
          </p:nvPr>
        </p:nvSpPr>
        <p:spPr>
          <a:xfrm>
            <a:off x="1645920" y="5135040"/>
            <a:ext cx="28966680" cy="127281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7"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8" name="PlaceHolder 3"/>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4080"/>
            <a:ext cx="29625120" cy="169891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12"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13" name="PlaceHolder 3"/>
          <p:cNvSpPr>
            <a:spLocks noGrp="1"/>
          </p:cNvSpPr>
          <p:nvPr>
            <p:ph type="body"/>
          </p:nvPr>
        </p:nvSpPr>
        <p:spPr>
          <a:xfrm>
            <a:off x="1645920" y="11783160"/>
            <a:ext cx="14135400" cy="6071040"/>
          </a:xfrm>
          <a:prstGeom prst="rect">
            <a:avLst/>
          </a:prstGeom>
        </p:spPr>
        <p:txBody>
          <a:bodyPr wrap="none" lIns="0" tIns="0" rIns="0" bIns="0"/>
          <a:lstStyle/>
          <a:p>
            <a:endParaRPr/>
          </a:p>
        </p:txBody>
      </p:sp>
      <p:sp>
        <p:nvSpPr>
          <p:cNvPr id="14" name="PlaceHolder 4"/>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16"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17"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18"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0"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21"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22" name="PlaceHolder 4"/>
          <p:cNvSpPr>
            <a:spLocks noGrp="1"/>
          </p:cNvSpPr>
          <p:nvPr>
            <p:ph type="body"/>
          </p:nvPr>
        </p:nvSpPr>
        <p:spPr>
          <a:xfrm>
            <a:off x="1645920" y="11783160"/>
            <a:ext cx="28966320" cy="60710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4080"/>
            <a:ext cx="29625120" cy="3663720"/>
          </a:xfrm>
          <a:prstGeom prst="rect">
            <a:avLst/>
          </a:prstGeom>
        </p:spPr>
        <p:txBody>
          <a:bodyPr wrap="none" lIns="0" tIns="0" rIns="0" bIns="0" anchor="ctr"/>
          <a:lstStyle/>
          <a:p>
            <a:r>
              <a:rPr lang="en-US"/>
              <a:t>Click to edit the title text format</a:t>
            </a:r>
            <a:endParaRPr/>
          </a:p>
        </p:txBody>
      </p:sp>
      <p:sp>
        <p:nvSpPr>
          <p:cNvPr id="3" name="PlaceHolder 2"/>
          <p:cNvSpPr>
            <a:spLocks noGrp="1"/>
          </p:cNvSpPr>
          <p:nvPr>
            <p:ph type="body"/>
          </p:nvPr>
        </p:nvSpPr>
        <p:spPr>
          <a:xfrm>
            <a:off x="1645920" y="5135040"/>
            <a:ext cx="28967400" cy="1272816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874080"/>
            <a:ext cx="29625120" cy="3663720"/>
          </a:xfrm>
          <a:prstGeom prst="rect">
            <a:avLst/>
          </a:prstGeom>
        </p:spPr>
        <p:txBody>
          <a:bodyPr wrap="none" lIns="0" tIns="0" rIns="0" bIns="0" anchor="ctr"/>
          <a:lstStyle/>
          <a:p>
            <a:r>
              <a:rPr lang="en-US"/>
              <a:t>Click to edit the title text format</a:t>
            </a:r>
            <a:endParaRPr/>
          </a:p>
        </p:txBody>
      </p:sp>
      <p:sp>
        <p:nvSpPr>
          <p:cNvPr id="35" name="PlaceHolder 2"/>
          <p:cNvSpPr>
            <a:spLocks noGrp="1"/>
          </p:cNvSpPr>
          <p:nvPr>
            <p:ph type="body"/>
          </p:nvPr>
        </p:nvSpPr>
        <p:spPr>
          <a:xfrm>
            <a:off x="1645920" y="5135040"/>
            <a:ext cx="28966680" cy="1272816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Google Shape;62;p1" descr="Picture 2">
            <a:extLst>
              <a:ext uri="{FF2B5EF4-FFF2-40B4-BE49-F238E27FC236}">
                <a16:creationId xmlns:a16="http://schemas.microsoft.com/office/drawing/2014/main" id="{AA7202C5-25C3-3F76-41BF-67B4FB753F93}"/>
              </a:ext>
            </a:extLst>
          </p:cNvPr>
          <p:cNvPicPr preferRelativeResize="0"/>
          <p:nvPr/>
        </p:nvPicPr>
        <p:blipFill rotWithShape="1">
          <a:blip r:embed="rId3">
            <a:alphaModFix/>
          </a:blip>
          <a:srcRect/>
          <a:stretch/>
        </p:blipFill>
        <p:spPr>
          <a:xfrm>
            <a:off x="1" y="-1798"/>
            <a:ext cx="32918400" cy="3653537"/>
          </a:xfrm>
          <a:prstGeom prst="rect">
            <a:avLst/>
          </a:prstGeom>
          <a:noFill/>
          <a:ln>
            <a:noFill/>
          </a:ln>
        </p:spPr>
      </p:pic>
      <p:sp>
        <p:nvSpPr>
          <p:cNvPr id="164" name="Google Shape;63;p1">
            <a:extLst>
              <a:ext uri="{FF2B5EF4-FFF2-40B4-BE49-F238E27FC236}">
                <a16:creationId xmlns:a16="http://schemas.microsoft.com/office/drawing/2014/main" id="{265D6D0C-0F62-83F4-3FC9-8C893C25EB51}"/>
              </a:ext>
            </a:extLst>
          </p:cNvPr>
          <p:cNvSpPr txBox="1"/>
          <p:nvPr/>
        </p:nvSpPr>
        <p:spPr>
          <a:xfrm>
            <a:off x="849421" y="169523"/>
            <a:ext cx="20809308" cy="224672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574E"/>
              </a:buClr>
              <a:buSzPts val="7700"/>
              <a:buFont typeface="Arial"/>
              <a:buNone/>
            </a:pPr>
            <a:r>
              <a:rPr lang="en-US" sz="7000" b="1" i="0" u="none" strike="noStrike" cap="none" dirty="0">
                <a:solidFill>
                  <a:srgbClr val="00574E"/>
                </a:solidFill>
                <a:latin typeface="Helvetica Neue"/>
                <a:ea typeface="Helvetica Neue"/>
                <a:cs typeface="Helvetica Neue"/>
                <a:sym typeface="Helvetica Neue"/>
              </a:rPr>
              <a:t>A Multimodal Machine Learning Model to Predict Death Hazards for Bladder Cancer Patients</a:t>
            </a:r>
            <a:endParaRPr sz="7000" b="1" i="0" u="none" strike="noStrike" cap="none" dirty="0">
              <a:solidFill>
                <a:srgbClr val="00574E"/>
              </a:solidFill>
              <a:latin typeface="Helvetica Neue"/>
              <a:ea typeface="Helvetica Neue"/>
              <a:cs typeface="Helvetica Neue"/>
              <a:sym typeface="Helvetica Neue"/>
            </a:endParaRPr>
          </a:p>
        </p:txBody>
      </p:sp>
      <p:sp>
        <p:nvSpPr>
          <p:cNvPr id="165" name="Google Shape;64;p1">
            <a:extLst>
              <a:ext uri="{FF2B5EF4-FFF2-40B4-BE49-F238E27FC236}">
                <a16:creationId xmlns:a16="http://schemas.microsoft.com/office/drawing/2014/main" id="{F897F781-3F28-47CE-5C7D-7C96981AF756}"/>
              </a:ext>
            </a:extLst>
          </p:cNvPr>
          <p:cNvSpPr txBox="1"/>
          <p:nvPr/>
        </p:nvSpPr>
        <p:spPr>
          <a:xfrm>
            <a:off x="849421" y="2311537"/>
            <a:ext cx="20555550" cy="116951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3500" b="0" i="1" u="none" strike="noStrike" cap="none" dirty="0">
                <a:solidFill>
                  <a:srgbClr val="404040"/>
                </a:solidFill>
                <a:latin typeface="Helvetica Neue"/>
                <a:ea typeface="Helvetica Neue"/>
                <a:cs typeface="Helvetica Neue"/>
                <a:sym typeface="Helvetica Neue"/>
              </a:rPr>
              <a:t>Tristan Devictor</a:t>
            </a:r>
            <a:endParaRPr lang="en-US" sz="3500" i="1" dirty="0">
              <a:solidFill>
                <a:srgbClr val="40404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100"/>
              <a:buFont typeface="Arial"/>
              <a:buNone/>
            </a:pPr>
            <a:r>
              <a:rPr lang="en-US" sz="3500" b="0" i="1" u="none" strike="noStrike" cap="none" dirty="0">
                <a:solidFill>
                  <a:srgbClr val="404040"/>
                </a:solidFill>
                <a:latin typeface="Helvetica Neue"/>
                <a:ea typeface="Helvetica Neue"/>
                <a:cs typeface="Helvetica Neue"/>
                <a:sym typeface="Helvetica Neue"/>
              </a:rPr>
              <a:t>Thomas Jefferson High School for Science and Technology Computer Systems Lab, 2023-24</a:t>
            </a:r>
          </a:p>
        </p:txBody>
      </p:sp>
      <p:pic>
        <p:nvPicPr>
          <p:cNvPr id="166" name="Google Shape;69;p1" descr="Image">
            <a:extLst>
              <a:ext uri="{FF2B5EF4-FFF2-40B4-BE49-F238E27FC236}">
                <a16:creationId xmlns:a16="http://schemas.microsoft.com/office/drawing/2014/main" id="{BBFE7F86-3F05-8860-2CC2-95BCCA6509EE}"/>
              </a:ext>
            </a:extLst>
          </p:cNvPr>
          <p:cNvPicPr preferRelativeResize="0"/>
          <p:nvPr/>
        </p:nvPicPr>
        <p:blipFill rotWithShape="1">
          <a:blip r:embed="rId4">
            <a:alphaModFix/>
          </a:blip>
          <a:srcRect/>
          <a:stretch/>
        </p:blipFill>
        <p:spPr>
          <a:xfrm>
            <a:off x="24093521" y="91098"/>
            <a:ext cx="7997587" cy="3374849"/>
          </a:xfrm>
          <a:prstGeom prst="rect">
            <a:avLst/>
          </a:prstGeom>
          <a:noFill/>
          <a:ln>
            <a:noFill/>
          </a:ln>
        </p:spPr>
      </p:pic>
      <p:sp>
        <p:nvSpPr>
          <p:cNvPr id="171" name="Google Shape;59;p1">
            <a:extLst>
              <a:ext uri="{FF2B5EF4-FFF2-40B4-BE49-F238E27FC236}">
                <a16:creationId xmlns:a16="http://schemas.microsoft.com/office/drawing/2014/main" id="{0F541912-46E4-9802-2E27-6D1A33672344}"/>
              </a:ext>
            </a:extLst>
          </p:cNvPr>
          <p:cNvSpPr txBox="1"/>
          <p:nvPr/>
        </p:nvSpPr>
        <p:spPr>
          <a:xfrm>
            <a:off x="889797" y="4205511"/>
            <a:ext cx="9719011" cy="800189"/>
          </a:xfrm>
          <a:prstGeom prst="rect">
            <a:avLst/>
          </a:prstGeom>
          <a:solidFill>
            <a:srgbClr val="00574F"/>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FFFF"/>
              </a:buClr>
              <a:buSzPts val="4800"/>
              <a:buFont typeface="Arial"/>
              <a:buNone/>
            </a:pPr>
            <a:r>
              <a:rPr lang="en-US" sz="4000" b="1" i="0" u="none" strike="noStrike" cap="none" dirty="0">
                <a:solidFill>
                  <a:srgbClr val="FFFFFF"/>
                </a:solidFill>
                <a:latin typeface="Helvetica Neue"/>
                <a:ea typeface="Helvetica Neue"/>
                <a:cs typeface="Helvetica Neue"/>
                <a:sym typeface="Helvetica Neue"/>
              </a:rPr>
              <a:t>ABSTRACT </a:t>
            </a:r>
            <a:endParaRPr sz="4000" b="0" i="0" u="none" strike="noStrike" cap="none" dirty="0">
              <a:solidFill>
                <a:srgbClr val="000000"/>
              </a:solidFill>
              <a:latin typeface="Helvetica Neue"/>
              <a:ea typeface="Helvetica Neue"/>
              <a:cs typeface="Helvetica Neue"/>
              <a:sym typeface="Helvetica Neue"/>
            </a:endParaRPr>
          </a:p>
        </p:txBody>
      </p:sp>
      <p:sp>
        <p:nvSpPr>
          <p:cNvPr id="176" name="Google Shape;59;p1">
            <a:extLst>
              <a:ext uri="{FF2B5EF4-FFF2-40B4-BE49-F238E27FC236}">
                <a16:creationId xmlns:a16="http://schemas.microsoft.com/office/drawing/2014/main" id="{D4354F5E-F6BA-63AB-659D-B6D0E644B7E0}"/>
              </a:ext>
            </a:extLst>
          </p:cNvPr>
          <p:cNvSpPr txBox="1"/>
          <p:nvPr/>
        </p:nvSpPr>
        <p:spPr>
          <a:xfrm>
            <a:off x="887460" y="12201376"/>
            <a:ext cx="9719011" cy="800189"/>
          </a:xfrm>
          <a:prstGeom prst="rect">
            <a:avLst/>
          </a:prstGeom>
          <a:solidFill>
            <a:srgbClr val="00574F"/>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FFFF"/>
              </a:buClr>
              <a:buSzPts val="4800"/>
              <a:buFont typeface="Arial"/>
              <a:buNone/>
            </a:pPr>
            <a:r>
              <a:rPr lang="en-US" sz="4000" b="1" dirty="0">
                <a:solidFill>
                  <a:srgbClr val="FFFFFF"/>
                </a:solidFill>
                <a:latin typeface="Helvetica Neue"/>
                <a:ea typeface="Helvetica Neue"/>
                <a:cs typeface="Helvetica Neue"/>
                <a:sym typeface="Helvetica Neue"/>
              </a:rPr>
              <a:t>INTRODUCTION</a:t>
            </a:r>
            <a:endParaRPr sz="4000" b="0" i="0" u="none" strike="noStrike" cap="none" dirty="0">
              <a:solidFill>
                <a:srgbClr val="000000"/>
              </a:solidFill>
              <a:latin typeface="Helvetica Neue"/>
              <a:ea typeface="Helvetica Neue"/>
              <a:cs typeface="Helvetica Neue"/>
              <a:sym typeface="Helvetica Neue"/>
            </a:endParaRPr>
          </a:p>
        </p:txBody>
      </p:sp>
      <p:sp>
        <p:nvSpPr>
          <p:cNvPr id="178" name="Google Shape;59;p1">
            <a:extLst>
              <a:ext uri="{FF2B5EF4-FFF2-40B4-BE49-F238E27FC236}">
                <a16:creationId xmlns:a16="http://schemas.microsoft.com/office/drawing/2014/main" id="{AE1BD057-7E97-81D5-D402-3FE7A01179FB}"/>
              </a:ext>
            </a:extLst>
          </p:cNvPr>
          <p:cNvSpPr txBox="1"/>
          <p:nvPr/>
        </p:nvSpPr>
        <p:spPr>
          <a:xfrm>
            <a:off x="11621566" y="4222721"/>
            <a:ext cx="9719396" cy="800189"/>
          </a:xfrm>
          <a:prstGeom prst="rect">
            <a:avLst/>
          </a:prstGeom>
          <a:solidFill>
            <a:srgbClr val="00574F"/>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FFFF"/>
              </a:buClr>
              <a:buSzPts val="4800"/>
              <a:buFont typeface="Arial"/>
              <a:buNone/>
            </a:pPr>
            <a:r>
              <a:rPr lang="en-US" sz="4000" b="1" i="0" u="none" strike="noStrike" cap="none" dirty="0">
                <a:solidFill>
                  <a:srgbClr val="FFFFFF"/>
                </a:solidFill>
                <a:latin typeface="Helvetica Neue"/>
                <a:ea typeface="Helvetica Neue"/>
                <a:cs typeface="Helvetica Neue"/>
                <a:sym typeface="Helvetica Neue"/>
              </a:rPr>
              <a:t>METHODS </a:t>
            </a:r>
            <a:endParaRPr sz="4000" b="0" i="0" u="none" strike="noStrike" cap="none" dirty="0">
              <a:solidFill>
                <a:srgbClr val="000000"/>
              </a:solidFill>
              <a:latin typeface="Helvetica Neue"/>
              <a:ea typeface="Helvetica Neue"/>
              <a:cs typeface="Helvetica Neue"/>
              <a:sym typeface="Helvetica Neue"/>
            </a:endParaRPr>
          </a:p>
        </p:txBody>
      </p:sp>
      <p:sp>
        <p:nvSpPr>
          <p:cNvPr id="182" name="Google Shape;59;p1">
            <a:extLst>
              <a:ext uri="{FF2B5EF4-FFF2-40B4-BE49-F238E27FC236}">
                <a16:creationId xmlns:a16="http://schemas.microsoft.com/office/drawing/2014/main" id="{028E3880-B381-15EF-4591-777759E78006}"/>
              </a:ext>
            </a:extLst>
          </p:cNvPr>
          <p:cNvSpPr txBox="1"/>
          <p:nvPr/>
        </p:nvSpPr>
        <p:spPr>
          <a:xfrm>
            <a:off x="22363408" y="15125041"/>
            <a:ext cx="9727701" cy="800189"/>
          </a:xfrm>
          <a:prstGeom prst="rect">
            <a:avLst/>
          </a:prstGeom>
          <a:solidFill>
            <a:srgbClr val="00574F"/>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FFFF"/>
              </a:buClr>
              <a:buSzPts val="4800"/>
              <a:buFont typeface="Arial"/>
              <a:buNone/>
            </a:pPr>
            <a:r>
              <a:rPr lang="en-US" sz="4000" b="1" dirty="0">
                <a:solidFill>
                  <a:srgbClr val="FFFFFF"/>
                </a:solidFill>
                <a:latin typeface="Helvetica Neue"/>
                <a:ea typeface="Helvetica Neue"/>
                <a:cs typeface="Helvetica Neue"/>
                <a:sym typeface="Helvetica Neue"/>
              </a:rPr>
              <a:t>CONCLUSION</a:t>
            </a:r>
            <a:endParaRPr sz="4000" b="0" i="0" u="none" strike="noStrike" cap="none" dirty="0">
              <a:solidFill>
                <a:srgbClr val="000000"/>
              </a:solidFill>
              <a:latin typeface="Helvetica Neue"/>
              <a:ea typeface="Helvetica Neue"/>
              <a:cs typeface="Helvetica Neue"/>
              <a:sym typeface="Helvetica Neue"/>
            </a:endParaRPr>
          </a:p>
        </p:txBody>
      </p:sp>
      <p:sp>
        <p:nvSpPr>
          <p:cNvPr id="177" name="Rectangle 176">
            <a:extLst>
              <a:ext uri="{FF2B5EF4-FFF2-40B4-BE49-F238E27FC236}">
                <a16:creationId xmlns:a16="http://schemas.microsoft.com/office/drawing/2014/main" id="{A3A46973-F547-7B5F-D92C-92700534DA56}"/>
              </a:ext>
            </a:extLst>
          </p:cNvPr>
          <p:cNvSpPr/>
          <p:nvPr/>
        </p:nvSpPr>
        <p:spPr>
          <a:xfrm>
            <a:off x="11623476" y="4222720"/>
            <a:ext cx="9716990" cy="1668249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0093A9F8-839B-49D2-D56F-DE10E64A60F0}"/>
              </a:ext>
            </a:extLst>
          </p:cNvPr>
          <p:cNvSpPr/>
          <p:nvPr/>
        </p:nvSpPr>
        <p:spPr>
          <a:xfrm>
            <a:off x="887460" y="4218578"/>
            <a:ext cx="9719011" cy="1668249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Google Shape;59;p1">
            <a:extLst>
              <a:ext uri="{FF2B5EF4-FFF2-40B4-BE49-F238E27FC236}">
                <a16:creationId xmlns:a16="http://schemas.microsoft.com/office/drawing/2014/main" id="{E9D2B73D-65C4-54F7-4976-699EA0F26921}"/>
              </a:ext>
            </a:extLst>
          </p:cNvPr>
          <p:cNvSpPr txBox="1"/>
          <p:nvPr/>
        </p:nvSpPr>
        <p:spPr>
          <a:xfrm>
            <a:off x="22363408" y="4222720"/>
            <a:ext cx="9719396" cy="800189"/>
          </a:xfrm>
          <a:prstGeom prst="rect">
            <a:avLst/>
          </a:prstGeom>
          <a:solidFill>
            <a:srgbClr val="00574F"/>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FFFF"/>
              </a:buClr>
              <a:buSzPts val="4800"/>
              <a:buFont typeface="Arial"/>
              <a:buNone/>
            </a:pPr>
            <a:r>
              <a:rPr lang="en-US" sz="4000" b="1" dirty="0">
                <a:solidFill>
                  <a:srgbClr val="FFFFFF"/>
                </a:solidFill>
                <a:latin typeface="Helvetica Neue"/>
                <a:ea typeface="Helvetica Neue"/>
                <a:cs typeface="Helvetica Neue"/>
                <a:sym typeface="Helvetica Neue"/>
              </a:rPr>
              <a:t>RESULTS</a:t>
            </a:r>
            <a:endParaRPr sz="4000" b="0" i="0" u="none" strike="noStrike" cap="none" dirty="0">
              <a:solidFill>
                <a:srgbClr val="000000"/>
              </a:solidFill>
              <a:latin typeface="Helvetica Neue"/>
              <a:ea typeface="Helvetica Neue"/>
              <a:cs typeface="Helvetica Neue"/>
              <a:sym typeface="Helvetica Neue"/>
            </a:endParaRPr>
          </a:p>
        </p:txBody>
      </p:sp>
      <p:sp>
        <p:nvSpPr>
          <p:cNvPr id="179" name="Rectangle 178">
            <a:extLst>
              <a:ext uri="{FF2B5EF4-FFF2-40B4-BE49-F238E27FC236}">
                <a16:creationId xmlns:a16="http://schemas.microsoft.com/office/drawing/2014/main" id="{2BC8D53C-4C9E-C077-BEAF-37C9D6DFBA43}"/>
              </a:ext>
            </a:extLst>
          </p:cNvPr>
          <p:cNvSpPr/>
          <p:nvPr/>
        </p:nvSpPr>
        <p:spPr>
          <a:xfrm>
            <a:off x="22355561" y="4218578"/>
            <a:ext cx="9719395" cy="1668249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F075E98-47BE-0D07-81A0-FF4358E9A4BA}"/>
              </a:ext>
            </a:extLst>
          </p:cNvPr>
          <p:cNvSpPr txBox="1"/>
          <p:nvPr/>
        </p:nvSpPr>
        <p:spPr>
          <a:xfrm>
            <a:off x="1043116" y="5034542"/>
            <a:ext cx="9404022" cy="7201972"/>
          </a:xfrm>
          <a:prstGeom prst="rect">
            <a:avLst/>
          </a:prstGeom>
          <a:noFill/>
        </p:spPr>
        <p:txBody>
          <a:bodyPr wrap="square" rtlCol="0">
            <a:spAutoFit/>
          </a:bodyPr>
          <a:lstStyle/>
          <a:p>
            <a:pPr algn="just"/>
            <a:r>
              <a:rPr lang="en-US" sz="2200" b="0" i="0" u="none" strike="noStrike" dirty="0">
                <a:solidFill>
                  <a:srgbClr val="000000"/>
                </a:solidFill>
                <a:effectLst/>
                <a:latin typeface="Times New Roman" panose="02020603050405020304" pitchFamily="18" charset="0"/>
              </a:rPr>
              <a:t>Multimodal machine learning models are promising computational tools for can</a:t>
            </a:r>
            <a:r>
              <a:rPr lang="en-US" sz="2200" dirty="0">
                <a:solidFill>
                  <a:srgbClr val="000000"/>
                </a:solidFill>
                <a:latin typeface="Times New Roman" panose="02020603050405020304" pitchFamily="18" charset="0"/>
              </a:rPr>
              <a:t>-</a:t>
            </a:r>
            <a:r>
              <a:rPr lang="en-US" sz="2200" b="0" i="0" u="none" strike="noStrike" dirty="0" err="1">
                <a:solidFill>
                  <a:srgbClr val="000000"/>
                </a:solidFill>
                <a:effectLst/>
                <a:latin typeface="Times New Roman" panose="02020603050405020304" pitchFamily="18" charset="0"/>
              </a:rPr>
              <a:t>cer</a:t>
            </a:r>
            <a:r>
              <a:rPr lang="en-US" sz="2200" b="0" i="0" u="none" strike="noStrike" dirty="0">
                <a:solidFill>
                  <a:srgbClr val="000000"/>
                </a:solidFill>
                <a:effectLst/>
                <a:latin typeface="Times New Roman" panose="02020603050405020304" pitchFamily="18" charset="0"/>
              </a:rPr>
              <a:t> prognostication. In cancer testing and treatment, patients tend to have multiple data types collected rather than just one. Whereas traditional unimodal models use one data type to make a prognostication, multimodal models capitalize on the availability of several data types for a single patient in order to generate a more informed—and accurate—prediction. This study aim</a:t>
            </a:r>
            <a:r>
              <a:rPr lang="en-US" sz="2200" dirty="0">
                <a:solidFill>
                  <a:srgbClr val="000000"/>
                </a:solidFill>
                <a:latin typeface="Times New Roman" panose="02020603050405020304" pitchFamily="18" charset="0"/>
              </a:rPr>
              <a:t>ed</a:t>
            </a:r>
            <a:r>
              <a:rPr lang="en-US" sz="2200" b="0" i="0" u="none" strike="noStrike" dirty="0">
                <a:solidFill>
                  <a:srgbClr val="000000"/>
                </a:solidFill>
                <a:effectLst/>
                <a:latin typeface="Times New Roman" panose="02020603050405020304" pitchFamily="18" charset="0"/>
              </a:rPr>
              <a:t> to develop a multimodal model for predicting the recurrence hazard bladder cancer patients face, taking into account three data modalities: DNA methylation (DNAm) profiles, tumor micro-environment cell type deconvolution data, and whole slide images of </a:t>
            </a:r>
            <a:r>
              <a:rPr lang="en-US" sz="2200" b="0" i="0" u="none" strike="noStrike" dirty="0" err="1">
                <a:solidFill>
                  <a:srgbClr val="000000"/>
                </a:solidFill>
                <a:effectLst/>
                <a:latin typeface="Times New Roman" panose="02020603050405020304" pitchFamily="18" charset="0"/>
              </a:rPr>
              <a:t>blad</a:t>
            </a:r>
            <a:r>
              <a:rPr lang="en-US" sz="2200" dirty="0">
                <a:solidFill>
                  <a:srgbClr val="000000"/>
                </a:solidFill>
                <a:latin typeface="Times New Roman" panose="02020603050405020304" pitchFamily="18" charset="0"/>
              </a:rPr>
              <a:t>-</a:t>
            </a:r>
            <a:r>
              <a:rPr lang="en-US" sz="2200" b="0" i="0" u="none" strike="noStrike" dirty="0">
                <a:solidFill>
                  <a:srgbClr val="000000"/>
                </a:solidFill>
                <a:effectLst/>
                <a:latin typeface="Times New Roman" panose="02020603050405020304" pitchFamily="18" charset="0"/>
              </a:rPr>
              <a:t>der tissue. However, it lacked access to </a:t>
            </a:r>
            <a:r>
              <a:rPr lang="en-US" sz="2200" dirty="0">
                <a:solidFill>
                  <a:srgbClr val="000000"/>
                </a:solidFill>
                <a:latin typeface="Times New Roman" panose="02020603050405020304" pitchFamily="18" charset="0"/>
              </a:rPr>
              <a:t>patients’ recurrence data due to </a:t>
            </a:r>
            <a:r>
              <a:rPr lang="en-US" sz="2200" dirty="0" err="1">
                <a:solidFill>
                  <a:srgbClr val="000000"/>
                </a:solidFill>
                <a:latin typeface="Times New Roman" panose="02020603050405020304" pitchFamily="18" charset="0"/>
              </a:rPr>
              <a:t>confiden-tiality</a:t>
            </a:r>
            <a:r>
              <a:rPr lang="en-US" sz="2200" dirty="0">
                <a:solidFill>
                  <a:srgbClr val="000000"/>
                </a:solidFill>
                <a:latin typeface="Times New Roman" panose="02020603050405020304" pitchFamily="18" charset="0"/>
              </a:rPr>
              <a:t> issues and therefore developed models predicting the hazard of death, with the aim of using the same workflow for recurrence prediction. </a:t>
            </a:r>
            <a:r>
              <a:rPr lang="en-US" sz="2200" b="0" i="0" u="none" strike="noStrike" dirty="0">
                <a:solidFill>
                  <a:srgbClr val="000000"/>
                </a:solidFill>
                <a:effectLst/>
                <a:latin typeface="Times New Roman" panose="02020603050405020304" pitchFamily="18" charset="0"/>
              </a:rPr>
              <a:t>It developed a unimodal neural network for DNAm profile data, which reached </a:t>
            </a:r>
            <a:r>
              <a:rPr lang="en-US" sz="2200" dirty="0">
                <a:solidFill>
                  <a:srgbClr val="000000"/>
                </a:solidFill>
                <a:latin typeface="Times New Roman" panose="02020603050405020304" pitchFamily="18" charset="0"/>
              </a:rPr>
              <a:t>a </a:t>
            </a:r>
            <a:r>
              <a:rPr lang="en-US" sz="2200" b="0" i="0" u="none" strike="noStrike" dirty="0">
                <a:solidFill>
                  <a:srgbClr val="000000"/>
                </a:solidFill>
                <a:effectLst/>
                <a:latin typeface="Times New Roman" panose="02020603050405020304" pitchFamily="18" charset="0"/>
              </a:rPr>
              <a:t>Concordance index (C-index) of 0.731, then developed a unimodal model for tumor cell type data (HiTIMED), which reached a C-index of 0.639. Finally, it created a unimodal graph convolutional network (GCN) trained on whole slide image (WSI) data, which </a:t>
            </a:r>
            <a:r>
              <a:rPr lang="en-US" sz="2200" dirty="0">
                <a:solidFill>
                  <a:srgbClr val="000000"/>
                </a:solidFill>
                <a:latin typeface="Times New Roman" panose="02020603050405020304" pitchFamily="18" charset="0"/>
              </a:rPr>
              <a:t>reached a </a:t>
            </a:r>
            <a:r>
              <a:rPr lang="en-US" sz="2200" b="0" i="0" u="none" strike="noStrike" dirty="0">
                <a:solidFill>
                  <a:srgbClr val="000000"/>
                </a:solidFill>
                <a:effectLst/>
                <a:latin typeface="Times New Roman" panose="02020603050405020304" pitchFamily="18" charset="0"/>
              </a:rPr>
              <a:t>C-</a:t>
            </a:r>
            <a:r>
              <a:rPr lang="en-US" sz="2200" dirty="0">
                <a:solidFill>
                  <a:srgbClr val="000000"/>
                </a:solidFill>
                <a:latin typeface="Times New Roman" panose="02020603050405020304" pitchFamily="18" charset="0"/>
              </a:rPr>
              <a:t>index of 0.588. It then developed a multimodal model </a:t>
            </a:r>
            <a:r>
              <a:rPr lang="en-US" sz="2200" b="0" i="0" u="none" strike="noStrike" dirty="0">
                <a:solidFill>
                  <a:srgbClr val="000000"/>
                </a:solidFill>
                <a:effectLst/>
                <a:latin typeface="Times New Roman" panose="02020603050405020304" pitchFamily="18" charset="0"/>
              </a:rPr>
              <a:t>taking the pen-ultimate layers of each of these unimodal models as input. The final multimodal model achieved a C-index of 0.798, indicating a strong model. The project’s future course of study is to adjust the input layers of the multimodal model to improve the final C-index.</a:t>
            </a:r>
            <a:endParaRPr lang="en-US" sz="2200" dirty="0"/>
          </a:p>
        </p:txBody>
      </p:sp>
      <p:sp>
        <p:nvSpPr>
          <p:cNvPr id="3" name="TextBox 2">
            <a:extLst>
              <a:ext uri="{FF2B5EF4-FFF2-40B4-BE49-F238E27FC236}">
                <a16:creationId xmlns:a16="http://schemas.microsoft.com/office/drawing/2014/main" id="{CC7F0E70-A326-C630-230E-A80E36C8F310}"/>
              </a:ext>
            </a:extLst>
          </p:cNvPr>
          <p:cNvSpPr txBox="1"/>
          <p:nvPr/>
        </p:nvSpPr>
        <p:spPr>
          <a:xfrm>
            <a:off x="1043116" y="13001565"/>
            <a:ext cx="9404022" cy="7879080"/>
          </a:xfrm>
          <a:prstGeom prst="rect">
            <a:avLst/>
          </a:prstGeom>
          <a:noFill/>
        </p:spPr>
        <p:txBody>
          <a:bodyPr wrap="square" rtlCol="0">
            <a:spAutoFit/>
          </a:bodyPr>
          <a:lstStyle/>
          <a:p>
            <a:pPr algn="just"/>
            <a:r>
              <a:rPr lang="en-US" sz="2200" b="0" i="0" u="none" strike="noStrike" dirty="0">
                <a:solidFill>
                  <a:srgbClr val="000000"/>
                </a:solidFill>
                <a:effectLst/>
                <a:latin typeface="Times New Roman" panose="02020603050405020304" pitchFamily="18" charset="0"/>
              </a:rPr>
              <a:t>Bladder cancer patients are extremely prone to recurrence: depending on risk factors, 31% to 78% of patients see their cancer recur within five years of their initial treatment </a:t>
            </a:r>
            <a:r>
              <a:rPr lang="en-US" sz="2200" b="0" u="none" strike="noStrike" dirty="0">
                <a:solidFill>
                  <a:srgbClr val="000000"/>
                </a:solidFill>
                <a:effectLst/>
                <a:latin typeface="Times New Roman" panose="02020603050405020304" pitchFamily="18" charset="0"/>
              </a:rPr>
              <a:t>(</a:t>
            </a:r>
            <a:r>
              <a:rPr lang="en-US" sz="2200" dirty="0">
                <a:solidFill>
                  <a:srgbClr val="000000"/>
                </a:solidFill>
                <a:latin typeface="Times New Roman" panose="02020603050405020304" pitchFamily="18" charset="0"/>
              </a:rPr>
              <a:t>Shen et al., 2016</a:t>
            </a:r>
            <a:r>
              <a:rPr lang="en-US" sz="2200" b="0" u="none" strike="noStrike" dirty="0">
                <a:solidFill>
                  <a:srgbClr val="000000"/>
                </a:solidFill>
                <a:effectLst/>
                <a:latin typeface="Times New Roman" panose="02020603050405020304" pitchFamily="18" charset="0"/>
              </a:rPr>
              <a:t>).</a:t>
            </a:r>
            <a:r>
              <a:rPr lang="en-US" sz="2200" b="0" i="0" u="none" strike="noStrike" dirty="0">
                <a:solidFill>
                  <a:srgbClr val="000000"/>
                </a:solidFill>
                <a:effectLst/>
                <a:latin typeface="Times New Roman" panose="02020603050405020304" pitchFamily="18" charset="0"/>
              </a:rPr>
              <a:t> Investigations to predict the hazard of recur-</a:t>
            </a:r>
            <a:r>
              <a:rPr lang="en-US" sz="2200" b="0" i="0" u="none" strike="noStrike" dirty="0" err="1">
                <a:solidFill>
                  <a:srgbClr val="000000"/>
                </a:solidFill>
                <a:effectLst/>
                <a:latin typeface="Times New Roman" panose="02020603050405020304" pitchFamily="18" charset="0"/>
              </a:rPr>
              <a:t>rence</a:t>
            </a:r>
            <a:r>
              <a:rPr lang="en-US" sz="2200" b="0" i="0" u="none" strike="noStrike" dirty="0">
                <a:solidFill>
                  <a:srgbClr val="000000"/>
                </a:solidFill>
                <a:effectLst/>
                <a:latin typeface="Times New Roman" panose="02020603050405020304" pitchFamily="18" charset="0"/>
              </a:rPr>
              <a:t> for specific patients can thus be crucial for medical prognoses and for determining the best courses of treatment.</a:t>
            </a:r>
          </a:p>
          <a:p>
            <a:pPr algn="just"/>
            <a:r>
              <a:rPr lang="en-US" sz="2200" dirty="0">
                <a:solidFill>
                  <a:srgbClr val="000000"/>
                </a:solidFill>
                <a:latin typeface="Times New Roman" panose="02020603050405020304" pitchFamily="18" charset="0"/>
              </a:rPr>
              <a:t>	</a:t>
            </a:r>
            <a:r>
              <a:rPr lang="en-US" sz="2200" b="0" i="0" u="none" strike="noStrike" dirty="0">
                <a:solidFill>
                  <a:srgbClr val="000000"/>
                </a:solidFill>
                <a:effectLst/>
                <a:latin typeface="Times New Roman" panose="02020603050405020304" pitchFamily="18" charset="0"/>
              </a:rPr>
              <a:t>Multimodal machine learning models are an increasingly relevant ap-</a:t>
            </a:r>
            <a:r>
              <a:rPr lang="en-US" sz="2200" b="0" i="0" u="none" strike="noStrike" dirty="0" err="1">
                <a:solidFill>
                  <a:srgbClr val="000000"/>
                </a:solidFill>
                <a:effectLst/>
                <a:latin typeface="Times New Roman" panose="02020603050405020304" pitchFamily="18" charset="0"/>
              </a:rPr>
              <a:t>proach</a:t>
            </a:r>
            <a:r>
              <a:rPr lang="en-US" sz="2200" b="0" i="0" u="none" strike="noStrike" dirty="0">
                <a:solidFill>
                  <a:srgbClr val="000000"/>
                </a:solidFill>
                <a:effectLst/>
                <a:latin typeface="Times New Roman" panose="02020603050405020304" pitchFamily="18" charset="0"/>
              </a:rPr>
              <a:t> for predicting medical outcomes. They capitalize on the tendency for patients to have multiple types of data collected during initial diagnoses and later follow-up screenings. By combining the capabilities of three unimodal machine learning models that are each trained on a distinct input data type—or modality—and therefore incorporating a wider array of data, this study sought to achieve more accurate predictions of bladder cancer recurrence. It also </a:t>
            </a:r>
            <a:r>
              <a:rPr lang="en-US" sz="2200" dirty="0">
                <a:solidFill>
                  <a:srgbClr val="000000"/>
                </a:solidFill>
                <a:latin typeface="Times New Roman" panose="02020603050405020304" pitchFamily="18" charset="0"/>
              </a:rPr>
              <a:t>used</a:t>
            </a:r>
            <a:r>
              <a:rPr lang="en-US" sz="2200" b="0" i="0" u="none" strike="noStrike" dirty="0">
                <a:solidFill>
                  <a:srgbClr val="000000"/>
                </a:solidFill>
                <a:effectLst/>
                <a:latin typeface="Times New Roman" panose="02020603050405020304" pitchFamily="18" charset="0"/>
              </a:rPr>
              <a:t> readily available and common forms of data—WSIs of cancerous bladder tissue, DNAm profiles, and HiTIMED data—to facilitate the deployment of the model</a:t>
            </a:r>
            <a:r>
              <a:rPr lang="en-US" sz="2200" dirty="0">
                <a:solidFill>
                  <a:srgbClr val="000000"/>
                </a:solidFill>
                <a:latin typeface="Times New Roman" panose="02020603050405020304" pitchFamily="18" charset="0"/>
              </a:rPr>
              <a:t>.</a:t>
            </a:r>
            <a:endParaRPr lang="en-US" sz="2200" b="0" i="0" u="none" strike="noStrike" dirty="0">
              <a:solidFill>
                <a:srgbClr val="000000"/>
              </a:solidFill>
              <a:effectLst/>
              <a:latin typeface="Times New Roman" panose="02020603050405020304" pitchFamily="18" charset="0"/>
            </a:endParaRPr>
          </a:p>
          <a:p>
            <a:pPr algn="just"/>
            <a:r>
              <a:rPr lang="en-US" sz="2200" b="0" i="0" u="none" strike="noStrike" dirty="0">
                <a:solidFill>
                  <a:srgbClr val="000000"/>
                </a:solidFill>
                <a:effectLst/>
                <a:latin typeface="Times New Roman" panose="02020603050405020304" pitchFamily="18" charset="0"/>
              </a:rPr>
              <a:t>	Previous studies have generated multimodal models for predicting cancer patients’ recurrence and survival hazards. Yang et al. (2022) constructed a </a:t>
            </a:r>
            <a:r>
              <a:rPr lang="en-US" sz="2200" b="0" i="0" u="none" strike="noStrike" dirty="0" err="1">
                <a:solidFill>
                  <a:srgbClr val="000000"/>
                </a:solidFill>
                <a:effectLst/>
                <a:latin typeface="Times New Roman" panose="02020603050405020304" pitchFamily="18" charset="0"/>
              </a:rPr>
              <a:t>suc-cessful</a:t>
            </a:r>
            <a:r>
              <a:rPr lang="en-US" sz="2200" b="0" i="0" u="none" strike="noStrike" dirty="0">
                <a:solidFill>
                  <a:srgbClr val="000000"/>
                </a:solidFill>
                <a:effectLst/>
                <a:latin typeface="Times New Roman" panose="02020603050405020304" pitchFamily="18" charset="0"/>
              </a:rPr>
              <a:t> multimodal model predicting recurrence in breast cancer patients. Azher et al. (2021) achieved increased accuracy in cancer prognostication by integrating unimodal models into a multimodal model.</a:t>
            </a:r>
          </a:p>
          <a:p>
            <a:pPr algn="just"/>
            <a:r>
              <a:rPr lang="en-US" sz="2200" b="0" i="0" u="none" strike="noStrike" dirty="0">
                <a:solidFill>
                  <a:srgbClr val="000000"/>
                </a:solidFill>
                <a:effectLst/>
                <a:latin typeface="Times New Roman" panose="02020603050405020304" pitchFamily="18" charset="0"/>
              </a:rPr>
              <a:t>	However, no such analyses have been conducted for bladder cancer prog-noses. A comprehensive review of bladder cancer prognostication research by Kluth et al. (2015) did not discuss multimodal approaches: </a:t>
            </a:r>
            <a:r>
              <a:rPr lang="en-US" sz="2200" dirty="0">
                <a:solidFill>
                  <a:srgbClr val="000000"/>
                </a:solidFill>
                <a:latin typeface="Times New Roman" panose="02020603050405020304" pitchFamily="18" charset="0"/>
              </a:rPr>
              <a:t>t</a:t>
            </a:r>
            <a:r>
              <a:rPr lang="en-US" sz="2200" b="0" i="0" u="none" strike="noStrike" dirty="0">
                <a:solidFill>
                  <a:srgbClr val="000000"/>
                </a:solidFill>
                <a:effectLst/>
                <a:latin typeface="Times New Roman" panose="02020603050405020304" pitchFamily="18" charset="0"/>
              </a:rPr>
              <a:t>his is an emerging field of study.</a:t>
            </a:r>
          </a:p>
        </p:txBody>
      </p:sp>
      <p:sp>
        <p:nvSpPr>
          <p:cNvPr id="26" name="TextBox 25">
            <a:extLst>
              <a:ext uri="{FF2B5EF4-FFF2-40B4-BE49-F238E27FC236}">
                <a16:creationId xmlns:a16="http://schemas.microsoft.com/office/drawing/2014/main" id="{C2210572-B054-39BF-AC63-3D6DDEDF9CFA}"/>
              </a:ext>
            </a:extLst>
          </p:cNvPr>
          <p:cNvSpPr txBox="1"/>
          <p:nvPr/>
        </p:nvSpPr>
        <p:spPr>
          <a:xfrm>
            <a:off x="22520238" y="5017129"/>
            <a:ext cx="9355046" cy="10479792"/>
          </a:xfrm>
          <a:prstGeom prst="rect">
            <a:avLst/>
          </a:prstGeom>
          <a:noFill/>
        </p:spPr>
        <p:txBody>
          <a:bodyPr wrap="square" rtlCol="0">
            <a:spAutoFit/>
          </a:bodyPr>
          <a:lstStyle/>
          <a:p>
            <a:pPr algn="just"/>
            <a:r>
              <a:rPr lang="en-US" sz="2200" dirty="0">
                <a:solidFill>
                  <a:srgbClr val="000000"/>
                </a:solidFill>
                <a:latin typeface="Times New Roman" panose="02020603050405020304" pitchFamily="18" charset="0"/>
              </a:rPr>
              <a:t>The unimodal DNAm MLP (without the VAE) achieved a final testing C-index of 0.731. The unimodal HiTIMED MLP achieved a final testing C-index of 0.639. The unimodal WSI GCN achieved a final testing C-index of 0.588. The multi-modal model achieved a final testing C-index of 0.798.</a:t>
            </a: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1200" dirty="0">
              <a:solidFill>
                <a:srgbClr val="000000"/>
              </a:solidFill>
              <a:latin typeface="Times New Roman" panose="02020603050405020304" pitchFamily="18" charset="0"/>
            </a:endParaRPr>
          </a:p>
          <a:p>
            <a:pPr algn="just"/>
            <a:r>
              <a:rPr lang="en-US" sz="1600" i="1" dirty="0">
                <a:solidFill>
                  <a:srgbClr val="000000"/>
                </a:solidFill>
                <a:latin typeface="Times New Roman" panose="02020603050405020304" pitchFamily="18" charset="0"/>
              </a:rPr>
              <a:t>Fig. 3. C-index and Cox Loss of the Unimodal Models During Training</a:t>
            </a:r>
          </a:p>
          <a:p>
            <a:pPr algn="just"/>
            <a:endParaRPr lang="en-US" sz="10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1600" i="1" dirty="0">
              <a:solidFill>
                <a:srgbClr val="000000"/>
              </a:solidFill>
              <a:latin typeface="Times New Roman" panose="02020603050405020304" pitchFamily="18" charset="0"/>
            </a:endParaRPr>
          </a:p>
          <a:p>
            <a:pPr algn="just"/>
            <a:endParaRPr lang="en-US" sz="700" i="1" dirty="0">
              <a:solidFill>
                <a:srgbClr val="000000"/>
              </a:solidFill>
              <a:latin typeface="Times New Roman" panose="02020603050405020304" pitchFamily="18" charset="0"/>
            </a:endParaRPr>
          </a:p>
          <a:p>
            <a:pPr algn="just"/>
            <a:r>
              <a:rPr lang="en-US" sz="1600" i="1" dirty="0">
                <a:solidFill>
                  <a:srgbClr val="000000"/>
                </a:solidFill>
                <a:latin typeface="Times New Roman" panose="02020603050405020304" pitchFamily="18" charset="0"/>
              </a:rPr>
              <a:t>Fig. 4. C-index and Cox Loss of the Multimodal Model During Training</a:t>
            </a:r>
            <a:endParaRPr lang="en-US" sz="1600" dirty="0">
              <a:solidFill>
                <a:srgbClr val="000000"/>
              </a:solidFill>
              <a:latin typeface="Times New Roman" panose="02020603050405020304" pitchFamily="18" charset="0"/>
            </a:endParaRPr>
          </a:p>
        </p:txBody>
      </p:sp>
      <p:pic>
        <p:nvPicPr>
          <p:cNvPr id="1031" name="Picture 7">
            <a:extLst>
              <a:ext uri="{FF2B5EF4-FFF2-40B4-BE49-F238E27FC236}">
                <a16:creationId xmlns:a16="http://schemas.microsoft.com/office/drawing/2014/main" id="{481671E3-C952-3949-FEF5-7CFDCD12B7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74304" y="6670409"/>
            <a:ext cx="4881065" cy="193309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B5244F63-7306-1CF4-7C44-6C594A50E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22249" y="6686960"/>
            <a:ext cx="4808691" cy="19330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1031">
            <a:extLst>
              <a:ext uri="{FF2B5EF4-FFF2-40B4-BE49-F238E27FC236}">
                <a16:creationId xmlns:a16="http://schemas.microsoft.com/office/drawing/2014/main" id="{353E8EDC-FEC9-0F14-0170-7FFC73C9A723}"/>
              </a:ext>
            </a:extLst>
          </p:cNvPr>
          <p:cNvPicPr>
            <a:picLocks noChangeAspect="1"/>
          </p:cNvPicPr>
          <p:nvPr/>
        </p:nvPicPr>
        <p:blipFill>
          <a:blip r:embed="rId7"/>
          <a:stretch>
            <a:fillRect/>
          </a:stretch>
        </p:blipFill>
        <p:spPr>
          <a:xfrm>
            <a:off x="24821657" y="8748165"/>
            <a:ext cx="4769523" cy="1836793"/>
          </a:xfrm>
          <a:prstGeom prst="rect">
            <a:avLst/>
          </a:prstGeom>
        </p:spPr>
      </p:pic>
      <p:sp>
        <p:nvSpPr>
          <p:cNvPr id="1034" name="TextBox 1033">
            <a:extLst>
              <a:ext uri="{FF2B5EF4-FFF2-40B4-BE49-F238E27FC236}">
                <a16:creationId xmlns:a16="http://schemas.microsoft.com/office/drawing/2014/main" id="{570D4F51-3167-1DEE-C200-887834BC2850}"/>
              </a:ext>
            </a:extLst>
          </p:cNvPr>
          <p:cNvSpPr txBox="1"/>
          <p:nvPr/>
        </p:nvSpPr>
        <p:spPr>
          <a:xfrm>
            <a:off x="24349755" y="6499970"/>
            <a:ext cx="1027415" cy="307777"/>
          </a:xfrm>
          <a:prstGeom prst="rect">
            <a:avLst/>
          </a:prstGeom>
          <a:noFill/>
        </p:spPr>
        <p:txBody>
          <a:bodyPr wrap="square" rtlCol="0">
            <a:spAutoFit/>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DNAm MLP</a:t>
            </a:r>
          </a:p>
        </p:txBody>
      </p:sp>
      <p:sp>
        <p:nvSpPr>
          <p:cNvPr id="1036" name="TextBox 1035">
            <a:extLst>
              <a:ext uri="{FF2B5EF4-FFF2-40B4-BE49-F238E27FC236}">
                <a16:creationId xmlns:a16="http://schemas.microsoft.com/office/drawing/2014/main" id="{381E6D9A-153E-B491-9B50-978E097251B9}"/>
              </a:ext>
            </a:extLst>
          </p:cNvPr>
          <p:cNvSpPr txBox="1"/>
          <p:nvPr/>
        </p:nvSpPr>
        <p:spPr>
          <a:xfrm>
            <a:off x="29100448" y="6498259"/>
            <a:ext cx="1265419" cy="307777"/>
          </a:xfrm>
          <a:prstGeom prst="rect">
            <a:avLst/>
          </a:prstGeom>
          <a:noFill/>
        </p:spPr>
        <p:txBody>
          <a:bodyPr wrap="square" rtlCol="0">
            <a:spAutoFit/>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HiTIMED MLP</a:t>
            </a:r>
          </a:p>
        </p:txBody>
      </p:sp>
      <p:sp>
        <p:nvSpPr>
          <p:cNvPr id="1037" name="TextBox 1036">
            <a:extLst>
              <a:ext uri="{FF2B5EF4-FFF2-40B4-BE49-F238E27FC236}">
                <a16:creationId xmlns:a16="http://schemas.microsoft.com/office/drawing/2014/main" id="{6F144193-C813-442B-B905-6FF7F873C7C1}"/>
              </a:ext>
            </a:extLst>
          </p:cNvPr>
          <p:cNvSpPr txBox="1"/>
          <p:nvPr/>
        </p:nvSpPr>
        <p:spPr>
          <a:xfrm>
            <a:off x="26809430" y="8500978"/>
            <a:ext cx="929364" cy="307777"/>
          </a:xfrm>
          <a:prstGeom prst="rect">
            <a:avLst/>
          </a:prstGeom>
          <a:noFill/>
        </p:spPr>
        <p:txBody>
          <a:bodyPr wrap="square" rtlCol="0">
            <a:spAutoFit/>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WSI GCN</a:t>
            </a:r>
          </a:p>
        </p:txBody>
      </p:sp>
      <p:sp>
        <p:nvSpPr>
          <p:cNvPr id="1039" name="TextBox 1038">
            <a:extLst>
              <a:ext uri="{FF2B5EF4-FFF2-40B4-BE49-F238E27FC236}">
                <a16:creationId xmlns:a16="http://schemas.microsoft.com/office/drawing/2014/main" id="{905F7D89-D3D0-0E55-F30B-370CBDB496F0}"/>
              </a:ext>
            </a:extLst>
          </p:cNvPr>
          <p:cNvSpPr txBox="1"/>
          <p:nvPr/>
        </p:nvSpPr>
        <p:spPr>
          <a:xfrm>
            <a:off x="22520238" y="15997963"/>
            <a:ext cx="9355046" cy="4832092"/>
          </a:xfrm>
          <a:prstGeom prst="rect">
            <a:avLst/>
          </a:prstGeom>
          <a:noFill/>
        </p:spPr>
        <p:txBody>
          <a:bodyPr wrap="square" rtlCol="0">
            <a:spAutoFit/>
          </a:bodyPr>
          <a:lstStyle/>
          <a:p>
            <a:pPr algn="just"/>
            <a:r>
              <a:rPr lang="en-US" sz="2200" b="0" i="0" u="none" strike="noStrike" dirty="0">
                <a:solidFill>
                  <a:srgbClr val="000000"/>
                </a:solidFill>
                <a:effectLst/>
                <a:latin typeface="Times New Roman" panose="02020603050405020304" pitchFamily="18" charset="0"/>
              </a:rPr>
              <a:t>The present study demonstrates that it is possible to create a multimodal model to predict bladder cancer survival based on DNAm, HiTIMED, and WSI data. It achieved a final C-index of 0.798, which is indicative of a strong model, and may </a:t>
            </a:r>
            <a:r>
              <a:rPr lang="en-US" sz="2200" dirty="0">
                <a:solidFill>
                  <a:srgbClr val="000000"/>
                </a:solidFill>
                <a:latin typeface="Times New Roman" panose="02020603050405020304" pitchFamily="18" charset="0"/>
              </a:rPr>
              <a:t>contribute to real-world clinical medical prognoses for patients.</a:t>
            </a:r>
          </a:p>
          <a:p>
            <a:pPr algn="just"/>
            <a:r>
              <a:rPr lang="en-US" sz="2200" dirty="0">
                <a:solidFill>
                  <a:srgbClr val="000000"/>
                </a:solidFill>
                <a:latin typeface="Times New Roman" panose="02020603050405020304" pitchFamily="18" charset="0"/>
              </a:rPr>
              <a:t>	Future works may aim to improve this C-index by adjusting which layer of each of the unimodal models is used as the input of the multimodal model. It may be advantageous to use the third-to-last or fourth-to-last layers, rather than the penultimate layer, as these are larger and hence contain more features for the multimodal model to work from. Future studies may also aim to improve the present analysis by adding a fourth unimodal element. Correlations may exist between more commonly collected pieces of clinical data (blood type, dietary habits, smoking habits, etc.) and probabilities of death or recurrence.</a:t>
            </a:r>
          </a:p>
          <a:p>
            <a:pPr algn="just"/>
            <a:r>
              <a:rPr lang="en-US" sz="2200" dirty="0">
                <a:solidFill>
                  <a:srgbClr val="000000"/>
                </a:solidFill>
                <a:latin typeface="Times New Roman" panose="02020603050405020304" pitchFamily="18" charset="0"/>
              </a:rPr>
              <a:t>	Future works may also build upon the current research by shifting from survival to recurrence prediction using the same framework and workflow.</a:t>
            </a:r>
          </a:p>
        </p:txBody>
      </p:sp>
      <p:sp>
        <p:nvSpPr>
          <p:cNvPr id="1038" name="TextBox 1037">
            <a:extLst>
              <a:ext uri="{FF2B5EF4-FFF2-40B4-BE49-F238E27FC236}">
                <a16:creationId xmlns:a16="http://schemas.microsoft.com/office/drawing/2014/main" id="{EA66CB02-D545-3AB4-9D4D-05A16746DCF6}"/>
              </a:ext>
            </a:extLst>
          </p:cNvPr>
          <p:cNvSpPr txBox="1"/>
          <p:nvPr/>
        </p:nvSpPr>
        <p:spPr>
          <a:xfrm>
            <a:off x="26515209" y="11052866"/>
            <a:ext cx="1658827" cy="307777"/>
          </a:xfrm>
          <a:prstGeom prst="rect">
            <a:avLst/>
          </a:prstGeom>
          <a:noFill/>
        </p:spPr>
        <p:txBody>
          <a:bodyPr wrap="square" rtlCol="0">
            <a:spAutoFit/>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Multimodal Model</a:t>
            </a:r>
          </a:p>
        </p:txBody>
      </p:sp>
      <p:pic>
        <p:nvPicPr>
          <p:cNvPr id="7" name="Picture 6">
            <a:extLst>
              <a:ext uri="{FF2B5EF4-FFF2-40B4-BE49-F238E27FC236}">
                <a16:creationId xmlns:a16="http://schemas.microsoft.com/office/drawing/2014/main" id="{FFCD53DA-0846-6C7C-8D56-7705875753C9}"/>
              </a:ext>
            </a:extLst>
          </p:cNvPr>
          <p:cNvPicPr>
            <a:picLocks noChangeAspect="1"/>
          </p:cNvPicPr>
          <p:nvPr/>
        </p:nvPicPr>
        <p:blipFill>
          <a:blip r:embed="rId8"/>
          <a:stretch>
            <a:fillRect/>
          </a:stretch>
        </p:blipFill>
        <p:spPr>
          <a:xfrm>
            <a:off x="13059903" y="9153205"/>
            <a:ext cx="6230594" cy="1696258"/>
          </a:xfrm>
          <a:prstGeom prst="rect">
            <a:avLst/>
          </a:prstGeom>
        </p:spPr>
      </p:pic>
      <p:pic>
        <p:nvPicPr>
          <p:cNvPr id="10" name="Picture 9">
            <a:extLst>
              <a:ext uri="{FF2B5EF4-FFF2-40B4-BE49-F238E27FC236}">
                <a16:creationId xmlns:a16="http://schemas.microsoft.com/office/drawing/2014/main" id="{510B65E6-9A4D-6264-F926-550030EF9341}"/>
              </a:ext>
            </a:extLst>
          </p:cNvPr>
          <p:cNvPicPr>
            <a:picLocks noChangeAspect="1"/>
          </p:cNvPicPr>
          <p:nvPr/>
        </p:nvPicPr>
        <p:blipFill rotWithShape="1">
          <a:blip r:embed="rId9"/>
          <a:srcRect r="50202"/>
          <a:stretch/>
        </p:blipFill>
        <p:spPr>
          <a:xfrm>
            <a:off x="27201389" y="11305008"/>
            <a:ext cx="4442988" cy="3475097"/>
          </a:xfrm>
          <a:prstGeom prst="rect">
            <a:avLst/>
          </a:prstGeom>
        </p:spPr>
      </p:pic>
      <p:pic>
        <p:nvPicPr>
          <p:cNvPr id="1026" name="Picture 2">
            <a:extLst>
              <a:ext uri="{FF2B5EF4-FFF2-40B4-BE49-F238E27FC236}">
                <a16:creationId xmlns:a16="http://schemas.microsoft.com/office/drawing/2014/main" id="{DC3A4502-004A-8499-D6C3-737183ADAD7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435" b="3640"/>
          <a:stretch/>
        </p:blipFill>
        <p:spPr bwMode="auto">
          <a:xfrm>
            <a:off x="12984282" y="18152101"/>
            <a:ext cx="6759656" cy="23908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04A98D-5B0D-FEA5-8304-7C84EAC38B04}"/>
              </a:ext>
            </a:extLst>
          </p:cNvPr>
          <p:cNvSpPr txBox="1"/>
          <p:nvPr/>
        </p:nvSpPr>
        <p:spPr>
          <a:xfrm>
            <a:off x="11774184" y="5034542"/>
            <a:ext cx="9370265" cy="16250603"/>
          </a:xfrm>
          <a:prstGeom prst="rect">
            <a:avLst/>
          </a:prstGeom>
          <a:noFill/>
        </p:spPr>
        <p:txBody>
          <a:bodyPr wrap="square" rtlCol="0">
            <a:spAutoFit/>
          </a:bodyPr>
          <a:lstStyle/>
          <a:p>
            <a:pPr algn="just"/>
            <a:r>
              <a:rPr lang="en-US" sz="2200" b="0" i="0" u="none" strike="noStrike" dirty="0">
                <a:solidFill>
                  <a:srgbClr val="000000"/>
                </a:solidFill>
                <a:effectLst/>
                <a:latin typeface="Times New Roman" panose="02020603050405020304" pitchFamily="18" charset="0"/>
              </a:rPr>
              <a:t>The present study drew upon three distinct data modalities. The first was the degree of methylation at specific DNA sites (CpG islands), a natural biological process that, when irregular, can provide insight into the development of a patient’s cancer. The data contained values ranging from 0 to 1 for 280,257 CpG sites in each of 396 patients. The second data type—derived from the DNAm profiles using the HiTIMED algorithm developed by Zhang et al. (2022)—was on the cell type proportions of a patient’s tumor and was available for 456 patients. HiTIMED data are an important tool in this analysis because different cell type compositions have been associated with distinct cancer prognoses (Zhang et al., 2022). The final input modality was the whole slide imagery of cancerous bladder tissue, which was available for 440 patients. Each image was divided into about 25,000 patches of 224 pixels x 224 pixels.</a:t>
            </a:r>
          </a:p>
          <a:p>
            <a:pPr algn="just"/>
            <a:endParaRPr lang="en-US" sz="2200" b="0" i="0" u="none" strike="noStrike" dirty="0">
              <a:solidFill>
                <a:srgbClr val="000000"/>
              </a:solidFill>
              <a:effectLst/>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b="0" i="0" u="none" strike="noStrike" dirty="0">
              <a:solidFill>
                <a:srgbClr val="000000"/>
              </a:solidFill>
              <a:effectLst/>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r>
              <a:rPr lang="en-US" sz="2200" b="0" i="0" u="none" strike="noStrike" dirty="0">
                <a:solidFill>
                  <a:srgbClr val="000000"/>
                </a:solidFill>
                <a:effectLst/>
                <a:latin typeface="Times New Roman" panose="02020603050405020304" pitchFamily="18" charset="0"/>
              </a:rPr>
              <a:t>	    </a:t>
            </a:r>
            <a:r>
              <a:rPr lang="en-US" sz="1600" i="1" dirty="0">
                <a:solidFill>
                  <a:srgbClr val="000000"/>
                </a:solidFill>
                <a:latin typeface="Times New Roman" panose="02020603050405020304" pitchFamily="18" charset="0"/>
              </a:rPr>
              <a:t>Fig. 1. Visualizations of Each Data Modality (WSI, DNAm, and HiTIMED, from left to right)</a:t>
            </a:r>
            <a:endParaRPr lang="en-US" sz="1600" b="0" i="0" u="none" strike="noStrike" dirty="0">
              <a:solidFill>
                <a:srgbClr val="000000"/>
              </a:solidFill>
              <a:effectLst/>
              <a:latin typeface="Times New Roman" panose="02020603050405020304" pitchFamily="18" charset="0"/>
            </a:endParaRPr>
          </a:p>
          <a:p>
            <a:pPr algn="just"/>
            <a:r>
              <a:rPr lang="en-US" sz="400" b="0" i="0" u="none" strike="noStrike" dirty="0">
                <a:solidFill>
                  <a:srgbClr val="000000"/>
                </a:solidFill>
                <a:effectLst/>
                <a:latin typeface="Times New Roman" panose="02020603050405020304" pitchFamily="18" charset="0"/>
              </a:rPr>
              <a:t>	</a:t>
            </a:r>
          </a:p>
          <a:p>
            <a:pPr algn="just"/>
            <a:r>
              <a:rPr lang="en-US" sz="2200" b="0" i="0" u="none" strike="noStrike" dirty="0">
                <a:solidFill>
                  <a:srgbClr val="000000"/>
                </a:solidFill>
                <a:effectLst/>
                <a:latin typeface="Times New Roman" panose="02020603050405020304" pitchFamily="18" charset="0"/>
              </a:rPr>
              <a:t>	This study trained a multilayer perceptron (MLP) Cox-nnet model (an extension of the Cox regression model, implemented using PyTorch) on the DNAm data as well as the HiTIMED data to predict patients’ hazard of death. It attempted to create a variational autoencoder (VAE) to compress the DNAm data from 280,257 values per patient to only 256. The VAE was trained using a mean-squared error loss, calculated after reconstructing the original data from the compressed output. However, the VAE did not improve the DNAm MLP.</a:t>
            </a:r>
          </a:p>
          <a:p>
            <a:pPr algn="just"/>
            <a:r>
              <a:rPr lang="en-US" sz="2200" b="0" i="0" u="none" strike="noStrike" dirty="0">
                <a:solidFill>
                  <a:srgbClr val="000000"/>
                </a:solidFill>
                <a:effectLst/>
                <a:latin typeface="Times New Roman" panose="02020603050405020304" pitchFamily="18" charset="0"/>
              </a:rPr>
              <a:t>	The present study also trained a unimodal GCN on the WSIs. It first created vector embeddings using a pre-trained ResNet-50 to compress each patch into simpler arrays of 1024 summarizing features. It then aggregated each of these embeddings into graph data structures to capitalize on the location and connectivity of each feature vector. It then trained the GCN using these graphs.</a:t>
            </a:r>
          </a:p>
          <a:p>
            <a:pPr algn="just"/>
            <a:r>
              <a:rPr lang="en-US" sz="2200" b="0" i="0" u="none" strike="noStrike" dirty="0">
                <a:solidFill>
                  <a:srgbClr val="000000"/>
                </a:solidFill>
                <a:effectLst/>
                <a:latin typeface="Times New Roman" panose="02020603050405020304" pitchFamily="18" charset="0"/>
              </a:rPr>
              <a:t>	Each of the models’ accuracy was evaluated using the Concordance index (C-index), which is calculated by comparing pairs of patients in which at least one patient has died; the model is considered to have calculated a pair of patients concordantly if it assigned a lower risk to the patient who survived longer. The C</a:t>
            </a:r>
            <a:r>
              <a:rPr lang="en-US" sz="2200" dirty="0">
                <a:solidFill>
                  <a:srgbClr val="000000"/>
                </a:solidFill>
                <a:latin typeface="Times New Roman" panose="02020603050405020304" pitchFamily="18" charset="0"/>
              </a:rPr>
              <a:t>-index, ranging from 0 to 1, </a:t>
            </a:r>
            <a:r>
              <a:rPr lang="en-US" sz="2200" b="0" i="0" u="none" strike="noStrike" dirty="0">
                <a:solidFill>
                  <a:srgbClr val="000000"/>
                </a:solidFill>
                <a:effectLst/>
                <a:latin typeface="Times New Roman" panose="02020603050405020304" pitchFamily="18" charset="0"/>
              </a:rPr>
              <a:t>is determined by dividing the number of concordant pairs by the total number of pairs evaluated.</a:t>
            </a:r>
          </a:p>
          <a:p>
            <a:pPr algn="just"/>
            <a:r>
              <a:rPr lang="en-US" sz="2200" b="0" i="0" u="none" strike="noStrike" dirty="0">
                <a:solidFill>
                  <a:srgbClr val="000000"/>
                </a:solidFill>
                <a:effectLst/>
                <a:latin typeface="Times New Roman" panose="02020603050405020304" pitchFamily="18" charset="0"/>
              </a:rPr>
              <a:t>	The final step of the project was to create the multimodal model, which took an aggregation of the outputs of the penultimate layers of each unimodal model as input</a:t>
            </a:r>
            <a:r>
              <a:rPr lang="en-US" sz="2200" dirty="0">
                <a:solidFill>
                  <a:srgbClr val="000000"/>
                </a:solidFill>
                <a:latin typeface="Times New Roman" panose="02020603050405020304" pitchFamily="18" charset="0"/>
              </a:rPr>
              <a:t>.</a:t>
            </a:r>
            <a:endParaRPr lang="en-US" sz="2200" b="0" i="0" u="none" strike="noStrike" dirty="0">
              <a:solidFill>
                <a:srgbClr val="000000"/>
              </a:solidFill>
              <a:effectLst/>
              <a:latin typeface="Times New Roman" panose="02020603050405020304" pitchFamily="18" charset="0"/>
            </a:endParaRPr>
          </a:p>
          <a:p>
            <a:pPr algn="just"/>
            <a:endParaRPr lang="en-US" sz="2200" b="0" i="0" u="none" strike="noStrike" dirty="0">
              <a:solidFill>
                <a:srgbClr val="000000"/>
              </a:solidFill>
              <a:effectLst/>
              <a:latin typeface="Times New Roman" panose="02020603050405020304" pitchFamily="18" charset="0"/>
            </a:endParaRPr>
          </a:p>
          <a:p>
            <a:pPr algn="just"/>
            <a:endParaRPr lang="en-US" sz="2200" b="0" i="0" u="none" strike="noStrike" dirty="0">
              <a:solidFill>
                <a:srgbClr val="000000"/>
              </a:solidFill>
              <a:effectLst/>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dirty="0">
              <a:solidFill>
                <a:srgbClr val="000000"/>
              </a:solidFill>
              <a:latin typeface="Times New Roman" panose="02020603050405020304" pitchFamily="18" charset="0"/>
            </a:endParaRPr>
          </a:p>
          <a:p>
            <a:pPr algn="just"/>
            <a:endParaRPr lang="en-US" sz="2200" b="0" i="0" u="none" strike="noStrike" dirty="0">
              <a:solidFill>
                <a:srgbClr val="000000"/>
              </a:solidFill>
              <a:effectLst/>
              <a:latin typeface="Times New Roman" panose="02020603050405020304" pitchFamily="18" charset="0"/>
            </a:endParaRPr>
          </a:p>
          <a:p>
            <a:pPr algn="just"/>
            <a:endParaRPr lang="en-US" dirty="0">
              <a:solidFill>
                <a:srgbClr val="000000"/>
              </a:solidFill>
              <a:latin typeface="Times New Roman" panose="02020603050405020304" pitchFamily="18" charset="0"/>
            </a:endParaRPr>
          </a:p>
          <a:p>
            <a:pPr algn="just"/>
            <a:r>
              <a:rPr lang="en-US" sz="1600" b="0" i="0" u="none" strike="noStrike" dirty="0">
                <a:solidFill>
                  <a:srgbClr val="000000"/>
                </a:solidFill>
                <a:effectLst/>
                <a:latin typeface="Times New Roman" panose="02020603050405020304" pitchFamily="18" charset="0"/>
              </a:rPr>
              <a:t>	         </a:t>
            </a:r>
            <a:r>
              <a:rPr lang="en-US" sz="1600" i="1" dirty="0">
                <a:solidFill>
                  <a:srgbClr val="000000"/>
                </a:solidFill>
                <a:latin typeface="Times New Roman" panose="02020603050405020304" pitchFamily="18" charset="0"/>
              </a:rPr>
              <a:t>Fig. 2. Structure of the Multimodal Machine Learning Model</a:t>
            </a:r>
          </a:p>
        </p:txBody>
      </p:sp>
      <p:pic>
        <p:nvPicPr>
          <p:cNvPr id="5" name="Picture 4">
            <a:extLst>
              <a:ext uri="{FF2B5EF4-FFF2-40B4-BE49-F238E27FC236}">
                <a16:creationId xmlns:a16="http://schemas.microsoft.com/office/drawing/2014/main" id="{67CCCD4A-6DA5-5E43-3F6B-F0DA01CD0E71}"/>
              </a:ext>
            </a:extLst>
          </p:cNvPr>
          <p:cNvPicPr>
            <a:picLocks noChangeAspect="1"/>
          </p:cNvPicPr>
          <p:nvPr/>
        </p:nvPicPr>
        <p:blipFill rotWithShape="1">
          <a:blip r:embed="rId9"/>
          <a:srcRect l="49406"/>
          <a:stretch/>
        </p:blipFill>
        <p:spPr>
          <a:xfrm>
            <a:off x="22634357" y="11287659"/>
            <a:ext cx="4514034" cy="347509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TotalTime>
  <Words>1362</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Aptos</vt:lpstr>
      <vt:lpstr>Arial</vt:lpstr>
      <vt:lpstr>Calibri</vt:lpstr>
      <vt:lpstr>Helvetica Neue</vt:lpstr>
      <vt:lpstr>StarSymbol</vt:lpstr>
      <vt:lpstr>Times New Roman</vt:lpstr>
      <vt:lpstr>Office Theme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Tristan Devictor</cp:lastModifiedBy>
  <cp:revision>12</cp:revision>
  <cp:lastPrinted>2024-04-17T04:22:49Z</cp:lastPrinted>
  <dcterms:modified xsi:type="dcterms:W3CDTF">2024-05-15T17:48:57Z</dcterms:modified>
</cp:coreProperties>
</file>