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9" r:id="rId4"/>
  </p:sldIdLst>
  <p:sldSz cx="6858000" cy="9906000" type="A4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C3B06"/>
    <a:srgbClr val="843F06"/>
    <a:srgbClr val="884106"/>
    <a:srgbClr val="803D06"/>
    <a:srgbClr val="602E04"/>
    <a:srgbClr val="753805"/>
    <a:srgbClr val="6B3305"/>
    <a:srgbClr val="642F04"/>
    <a:srgbClr val="793905"/>
    <a:srgbClr val="7136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38B1855-1B75-4FBE-930C-398BA8C253C6}" styleName="Designformatvorlage 2 - Akz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0" d="100"/>
          <a:sy n="120" d="100"/>
        </p:scale>
        <p:origin x="-714" y="-84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D7E6E6-8873-4848-B5AE-D89EF7487856}" type="datetimeFigureOut">
              <a:rPr lang="de-AT" smtClean="0"/>
              <a:t>21.07.2013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5C45FC-2AAD-4A6A-B894-74B9929DC86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78087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C45FC-2AAD-4A6A-B894-74B9929DC864}" type="slidenum">
              <a:rPr lang="de-AT" smtClean="0"/>
              <a:t>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07925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14350" y="3077282"/>
            <a:ext cx="5829300" cy="2123369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82117-2003-4DDD-92F7-1E65826018F8}" type="datetime1">
              <a:rPr lang="de-DE" smtClean="0"/>
              <a:t>21.07.2013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BA93E-50A1-446F-8140-AF453221D246}" type="datetime1">
              <a:rPr lang="de-DE" smtClean="0"/>
              <a:t>21.07.2013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4972050" y="396700"/>
            <a:ext cx="1543050" cy="8452203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42900" y="396700"/>
            <a:ext cx="4514850" cy="8452203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6F97B-125A-450C-AA15-5581E8539CB7}" type="datetime1">
              <a:rPr lang="de-DE" smtClean="0"/>
              <a:t>21.07.2013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9AAC2-435E-497B-B571-34E5463A4BEF}" type="datetime1">
              <a:rPr lang="de-DE" smtClean="0"/>
              <a:t>21.07.2013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1735" y="6365523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5A44D-6D61-458D-A4DB-2182EA9A0698}" type="datetime1">
              <a:rPr lang="de-DE" smtClean="0"/>
              <a:t>21.07.2013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42900" y="2311401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486150" y="2311401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1D2A0-B58B-4022-93D2-3DC78F15D60C}" type="datetime1">
              <a:rPr lang="de-DE" smtClean="0"/>
              <a:t>21.07.2013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27CBA-7B98-43C7-9DC5-4B30C5794172}" type="datetime1">
              <a:rPr lang="de-DE" smtClean="0"/>
              <a:t>21.07.2013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11DCB-3CC7-471C-B904-A53348A0E3AB}" type="datetime1">
              <a:rPr lang="de-DE" smtClean="0"/>
              <a:t>21.07.2013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3465-6E12-480F-A95B-46F80FA28940}" type="datetime1">
              <a:rPr lang="de-DE" smtClean="0"/>
              <a:t>21.07.2013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681287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42900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06E2E-3E98-4762-86EA-F1DE241D2351}" type="datetime1">
              <a:rPr lang="de-DE" smtClean="0"/>
              <a:t>21.07.2013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14000-A695-4301-8616-38C88965BDFD}" type="datetime1">
              <a:rPr lang="de-DE" smtClean="0"/>
              <a:t>21.07.2013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lumMod val="10000"/>
              </a:schemeClr>
            </a:gs>
            <a:gs pos="39999">
              <a:schemeClr val="tx1">
                <a:lumMod val="50000"/>
                <a:lumOff val="50000"/>
              </a:schemeClr>
            </a:gs>
            <a:gs pos="70000">
              <a:schemeClr val="bg1">
                <a:lumMod val="95000"/>
              </a:schemeClr>
            </a:gs>
            <a:gs pos="88000">
              <a:schemeClr val="bg2">
                <a:lumMod val="75000"/>
              </a:schemeClr>
            </a:gs>
            <a:gs pos="100000">
              <a:schemeClr val="bg2">
                <a:lumMod val="25000"/>
              </a:schemeClr>
            </a:gs>
          </a:gsLst>
          <a:lin ang="7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42900" y="2311401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A4CEC-9CFC-4563-B9D6-404B761CE3CB}" type="datetime1">
              <a:rPr lang="de-DE" smtClean="0"/>
              <a:t>21.07.2013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914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abel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323887"/>
              </p:ext>
            </p:extLst>
          </p:nvPr>
        </p:nvGraphicFramePr>
        <p:xfrm>
          <a:off x="183591" y="1064568"/>
          <a:ext cx="3979429" cy="2473960"/>
        </p:xfrm>
        <a:graphic>
          <a:graphicData uri="http://schemas.openxmlformats.org/drawingml/2006/table">
            <a:tbl>
              <a:tblPr firstRow="1" bandRow="1">
                <a:noFill/>
                <a:tableStyleId>{08FB837D-C827-4EFA-A057-4D05807E0F7C}</a:tableStyleId>
              </a:tblPr>
              <a:tblGrid>
                <a:gridCol w="1589225"/>
                <a:gridCol w="288032"/>
                <a:gridCol w="1742133"/>
                <a:gridCol w="360039"/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de-AT" sz="14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j-lt"/>
                        </a:rPr>
                        <a:t>PRIMÄRE FAHRTSTEUERUNG (</a:t>
                      </a:r>
                      <a:r>
                        <a:rPr lang="en-US" sz="1400" noProof="0" dirty="0" err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j-lt"/>
                        </a:rPr>
                        <a:t>Beschl</a:t>
                      </a:r>
                      <a:r>
                        <a:rPr lang="en-US" sz="1400" noProof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j-lt"/>
                        </a:rPr>
                        <a:t>.</a:t>
                      </a:r>
                      <a:r>
                        <a:rPr lang="de-AT" sz="14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j-lt"/>
                        </a:rPr>
                        <a:t> </a:t>
                      </a:r>
                      <a:r>
                        <a:rPr lang="de-AT" sz="14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j-lt"/>
                        </a:rPr>
                        <a:t>&amp; </a:t>
                      </a:r>
                      <a:r>
                        <a:rPr lang="de-AT" sz="14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j-lt"/>
                        </a:rPr>
                        <a:t>Bremsen)</a:t>
                      </a:r>
                      <a:endParaRPr lang="de-AT" sz="1400" dirty="0">
                        <a:solidFill>
                          <a:schemeClr val="bg1">
                            <a:lumMod val="8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2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AT" sz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(Richtung) Vorwärts</a:t>
                      </a:r>
                      <a:endParaRPr lang="de-AT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rnd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W</a:t>
                      </a:r>
                      <a:endParaRPr lang="de-AT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9525" cap="rnd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sz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j-lt"/>
                        </a:rPr>
                        <a:t>Automatische</a:t>
                      </a:r>
                      <a:r>
                        <a:rPr lang="de-AT" sz="1200" baseline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j-lt"/>
                        </a:rPr>
                        <a:t> Bremse +</a:t>
                      </a:r>
                      <a:endParaRPr lang="de-AT" sz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rnd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j-lt"/>
                        </a:rPr>
                        <a:t>Ä</a:t>
                      </a:r>
                      <a:endParaRPr lang="de-AT" sz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9525" cap="rnd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AT" sz="11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j-lt"/>
                        </a:rPr>
                        <a:t>(Richtung)</a:t>
                      </a:r>
                      <a:r>
                        <a:rPr lang="de-AT" sz="1100" baseline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j-lt"/>
                        </a:rPr>
                        <a:t> </a:t>
                      </a:r>
                      <a:r>
                        <a:rPr lang="de-AT" sz="11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j-lt"/>
                        </a:rPr>
                        <a:t>Rückwärts</a:t>
                      </a:r>
                      <a:endParaRPr lang="de-AT" sz="11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j-lt"/>
                        </a:rPr>
                        <a:t>S</a:t>
                      </a:r>
                      <a:endParaRPr lang="de-AT" sz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9525" cap="rnd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sz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Automatische </a:t>
                      </a:r>
                      <a:r>
                        <a:rPr lang="de-AT" sz="1200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Bremse </a:t>
                      </a:r>
                      <a:r>
                        <a:rPr lang="de-AT" sz="1200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+mn-ea"/>
                          <a:cs typeface="+mn-cs"/>
                          <a:sym typeface="Symbol"/>
                        </a:rPr>
                        <a:t></a:t>
                      </a:r>
                      <a:endParaRPr lang="de-AT" sz="12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Ö</a:t>
                      </a:r>
                      <a:endParaRPr lang="de-AT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9525" cap="rnd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AT" sz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Regler +</a:t>
                      </a:r>
                      <a:endParaRPr lang="de-AT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D</a:t>
                      </a:r>
                      <a:endParaRPr lang="de-AT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9525" cap="rnd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sz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j-lt"/>
                        </a:rPr>
                        <a:t>Lokbremse</a:t>
                      </a:r>
                      <a:r>
                        <a:rPr lang="de-AT" sz="1200" baseline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j-lt"/>
                        </a:rPr>
                        <a:t> +</a:t>
                      </a:r>
                      <a:endParaRPr lang="de-AT" sz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j-lt"/>
                        </a:rPr>
                        <a:t>+</a:t>
                      </a:r>
                      <a:r>
                        <a:rPr lang="de-AT" sz="1200" baseline="300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j-lt"/>
                        </a:rPr>
                        <a:t>1</a:t>
                      </a:r>
                      <a:endParaRPr lang="de-AT" sz="1200" baseline="300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9525" cap="rnd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AT" sz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j-lt"/>
                        </a:rPr>
                        <a:t>Regler </a:t>
                      </a:r>
                      <a:r>
                        <a:rPr lang="de-AT" sz="1200" b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j-lt"/>
                          <a:sym typeface="Symbol"/>
                        </a:rPr>
                        <a:t></a:t>
                      </a:r>
                      <a:endParaRPr lang="de-AT" sz="1200"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j-lt"/>
                        </a:rPr>
                        <a:t>A</a:t>
                      </a:r>
                      <a:endParaRPr lang="de-AT" sz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9525" cap="rnd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sz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Lokbremse </a:t>
                      </a:r>
                      <a:r>
                        <a:rPr lang="de-AT" sz="1200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Symbol"/>
                        </a:rPr>
                        <a:t></a:t>
                      </a:r>
                      <a:endParaRPr lang="de-AT" sz="12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Ü</a:t>
                      </a:r>
                      <a:endParaRPr lang="de-AT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9525" cap="rnd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AT" sz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Kombihebel +</a:t>
                      </a:r>
                      <a:endParaRPr lang="de-AT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D</a:t>
                      </a:r>
                      <a:endParaRPr lang="de-AT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9525" cap="rnd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sz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j-lt"/>
                        </a:rPr>
                        <a:t>Kombihebel </a:t>
                      </a:r>
                      <a:r>
                        <a:rPr lang="de-AT" sz="1200" b="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Symbol"/>
                        </a:rPr>
                        <a:t></a:t>
                      </a:r>
                      <a:endParaRPr lang="de-AT" sz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200" baseline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j-lt"/>
                        </a:rPr>
                        <a:t>A</a:t>
                      </a:r>
                      <a:endParaRPr lang="de-AT" sz="1200" baseline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9525" cap="rnd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AT" sz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j-lt"/>
                        </a:rPr>
                        <a:t>Dynamische Bremse </a:t>
                      </a:r>
                      <a:r>
                        <a:rPr lang="de-AT" sz="1200" b="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Symbol"/>
                        </a:rPr>
                        <a:t> (nicht</a:t>
                      </a:r>
                      <a:r>
                        <a:rPr lang="de-AT" sz="1200" b="0" kern="1200" baseline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Symbol"/>
                        </a:rPr>
                        <a:t> Kombihebel)</a:t>
                      </a:r>
                      <a:endParaRPr lang="de-AT" sz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j-lt"/>
                        </a:rPr>
                        <a:t>.</a:t>
                      </a:r>
                      <a:r>
                        <a:rPr lang="de-AT" sz="1200" baseline="300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j-lt"/>
                        </a:rPr>
                        <a:t>2</a:t>
                      </a:r>
                      <a:endParaRPr lang="de-AT" sz="1200" baseline="300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9525" cap="rnd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rnd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sz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Dynamische Bremse</a:t>
                      </a:r>
                      <a:r>
                        <a:rPr lang="de-AT" sz="1200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 + (nicht Kombihebel)</a:t>
                      </a:r>
                      <a:endParaRPr lang="de-AT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,</a:t>
                      </a:r>
                      <a:r>
                        <a:rPr lang="de-AT" sz="1200" baseline="300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2</a:t>
                      </a:r>
                      <a:endParaRPr lang="de-AT" sz="1200" baseline="300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9525" cap="rnd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rnd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AT" sz="1200" dirty="0" smtClean="0">
                          <a:solidFill>
                            <a:srgbClr val="E46C0A"/>
                          </a:solidFill>
                          <a:latin typeface="+mj-lt"/>
                        </a:rPr>
                        <a:t>Gang hinaufschalten</a:t>
                      </a:r>
                      <a:endParaRPr lang="de-AT" sz="1200" dirty="0">
                        <a:solidFill>
                          <a:srgbClr val="E46C0A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480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200" dirty="0" smtClean="0">
                          <a:solidFill>
                            <a:srgbClr val="E46C0A"/>
                          </a:solidFill>
                          <a:latin typeface="+mj-lt"/>
                        </a:rPr>
                        <a:t>E</a:t>
                      </a:r>
                    </a:p>
                  </a:txBody>
                  <a:tcPr anchor="ctr">
                    <a:lnL w="9525" cap="rnd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rnd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4807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de-AT" sz="1100" dirty="0" smtClean="0">
                          <a:solidFill>
                            <a:srgbClr val="984807"/>
                          </a:solidFill>
                          <a:latin typeface="+mj-lt"/>
                        </a:rPr>
                        <a:t>Gang herunterschalten</a:t>
                      </a:r>
                      <a:r>
                        <a:rPr lang="de-AT" sz="1100" baseline="0" dirty="0" smtClean="0">
                          <a:solidFill>
                            <a:srgbClr val="984807"/>
                          </a:solidFill>
                          <a:latin typeface="+mj-lt"/>
                        </a:rPr>
                        <a:t> </a:t>
                      </a:r>
                      <a:r>
                        <a:rPr lang="de-AT" sz="1100" dirty="0" err="1" smtClean="0">
                          <a:solidFill>
                            <a:srgbClr val="984807"/>
                          </a:solidFill>
                          <a:latin typeface="+mj-lt"/>
                        </a:rPr>
                        <a:t>Umsch</a:t>
                      </a:r>
                      <a:r>
                        <a:rPr lang="de-AT" sz="1100" dirty="0" smtClean="0">
                          <a:solidFill>
                            <a:srgbClr val="984807"/>
                          </a:solidFill>
                          <a:latin typeface="+mj-lt"/>
                        </a:rPr>
                        <a:t> </a:t>
                      </a:r>
                      <a:r>
                        <a:rPr lang="de-AT" sz="1100" dirty="0" smtClean="0">
                          <a:solidFill>
                            <a:srgbClr val="984807"/>
                          </a:solidFill>
                          <a:latin typeface="+mj-lt"/>
                        </a:rPr>
                        <a:t>E</a:t>
                      </a:r>
                      <a:endParaRPr lang="de-AT" sz="1100" dirty="0">
                        <a:solidFill>
                          <a:srgbClr val="984807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rnd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C0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AT" sz="1200" baseline="30000" dirty="0">
                        <a:solidFill>
                          <a:srgbClr val="984807"/>
                        </a:solidFill>
                        <a:latin typeface="+mj-lt"/>
                      </a:endParaRPr>
                    </a:p>
                  </a:txBody>
                  <a:tcPr anchor="ctr">
                    <a:lnL w="9525" cap="rnd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rnd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C0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Tabel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6056017"/>
              </p:ext>
            </p:extLst>
          </p:nvPr>
        </p:nvGraphicFramePr>
        <p:xfrm>
          <a:off x="4344997" y="1064568"/>
          <a:ext cx="2267578" cy="3139440"/>
        </p:xfrm>
        <a:graphic>
          <a:graphicData uri="http://schemas.openxmlformats.org/drawingml/2006/table">
            <a:tbl>
              <a:tblPr firstRow="1" bandRow="1">
                <a:noFill/>
                <a:tableStyleId>{08FB837D-C827-4EFA-A057-4D05807E0F7C}</a:tableStyleId>
              </a:tblPr>
              <a:tblGrid>
                <a:gridCol w="1748299"/>
                <a:gridCol w="519279"/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de-AT" sz="14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j-lt"/>
                        </a:rPr>
                        <a:t>ANZEIGETAFELN</a:t>
                      </a:r>
                      <a:endParaRPr lang="de-AT" sz="1400" dirty="0">
                        <a:solidFill>
                          <a:schemeClr val="bg1">
                            <a:lumMod val="8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2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AT" sz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Hilfe </a:t>
                      </a:r>
                      <a:r>
                        <a:rPr lang="de-AT" sz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/ </a:t>
                      </a:r>
                      <a:r>
                        <a:rPr lang="de-AT" sz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Einführung </a:t>
                      </a:r>
                      <a:r>
                        <a:rPr lang="de-AT" sz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/ </a:t>
                      </a:r>
                      <a:r>
                        <a:rPr lang="de-AT" sz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Steuerung…</a:t>
                      </a:r>
                      <a:endParaRPr lang="de-AT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F1</a:t>
                      </a:r>
                      <a:endParaRPr lang="de-AT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AT" sz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j-lt"/>
                        </a:rPr>
                        <a:t>Streckenmonitor</a:t>
                      </a:r>
                      <a:endParaRPr lang="de-AT" sz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j-lt"/>
                        </a:rPr>
                        <a:t>F4</a:t>
                      </a:r>
                      <a:endParaRPr lang="de-AT" sz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AT" sz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Head</a:t>
                      </a:r>
                      <a:r>
                        <a:rPr lang="de-AT" sz="1200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 </a:t>
                      </a:r>
                      <a:r>
                        <a:rPr lang="de-AT" sz="1200" baseline="0" dirty="0" err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Up</a:t>
                      </a:r>
                      <a:r>
                        <a:rPr lang="de-AT" sz="1200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 Display (</a:t>
                      </a:r>
                      <a:r>
                        <a:rPr lang="de-AT" sz="1200" baseline="0" dirty="0" err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HuD</a:t>
                      </a:r>
                      <a:r>
                        <a:rPr lang="de-AT" sz="1200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)</a:t>
                      </a:r>
                      <a:endParaRPr lang="de-AT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F5</a:t>
                      </a:r>
                      <a:endParaRPr lang="de-AT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AT" sz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j-lt"/>
                        </a:rPr>
                        <a:t>Stations- </a:t>
                      </a:r>
                      <a:r>
                        <a:rPr lang="de-AT" sz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j-lt"/>
                        </a:rPr>
                        <a:t>&amp; </a:t>
                      </a:r>
                      <a:r>
                        <a:rPr lang="de-AT" sz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j-lt"/>
                        </a:rPr>
                        <a:t>Nebengleis-markierungen</a:t>
                      </a:r>
                      <a:endParaRPr lang="de-AT" sz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j-lt"/>
                        </a:rPr>
                        <a:t>F6</a:t>
                      </a:r>
                      <a:endParaRPr lang="de-AT" sz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AT" sz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Fahrzeugnummern</a:t>
                      </a:r>
                      <a:endParaRPr lang="de-AT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F7</a:t>
                      </a:r>
                      <a:endParaRPr lang="de-AT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AT" sz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j-lt"/>
                        </a:rPr>
                        <a:t>Weichenanzeigetafel</a:t>
                      </a:r>
                      <a:endParaRPr lang="de-AT" sz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j-lt"/>
                        </a:rPr>
                        <a:t>F8</a:t>
                      </a:r>
                      <a:endParaRPr lang="de-AT" sz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AT" sz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Zugsteuerungstafel</a:t>
                      </a:r>
                      <a:endParaRPr lang="de-AT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F9</a:t>
                      </a:r>
                      <a:endParaRPr lang="de-AT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AT" sz="1200" dirty="0" err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j-lt"/>
                        </a:rPr>
                        <a:t>Nöchste</a:t>
                      </a:r>
                      <a:r>
                        <a:rPr lang="de-AT" sz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j-lt"/>
                        </a:rPr>
                        <a:t>-Station-Tafel</a:t>
                      </a:r>
                      <a:endParaRPr lang="de-AT" sz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rnd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j-lt"/>
                        </a:rPr>
                        <a:t>F10</a:t>
                      </a:r>
                      <a:endParaRPr lang="de-AT" sz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rnd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AT" sz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Kompass</a:t>
                      </a:r>
                      <a:endParaRPr lang="de-AT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0</a:t>
                      </a:r>
                      <a:endParaRPr lang="de-AT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" name="Tabel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168080"/>
              </p:ext>
            </p:extLst>
          </p:nvPr>
        </p:nvGraphicFramePr>
        <p:xfrm>
          <a:off x="188640" y="3872880"/>
          <a:ext cx="3980606" cy="2568312"/>
        </p:xfrm>
        <a:graphic>
          <a:graphicData uri="http://schemas.openxmlformats.org/drawingml/2006/table">
            <a:tbl>
              <a:tblPr firstRow="1" bandRow="1">
                <a:noFill/>
                <a:tableStyleId>{08FB837D-C827-4EFA-A057-4D05807E0F7C}</a:tableStyleId>
              </a:tblPr>
              <a:tblGrid>
                <a:gridCol w="1440159"/>
                <a:gridCol w="360040"/>
                <a:gridCol w="1440161"/>
                <a:gridCol w="740246"/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de-AT" sz="14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j-lt"/>
                        </a:rPr>
                        <a:t>ZUSÄTZLICHE FAHRTSTEUERELEMENTE</a:t>
                      </a:r>
                      <a:endParaRPr lang="de-AT" sz="1400" dirty="0">
                        <a:solidFill>
                          <a:schemeClr val="bg1">
                            <a:lumMod val="8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2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</a:tr>
              <a:tr h="277232">
                <a:tc>
                  <a:txBody>
                    <a:bodyPr/>
                    <a:lstStyle/>
                    <a:p>
                      <a:r>
                        <a:rPr lang="de-AT" sz="1200" dirty="0" err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Führerstandslicht</a:t>
                      </a:r>
                      <a:endParaRPr lang="de-AT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rnd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L</a:t>
                      </a:r>
                      <a:endParaRPr lang="de-AT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9525" cap="rnd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sz="11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j-lt"/>
                        </a:rPr>
                        <a:t>Pantograph (zweiter)</a:t>
                      </a:r>
                      <a:endParaRPr lang="de-AT" sz="11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rnd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05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j-lt"/>
                        </a:rPr>
                        <a:t>(</a:t>
                      </a:r>
                      <a:r>
                        <a:rPr lang="de-AT" sz="1050" dirty="0" err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j-lt"/>
                        </a:rPr>
                        <a:t>Umsch</a:t>
                      </a:r>
                      <a:r>
                        <a:rPr lang="de-AT" sz="105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j-lt"/>
                        </a:rPr>
                        <a:t>)</a:t>
                      </a:r>
                      <a:r>
                        <a:rPr lang="de-AT" sz="11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j-lt"/>
                        </a:rPr>
                        <a:t> </a:t>
                      </a:r>
                      <a:r>
                        <a:rPr lang="de-AT" sz="11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j-lt"/>
                        </a:rPr>
                        <a:t>P</a:t>
                      </a:r>
                      <a:endParaRPr lang="de-AT" sz="11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9525" cap="rnd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AT" sz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j-lt"/>
                        </a:rPr>
                        <a:t>Fernlicht +</a:t>
                      </a:r>
                      <a:endParaRPr lang="de-AT" sz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j-lt"/>
                        </a:rPr>
                        <a:t>H</a:t>
                      </a:r>
                      <a:endParaRPr lang="de-AT" sz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9525" cap="rnd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Fernlicht </a:t>
                      </a:r>
                      <a:r>
                        <a:rPr lang="de-AT" sz="1200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Symbol"/>
                        </a:rPr>
                        <a:t></a:t>
                      </a:r>
                      <a:endParaRPr lang="de-AT" sz="1200" b="1" kern="1200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200" dirty="0" err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Umsch</a:t>
                      </a:r>
                      <a:r>
                        <a:rPr lang="de-AT" sz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 </a:t>
                      </a:r>
                      <a:r>
                        <a:rPr lang="de-AT" sz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H</a:t>
                      </a:r>
                      <a:endParaRPr lang="de-AT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9525" cap="rnd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AT" sz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Scheibenwischer</a:t>
                      </a:r>
                      <a:endParaRPr lang="de-AT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V</a:t>
                      </a:r>
                      <a:endParaRPr lang="de-AT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9525" cap="rnd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sz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j-lt"/>
                        </a:rPr>
                        <a:t>Zylinderhähne</a:t>
                      </a:r>
                      <a:endParaRPr lang="de-AT" sz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j-lt"/>
                        </a:rPr>
                        <a:t>C</a:t>
                      </a:r>
                      <a:endParaRPr lang="de-AT" sz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9525" cap="rnd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AT" sz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j-lt"/>
                        </a:rPr>
                        <a:t>Glocke</a:t>
                      </a:r>
                      <a:endParaRPr lang="de-AT" sz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j-lt"/>
                        </a:rPr>
                        <a:t>B</a:t>
                      </a:r>
                      <a:endParaRPr lang="de-AT" sz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9525" cap="rnd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sz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Signalhorn</a:t>
                      </a:r>
                      <a:endParaRPr lang="de-AT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Space</a:t>
                      </a:r>
                      <a:endParaRPr lang="de-AT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9525" cap="rnd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AT" sz="1200" dirty="0" err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Bail</a:t>
                      </a:r>
                      <a:r>
                        <a:rPr lang="de-AT" sz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 Off</a:t>
                      </a:r>
                      <a:endParaRPr lang="de-AT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- </a:t>
                      </a:r>
                      <a:r>
                        <a:rPr lang="de-AT" sz="1200" baseline="300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3</a:t>
                      </a:r>
                      <a:endParaRPr lang="de-AT" sz="1200" baseline="300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9525" cap="rnd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rnd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sz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j-lt"/>
                        </a:rPr>
                        <a:t>Spiegel</a:t>
                      </a:r>
                      <a:endParaRPr lang="de-AT" sz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200" dirty="0" err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j-lt"/>
                        </a:rPr>
                        <a:t>Umsch</a:t>
                      </a:r>
                      <a:r>
                        <a:rPr lang="de-AT" sz="1200" baseline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j-lt"/>
                        </a:rPr>
                        <a:t> </a:t>
                      </a:r>
                      <a:r>
                        <a:rPr lang="de-AT" sz="1200" baseline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j-lt"/>
                        </a:rPr>
                        <a:t>V</a:t>
                      </a:r>
                      <a:endParaRPr lang="de-AT" sz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9525" cap="rnd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rnd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AT" sz="1200" dirty="0" smtClean="0">
                          <a:solidFill>
                            <a:srgbClr val="984807"/>
                          </a:solidFill>
                          <a:latin typeface="+mj-lt"/>
                        </a:rPr>
                        <a:t>Alerter </a:t>
                      </a:r>
                      <a:r>
                        <a:rPr lang="de-AT" sz="1200" dirty="0" err="1" smtClean="0">
                          <a:solidFill>
                            <a:srgbClr val="984807"/>
                          </a:solidFill>
                          <a:latin typeface="+mj-lt"/>
                        </a:rPr>
                        <a:t>Reset</a:t>
                      </a:r>
                      <a:endParaRPr lang="de-AT" sz="1200" dirty="0">
                        <a:solidFill>
                          <a:srgbClr val="984807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200" baseline="0" dirty="0" smtClean="0">
                          <a:solidFill>
                            <a:srgbClr val="984807"/>
                          </a:solidFill>
                          <a:latin typeface="+mj-lt"/>
                        </a:rPr>
                        <a:t>Y</a:t>
                      </a:r>
                      <a:endParaRPr lang="de-AT" sz="1200" baseline="0" dirty="0">
                        <a:solidFill>
                          <a:srgbClr val="984807"/>
                        </a:solidFill>
                        <a:latin typeface="+mj-lt"/>
                      </a:endParaRPr>
                    </a:p>
                  </a:txBody>
                  <a:tcPr anchor="ctr">
                    <a:lnL w="9525" cap="rnd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rnd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sz="1200" dirty="0" smtClean="0">
                          <a:solidFill>
                            <a:srgbClr val="E46C0A"/>
                          </a:solidFill>
                          <a:latin typeface="+mj-lt"/>
                        </a:rPr>
                        <a:t>Sander</a:t>
                      </a:r>
                      <a:endParaRPr lang="de-AT" sz="1200" dirty="0">
                        <a:solidFill>
                          <a:srgbClr val="E46C0A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480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200" dirty="0" smtClean="0">
                          <a:solidFill>
                            <a:srgbClr val="E46C0A"/>
                          </a:solidFill>
                          <a:latin typeface="+mj-lt"/>
                        </a:rPr>
                        <a:t>X</a:t>
                      </a:r>
                      <a:endParaRPr lang="de-AT" sz="1200" dirty="0">
                        <a:solidFill>
                          <a:srgbClr val="E46C0A"/>
                        </a:solidFill>
                        <a:latin typeface="+mj-lt"/>
                      </a:endParaRPr>
                    </a:p>
                  </a:txBody>
                  <a:tcPr anchor="ctr">
                    <a:lnL w="9525" cap="rnd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rnd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4807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AT" sz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Diesel </a:t>
                      </a:r>
                      <a:r>
                        <a:rPr lang="de-AT" sz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Spieler 0/1</a:t>
                      </a:r>
                      <a:endParaRPr lang="de-AT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200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Y</a:t>
                      </a:r>
                      <a:endParaRPr lang="de-AT" sz="1200" baseline="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9525" cap="rnd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rnd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sz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j-lt"/>
                        </a:rPr>
                        <a:t>Diesel </a:t>
                      </a:r>
                      <a:r>
                        <a:rPr lang="de-AT" sz="1200" dirty="0" err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j-lt"/>
                        </a:rPr>
                        <a:t>Hilfslok</a:t>
                      </a:r>
                      <a:r>
                        <a:rPr lang="de-AT" sz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j-lt"/>
                        </a:rPr>
                        <a:t> 0/1</a:t>
                      </a:r>
                      <a:endParaRPr lang="de-AT" sz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200" dirty="0" err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j-lt"/>
                        </a:rPr>
                        <a:t>Umsch</a:t>
                      </a:r>
                      <a:r>
                        <a:rPr lang="de-AT" sz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j-lt"/>
                        </a:rPr>
                        <a:t> </a:t>
                      </a:r>
                      <a:r>
                        <a:rPr lang="de-AT" sz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j-lt"/>
                        </a:rPr>
                        <a:t>Y</a:t>
                      </a:r>
                      <a:endParaRPr lang="de-AT" sz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9525" cap="rnd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rnd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AT" sz="1200" dirty="0" smtClean="0">
                          <a:solidFill>
                            <a:srgbClr val="984807"/>
                          </a:solidFill>
                          <a:latin typeface="+mj-lt"/>
                        </a:rPr>
                        <a:t>Türen links</a:t>
                      </a:r>
                      <a:endParaRPr lang="de-AT" sz="1200" dirty="0">
                        <a:solidFill>
                          <a:srgbClr val="984807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200" baseline="0" dirty="0" smtClean="0">
                          <a:solidFill>
                            <a:srgbClr val="984807"/>
                          </a:solidFill>
                          <a:latin typeface="+mj-lt"/>
                        </a:rPr>
                        <a:t>Q</a:t>
                      </a:r>
                      <a:endParaRPr lang="de-AT" sz="1200" baseline="0" dirty="0">
                        <a:solidFill>
                          <a:srgbClr val="984807"/>
                        </a:solidFill>
                        <a:latin typeface="+mj-lt"/>
                      </a:endParaRPr>
                    </a:p>
                  </a:txBody>
                  <a:tcPr anchor="ctr">
                    <a:lnL w="9525" cap="rnd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rnd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sz="1200" dirty="0" smtClean="0">
                          <a:solidFill>
                            <a:srgbClr val="E46C0A"/>
                          </a:solidFill>
                          <a:latin typeface="+mj-lt"/>
                        </a:rPr>
                        <a:t>Türen rechts</a:t>
                      </a:r>
                      <a:endParaRPr lang="de-AT" sz="1200" dirty="0">
                        <a:solidFill>
                          <a:srgbClr val="E46C0A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480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100" dirty="0" err="1" smtClean="0">
                          <a:solidFill>
                            <a:srgbClr val="E46C0A"/>
                          </a:solidFill>
                          <a:latin typeface="+mj-lt"/>
                        </a:rPr>
                        <a:t>Umsch</a:t>
                      </a:r>
                      <a:r>
                        <a:rPr lang="de-AT" sz="1100" dirty="0" smtClean="0">
                          <a:solidFill>
                            <a:srgbClr val="E46C0A"/>
                          </a:solidFill>
                          <a:latin typeface="+mj-lt"/>
                        </a:rPr>
                        <a:t> </a:t>
                      </a:r>
                      <a:r>
                        <a:rPr lang="de-AT" sz="1100" dirty="0" smtClean="0">
                          <a:solidFill>
                            <a:srgbClr val="E46C0A"/>
                          </a:solidFill>
                          <a:latin typeface="+mj-lt"/>
                        </a:rPr>
                        <a:t>Q</a:t>
                      </a:r>
                      <a:endParaRPr lang="de-AT" sz="1200" dirty="0">
                        <a:solidFill>
                          <a:srgbClr val="E46C0A"/>
                        </a:solidFill>
                        <a:latin typeface="+mj-lt"/>
                      </a:endParaRPr>
                    </a:p>
                  </a:txBody>
                  <a:tcPr anchor="ctr">
                    <a:lnL w="9525" cap="rnd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rnd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480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" name="Tabel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4760034"/>
              </p:ext>
            </p:extLst>
          </p:nvPr>
        </p:nvGraphicFramePr>
        <p:xfrm>
          <a:off x="4344997" y="4376936"/>
          <a:ext cx="2267578" cy="4968240"/>
        </p:xfrm>
        <a:graphic>
          <a:graphicData uri="http://schemas.openxmlformats.org/drawingml/2006/table">
            <a:tbl>
              <a:tblPr firstRow="1" bandRow="1">
                <a:noFill/>
                <a:tableStyleId>{08FB837D-C827-4EFA-A057-4D05807E0F7C}</a:tableStyleId>
              </a:tblPr>
              <a:tblGrid>
                <a:gridCol w="1532275"/>
                <a:gridCol w="735303"/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de-AT" sz="14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j-lt"/>
                        </a:rPr>
                        <a:t>SPIELSTEUERUNG</a:t>
                      </a:r>
                      <a:endParaRPr lang="de-AT" sz="1400" dirty="0">
                        <a:solidFill>
                          <a:schemeClr val="bg1">
                            <a:lumMod val="8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2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AT" sz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Vollbild</a:t>
                      </a:r>
                      <a:endParaRPr lang="de-AT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Alt </a:t>
                      </a:r>
                      <a:r>
                        <a:rPr lang="de-AT" sz="1200" dirty="0" err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Enter</a:t>
                      </a:r>
                      <a:endParaRPr lang="de-AT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AT" sz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j-lt"/>
                        </a:rPr>
                        <a:t>Pause-Menü</a:t>
                      </a:r>
                      <a:endParaRPr lang="de-AT" sz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j-lt"/>
                        </a:rPr>
                        <a:t>Pause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AT" sz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Pause-Menü</a:t>
                      </a:r>
                      <a:endParaRPr lang="de-AT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200" dirty="0" err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Esc</a:t>
                      </a:r>
                      <a:endParaRPr lang="de-AT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AT" sz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j-lt"/>
                        </a:rPr>
                        <a:t>Schnellspeichern</a:t>
                      </a:r>
                      <a:endParaRPr lang="de-AT" sz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rnd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j-lt"/>
                        </a:rPr>
                        <a:t>F2</a:t>
                      </a:r>
                      <a:endParaRPr lang="de-AT" sz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rnd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AT" sz="1200" dirty="0" smtClean="0">
                          <a:solidFill>
                            <a:srgbClr val="E46C0A"/>
                          </a:solidFill>
                          <a:latin typeface="+mj-lt"/>
                        </a:rPr>
                        <a:t>Screenshot</a:t>
                      </a:r>
                      <a:endParaRPr lang="de-AT" sz="1200" dirty="0">
                        <a:solidFill>
                          <a:srgbClr val="E46C0A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rnd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480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200" dirty="0" smtClean="0">
                          <a:solidFill>
                            <a:srgbClr val="E46C0A"/>
                          </a:solidFill>
                          <a:latin typeface="+mj-lt"/>
                        </a:rPr>
                        <a:t>Druck</a:t>
                      </a:r>
                      <a:endParaRPr lang="de-AT" sz="1200" dirty="0">
                        <a:solidFill>
                          <a:srgbClr val="E46C0A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rnd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4807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AT" sz="1200" dirty="0" smtClean="0">
                          <a:solidFill>
                            <a:srgbClr val="984807"/>
                          </a:solidFill>
                          <a:latin typeface="+mj-lt"/>
                        </a:rPr>
                        <a:t>Weiche vorne stellen</a:t>
                      </a:r>
                      <a:endParaRPr lang="de-AT" sz="1200" dirty="0">
                        <a:solidFill>
                          <a:srgbClr val="984807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rnd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200" dirty="0" smtClean="0">
                          <a:solidFill>
                            <a:srgbClr val="984807"/>
                          </a:solidFill>
                          <a:latin typeface="+mj-lt"/>
                        </a:rPr>
                        <a:t>G</a:t>
                      </a:r>
                      <a:endParaRPr lang="de-AT" sz="1200" dirty="0">
                        <a:solidFill>
                          <a:srgbClr val="984807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rnd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C0A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AT" sz="1200" dirty="0" smtClean="0">
                          <a:solidFill>
                            <a:srgbClr val="E46C0A"/>
                          </a:solidFill>
                          <a:latin typeface="+mj-lt"/>
                        </a:rPr>
                        <a:t>Weiche hinten stellen</a:t>
                      </a:r>
                      <a:endParaRPr lang="de-AT" sz="1200" dirty="0">
                        <a:solidFill>
                          <a:srgbClr val="E46C0A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rnd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480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150" dirty="0" err="1" smtClean="0">
                          <a:solidFill>
                            <a:srgbClr val="E46C0A"/>
                          </a:solidFill>
                          <a:latin typeface="+mj-lt"/>
                        </a:rPr>
                        <a:t>Umsch</a:t>
                      </a:r>
                      <a:r>
                        <a:rPr lang="de-AT" sz="1150" dirty="0" smtClean="0">
                          <a:solidFill>
                            <a:srgbClr val="E46C0A"/>
                          </a:solidFill>
                          <a:latin typeface="+mj-lt"/>
                        </a:rPr>
                        <a:t> </a:t>
                      </a:r>
                      <a:r>
                        <a:rPr lang="de-AT" sz="1150" dirty="0" smtClean="0">
                          <a:solidFill>
                            <a:srgbClr val="E46C0A"/>
                          </a:solidFill>
                          <a:latin typeface="+mj-lt"/>
                        </a:rPr>
                        <a:t>G</a:t>
                      </a:r>
                      <a:endParaRPr lang="de-AT" sz="1150" dirty="0">
                        <a:solidFill>
                          <a:srgbClr val="E46C0A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rnd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4807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AT" sz="1200" dirty="0" smtClean="0">
                          <a:solidFill>
                            <a:srgbClr val="984807"/>
                          </a:solidFill>
                          <a:latin typeface="+mj-lt"/>
                        </a:rPr>
                        <a:t>Weiche mit Mausklick</a:t>
                      </a:r>
                      <a:r>
                        <a:rPr lang="de-AT" sz="1200" baseline="0" dirty="0" smtClean="0">
                          <a:solidFill>
                            <a:srgbClr val="984807"/>
                          </a:solidFill>
                          <a:latin typeface="+mj-lt"/>
                        </a:rPr>
                        <a:t> </a:t>
                      </a:r>
                      <a:r>
                        <a:rPr lang="de-AT" sz="1200" dirty="0" smtClean="0">
                          <a:solidFill>
                            <a:srgbClr val="984807"/>
                          </a:solidFill>
                          <a:latin typeface="+mj-lt"/>
                        </a:rPr>
                        <a:t>umstellen</a:t>
                      </a:r>
                      <a:endParaRPr lang="de-AT" sz="1200" dirty="0">
                        <a:solidFill>
                          <a:srgbClr val="984807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rnd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200" dirty="0" smtClean="0">
                          <a:solidFill>
                            <a:srgbClr val="984807"/>
                          </a:solidFill>
                          <a:latin typeface="+mj-lt"/>
                        </a:rPr>
                        <a:t>Alt</a:t>
                      </a:r>
                      <a:endParaRPr lang="de-AT" sz="1200" dirty="0">
                        <a:solidFill>
                          <a:srgbClr val="984807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rnd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C0A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AT" sz="1200" dirty="0" smtClean="0">
                          <a:solidFill>
                            <a:srgbClr val="E46C0A"/>
                          </a:solidFill>
                          <a:latin typeface="+mj-lt"/>
                        </a:rPr>
                        <a:t>Mit</a:t>
                      </a:r>
                      <a:r>
                        <a:rPr lang="de-AT" sz="1200" baseline="0" dirty="0" smtClean="0">
                          <a:solidFill>
                            <a:srgbClr val="E46C0A"/>
                          </a:solidFill>
                          <a:latin typeface="+mj-lt"/>
                        </a:rPr>
                        <a:t> Mausklick abkuppeln</a:t>
                      </a:r>
                      <a:endParaRPr lang="de-AT" sz="1200" dirty="0">
                        <a:solidFill>
                          <a:srgbClr val="E46C0A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rnd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480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200" dirty="0" smtClean="0">
                          <a:solidFill>
                            <a:srgbClr val="E46C0A"/>
                          </a:solidFill>
                          <a:latin typeface="+mj-lt"/>
                        </a:rPr>
                        <a:t>U</a:t>
                      </a:r>
                      <a:endParaRPr lang="de-AT" sz="1200" dirty="0">
                        <a:solidFill>
                          <a:srgbClr val="E46C0A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rnd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4807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AT" sz="1200" dirty="0" smtClean="0">
                          <a:solidFill>
                            <a:srgbClr val="984807"/>
                          </a:solidFill>
                          <a:latin typeface="+mj-lt"/>
                        </a:rPr>
                        <a:t>Befugnis einholen (Signal passieren)</a:t>
                      </a:r>
                      <a:endParaRPr lang="de-AT" sz="1200" dirty="0">
                        <a:solidFill>
                          <a:srgbClr val="984807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rnd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200" dirty="0" smtClean="0">
                          <a:solidFill>
                            <a:srgbClr val="984807"/>
                          </a:solidFill>
                          <a:latin typeface="+mj-lt"/>
                        </a:rPr>
                        <a:t>Alt E</a:t>
                      </a:r>
                      <a:endParaRPr lang="de-AT" sz="1200" dirty="0">
                        <a:solidFill>
                          <a:srgbClr val="984807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rnd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C0A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AT" sz="1200" dirty="0" smtClean="0">
                          <a:solidFill>
                            <a:srgbClr val="E46C0A"/>
                          </a:solidFill>
                          <a:latin typeface="+mj-lt"/>
                        </a:rPr>
                        <a:t>Befugnis mit Maus-klick einholen</a:t>
                      </a:r>
                      <a:endParaRPr lang="de-AT" sz="1200" dirty="0">
                        <a:solidFill>
                          <a:srgbClr val="E46C0A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rnd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480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200" dirty="0" smtClean="0">
                          <a:solidFill>
                            <a:srgbClr val="E46C0A"/>
                          </a:solidFill>
                          <a:latin typeface="+mj-lt"/>
                        </a:rPr>
                        <a:t>Strg </a:t>
                      </a:r>
                      <a:r>
                        <a:rPr lang="de-AT" sz="1200" dirty="0" smtClean="0">
                          <a:solidFill>
                            <a:srgbClr val="E46C0A"/>
                          </a:solidFill>
                          <a:latin typeface="+mj-lt"/>
                        </a:rPr>
                        <a:t>G</a:t>
                      </a:r>
                      <a:endParaRPr lang="de-AT" sz="1200" dirty="0">
                        <a:solidFill>
                          <a:srgbClr val="E46C0A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rnd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4807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AT" sz="1200" dirty="0" smtClean="0">
                          <a:solidFill>
                            <a:srgbClr val="984807"/>
                          </a:solidFill>
                          <a:latin typeface="+mj-lt"/>
                        </a:rPr>
                        <a:t>Befugnis für Spieler erzwingen</a:t>
                      </a:r>
                      <a:endParaRPr lang="de-AT" sz="1200" dirty="0">
                        <a:solidFill>
                          <a:srgbClr val="984807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rnd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200" dirty="0" smtClean="0">
                          <a:solidFill>
                            <a:srgbClr val="984807"/>
                          </a:solidFill>
                          <a:latin typeface="+mj-lt"/>
                        </a:rPr>
                        <a:t>Strg </a:t>
                      </a:r>
                      <a:r>
                        <a:rPr lang="de-AT" sz="1200" dirty="0" smtClean="0">
                          <a:solidFill>
                            <a:srgbClr val="984807"/>
                          </a:solidFill>
                          <a:latin typeface="+mj-lt"/>
                        </a:rPr>
                        <a:t>Tab</a:t>
                      </a:r>
                      <a:endParaRPr lang="de-AT" sz="1200" dirty="0">
                        <a:solidFill>
                          <a:srgbClr val="984807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rnd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C0A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AT" sz="1200" dirty="0" smtClean="0">
                          <a:solidFill>
                            <a:srgbClr val="E46C0A"/>
                          </a:solidFill>
                          <a:latin typeface="+mj-lt"/>
                        </a:rPr>
                        <a:t>Signal bei VORSICHT</a:t>
                      </a:r>
                      <a:r>
                        <a:rPr lang="de-AT" sz="1200" baseline="0" dirty="0" smtClean="0">
                          <a:solidFill>
                            <a:srgbClr val="E46C0A"/>
                          </a:solidFill>
                          <a:latin typeface="+mj-lt"/>
                        </a:rPr>
                        <a:t> überfahren</a:t>
                      </a:r>
                      <a:endParaRPr lang="de-AT" sz="1200" dirty="0">
                        <a:solidFill>
                          <a:srgbClr val="E46C0A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rnd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480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200" dirty="0" smtClean="0">
                          <a:solidFill>
                            <a:srgbClr val="E46C0A"/>
                          </a:solidFill>
                          <a:latin typeface="+mj-lt"/>
                        </a:rPr>
                        <a:t>Tab</a:t>
                      </a:r>
                      <a:endParaRPr lang="de-AT" sz="1200" dirty="0">
                        <a:solidFill>
                          <a:srgbClr val="E46C0A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rnd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4807"/>
                    </a:solidFill>
                  </a:tcPr>
                </a:tc>
              </a:tr>
            </a:tbl>
          </a:graphicData>
        </a:graphic>
      </p:graphicFrame>
      <p:grpSp>
        <p:nvGrpSpPr>
          <p:cNvPr id="33" name="Gruppieren 32"/>
          <p:cNvGrpSpPr/>
          <p:nvPr/>
        </p:nvGrpSpPr>
        <p:grpSpPr>
          <a:xfrm>
            <a:off x="35895" y="0"/>
            <a:ext cx="6822105" cy="9766503"/>
            <a:chOff x="35895" y="0"/>
            <a:chExt cx="6822105" cy="9766503"/>
          </a:xfrm>
        </p:grpSpPr>
        <p:grpSp>
          <p:nvGrpSpPr>
            <p:cNvPr id="36" name="Gruppieren 35"/>
            <p:cNvGrpSpPr/>
            <p:nvPr/>
          </p:nvGrpSpPr>
          <p:grpSpPr>
            <a:xfrm>
              <a:off x="35895" y="0"/>
              <a:ext cx="6822105" cy="713257"/>
              <a:chOff x="35895" y="0"/>
              <a:chExt cx="6822105" cy="713257"/>
            </a:xfrm>
          </p:grpSpPr>
          <p:pic>
            <p:nvPicPr>
              <p:cNvPr id="40" name="Grafik 39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895" y="56456"/>
                <a:ext cx="656801" cy="656801"/>
              </a:xfrm>
              <a:prstGeom prst="rect">
                <a:avLst/>
              </a:prstGeom>
            </p:spPr>
          </p:pic>
          <p:sp>
            <p:nvSpPr>
              <p:cNvPr id="43" name="Textfeld 42"/>
              <p:cNvSpPr txBox="1"/>
              <p:nvPr/>
            </p:nvSpPr>
            <p:spPr>
              <a:xfrm>
                <a:off x="595250" y="0"/>
                <a:ext cx="626274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AT" sz="1600" b="1" dirty="0">
                    <a:solidFill>
                      <a:srgbClr val="820000"/>
                    </a:solidFill>
                    <a:latin typeface="+mj-lt"/>
                  </a:rPr>
                  <a:t>OPEN </a:t>
                </a:r>
                <a:r>
                  <a:rPr lang="de-AT" sz="1600" b="1" dirty="0" smtClean="0">
                    <a:solidFill>
                      <a:srgbClr val="820000"/>
                    </a:solidFill>
                    <a:latin typeface="+mj-lt"/>
                  </a:rPr>
                  <a:t>RAILS</a:t>
                </a:r>
              </a:p>
              <a:p>
                <a:r>
                  <a:rPr lang="de-AT" b="1" dirty="0" smtClean="0">
                    <a:solidFill>
                      <a:srgbClr val="820000"/>
                    </a:solidFill>
                    <a:latin typeface="+mj-lt"/>
                  </a:rPr>
                  <a:t>                   </a:t>
                </a:r>
                <a:r>
                  <a:rPr lang="de-AT" sz="2000" b="1" dirty="0" smtClean="0">
                    <a:solidFill>
                      <a:srgbClr val="820000"/>
                    </a:solidFill>
                    <a:latin typeface="+mj-lt"/>
                  </a:rPr>
                  <a:t>German Keyboard Guide</a:t>
                </a:r>
                <a:endParaRPr lang="de-AT" sz="2000" dirty="0">
                  <a:solidFill>
                    <a:srgbClr val="820000"/>
                  </a:solidFill>
                  <a:latin typeface="+mj-lt"/>
                </a:endParaRPr>
              </a:p>
            </p:txBody>
          </p:sp>
          <p:sp>
            <p:nvSpPr>
              <p:cNvPr id="46" name="Textfeld 45"/>
              <p:cNvSpPr txBox="1"/>
              <p:nvPr/>
            </p:nvSpPr>
            <p:spPr>
              <a:xfrm>
                <a:off x="3429000" y="15513"/>
                <a:ext cx="3429000" cy="438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de-AT" sz="750" dirty="0" smtClean="0">
                    <a:solidFill>
                      <a:schemeClr val="bg1">
                        <a:lumMod val="65000"/>
                      </a:schemeClr>
                    </a:solidFill>
                  </a:rPr>
                  <a:t>Verfasst für </a:t>
                </a:r>
                <a:r>
                  <a:rPr lang="de-AT" sz="750" i="1" dirty="0">
                    <a:solidFill>
                      <a:schemeClr val="bg1">
                        <a:lumMod val="65000"/>
                      </a:schemeClr>
                    </a:solidFill>
                  </a:rPr>
                  <a:t>Open </a:t>
                </a:r>
                <a:r>
                  <a:rPr lang="de-AT" sz="750" i="1" dirty="0" err="1">
                    <a:solidFill>
                      <a:schemeClr val="bg1">
                        <a:lumMod val="65000"/>
                      </a:schemeClr>
                    </a:solidFill>
                  </a:rPr>
                  <a:t>Rails</a:t>
                </a:r>
                <a:r>
                  <a:rPr lang="de-AT" sz="750" dirty="0">
                    <a:solidFill>
                      <a:schemeClr val="bg1">
                        <a:lumMod val="65000"/>
                      </a:schemeClr>
                    </a:solidFill>
                  </a:rPr>
                  <a:t> Version 0.9.0</a:t>
                </a:r>
              </a:p>
              <a:p>
                <a:pPr algn="r"/>
                <a:r>
                  <a:rPr lang="de-AT" sz="750" dirty="0">
                    <a:solidFill>
                      <a:schemeClr val="bg1">
                        <a:lumMod val="65000"/>
                      </a:schemeClr>
                    </a:solidFill>
                  </a:rPr>
                  <a:t>Version </a:t>
                </a:r>
                <a:r>
                  <a:rPr lang="de-AT" sz="750" dirty="0" smtClean="0">
                    <a:solidFill>
                      <a:schemeClr val="bg1">
                        <a:lumMod val="65000"/>
                      </a:schemeClr>
                    </a:solidFill>
                  </a:rPr>
                  <a:t>1.1d, 21. Juli </a:t>
                </a:r>
                <a:r>
                  <a:rPr lang="de-AT" sz="750" dirty="0">
                    <a:solidFill>
                      <a:schemeClr val="bg1">
                        <a:lumMod val="65000"/>
                      </a:schemeClr>
                    </a:solidFill>
                  </a:rPr>
                  <a:t>2013</a:t>
                </a:r>
              </a:p>
              <a:p>
                <a:pPr algn="r"/>
                <a:r>
                  <a:rPr lang="de-AT" sz="750" dirty="0" smtClean="0">
                    <a:solidFill>
                      <a:schemeClr val="bg1">
                        <a:lumMod val="50000"/>
                      </a:schemeClr>
                    </a:solidFill>
                    <a:latin typeface="+mj-lt"/>
                  </a:rPr>
                  <a:t>Verfasst von </a:t>
                </a:r>
                <a:r>
                  <a:rPr lang="de-AT" sz="750" dirty="0" smtClean="0">
                    <a:solidFill>
                      <a:schemeClr val="bg1">
                        <a:lumMod val="50000"/>
                      </a:schemeClr>
                    </a:solidFill>
                    <a:latin typeface="+mj-lt"/>
                  </a:rPr>
                  <a:t>Markus Gelbmann</a:t>
                </a:r>
                <a:endParaRPr lang="de-AT" sz="750" dirty="0">
                  <a:solidFill>
                    <a:schemeClr val="bg1">
                      <a:lumMod val="50000"/>
                    </a:schemeClr>
                  </a:solidFill>
                  <a:latin typeface="+mj-lt"/>
                </a:endParaRPr>
              </a:p>
            </p:txBody>
          </p:sp>
        </p:grpSp>
        <p:sp>
          <p:nvSpPr>
            <p:cNvPr id="38" name="Textfeld 37"/>
            <p:cNvSpPr txBox="1"/>
            <p:nvPr/>
          </p:nvSpPr>
          <p:spPr>
            <a:xfrm>
              <a:off x="4485186" y="9489504"/>
              <a:ext cx="1987200" cy="276999"/>
            </a:xfrm>
            <a:prstGeom prst="rect">
              <a:avLst/>
            </a:prstGeom>
            <a:gradFill>
              <a:gsLst>
                <a:gs pos="27000">
                  <a:srgbClr val="820000"/>
                </a:gs>
                <a:gs pos="0">
                  <a:srgbClr val="820000"/>
                </a:gs>
                <a:gs pos="100000">
                  <a:srgbClr val="FFFFFF">
                    <a:alpha val="0"/>
                  </a:srgbClr>
                </a:gs>
              </a:gsLst>
              <a:lin ang="7200000" scaled="0"/>
            </a:gradFill>
            <a:ln>
              <a:solidFill>
                <a:schemeClr val="bg2">
                  <a:lumMod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de-AT" sz="1200" b="1" dirty="0" smtClean="0">
                  <a:solidFill>
                    <a:schemeClr val="bg1">
                      <a:lumMod val="85000"/>
                    </a:schemeClr>
                  </a:solidFill>
                  <a:latin typeface="+mj-lt"/>
                </a:rPr>
                <a:t>Page 1 of 3</a:t>
              </a:r>
              <a:endParaRPr lang="de-AT" sz="1200" b="1" dirty="0">
                <a:solidFill>
                  <a:schemeClr val="bg1">
                    <a:lumMod val="85000"/>
                  </a:schemeClr>
                </a:solidFill>
                <a:latin typeface="+mj-lt"/>
              </a:endParaRPr>
            </a:p>
          </p:txBody>
        </p:sp>
      </p:grpSp>
      <p:graphicFrame>
        <p:nvGraphicFramePr>
          <p:cNvPr id="53" name="Tabelle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2899445"/>
              </p:ext>
            </p:extLst>
          </p:nvPr>
        </p:nvGraphicFramePr>
        <p:xfrm>
          <a:off x="188640" y="6609184"/>
          <a:ext cx="3980606" cy="3083560"/>
        </p:xfrm>
        <a:graphic>
          <a:graphicData uri="http://schemas.openxmlformats.org/drawingml/2006/table">
            <a:tbl>
              <a:tblPr firstRow="1" bandRow="1">
                <a:noFill/>
                <a:tableStyleId>{08FB837D-C827-4EFA-A057-4D05807E0F7C}</a:tableStyleId>
              </a:tblPr>
              <a:tblGrid>
                <a:gridCol w="1415876"/>
                <a:gridCol w="571500"/>
                <a:gridCol w="1324991"/>
                <a:gridCol w="668239"/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de-AT" sz="14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j-lt"/>
                        </a:rPr>
                        <a:t>KAMERA -</a:t>
                      </a:r>
                      <a:r>
                        <a:rPr lang="de-AT" sz="1400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j-lt"/>
                        </a:rPr>
                        <a:t> ANSICHTEN</a:t>
                      </a:r>
                      <a:endParaRPr lang="de-AT" sz="1400" dirty="0">
                        <a:solidFill>
                          <a:schemeClr val="bg1">
                            <a:lumMod val="8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2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AT" sz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Führerstand</a:t>
                      </a:r>
                      <a:endParaRPr lang="de-AT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rnd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1</a:t>
                      </a:r>
                      <a:endParaRPr lang="de-AT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9525" cap="rnd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sz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j-lt"/>
                        </a:rPr>
                        <a:t>Hinauslehnen vor.</a:t>
                      </a:r>
                      <a:endParaRPr lang="de-AT" sz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rnd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j-lt"/>
                        </a:rPr>
                        <a:t>Num7</a:t>
                      </a:r>
                      <a:endParaRPr lang="de-AT" sz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9525" cap="rnd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AT" sz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j-lt"/>
                        </a:rPr>
                        <a:t>Transparenter</a:t>
                      </a:r>
                      <a:r>
                        <a:rPr lang="de-AT" sz="1200" baseline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j-lt"/>
                        </a:rPr>
                        <a:t> </a:t>
                      </a:r>
                      <a:r>
                        <a:rPr lang="de-AT" sz="1200" baseline="0" dirty="0" err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j-lt"/>
                        </a:rPr>
                        <a:t>Fst</a:t>
                      </a:r>
                      <a:r>
                        <a:rPr lang="de-AT" sz="1200" baseline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j-lt"/>
                        </a:rPr>
                        <a:t>.</a:t>
                      </a:r>
                      <a:endParaRPr lang="de-AT" sz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100" dirty="0" err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j-lt"/>
                        </a:rPr>
                        <a:t>Umsch</a:t>
                      </a:r>
                      <a:r>
                        <a:rPr lang="de-AT" sz="11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j-lt"/>
                        </a:rPr>
                        <a:t> </a:t>
                      </a:r>
                      <a:r>
                        <a:rPr lang="de-AT" sz="11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j-lt"/>
                        </a:rPr>
                        <a:t>1</a:t>
                      </a:r>
                      <a:endParaRPr lang="de-AT" sz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9525" cap="rnd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sz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Hinauslehnen zur.</a:t>
                      </a:r>
                      <a:endParaRPr lang="de-AT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Num1</a:t>
                      </a:r>
                      <a:endParaRPr lang="de-AT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9525" cap="rnd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AT" sz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Außen Spitze</a:t>
                      </a:r>
                      <a:endParaRPr lang="de-AT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2</a:t>
                      </a:r>
                      <a:endParaRPr lang="de-AT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9525" cap="rnd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sz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j-lt"/>
                        </a:rPr>
                        <a:t>Beobachter</a:t>
                      </a:r>
                      <a:endParaRPr lang="de-AT" sz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j-lt"/>
                        </a:rPr>
                        <a:t>4</a:t>
                      </a:r>
                      <a:endParaRPr lang="de-AT" sz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9525" cap="rnd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AT" sz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j-lt"/>
                        </a:rPr>
                        <a:t>Außen Ende</a:t>
                      </a:r>
                      <a:endParaRPr lang="de-AT" sz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j-lt"/>
                        </a:rPr>
                        <a:t>3</a:t>
                      </a:r>
                      <a:endParaRPr lang="de-AT" sz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9525" cap="rnd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sz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Frei</a:t>
                      </a:r>
                      <a:r>
                        <a:rPr lang="de-AT" sz="1200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 beweglich</a:t>
                      </a:r>
                      <a:endParaRPr lang="de-AT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8</a:t>
                      </a:r>
                      <a:endParaRPr lang="de-AT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9525" cap="rnd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AT" sz="1200" dirty="0" smtClean="0">
                          <a:solidFill>
                            <a:srgbClr val="E46C0A"/>
                          </a:solidFill>
                          <a:latin typeface="+mj-lt"/>
                        </a:rPr>
                        <a:t>Passagier</a:t>
                      </a:r>
                      <a:endParaRPr lang="de-AT" sz="1200" dirty="0">
                        <a:solidFill>
                          <a:srgbClr val="E46C0A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480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200" dirty="0" smtClean="0">
                          <a:solidFill>
                            <a:srgbClr val="E46C0A"/>
                          </a:solidFill>
                          <a:latin typeface="+mj-lt"/>
                        </a:rPr>
                        <a:t>5</a:t>
                      </a:r>
                      <a:endParaRPr lang="de-AT" sz="1200" dirty="0">
                        <a:solidFill>
                          <a:srgbClr val="E46C0A"/>
                        </a:solidFill>
                        <a:latin typeface="+mj-lt"/>
                      </a:endParaRPr>
                    </a:p>
                  </a:txBody>
                  <a:tcPr anchor="ctr">
                    <a:lnL w="9525" cap="rnd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480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sz="1200" dirty="0" smtClean="0">
                          <a:solidFill>
                            <a:srgbClr val="984807"/>
                          </a:solidFill>
                          <a:latin typeface="+mj-lt"/>
                        </a:rPr>
                        <a:t>Vorherige Freie</a:t>
                      </a:r>
                      <a:endParaRPr lang="de-AT" sz="1200" dirty="0">
                        <a:solidFill>
                          <a:srgbClr val="984807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050" dirty="0" err="1" smtClean="0">
                          <a:solidFill>
                            <a:srgbClr val="984807"/>
                          </a:solidFill>
                          <a:latin typeface="+mj-lt"/>
                        </a:rPr>
                        <a:t>Umsch</a:t>
                      </a:r>
                      <a:r>
                        <a:rPr lang="de-AT" sz="1050" dirty="0" smtClean="0">
                          <a:solidFill>
                            <a:srgbClr val="984807"/>
                          </a:solidFill>
                          <a:latin typeface="+mj-lt"/>
                        </a:rPr>
                        <a:t> </a:t>
                      </a:r>
                      <a:r>
                        <a:rPr lang="de-AT" sz="1050" dirty="0" smtClean="0">
                          <a:solidFill>
                            <a:srgbClr val="984807"/>
                          </a:solidFill>
                          <a:latin typeface="+mj-lt"/>
                        </a:rPr>
                        <a:t>8</a:t>
                      </a:r>
                      <a:endParaRPr lang="de-AT" sz="1050" dirty="0">
                        <a:solidFill>
                          <a:srgbClr val="984807"/>
                        </a:solidFill>
                        <a:latin typeface="+mj-lt"/>
                      </a:endParaRPr>
                    </a:p>
                  </a:txBody>
                  <a:tcPr anchor="ctr">
                    <a:lnL w="9525" cap="rnd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C0A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AT" sz="1200" dirty="0" smtClean="0">
                          <a:solidFill>
                            <a:srgbClr val="984807"/>
                          </a:solidFill>
                          <a:latin typeface="+mj-lt"/>
                        </a:rPr>
                        <a:t>Bremser</a:t>
                      </a:r>
                      <a:endParaRPr lang="de-AT" sz="1200" dirty="0">
                        <a:solidFill>
                          <a:srgbClr val="984807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200" dirty="0" smtClean="0">
                          <a:solidFill>
                            <a:srgbClr val="984807"/>
                          </a:solidFill>
                          <a:latin typeface="+mj-lt"/>
                        </a:rPr>
                        <a:t>6</a:t>
                      </a:r>
                      <a:endParaRPr lang="de-AT" sz="1200" dirty="0">
                        <a:solidFill>
                          <a:srgbClr val="984807"/>
                        </a:solidFill>
                        <a:latin typeface="+mj-lt"/>
                      </a:endParaRPr>
                    </a:p>
                  </a:txBody>
                  <a:tcPr anchor="ctr">
                    <a:lnL w="9525" cap="rnd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sz="1200" dirty="0" smtClean="0">
                          <a:solidFill>
                            <a:srgbClr val="E46C0A"/>
                          </a:solidFill>
                          <a:latin typeface="+mj-lt"/>
                        </a:rPr>
                        <a:t>Vibrationsstufen</a:t>
                      </a:r>
                      <a:endParaRPr lang="de-AT" sz="1200" baseline="0" dirty="0" smtClean="0">
                        <a:solidFill>
                          <a:srgbClr val="E46C0A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480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200" dirty="0" smtClean="0">
                          <a:solidFill>
                            <a:srgbClr val="E46C0A"/>
                          </a:solidFill>
                          <a:latin typeface="+mj-lt"/>
                        </a:rPr>
                        <a:t>Strg </a:t>
                      </a:r>
                      <a:r>
                        <a:rPr lang="de-AT" sz="1200" dirty="0" smtClean="0">
                          <a:solidFill>
                            <a:srgbClr val="E46C0A"/>
                          </a:solidFill>
                          <a:latin typeface="+mj-lt"/>
                        </a:rPr>
                        <a:t>V</a:t>
                      </a:r>
                      <a:endParaRPr lang="de-AT" sz="1200" dirty="0">
                        <a:solidFill>
                          <a:srgbClr val="E46C0A"/>
                        </a:solidFill>
                        <a:latin typeface="+mj-lt"/>
                      </a:endParaRPr>
                    </a:p>
                  </a:txBody>
                  <a:tcPr anchor="ctr">
                    <a:lnL w="9525" cap="rnd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4807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AT" sz="1200" dirty="0" smtClean="0">
                          <a:solidFill>
                            <a:srgbClr val="E46C0A"/>
                          </a:solidFill>
                          <a:latin typeface="+mj-lt"/>
                        </a:rPr>
                        <a:t>Zwischen aktiven Zügen springen</a:t>
                      </a:r>
                      <a:endParaRPr lang="de-AT" sz="1200" dirty="0">
                        <a:solidFill>
                          <a:srgbClr val="E46C0A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480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200" dirty="0" smtClean="0">
                          <a:solidFill>
                            <a:srgbClr val="E46C0A"/>
                          </a:solidFill>
                          <a:latin typeface="+mj-lt"/>
                        </a:rPr>
                        <a:t>Alt 9</a:t>
                      </a:r>
                      <a:endParaRPr lang="de-AT" sz="1200" dirty="0">
                        <a:solidFill>
                          <a:srgbClr val="E46C0A"/>
                        </a:solidFill>
                        <a:latin typeface="+mj-lt"/>
                      </a:endParaRPr>
                    </a:p>
                  </a:txBody>
                  <a:tcPr anchor="ctr">
                    <a:lnL w="9525" cap="rnd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rnd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480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sz="1200" dirty="0" smtClean="0">
                          <a:solidFill>
                            <a:srgbClr val="984807"/>
                          </a:solidFill>
                          <a:latin typeface="+mj-lt"/>
                        </a:rPr>
                        <a:t>Zum Spielerzug zurückspringen</a:t>
                      </a:r>
                      <a:endParaRPr lang="de-AT" sz="1200" dirty="0">
                        <a:solidFill>
                          <a:srgbClr val="984807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200" dirty="0" smtClean="0">
                          <a:solidFill>
                            <a:srgbClr val="984807"/>
                          </a:solidFill>
                          <a:latin typeface="+mj-lt"/>
                        </a:rPr>
                        <a:t>9</a:t>
                      </a:r>
                      <a:endParaRPr lang="de-AT" sz="1200" dirty="0">
                        <a:solidFill>
                          <a:srgbClr val="984807"/>
                        </a:solidFill>
                        <a:latin typeface="+mj-lt"/>
                      </a:endParaRPr>
                    </a:p>
                  </a:txBody>
                  <a:tcPr anchor="ctr">
                    <a:lnL w="9525" cap="rnd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rnd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C0A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AT" sz="1200" dirty="0" smtClean="0">
                          <a:solidFill>
                            <a:srgbClr val="984807"/>
                          </a:solidFill>
                          <a:latin typeface="+mj-lt"/>
                        </a:rPr>
                        <a:t>Move To Next </a:t>
                      </a:r>
                      <a:r>
                        <a:rPr lang="de-AT" sz="1200" dirty="0" err="1" smtClean="0">
                          <a:solidFill>
                            <a:srgbClr val="984807"/>
                          </a:solidFill>
                          <a:latin typeface="+mj-lt"/>
                        </a:rPr>
                        <a:t>Locomotive</a:t>
                      </a:r>
                      <a:endParaRPr lang="de-AT" sz="1200" dirty="0">
                        <a:solidFill>
                          <a:srgbClr val="984807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200" dirty="0" smtClean="0">
                          <a:solidFill>
                            <a:srgbClr val="984807"/>
                          </a:solidFill>
                          <a:latin typeface="+mj-lt"/>
                        </a:rPr>
                        <a:t>Strg </a:t>
                      </a:r>
                      <a:r>
                        <a:rPr lang="de-AT" sz="1200" dirty="0" smtClean="0">
                          <a:solidFill>
                            <a:srgbClr val="984807"/>
                          </a:solidFill>
                          <a:latin typeface="+mj-lt"/>
                        </a:rPr>
                        <a:t>E</a:t>
                      </a:r>
                      <a:endParaRPr lang="de-AT" sz="1200" dirty="0">
                        <a:solidFill>
                          <a:srgbClr val="984807"/>
                        </a:solidFill>
                        <a:latin typeface="+mj-lt"/>
                      </a:endParaRPr>
                    </a:p>
                  </a:txBody>
                  <a:tcPr anchor="ctr">
                    <a:lnL w="9525" cap="rnd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rnd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sz="1200" dirty="0" smtClean="0">
                          <a:solidFill>
                            <a:srgbClr val="E46C0A"/>
                          </a:solidFill>
                          <a:latin typeface="+mj-lt"/>
                        </a:rPr>
                        <a:t>Jump To </a:t>
                      </a:r>
                      <a:br>
                        <a:rPr lang="de-AT" sz="1200" dirty="0" smtClean="0">
                          <a:solidFill>
                            <a:srgbClr val="E46C0A"/>
                          </a:solidFill>
                          <a:latin typeface="+mj-lt"/>
                        </a:rPr>
                      </a:br>
                      <a:r>
                        <a:rPr lang="de-AT" sz="1200" dirty="0" smtClean="0">
                          <a:solidFill>
                            <a:srgbClr val="E46C0A"/>
                          </a:solidFill>
                          <a:latin typeface="+mj-lt"/>
                        </a:rPr>
                        <a:t>See Switch</a:t>
                      </a:r>
                      <a:endParaRPr lang="de-AT" sz="1200" dirty="0">
                        <a:solidFill>
                          <a:srgbClr val="E46C0A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480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200" dirty="0" smtClean="0">
                          <a:solidFill>
                            <a:srgbClr val="E46C0A"/>
                          </a:solidFill>
                          <a:latin typeface="+mj-lt"/>
                        </a:rPr>
                        <a:t>Strg </a:t>
                      </a:r>
                      <a:r>
                        <a:rPr lang="de-AT" sz="1200" dirty="0" smtClean="0">
                          <a:solidFill>
                            <a:srgbClr val="E46C0A"/>
                          </a:solidFill>
                          <a:latin typeface="+mj-lt"/>
                        </a:rPr>
                        <a:t>Alt G</a:t>
                      </a:r>
                      <a:endParaRPr lang="de-AT" sz="1200" dirty="0">
                        <a:solidFill>
                          <a:srgbClr val="E46C0A"/>
                        </a:solidFill>
                        <a:latin typeface="+mj-lt"/>
                      </a:endParaRPr>
                    </a:p>
                  </a:txBody>
                  <a:tcPr anchor="ctr">
                    <a:lnL w="9525" cap="rnd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rnd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4807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2883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6617059"/>
              </p:ext>
            </p:extLst>
          </p:nvPr>
        </p:nvGraphicFramePr>
        <p:xfrm>
          <a:off x="225033" y="3584848"/>
          <a:ext cx="3951425" cy="2434561"/>
        </p:xfrm>
        <a:graphic>
          <a:graphicData uri="http://schemas.openxmlformats.org/drawingml/2006/table">
            <a:tbl>
              <a:tblPr firstRow="1" bandRow="1">
                <a:noFill/>
                <a:tableStyleId>{08FB837D-C827-4EFA-A057-4D05807E0F7C}</a:tableStyleId>
              </a:tblPr>
              <a:tblGrid>
                <a:gridCol w="1286642"/>
                <a:gridCol w="688184"/>
                <a:gridCol w="1313260"/>
                <a:gridCol w="663339"/>
              </a:tblGrid>
              <a:tr h="400992">
                <a:tc gridSpan="4">
                  <a:txBody>
                    <a:bodyPr/>
                    <a:lstStyle/>
                    <a:p>
                      <a:pPr algn="ctr"/>
                      <a:r>
                        <a:rPr lang="de-AT" sz="14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j-lt"/>
                        </a:rPr>
                        <a:t>ERWEITERTES HEIZEN (Dampfloks)</a:t>
                      </a:r>
                      <a:endParaRPr lang="de-AT" sz="1400" dirty="0">
                        <a:solidFill>
                          <a:schemeClr val="bg1">
                            <a:lumMod val="8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2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</a:tr>
              <a:tr h="296625">
                <a:tc>
                  <a:txBody>
                    <a:bodyPr/>
                    <a:lstStyle/>
                    <a:p>
                      <a:r>
                        <a:rPr lang="de-AT" sz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Heizen steuern</a:t>
                      </a:r>
                      <a:endParaRPr lang="de-AT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rnd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Strg</a:t>
                      </a:r>
                      <a:r>
                        <a:rPr lang="de-AT" sz="1200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 </a:t>
                      </a:r>
                      <a:r>
                        <a:rPr lang="de-AT" sz="1200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F</a:t>
                      </a:r>
                      <a:endParaRPr lang="de-AT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9525" cap="rnd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sz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j-lt"/>
                        </a:rPr>
                        <a:t>Gebläse +</a:t>
                      </a:r>
                      <a:endParaRPr lang="de-AT" sz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rnd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j-lt"/>
                        </a:rPr>
                        <a:t>N</a:t>
                      </a:r>
                      <a:endParaRPr lang="de-AT" sz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9525" cap="rnd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96625">
                <a:tc>
                  <a:txBody>
                    <a:bodyPr/>
                    <a:lstStyle/>
                    <a:p>
                      <a:r>
                        <a:rPr lang="de-AT" sz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j-lt"/>
                        </a:rPr>
                        <a:t>Schaufelrate +</a:t>
                      </a:r>
                      <a:endParaRPr lang="de-AT" sz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j-lt"/>
                        </a:rPr>
                        <a:t>R</a:t>
                      </a:r>
                      <a:endParaRPr lang="de-AT" sz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9525" cap="rnd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sz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Gebläse </a:t>
                      </a:r>
                      <a:r>
                        <a:rPr lang="de-AT" sz="1200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Symbol"/>
                        </a:rPr>
                        <a:t></a:t>
                      </a:r>
                      <a:endParaRPr lang="de-AT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Ums. </a:t>
                      </a:r>
                      <a:r>
                        <a:rPr lang="de-AT" sz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N</a:t>
                      </a:r>
                      <a:endParaRPr lang="de-AT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9525" cap="rnd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296625">
                <a:tc>
                  <a:txBody>
                    <a:bodyPr/>
                    <a:lstStyle/>
                    <a:p>
                      <a:r>
                        <a:rPr lang="de-AT" sz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Feuerrate </a:t>
                      </a:r>
                      <a:r>
                        <a:rPr lang="de-AT" sz="1200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Symbol"/>
                        </a:rPr>
                        <a:t></a:t>
                      </a:r>
                      <a:endParaRPr lang="de-AT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Ums. </a:t>
                      </a:r>
                      <a:r>
                        <a:rPr lang="de-AT" sz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R</a:t>
                      </a:r>
                      <a:endParaRPr lang="de-AT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9525" cap="rnd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sz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j-lt"/>
                        </a:rPr>
                        <a:t>Klappen öffnen</a:t>
                      </a:r>
                      <a:endParaRPr lang="de-AT" sz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j-lt"/>
                        </a:rPr>
                        <a:t>M</a:t>
                      </a:r>
                      <a:endParaRPr lang="de-AT" sz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9525" cap="rnd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96625">
                <a:tc>
                  <a:txBody>
                    <a:bodyPr/>
                    <a:lstStyle/>
                    <a:p>
                      <a:r>
                        <a:rPr lang="de-AT" sz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j-lt"/>
                        </a:rPr>
                        <a:t>Feuerrate voll</a:t>
                      </a:r>
                      <a:endParaRPr lang="de-AT" sz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j-lt"/>
                        </a:rPr>
                        <a:t>Strg </a:t>
                      </a:r>
                      <a:r>
                        <a:rPr lang="de-AT" sz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j-lt"/>
                        </a:rPr>
                        <a:t>R</a:t>
                      </a:r>
                      <a:endParaRPr lang="de-AT" sz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9525" cap="rnd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rnd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sz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Klappen schließen</a:t>
                      </a:r>
                      <a:endParaRPr lang="de-AT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1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Ums. </a:t>
                      </a:r>
                      <a:r>
                        <a:rPr lang="de-AT" sz="11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M</a:t>
                      </a:r>
                      <a:endParaRPr lang="de-AT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9525" cap="rnd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rnd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296625">
                <a:tc>
                  <a:txBody>
                    <a:bodyPr/>
                    <a:lstStyle/>
                    <a:p>
                      <a:r>
                        <a:rPr lang="de-AT" sz="1200" dirty="0" smtClean="0">
                          <a:solidFill>
                            <a:srgbClr val="E46C0A"/>
                          </a:solidFill>
                          <a:latin typeface="+mj-lt"/>
                        </a:rPr>
                        <a:t>Steuere Injektor </a:t>
                      </a:r>
                      <a:r>
                        <a:rPr lang="de-AT" sz="1200" dirty="0" smtClean="0">
                          <a:solidFill>
                            <a:srgbClr val="E46C0A"/>
                          </a:solidFill>
                          <a:latin typeface="+mj-lt"/>
                        </a:rPr>
                        <a:t>I</a:t>
                      </a:r>
                      <a:endParaRPr lang="de-AT" sz="1200" dirty="0">
                        <a:solidFill>
                          <a:srgbClr val="E46C0A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480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200" dirty="0" smtClean="0">
                          <a:solidFill>
                            <a:srgbClr val="E46C0A"/>
                          </a:solidFill>
                          <a:latin typeface="+mj-lt"/>
                        </a:rPr>
                        <a:t>I</a:t>
                      </a:r>
                      <a:endParaRPr lang="de-AT" sz="1200" dirty="0">
                        <a:solidFill>
                          <a:srgbClr val="E46C0A"/>
                        </a:solidFill>
                        <a:latin typeface="+mj-lt"/>
                      </a:endParaRPr>
                    </a:p>
                  </a:txBody>
                  <a:tcPr anchor="ctr">
                    <a:lnL w="9525" cap="rnd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rnd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480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sz="1200" dirty="0" smtClean="0">
                          <a:solidFill>
                            <a:srgbClr val="984807"/>
                          </a:solidFill>
                          <a:latin typeface="+mj-lt"/>
                        </a:rPr>
                        <a:t>Steuere Injektor </a:t>
                      </a:r>
                      <a:r>
                        <a:rPr lang="de-AT" sz="1200" dirty="0" smtClean="0">
                          <a:solidFill>
                            <a:srgbClr val="984807"/>
                          </a:solidFill>
                          <a:latin typeface="+mj-lt"/>
                        </a:rPr>
                        <a:t>II</a:t>
                      </a:r>
                      <a:endParaRPr lang="de-AT" sz="1200" dirty="0">
                        <a:solidFill>
                          <a:srgbClr val="984807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200" dirty="0" smtClean="0">
                          <a:solidFill>
                            <a:srgbClr val="984807"/>
                          </a:solidFill>
                          <a:latin typeface="+mj-lt"/>
                        </a:rPr>
                        <a:t>O</a:t>
                      </a:r>
                      <a:endParaRPr lang="de-AT" sz="1200" dirty="0">
                        <a:solidFill>
                          <a:srgbClr val="984807"/>
                        </a:solidFill>
                        <a:latin typeface="+mj-lt"/>
                      </a:endParaRPr>
                    </a:p>
                  </a:txBody>
                  <a:tcPr anchor="ctr">
                    <a:lnL w="9525" cap="rnd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rnd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C0A"/>
                    </a:solidFill>
                  </a:tcPr>
                </a:tc>
              </a:tr>
              <a:tr h="276124">
                <a:tc>
                  <a:txBody>
                    <a:bodyPr/>
                    <a:lstStyle/>
                    <a:p>
                      <a:r>
                        <a:rPr lang="de-AT" sz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j-lt"/>
                        </a:rPr>
                        <a:t>Injektor I</a:t>
                      </a:r>
                      <a:r>
                        <a:rPr lang="de-AT" sz="1200" baseline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j-lt"/>
                        </a:rPr>
                        <a:t> +</a:t>
                      </a:r>
                      <a:endParaRPr lang="de-AT" sz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j-lt"/>
                        </a:rPr>
                        <a:t>K</a:t>
                      </a:r>
                      <a:endParaRPr lang="de-AT" sz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9525" cap="rnd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rnd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sz="1200" dirty="0" err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Injector</a:t>
                      </a:r>
                      <a:r>
                        <a:rPr lang="de-AT" sz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 </a:t>
                      </a:r>
                      <a:r>
                        <a:rPr lang="de-AT" sz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II</a:t>
                      </a:r>
                      <a:r>
                        <a:rPr lang="de-AT" sz="1200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 +</a:t>
                      </a:r>
                      <a:endParaRPr lang="de-AT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L</a:t>
                      </a:r>
                      <a:endParaRPr lang="de-AT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9525" cap="rnd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rnd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dirty="0" smtClean="0">
                          <a:solidFill>
                            <a:srgbClr val="E46C0A"/>
                          </a:solidFill>
                          <a:latin typeface="+mj-lt"/>
                        </a:rPr>
                        <a:t>Injektor I</a:t>
                      </a:r>
                      <a:r>
                        <a:rPr lang="de-AT" sz="1200" baseline="0" dirty="0" smtClean="0">
                          <a:solidFill>
                            <a:srgbClr val="E46C0A"/>
                          </a:solidFill>
                          <a:latin typeface="+mj-lt"/>
                        </a:rPr>
                        <a:t> </a:t>
                      </a:r>
                      <a:r>
                        <a:rPr lang="de-AT" sz="1200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Symbol"/>
                        </a:rPr>
                        <a:t></a:t>
                      </a:r>
                      <a:endParaRPr lang="de-AT" sz="1200" kern="1200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480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200" dirty="0" smtClean="0">
                          <a:solidFill>
                            <a:srgbClr val="E46C0A"/>
                          </a:solidFill>
                          <a:latin typeface="+mj-lt"/>
                        </a:rPr>
                        <a:t>Ums. </a:t>
                      </a:r>
                      <a:r>
                        <a:rPr lang="de-AT" sz="1200" dirty="0" smtClean="0">
                          <a:solidFill>
                            <a:srgbClr val="E46C0A"/>
                          </a:solidFill>
                          <a:latin typeface="+mj-lt"/>
                        </a:rPr>
                        <a:t>K</a:t>
                      </a:r>
                      <a:endParaRPr lang="de-AT" sz="1200" dirty="0">
                        <a:solidFill>
                          <a:srgbClr val="E46C0A"/>
                        </a:solidFill>
                        <a:latin typeface="+mj-lt"/>
                      </a:endParaRPr>
                    </a:p>
                  </a:txBody>
                  <a:tcPr anchor="ctr">
                    <a:lnL w="9525" cap="rnd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rnd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480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dirty="0" smtClean="0">
                          <a:solidFill>
                            <a:srgbClr val="984807"/>
                          </a:solidFill>
                          <a:latin typeface="+mj-lt"/>
                        </a:rPr>
                        <a:t>Injektor II</a:t>
                      </a:r>
                      <a:r>
                        <a:rPr lang="de-AT" sz="1200" baseline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j-lt"/>
                        </a:rPr>
                        <a:t> </a:t>
                      </a:r>
                      <a:r>
                        <a:rPr lang="de-AT" sz="120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Symbol"/>
                        </a:rPr>
                        <a:t></a:t>
                      </a:r>
                      <a:endParaRPr lang="de-AT" sz="1200" kern="1200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200" dirty="0" smtClean="0">
                          <a:solidFill>
                            <a:srgbClr val="984807"/>
                          </a:solidFill>
                          <a:latin typeface="+mj-lt"/>
                        </a:rPr>
                        <a:t>Ums. </a:t>
                      </a:r>
                      <a:r>
                        <a:rPr lang="de-AT" sz="1200" dirty="0" smtClean="0">
                          <a:solidFill>
                            <a:srgbClr val="984807"/>
                          </a:solidFill>
                          <a:latin typeface="+mj-lt"/>
                        </a:rPr>
                        <a:t>L</a:t>
                      </a:r>
                      <a:endParaRPr lang="de-AT" sz="1200" dirty="0">
                        <a:solidFill>
                          <a:srgbClr val="984807"/>
                        </a:solidFill>
                        <a:latin typeface="+mj-lt"/>
                      </a:endParaRPr>
                    </a:p>
                  </a:txBody>
                  <a:tcPr anchor="ctr">
                    <a:lnL w="9525" cap="rnd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rnd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C0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el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8409755"/>
              </p:ext>
            </p:extLst>
          </p:nvPr>
        </p:nvGraphicFramePr>
        <p:xfrm>
          <a:off x="4351810" y="2397063"/>
          <a:ext cx="2253952" cy="2865120"/>
        </p:xfrm>
        <a:graphic>
          <a:graphicData uri="http://schemas.openxmlformats.org/drawingml/2006/table">
            <a:tbl>
              <a:tblPr firstRow="1" bandRow="1">
                <a:noFill/>
                <a:tableStyleId>{08FB837D-C827-4EFA-A057-4D05807E0F7C}</a:tableStyleId>
              </a:tblPr>
              <a:tblGrid>
                <a:gridCol w="1577766"/>
                <a:gridCol w="676186"/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de-AT" sz="14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j-lt"/>
                        </a:rPr>
                        <a:t>ERWEITERTES BREMSEN</a:t>
                      </a:r>
                      <a:endParaRPr lang="de-AT" sz="1400" dirty="0">
                        <a:solidFill>
                          <a:schemeClr val="bg1">
                            <a:lumMod val="8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2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AT" sz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Notbremse ziehen</a:t>
                      </a:r>
                      <a:endParaRPr lang="de-AT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Rück</a:t>
                      </a:r>
                      <a:endParaRPr lang="de-AT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AT" sz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j-lt"/>
                        </a:rPr>
                        <a:t>Bremsen zurücksetzen</a:t>
                      </a:r>
                      <a:endParaRPr lang="de-AT" sz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j-lt"/>
                        </a:rPr>
                        <a:t>Ums.</a:t>
                      </a:r>
                      <a:r>
                        <a:rPr lang="de-AT" sz="1200" baseline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j-lt"/>
                        </a:rPr>
                        <a:t> </a:t>
                      </a:r>
                      <a:r>
                        <a:rPr lang="de-AT" sz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j-lt"/>
                        </a:rPr>
                        <a:t>-</a:t>
                      </a:r>
                      <a:r>
                        <a:rPr lang="de-AT" sz="1200" baseline="300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j-lt"/>
                        </a:rPr>
                        <a:t>3</a:t>
                      </a:r>
                      <a:endParaRPr lang="de-AT" sz="1200" baseline="300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AT" sz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Handbremsen voll</a:t>
                      </a:r>
                      <a:endParaRPr lang="de-AT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Ums. </a:t>
                      </a:r>
                      <a:r>
                        <a:rPr lang="de-AT" sz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Ä</a:t>
                      </a:r>
                      <a:endParaRPr lang="de-AT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Handbremsen aus</a:t>
                      </a:r>
                      <a:endParaRPr lang="de-AT" sz="1200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j-lt"/>
                        </a:rPr>
                        <a:t>Ums. </a:t>
                      </a:r>
                      <a:r>
                        <a:rPr lang="de-AT" sz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j-lt"/>
                        </a:rPr>
                        <a:t>Ö</a:t>
                      </a:r>
                      <a:endParaRPr lang="de-AT" sz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AT" sz="1200" dirty="0" err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Retainers</a:t>
                      </a:r>
                      <a:r>
                        <a:rPr lang="de-AT" sz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 </a:t>
                      </a:r>
                      <a:r>
                        <a:rPr lang="de-AT" sz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An </a:t>
                      </a:r>
                      <a:r>
                        <a:rPr lang="de-AT" sz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/ </a:t>
                      </a:r>
                      <a:r>
                        <a:rPr lang="de-AT" sz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höhere Stufe</a:t>
                      </a:r>
                      <a:endParaRPr lang="de-AT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Ums. </a:t>
                      </a:r>
                      <a:r>
                        <a:rPr lang="de-AT" sz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+</a:t>
                      </a:r>
                      <a:r>
                        <a:rPr lang="de-AT" sz="1200" baseline="300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1</a:t>
                      </a:r>
                      <a:endParaRPr lang="de-AT" sz="1200" baseline="300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AT" sz="1200" dirty="0" err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j-lt"/>
                        </a:rPr>
                        <a:t>Retainers</a:t>
                      </a:r>
                      <a:r>
                        <a:rPr lang="de-AT" sz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j-lt"/>
                        </a:rPr>
                        <a:t> </a:t>
                      </a:r>
                      <a:r>
                        <a:rPr lang="de-AT" sz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j-lt"/>
                        </a:rPr>
                        <a:t>Aus (zurück-stufen nicht möglich)</a:t>
                      </a:r>
                      <a:endParaRPr lang="de-AT" sz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j-lt"/>
                        </a:rPr>
                        <a:t>Ums. </a:t>
                      </a:r>
                      <a:r>
                        <a:rPr lang="de-AT" sz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j-lt"/>
                        </a:rPr>
                        <a:t>Ü</a:t>
                      </a:r>
                      <a:endParaRPr lang="de-AT" sz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AT" sz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Bremsschlauch verb.</a:t>
                      </a:r>
                      <a:endParaRPr lang="de-AT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#</a:t>
                      </a:r>
                      <a:endParaRPr lang="de-AT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AT" sz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j-lt"/>
                        </a:rPr>
                        <a:t>Bremsschlauch lösen</a:t>
                      </a:r>
                      <a:endParaRPr lang="de-AT" sz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rnd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j-lt"/>
                        </a:rPr>
                        <a:t>Ums. </a:t>
                      </a:r>
                      <a:r>
                        <a:rPr lang="de-AT" sz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j-lt"/>
                        </a:rPr>
                        <a:t>#</a:t>
                      </a:r>
                      <a:endParaRPr lang="de-AT" sz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rnd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12" name="Gruppieren 11"/>
          <p:cNvGrpSpPr/>
          <p:nvPr/>
        </p:nvGrpSpPr>
        <p:grpSpPr>
          <a:xfrm>
            <a:off x="2200746" y="1568624"/>
            <a:ext cx="144016" cy="997716"/>
            <a:chOff x="2200746" y="1568624"/>
            <a:chExt cx="144016" cy="997716"/>
          </a:xfrm>
        </p:grpSpPr>
        <p:sp>
          <p:nvSpPr>
            <p:cNvPr id="10" name="Textfeld 9"/>
            <p:cNvSpPr txBox="1"/>
            <p:nvPr/>
          </p:nvSpPr>
          <p:spPr>
            <a:xfrm>
              <a:off x="2200746" y="2397063"/>
              <a:ext cx="144016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500" dirty="0" smtClean="0">
                  <a:solidFill>
                    <a:schemeClr val="accent6">
                      <a:lumMod val="75000"/>
                    </a:schemeClr>
                  </a:solidFill>
                  <a:latin typeface="+mj-lt"/>
                </a:rPr>
                <a:t>1</a:t>
              </a:r>
              <a:endParaRPr lang="de-AT" sz="500" dirty="0">
                <a:solidFill>
                  <a:schemeClr val="accent6">
                    <a:lumMod val="75000"/>
                  </a:schemeClr>
                </a:solidFill>
                <a:latin typeface="+mj-lt"/>
              </a:endParaRPr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2200746" y="1568624"/>
              <a:ext cx="144016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500" dirty="0" smtClean="0">
                  <a:solidFill>
                    <a:schemeClr val="accent6">
                      <a:lumMod val="50000"/>
                    </a:schemeClr>
                  </a:solidFill>
                  <a:latin typeface="+mj-lt"/>
                </a:rPr>
                <a:t>3</a:t>
              </a:r>
              <a:endParaRPr lang="de-AT" sz="500" dirty="0">
                <a:solidFill>
                  <a:schemeClr val="accent6">
                    <a:lumMod val="50000"/>
                  </a:schemeClr>
                </a:solidFill>
                <a:latin typeface="+mj-lt"/>
              </a:endParaRPr>
            </a:p>
          </p:txBody>
        </p:sp>
      </p:grpSp>
      <p:graphicFrame>
        <p:nvGraphicFramePr>
          <p:cNvPr id="15" name="Tabel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2341021"/>
              </p:ext>
            </p:extLst>
          </p:nvPr>
        </p:nvGraphicFramePr>
        <p:xfrm>
          <a:off x="4351810" y="5385048"/>
          <a:ext cx="2253952" cy="853440"/>
        </p:xfrm>
        <a:graphic>
          <a:graphicData uri="http://schemas.openxmlformats.org/drawingml/2006/table">
            <a:tbl>
              <a:tblPr firstRow="1" bandRow="1">
                <a:noFill/>
                <a:tableStyleId>{08FB837D-C827-4EFA-A057-4D05807E0F7C}</a:tableStyleId>
              </a:tblPr>
              <a:tblGrid>
                <a:gridCol w="1597470"/>
                <a:gridCol w="656482"/>
              </a:tblGrid>
              <a:tr h="257171">
                <a:tc gridSpan="2">
                  <a:txBody>
                    <a:bodyPr/>
                    <a:lstStyle/>
                    <a:p>
                      <a:pPr algn="ctr"/>
                      <a:r>
                        <a:rPr lang="de-AT" sz="14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j-lt"/>
                        </a:rPr>
                        <a:t>MULTIPLAYER</a:t>
                      </a:r>
                      <a:endParaRPr lang="de-AT" sz="1400" dirty="0">
                        <a:solidFill>
                          <a:schemeClr val="bg1">
                            <a:lumMod val="8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2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</a:tr>
              <a:tr h="231454">
                <a:tc>
                  <a:txBody>
                    <a:bodyPr/>
                    <a:lstStyle/>
                    <a:p>
                      <a:r>
                        <a:rPr lang="de-AT" sz="1200" dirty="0" err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Disponentenansicht</a:t>
                      </a:r>
                      <a:endParaRPr lang="de-AT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AT" sz="1200" dirty="0" err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Ctrl</a:t>
                      </a:r>
                      <a:r>
                        <a:rPr lang="de-AT" sz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 9</a:t>
                      </a:r>
                      <a:endParaRPr lang="de-AT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231454">
                <a:tc>
                  <a:txBody>
                    <a:bodyPr/>
                    <a:lstStyle/>
                    <a:p>
                      <a:r>
                        <a:rPr lang="de-AT" sz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j-lt"/>
                        </a:rPr>
                        <a:t>Chat</a:t>
                      </a:r>
                      <a:endParaRPr lang="de-AT" sz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rnd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AT" sz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j-lt"/>
                        </a:rPr>
                        <a:t>T</a:t>
                      </a:r>
                      <a:endParaRPr lang="de-AT" sz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rnd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27" name="Gruppieren 26"/>
          <p:cNvGrpSpPr/>
          <p:nvPr/>
        </p:nvGrpSpPr>
        <p:grpSpPr>
          <a:xfrm>
            <a:off x="35895" y="0"/>
            <a:ext cx="6822105" cy="9766503"/>
            <a:chOff x="35895" y="0"/>
            <a:chExt cx="6822105" cy="9766503"/>
          </a:xfrm>
        </p:grpSpPr>
        <p:grpSp>
          <p:nvGrpSpPr>
            <p:cNvPr id="28" name="Gruppieren 27"/>
            <p:cNvGrpSpPr/>
            <p:nvPr/>
          </p:nvGrpSpPr>
          <p:grpSpPr>
            <a:xfrm>
              <a:off x="35895" y="0"/>
              <a:ext cx="6822105" cy="713257"/>
              <a:chOff x="35895" y="0"/>
              <a:chExt cx="6822105" cy="713257"/>
            </a:xfrm>
          </p:grpSpPr>
          <p:pic>
            <p:nvPicPr>
              <p:cNvPr id="30" name="Grafik 29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895" y="56456"/>
                <a:ext cx="656801" cy="656801"/>
              </a:xfrm>
              <a:prstGeom prst="rect">
                <a:avLst/>
              </a:prstGeom>
            </p:spPr>
          </p:pic>
          <p:sp>
            <p:nvSpPr>
              <p:cNvPr id="31" name="Textfeld 30"/>
              <p:cNvSpPr txBox="1"/>
              <p:nvPr/>
            </p:nvSpPr>
            <p:spPr>
              <a:xfrm>
                <a:off x="595250" y="0"/>
                <a:ext cx="626274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AT" sz="1600" b="1" dirty="0">
                    <a:solidFill>
                      <a:srgbClr val="820000"/>
                    </a:solidFill>
                    <a:latin typeface="+mj-lt"/>
                  </a:rPr>
                  <a:t>OPEN </a:t>
                </a:r>
                <a:r>
                  <a:rPr lang="de-AT" sz="1600" b="1" dirty="0" smtClean="0">
                    <a:solidFill>
                      <a:srgbClr val="820000"/>
                    </a:solidFill>
                    <a:latin typeface="+mj-lt"/>
                  </a:rPr>
                  <a:t>RAILS</a:t>
                </a:r>
              </a:p>
              <a:p>
                <a:r>
                  <a:rPr lang="de-AT" b="1" dirty="0" smtClean="0">
                    <a:solidFill>
                      <a:srgbClr val="820000"/>
                    </a:solidFill>
                    <a:latin typeface="+mj-lt"/>
                  </a:rPr>
                  <a:t>                   </a:t>
                </a:r>
                <a:r>
                  <a:rPr lang="de-AT" sz="2000" b="1" dirty="0" smtClean="0">
                    <a:solidFill>
                      <a:srgbClr val="820000"/>
                    </a:solidFill>
                    <a:latin typeface="+mj-lt"/>
                  </a:rPr>
                  <a:t>German Keyboard Guide</a:t>
                </a:r>
                <a:endParaRPr lang="de-AT" sz="2000" dirty="0">
                  <a:solidFill>
                    <a:srgbClr val="820000"/>
                  </a:solidFill>
                  <a:latin typeface="+mj-lt"/>
                </a:endParaRPr>
              </a:p>
            </p:txBody>
          </p:sp>
          <p:sp>
            <p:nvSpPr>
              <p:cNvPr id="32" name="Textfeld 31"/>
              <p:cNvSpPr txBox="1"/>
              <p:nvPr/>
            </p:nvSpPr>
            <p:spPr>
              <a:xfrm>
                <a:off x="3429000" y="15513"/>
                <a:ext cx="3429000" cy="438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de-AT" sz="750" dirty="0">
                    <a:solidFill>
                      <a:schemeClr val="bg1">
                        <a:lumMod val="65000"/>
                      </a:schemeClr>
                    </a:solidFill>
                  </a:rPr>
                  <a:t>Verfasst für </a:t>
                </a:r>
                <a:r>
                  <a:rPr lang="de-AT" sz="750" i="1" dirty="0">
                    <a:solidFill>
                      <a:schemeClr val="bg1">
                        <a:lumMod val="65000"/>
                      </a:schemeClr>
                    </a:solidFill>
                  </a:rPr>
                  <a:t>Open </a:t>
                </a:r>
                <a:r>
                  <a:rPr lang="de-AT" sz="750" i="1" dirty="0" err="1">
                    <a:solidFill>
                      <a:schemeClr val="bg1">
                        <a:lumMod val="65000"/>
                      </a:schemeClr>
                    </a:solidFill>
                  </a:rPr>
                  <a:t>Rails</a:t>
                </a:r>
                <a:r>
                  <a:rPr lang="de-AT" sz="750" dirty="0">
                    <a:solidFill>
                      <a:schemeClr val="bg1">
                        <a:lumMod val="65000"/>
                      </a:schemeClr>
                    </a:solidFill>
                  </a:rPr>
                  <a:t> Version 0.9.0</a:t>
                </a:r>
              </a:p>
              <a:p>
                <a:pPr algn="r"/>
                <a:r>
                  <a:rPr lang="de-AT" sz="750" dirty="0">
                    <a:solidFill>
                      <a:schemeClr val="bg1">
                        <a:lumMod val="65000"/>
                      </a:schemeClr>
                    </a:solidFill>
                  </a:rPr>
                  <a:t>Version 1.1d, 21. Juli 2013</a:t>
                </a:r>
              </a:p>
              <a:p>
                <a:pPr algn="r"/>
                <a:r>
                  <a:rPr lang="de-AT" sz="750" dirty="0">
                    <a:solidFill>
                      <a:schemeClr val="bg1">
                        <a:lumMod val="50000"/>
                      </a:schemeClr>
                    </a:solidFill>
                  </a:rPr>
                  <a:t>Verfasst von Markus Gelbmann</a:t>
                </a:r>
              </a:p>
            </p:txBody>
          </p:sp>
        </p:grpSp>
        <p:sp>
          <p:nvSpPr>
            <p:cNvPr id="29" name="Textfeld 28"/>
            <p:cNvSpPr txBox="1"/>
            <p:nvPr/>
          </p:nvSpPr>
          <p:spPr>
            <a:xfrm>
              <a:off x="4485186" y="9489504"/>
              <a:ext cx="1987200" cy="276999"/>
            </a:xfrm>
            <a:prstGeom prst="rect">
              <a:avLst/>
            </a:prstGeom>
            <a:gradFill>
              <a:gsLst>
                <a:gs pos="27000">
                  <a:srgbClr val="820000"/>
                </a:gs>
                <a:gs pos="0">
                  <a:srgbClr val="820000"/>
                </a:gs>
                <a:gs pos="100000">
                  <a:srgbClr val="FFFFFF">
                    <a:alpha val="0"/>
                  </a:srgbClr>
                </a:gs>
              </a:gsLst>
              <a:lin ang="7200000" scaled="0"/>
            </a:gradFill>
            <a:ln>
              <a:solidFill>
                <a:schemeClr val="bg2">
                  <a:lumMod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de-AT" sz="1200" b="1" dirty="0" smtClean="0">
                  <a:solidFill>
                    <a:schemeClr val="bg1">
                      <a:lumMod val="85000"/>
                    </a:schemeClr>
                  </a:solidFill>
                  <a:latin typeface="+mj-lt"/>
                </a:rPr>
                <a:t>Page 2 of 3</a:t>
              </a:r>
              <a:endParaRPr lang="de-AT" sz="1200" b="1" dirty="0">
                <a:solidFill>
                  <a:schemeClr val="bg1">
                    <a:lumMod val="85000"/>
                  </a:schemeClr>
                </a:solidFill>
                <a:latin typeface="+mj-lt"/>
              </a:endParaRPr>
            </a:p>
          </p:txBody>
        </p:sp>
      </p:grpSp>
      <p:graphicFrame>
        <p:nvGraphicFramePr>
          <p:cNvPr id="34" name="Tabel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7944700"/>
              </p:ext>
            </p:extLst>
          </p:nvPr>
        </p:nvGraphicFramePr>
        <p:xfrm>
          <a:off x="217351" y="992560"/>
          <a:ext cx="3966790" cy="2376264"/>
        </p:xfrm>
        <a:graphic>
          <a:graphicData uri="http://schemas.openxmlformats.org/drawingml/2006/table">
            <a:tbl>
              <a:tblPr firstRow="1" bandRow="1">
                <a:noFill/>
                <a:tableStyleId>{08FB837D-C827-4EFA-A057-4D05807E0F7C}</a:tableStyleId>
              </a:tblPr>
              <a:tblGrid>
                <a:gridCol w="1195425"/>
                <a:gridCol w="791951"/>
                <a:gridCol w="1187326"/>
                <a:gridCol w="792088"/>
              </a:tblGrid>
              <a:tr h="400617">
                <a:tc gridSpan="4">
                  <a:txBody>
                    <a:bodyPr/>
                    <a:lstStyle/>
                    <a:p>
                      <a:pPr algn="ctr"/>
                      <a:r>
                        <a:rPr lang="de-AT" sz="14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j-lt"/>
                        </a:rPr>
                        <a:t>KAMERASTEUERUNG</a:t>
                      </a:r>
                      <a:endParaRPr lang="de-AT" sz="1400" dirty="0">
                        <a:solidFill>
                          <a:schemeClr val="bg1">
                            <a:lumMod val="8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2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</a:tr>
              <a:tr h="296347">
                <a:tc>
                  <a:txBody>
                    <a:bodyPr/>
                    <a:lstStyle/>
                    <a:p>
                      <a:r>
                        <a:rPr lang="de-AT" sz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Linksschwenken</a:t>
                      </a:r>
                      <a:endParaRPr lang="de-AT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rnd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Num4</a:t>
                      </a:r>
                      <a:r>
                        <a:rPr lang="de-AT" sz="1200" baseline="300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4</a:t>
                      </a:r>
                      <a:endParaRPr lang="de-AT" sz="1200" baseline="300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9525" cap="rnd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sz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j-lt"/>
                        </a:rPr>
                        <a:t>Rechtsschwenk.</a:t>
                      </a:r>
                      <a:endParaRPr lang="de-AT" sz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rnd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j-lt"/>
                        </a:rPr>
                        <a:t>Num6</a:t>
                      </a:r>
                      <a:r>
                        <a:rPr lang="de-AT" sz="1200" baseline="300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j-lt"/>
                        </a:rPr>
                        <a:t>4</a:t>
                      </a:r>
                      <a:endParaRPr lang="de-AT" sz="1200" baseline="300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9525" cap="rnd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96347">
                <a:tc>
                  <a:txBody>
                    <a:bodyPr/>
                    <a:lstStyle/>
                    <a:p>
                      <a:r>
                        <a:rPr lang="de-AT" sz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j-lt"/>
                        </a:rPr>
                        <a:t>Hinaufschwenk.</a:t>
                      </a:r>
                      <a:endParaRPr lang="de-AT" sz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j-lt"/>
                        </a:rPr>
                        <a:t>Num8</a:t>
                      </a:r>
                      <a:r>
                        <a:rPr lang="de-AT" sz="1200" baseline="300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j-lt"/>
                        </a:rPr>
                        <a:t>4</a:t>
                      </a:r>
                      <a:endParaRPr lang="de-AT" sz="1200" baseline="300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9525" cap="rnd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sz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Hineinzoomen</a:t>
                      </a:r>
                      <a:endParaRPr lang="de-AT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Num9</a:t>
                      </a:r>
                      <a:endParaRPr lang="de-AT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9525" cap="rnd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296347">
                <a:tc>
                  <a:txBody>
                    <a:bodyPr/>
                    <a:lstStyle/>
                    <a:p>
                      <a:r>
                        <a:rPr lang="de-AT" sz="11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Hinunterschwenk</a:t>
                      </a:r>
                      <a:endParaRPr lang="de-AT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Num2</a:t>
                      </a:r>
                      <a:r>
                        <a:rPr lang="de-AT" sz="1200" baseline="300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4</a:t>
                      </a:r>
                      <a:endParaRPr lang="de-AT" sz="1200" baseline="300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9525" cap="rnd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sz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j-lt"/>
                        </a:rPr>
                        <a:t>Hinauszoomen</a:t>
                      </a:r>
                      <a:endParaRPr lang="de-AT" sz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j-lt"/>
                        </a:rPr>
                        <a:t>Num3</a:t>
                      </a:r>
                      <a:endParaRPr lang="de-AT" sz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9525" cap="rnd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96347">
                <a:tc>
                  <a:txBody>
                    <a:bodyPr/>
                    <a:lstStyle/>
                    <a:p>
                      <a:r>
                        <a:rPr lang="de-AT" sz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j-lt"/>
                        </a:rPr>
                        <a:t>Linksdrehen</a:t>
                      </a:r>
                      <a:endParaRPr lang="de-AT" sz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j-lt"/>
                        </a:rPr>
                        <a:t>Alt Num4</a:t>
                      </a:r>
                      <a:endParaRPr lang="de-AT" sz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9525" cap="rnd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sz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Rechtsdrehen</a:t>
                      </a:r>
                      <a:endParaRPr lang="de-AT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Alt Num6</a:t>
                      </a:r>
                      <a:endParaRPr lang="de-AT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9525" cap="rnd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29634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Hinaufdrehen</a:t>
                      </a:r>
                      <a:endParaRPr lang="de-AT" sz="1200" kern="1200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Alt Num8</a:t>
                      </a:r>
                      <a:endParaRPr lang="de-AT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9525" cap="rnd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rnd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Hinunterdrehen</a:t>
                      </a:r>
                      <a:endParaRPr lang="de-AT" sz="1200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j-lt"/>
                        </a:rPr>
                        <a:t>Alt Num2</a:t>
                      </a:r>
                      <a:endParaRPr lang="de-AT" sz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9525" cap="rnd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rnd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4939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Kamera lang-sam bewegen</a:t>
                      </a:r>
                      <a:endParaRPr lang="de-AT" sz="1200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rnd" cmpd="sng" algn="ctr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j-lt"/>
                        </a:rPr>
                        <a:t>… </a:t>
                      </a:r>
                      <a:r>
                        <a:rPr lang="de-AT" sz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j-lt"/>
                        </a:rPr>
                        <a:t>+ Strg</a:t>
                      </a:r>
                      <a:r>
                        <a:rPr lang="de-AT" sz="1200" baseline="300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j-lt"/>
                        </a:rPr>
                        <a:t>5</a:t>
                      </a:r>
                      <a:endParaRPr lang="de-AT" sz="1200" baseline="300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9525" cap="rnd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Kamera schnell bewegen</a:t>
                      </a:r>
                      <a:endParaRPr lang="de-AT" sz="1200" kern="1200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rnd" cmpd="sng" algn="ctr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… + </a:t>
                      </a:r>
                      <a:r>
                        <a:rPr lang="de-AT" sz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Umsch</a:t>
                      </a:r>
                      <a:r>
                        <a:rPr lang="de-AT" sz="1200" baseline="300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5</a:t>
                      </a:r>
                      <a:endParaRPr lang="de-AT" sz="1200" baseline="300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9525" cap="rnd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" name="Tabel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6557692"/>
              </p:ext>
            </p:extLst>
          </p:nvPr>
        </p:nvGraphicFramePr>
        <p:xfrm>
          <a:off x="4344997" y="867584"/>
          <a:ext cx="2267578" cy="1402080"/>
        </p:xfrm>
        <a:graphic>
          <a:graphicData uri="http://schemas.openxmlformats.org/drawingml/2006/table">
            <a:tbl>
              <a:tblPr firstRow="1" bandRow="1">
                <a:noFill/>
                <a:tableStyleId>{08FB837D-C827-4EFA-A057-4D05807E0F7C}</a:tableStyleId>
              </a:tblPr>
              <a:tblGrid>
                <a:gridCol w="1177528"/>
                <a:gridCol w="1090050"/>
              </a:tblGrid>
              <a:tr h="298946">
                <a:tc gridSpan="2">
                  <a:txBody>
                    <a:bodyPr/>
                    <a:lstStyle/>
                    <a:p>
                      <a:pPr algn="ctr"/>
                      <a:r>
                        <a:rPr lang="de-AT" sz="14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j-lt"/>
                        </a:rPr>
                        <a:t>FAHZEUGE</a:t>
                      </a:r>
                      <a:endParaRPr lang="de-AT" sz="1400" dirty="0">
                        <a:solidFill>
                          <a:schemeClr val="bg1">
                            <a:lumMod val="8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2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de-AT" sz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Erstes</a:t>
                      </a:r>
                      <a:endParaRPr lang="de-AT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AT" sz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Alt </a:t>
                      </a:r>
                      <a:r>
                        <a:rPr lang="de-AT" sz="1200" dirty="0" err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Num</a:t>
                      </a:r>
                      <a:r>
                        <a:rPr lang="de-AT" sz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 7</a:t>
                      </a:r>
                      <a:endParaRPr lang="de-AT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de-AT" sz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j-lt"/>
                        </a:rPr>
                        <a:t>Letztes</a:t>
                      </a:r>
                      <a:endParaRPr lang="de-AT" sz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AT" sz="110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Alt </a:t>
                      </a:r>
                      <a:r>
                        <a:rPr lang="de-AT" sz="1100" kern="1200" dirty="0" err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Num</a:t>
                      </a:r>
                      <a:r>
                        <a:rPr lang="de-AT" sz="110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  <a:endParaRPr lang="de-AT" sz="115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de-AT" sz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Nächstes</a:t>
                      </a:r>
                      <a:endParaRPr lang="de-AT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AT" sz="1200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Alt </a:t>
                      </a:r>
                      <a:r>
                        <a:rPr lang="de-AT" sz="1200" kern="1200" dirty="0" err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Num</a:t>
                      </a:r>
                      <a:r>
                        <a:rPr lang="de-AT" sz="1200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9</a:t>
                      </a:r>
                      <a:endParaRPr lang="de-AT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de-AT" sz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j-lt"/>
                        </a:rPr>
                        <a:t>Vorheriges</a:t>
                      </a:r>
                      <a:endParaRPr lang="de-AT" sz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rnd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AT" sz="120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Alt </a:t>
                      </a:r>
                      <a:r>
                        <a:rPr lang="de-AT" sz="1200" kern="1200" dirty="0" err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Num</a:t>
                      </a:r>
                      <a:r>
                        <a:rPr lang="de-AT" sz="120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3</a:t>
                      </a:r>
                      <a:endParaRPr lang="de-AT" sz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rnd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Tabel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5430408"/>
              </p:ext>
            </p:extLst>
          </p:nvPr>
        </p:nvGraphicFramePr>
        <p:xfrm>
          <a:off x="3620176" y="6393160"/>
          <a:ext cx="3046648" cy="2407920"/>
        </p:xfrm>
        <a:graphic>
          <a:graphicData uri="http://schemas.openxmlformats.org/drawingml/2006/table">
            <a:tbl>
              <a:tblPr firstRow="1" bandRow="1">
                <a:noFill/>
                <a:tableStyleId>{08FB837D-C827-4EFA-A057-4D05807E0F7C}</a:tableStyleId>
              </a:tblPr>
              <a:tblGrid>
                <a:gridCol w="1897056"/>
                <a:gridCol w="1149592"/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de-AT" sz="14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j-lt"/>
                        </a:rPr>
                        <a:t>SPIEL</a:t>
                      </a:r>
                      <a:r>
                        <a:rPr lang="de-AT" sz="1400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j-lt"/>
                        </a:rPr>
                        <a:t> EINSTELLUNGEN</a:t>
                      </a:r>
                      <a:endParaRPr lang="de-AT" sz="1400" dirty="0">
                        <a:solidFill>
                          <a:schemeClr val="bg1">
                            <a:lumMod val="8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2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AT" sz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Zeit vorwärts</a:t>
                      </a:r>
                      <a:endParaRPr lang="de-AT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´</a:t>
                      </a:r>
                      <a:r>
                        <a:rPr lang="de-AT" sz="1200" kern="1200" baseline="300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de-AT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AT" sz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j-lt"/>
                        </a:rPr>
                        <a:t>Zeit rückwärts</a:t>
                      </a:r>
                      <a:endParaRPr lang="de-AT" sz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j-lt"/>
                        </a:rPr>
                        <a:t>ß</a:t>
                      </a:r>
                      <a:r>
                        <a:rPr lang="de-AT" sz="1200" kern="1200" baseline="300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6</a:t>
                      </a:r>
                      <a:endParaRPr lang="de-AT" sz="1200" kern="1200" baseline="300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AT" sz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Bewölkung +</a:t>
                      </a:r>
                      <a:endParaRPr lang="de-AT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Strg </a:t>
                      </a:r>
                      <a:r>
                        <a:rPr lang="de-AT" sz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´</a:t>
                      </a:r>
                      <a:r>
                        <a:rPr lang="de-AT" sz="1200" kern="1200" baseline="300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de-AT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Bewölkung </a:t>
                      </a:r>
                      <a:r>
                        <a:rPr lang="de-AT" sz="120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Symbol"/>
                        </a:rPr>
                        <a:t></a:t>
                      </a:r>
                      <a:endParaRPr lang="de-AT" sz="1200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j-lt"/>
                        </a:rPr>
                        <a:t>Strg </a:t>
                      </a:r>
                      <a:r>
                        <a:rPr lang="de-AT" sz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j-lt"/>
                        </a:rPr>
                        <a:t>ß</a:t>
                      </a:r>
                      <a:r>
                        <a:rPr lang="de-AT" sz="1200" kern="1200" baseline="300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6</a:t>
                      </a:r>
                      <a:endParaRPr lang="de-AT" sz="1200" kern="1200" baseline="300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AT" sz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Geschwindigkeit +</a:t>
                      </a:r>
                      <a:endParaRPr lang="de-AT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Strg</a:t>
                      </a:r>
                      <a:r>
                        <a:rPr lang="de-AT" sz="1200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 </a:t>
                      </a:r>
                      <a:r>
                        <a:rPr lang="de-AT" sz="1200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Alt Num7</a:t>
                      </a:r>
                      <a:endParaRPr lang="de-AT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AT" sz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j-lt"/>
                        </a:rPr>
                        <a:t>Geschwindigkeit </a:t>
                      </a:r>
                      <a:r>
                        <a:rPr lang="de-AT" sz="120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Symbol"/>
                        </a:rPr>
                        <a:t></a:t>
                      </a:r>
                      <a:endParaRPr lang="de-AT" sz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j-lt"/>
                        </a:rPr>
                        <a:t>Strg </a:t>
                      </a:r>
                      <a:r>
                        <a:rPr lang="de-AT" sz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j-lt"/>
                        </a:rPr>
                        <a:t>Alt Num3</a:t>
                      </a:r>
                      <a:endParaRPr lang="de-AT" sz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AT" sz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Geschwindigkeit zurücksetzen</a:t>
                      </a:r>
                      <a:endParaRPr lang="de-AT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rnd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Strg</a:t>
                      </a:r>
                      <a:r>
                        <a:rPr lang="de-AT" sz="1200" kern="1200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AT" sz="1200" kern="1200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Alt </a:t>
                      </a:r>
                      <a:r>
                        <a:rPr lang="de-AT" sz="1200" kern="1200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Num9</a:t>
                      </a:r>
                      <a:endParaRPr lang="de-AT" sz="1200" kern="1200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rnd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" name="Tabel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9919732"/>
              </p:ext>
            </p:extLst>
          </p:nvPr>
        </p:nvGraphicFramePr>
        <p:xfrm>
          <a:off x="188640" y="6393160"/>
          <a:ext cx="2993901" cy="2225040"/>
        </p:xfrm>
        <a:graphic>
          <a:graphicData uri="http://schemas.openxmlformats.org/drawingml/2006/table">
            <a:tbl>
              <a:tblPr firstRow="1" bandRow="1">
                <a:noFill/>
                <a:tableStyleId>{08FB837D-C827-4EFA-A057-4D05807E0F7C}</a:tableStyleId>
              </a:tblPr>
              <a:tblGrid>
                <a:gridCol w="2057797"/>
                <a:gridCol w="936104"/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de-AT" sz="14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j-lt"/>
                        </a:rPr>
                        <a:t>SPIEL-DEBUGGING</a:t>
                      </a:r>
                      <a:endParaRPr lang="de-AT" sz="1400" dirty="0">
                        <a:solidFill>
                          <a:schemeClr val="bg1">
                            <a:lumMod val="8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2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AT" sz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Signalsystem</a:t>
                      </a:r>
                      <a:endParaRPr lang="de-AT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Strg </a:t>
                      </a:r>
                      <a:r>
                        <a:rPr lang="de-AT" sz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Alt F11</a:t>
                      </a:r>
                      <a:endParaRPr lang="de-AT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AT" sz="1200" dirty="0" smtClean="0">
                          <a:solidFill>
                            <a:srgbClr val="984807"/>
                          </a:solidFill>
                          <a:latin typeface="+mj-lt"/>
                        </a:rPr>
                        <a:t>Strecke / Gleis</a:t>
                      </a:r>
                      <a:endParaRPr lang="de-AT" sz="1200" dirty="0">
                        <a:solidFill>
                          <a:srgbClr val="984807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200" dirty="0" smtClean="0">
                          <a:solidFill>
                            <a:srgbClr val="984807"/>
                          </a:solidFill>
                          <a:latin typeface="+mj-lt"/>
                        </a:rPr>
                        <a:t>Strg Alt </a:t>
                      </a:r>
                      <a:r>
                        <a:rPr lang="de-AT" sz="1200" dirty="0" smtClean="0">
                          <a:solidFill>
                            <a:srgbClr val="984807"/>
                          </a:solidFill>
                          <a:latin typeface="+mj-lt"/>
                        </a:rPr>
                        <a:t>F6</a:t>
                      </a:r>
                      <a:endParaRPr lang="de-AT" sz="1200" dirty="0">
                        <a:solidFill>
                          <a:srgbClr val="984807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C0A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AT" sz="1200" dirty="0" smtClean="0">
                          <a:solidFill>
                            <a:srgbClr val="E46C0A"/>
                          </a:solidFill>
                          <a:latin typeface="+mj-lt"/>
                        </a:rPr>
                        <a:t>Wetter ändern</a:t>
                      </a:r>
                      <a:endParaRPr lang="de-AT" sz="1200" dirty="0" smtClean="0">
                        <a:solidFill>
                          <a:srgbClr val="E46C0A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480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200" dirty="0" smtClean="0">
                          <a:solidFill>
                            <a:srgbClr val="E46C0A"/>
                          </a:solidFill>
                          <a:latin typeface="+mj-lt"/>
                        </a:rPr>
                        <a:t>Alt P</a:t>
                      </a:r>
                      <a:endParaRPr lang="de-AT" sz="1200" dirty="0">
                        <a:solidFill>
                          <a:srgbClr val="E46C0A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4807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AT" sz="1200" dirty="0" smtClean="0">
                          <a:solidFill>
                            <a:srgbClr val="984807"/>
                          </a:solidFill>
                          <a:latin typeface="+mj-lt"/>
                        </a:rPr>
                        <a:t>Tastaturbelegung</a:t>
                      </a:r>
                      <a:endParaRPr lang="de-AT" sz="1200" dirty="0">
                        <a:solidFill>
                          <a:srgbClr val="984807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200" dirty="0" smtClean="0">
                          <a:solidFill>
                            <a:srgbClr val="984807"/>
                          </a:solidFill>
                          <a:latin typeface="+mj-lt"/>
                        </a:rPr>
                        <a:t>Alt F1</a:t>
                      </a:r>
                      <a:endParaRPr lang="de-AT" sz="1200" dirty="0">
                        <a:solidFill>
                          <a:srgbClr val="984807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C0A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kern="1200" dirty="0" smtClean="0">
                          <a:solidFill>
                            <a:srgbClr val="E46C0A"/>
                          </a:solidFill>
                          <a:latin typeface="+mn-lt"/>
                          <a:ea typeface="+mn-ea"/>
                          <a:cs typeface="+mn-cs"/>
                        </a:rPr>
                        <a:t>Schatten sperren</a:t>
                      </a:r>
                      <a:endParaRPr lang="de-AT" sz="1200" kern="1200" dirty="0" smtClean="0">
                        <a:solidFill>
                          <a:srgbClr val="E46C0A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480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200" dirty="0" smtClean="0">
                          <a:solidFill>
                            <a:srgbClr val="E46C0A"/>
                          </a:solidFill>
                          <a:latin typeface="+mj-lt"/>
                        </a:rPr>
                        <a:t>Alt S</a:t>
                      </a:r>
                      <a:endParaRPr lang="de-AT" sz="1200" dirty="0">
                        <a:solidFill>
                          <a:srgbClr val="E46C0A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4807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AT" sz="1200" dirty="0" smtClean="0">
                          <a:solidFill>
                            <a:srgbClr val="984807"/>
                          </a:solidFill>
                          <a:latin typeface="+mj-lt"/>
                        </a:rPr>
                        <a:t>Logger</a:t>
                      </a:r>
                      <a:endParaRPr lang="de-AT" sz="1200" dirty="0">
                        <a:solidFill>
                          <a:srgbClr val="984807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200" dirty="0" smtClean="0">
                          <a:solidFill>
                            <a:srgbClr val="984807"/>
                          </a:solidFill>
                          <a:latin typeface="+mj-lt"/>
                        </a:rPr>
                        <a:t>F12</a:t>
                      </a:r>
                      <a:endParaRPr lang="de-AT" sz="1200" dirty="0">
                        <a:solidFill>
                          <a:srgbClr val="984807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C0A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AT" sz="1200" dirty="0" err="1" smtClean="0">
                          <a:solidFill>
                            <a:srgbClr val="E46C0A"/>
                          </a:solidFill>
                          <a:latin typeface="+mj-lt"/>
                        </a:rPr>
                        <a:t>Render</a:t>
                      </a:r>
                      <a:r>
                        <a:rPr lang="de-AT" sz="1200" dirty="0" smtClean="0">
                          <a:solidFill>
                            <a:srgbClr val="E46C0A"/>
                          </a:solidFill>
                          <a:latin typeface="+mj-lt"/>
                        </a:rPr>
                        <a:t> Frame loggen</a:t>
                      </a:r>
                      <a:endParaRPr lang="de-AT" sz="1200" dirty="0" smtClean="0">
                        <a:solidFill>
                          <a:srgbClr val="E46C0A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rnd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480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200" dirty="0" smtClean="0">
                          <a:solidFill>
                            <a:srgbClr val="E46C0A"/>
                          </a:solidFill>
                          <a:latin typeface="+mj-lt"/>
                        </a:rPr>
                        <a:t>Alt F12</a:t>
                      </a:r>
                      <a:endParaRPr lang="de-AT" sz="1200" dirty="0">
                        <a:solidFill>
                          <a:srgbClr val="E46C0A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rnd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4807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982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95" y="56456"/>
            <a:ext cx="656801" cy="656801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595250" y="0"/>
            <a:ext cx="6262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b="1" dirty="0">
                <a:solidFill>
                  <a:srgbClr val="820000"/>
                </a:solidFill>
                <a:latin typeface="+mj-lt"/>
              </a:rPr>
              <a:t>OPEN </a:t>
            </a:r>
            <a:r>
              <a:rPr lang="de-AT" sz="1600" b="1" dirty="0" smtClean="0">
                <a:solidFill>
                  <a:srgbClr val="820000"/>
                </a:solidFill>
                <a:latin typeface="+mj-lt"/>
              </a:rPr>
              <a:t>RAILS</a:t>
            </a:r>
          </a:p>
          <a:p>
            <a:r>
              <a:rPr lang="de-AT" b="1" dirty="0" smtClean="0">
                <a:solidFill>
                  <a:srgbClr val="820000"/>
                </a:solidFill>
                <a:latin typeface="+mj-lt"/>
              </a:rPr>
              <a:t>                   </a:t>
            </a:r>
            <a:r>
              <a:rPr lang="de-AT" sz="2000" b="1" dirty="0" smtClean="0">
                <a:solidFill>
                  <a:srgbClr val="820000"/>
                </a:solidFill>
                <a:latin typeface="+mj-lt"/>
              </a:rPr>
              <a:t>German Keyboard Guide</a:t>
            </a:r>
            <a:endParaRPr lang="de-AT" sz="2000" dirty="0">
              <a:solidFill>
                <a:srgbClr val="820000"/>
              </a:solidFill>
              <a:latin typeface="+mj-lt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3429000" y="15513"/>
            <a:ext cx="3429000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AT" sz="750" dirty="0">
                <a:solidFill>
                  <a:schemeClr val="bg1">
                    <a:lumMod val="65000"/>
                  </a:schemeClr>
                </a:solidFill>
              </a:rPr>
              <a:t>Verfasst für </a:t>
            </a:r>
            <a:r>
              <a:rPr lang="de-AT" sz="750" i="1" dirty="0">
                <a:solidFill>
                  <a:schemeClr val="bg1">
                    <a:lumMod val="65000"/>
                  </a:schemeClr>
                </a:solidFill>
              </a:rPr>
              <a:t>Open </a:t>
            </a:r>
            <a:r>
              <a:rPr lang="de-AT" sz="750" i="1" dirty="0" err="1">
                <a:solidFill>
                  <a:schemeClr val="bg1">
                    <a:lumMod val="65000"/>
                  </a:schemeClr>
                </a:solidFill>
              </a:rPr>
              <a:t>Rails</a:t>
            </a:r>
            <a:r>
              <a:rPr lang="de-AT" sz="750" dirty="0">
                <a:solidFill>
                  <a:schemeClr val="bg1">
                    <a:lumMod val="65000"/>
                  </a:schemeClr>
                </a:solidFill>
              </a:rPr>
              <a:t> Version 0.9.0</a:t>
            </a:r>
          </a:p>
          <a:p>
            <a:pPr algn="r"/>
            <a:r>
              <a:rPr lang="de-AT" sz="750" dirty="0">
                <a:solidFill>
                  <a:schemeClr val="bg1">
                    <a:lumMod val="65000"/>
                  </a:schemeClr>
                </a:solidFill>
              </a:rPr>
              <a:t>Version 1.1d, 21. Juli 2013</a:t>
            </a:r>
          </a:p>
          <a:p>
            <a:pPr algn="r"/>
            <a:r>
              <a:rPr lang="de-AT" sz="750" dirty="0">
                <a:solidFill>
                  <a:schemeClr val="bg1">
                    <a:lumMod val="50000"/>
                  </a:schemeClr>
                </a:solidFill>
              </a:rPr>
              <a:t>Verfasst von Markus Gelbmann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4485186" y="9489504"/>
            <a:ext cx="1987200" cy="276999"/>
          </a:xfrm>
          <a:prstGeom prst="rect">
            <a:avLst/>
          </a:prstGeom>
          <a:gradFill>
            <a:gsLst>
              <a:gs pos="27000">
                <a:srgbClr val="820000"/>
              </a:gs>
              <a:gs pos="0">
                <a:srgbClr val="820000"/>
              </a:gs>
              <a:gs pos="100000">
                <a:srgbClr val="FFFFFF">
                  <a:alpha val="0"/>
                </a:srgbClr>
              </a:gs>
            </a:gsLst>
            <a:lin ang="7200000" scaled="0"/>
          </a:gradFill>
          <a:ln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de-AT" sz="1200" b="1" dirty="0" smtClean="0">
                <a:solidFill>
                  <a:schemeClr val="bg1">
                    <a:lumMod val="85000"/>
                  </a:schemeClr>
                </a:solidFill>
                <a:latin typeface="+mj-lt"/>
              </a:rPr>
              <a:t>Page 3 of 3</a:t>
            </a:r>
            <a:endParaRPr lang="de-AT" sz="1200" b="1" dirty="0">
              <a:solidFill>
                <a:schemeClr val="bg1">
                  <a:lumMod val="85000"/>
                </a:schemeClr>
              </a:solidFill>
              <a:latin typeface="+mj-lt"/>
            </a:endParaRPr>
          </a:p>
        </p:txBody>
      </p:sp>
      <p:graphicFrame>
        <p:nvGraphicFramePr>
          <p:cNvPr id="9" name="Tabel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0126493"/>
              </p:ext>
            </p:extLst>
          </p:nvPr>
        </p:nvGraphicFramePr>
        <p:xfrm>
          <a:off x="404664" y="848544"/>
          <a:ext cx="6048672" cy="2016760"/>
        </p:xfrm>
        <a:graphic>
          <a:graphicData uri="http://schemas.openxmlformats.org/drawingml/2006/table">
            <a:tbl>
              <a:tblPr firstRow="1" bandRow="1">
                <a:noFill/>
                <a:tableStyleId>{08FB837D-C827-4EFA-A057-4D05807E0F7C}</a:tableStyleId>
              </a:tblPr>
              <a:tblGrid>
                <a:gridCol w="426964"/>
                <a:gridCol w="5621708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AT" sz="1400" dirty="0" smtClean="0">
                          <a:solidFill>
                            <a:schemeClr val="bg1"/>
                          </a:solidFill>
                          <a:latin typeface="+mj-lt"/>
                        </a:rPr>
                        <a:t>Endnoten</a:t>
                      </a:r>
                      <a:endParaRPr lang="de-AT" sz="14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100000">
                          <a:srgbClr val="820000"/>
                        </a:gs>
                        <a:gs pos="92000">
                          <a:srgbClr val="820000"/>
                        </a:gs>
                        <a:gs pos="0">
                          <a:schemeClr val="bg1"/>
                        </a:gs>
                      </a:gsLst>
                      <a:lin ang="7200000" scaled="0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e-AT" sz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e-AT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sz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„+“ </a:t>
                      </a:r>
                      <a:r>
                        <a:rPr lang="de-AT" sz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bezieht sich auf die Taste nahe ENTER,</a:t>
                      </a:r>
                      <a:r>
                        <a:rPr lang="de-AT" sz="1200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nicht auf das </a:t>
                      </a:r>
                      <a:r>
                        <a:rPr lang="de-AT" sz="1200" baseline="0" dirty="0" err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NumPad</a:t>
                      </a:r>
                      <a:r>
                        <a:rPr lang="de-AT" sz="1200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!</a:t>
                      </a:r>
                      <a:endParaRPr lang="de-AT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100000">
                          <a:schemeClr val="accent6">
                            <a:lumMod val="50000"/>
                          </a:schemeClr>
                        </a:gs>
                        <a:gs pos="0">
                          <a:schemeClr val="bg1">
                            <a:alpha val="0"/>
                          </a:schemeClr>
                        </a:gs>
                      </a:gsLst>
                      <a:lin ang="7200000" scaled="0"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e-AT" sz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de-AT" sz="12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sz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Bezieht sich </a:t>
                      </a:r>
                      <a:r>
                        <a:rPr lang="de-AT" sz="1200" dirty="0" err="1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auf„Punkt</a:t>
                      </a:r>
                      <a:r>
                        <a:rPr lang="de-AT" sz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“ </a:t>
                      </a:r>
                      <a:r>
                        <a:rPr lang="de-AT" sz="1200" dirty="0" err="1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bzw</a:t>
                      </a:r>
                      <a:r>
                        <a:rPr lang="de-AT" sz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„Beistrich“.</a:t>
                      </a:r>
                      <a:endParaRPr lang="de-AT" sz="12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100000">
                          <a:schemeClr val="accent6">
                            <a:lumMod val="75000"/>
                          </a:schemeClr>
                        </a:gs>
                        <a:gs pos="0">
                          <a:schemeClr val="bg1">
                            <a:alpha val="0"/>
                          </a:schemeClr>
                        </a:gs>
                      </a:gsLst>
                      <a:lin ang="7200000" scaled="0"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e-AT" sz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de-AT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sz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Bezieht sich auf „Minus</a:t>
                      </a:r>
                      <a:r>
                        <a:rPr lang="de-AT" sz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“ </a:t>
                      </a:r>
                      <a:r>
                        <a:rPr lang="de-AT" sz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/ „Bindestrich“.</a:t>
                      </a:r>
                      <a:endParaRPr lang="de-AT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100000">
                          <a:schemeClr val="accent6">
                            <a:lumMod val="50000"/>
                          </a:schemeClr>
                        </a:gs>
                        <a:gs pos="0">
                          <a:schemeClr val="bg1">
                            <a:alpha val="0"/>
                          </a:schemeClr>
                        </a:gs>
                      </a:gsLst>
                      <a:lin ang="7200000" scaled="0"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e-AT" sz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de-AT" sz="12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sz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Oder Pfeiltasten verwenden </a:t>
                      </a:r>
                      <a:r>
                        <a:rPr lang="de-AT" sz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(„</a:t>
                      </a:r>
                      <a:r>
                        <a:rPr lang="de-AT" sz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Links“, </a:t>
                      </a:r>
                      <a:r>
                        <a:rPr lang="de-AT" sz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„</a:t>
                      </a:r>
                      <a:r>
                        <a:rPr lang="de-AT" sz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Re</a:t>
                      </a:r>
                      <a:r>
                        <a:rPr lang="de-AT" sz="1200" dirty="0" smtClean="0">
                          <a:solidFill>
                            <a:srgbClr val="803D06"/>
                          </a:solidFill>
                        </a:rPr>
                        <a:t>chts“</a:t>
                      </a:r>
                      <a:r>
                        <a:rPr lang="de-AT" sz="1200" dirty="0" smtClean="0">
                          <a:solidFill>
                            <a:srgbClr val="843F06"/>
                          </a:solidFill>
                        </a:rPr>
                        <a:t>, „Auf“, „Ab“).</a:t>
                      </a:r>
                      <a:endParaRPr lang="de-AT" sz="1200" dirty="0">
                        <a:solidFill>
                          <a:srgbClr val="843F06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100000">
                          <a:schemeClr val="accent6">
                            <a:lumMod val="75000"/>
                          </a:schemeClr>
                        </a:gs>
                        <a:gs pos="0">
                          <a:schemeClr val="bg1">
                            <a:alpha val="0"/>
                          </a:schemeClr>
                        </a:gs>
                      </a:gsLst>
                      <a:lin ang="7200000" scaled="0"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e-AT" sz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de-AT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sz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Schwenken</a:t>
                      </a:r>
                      <a:r>
                        <a:rPr lang="de-AT" sz="1200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de-AT" sz="1200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/ </a:t>
                      </a:r>
                      <a:r>
                        <a:rPr lang="de-AT" sz="1200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Drehen mit „Strg“ </a:t>
                      </a:r>
                      <a:r>
                        <a:rPr lang="de-AT" sz="1200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/ </a:t>
                      </a:r>
                      <a:r>
                        <a:rPr lang="de-AT" sz="1200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„</a:t>
                      </a:r>
                      <a:r>
                        <a:rPr lang="de-AT" sz="1200" baseline="0" dirty="0" err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Umsch</a:t>
                      </a:r>
                      <a:r>
                        <a:rPr lang="de-AT" sz="1200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“ („Ums.“) kombinieren.</a:t>
                      </a:r>
                      <a:endParaRPr lang="de-AT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100000">
                          <a:schemeClr val="accent6">
                            <a:lumMod val="50000"/>
                          </a:schemeClr>
                        </a:gs>
                        <a:gs pos="0">
                          <a:schemeClr val="bg1">
                            <a:alpha val="0"/>
                          </a:schemeClr>
                        </a:gs>
                      </a:gsLst>
                      <a:lin ang="7200000" scaled="0"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e-AT" sz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de-AT" sz="12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rnd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sz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„´“ </a:t>
                      </a:r>
                      <a:r>
                        <a:rPr lang="de-AT" sz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b</a:t>
                      </a:r>
                      <a:r>
                        <a:rPr lang="de-AT" sz="120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ezieht sich auf </a:t>
                      </a:r>
                      <a:r>
                        <a:rPr lang="de-AT" sz="120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„</a:t>
                      </a:r>
                      <a:r>
                        <a:rPr lang="de-AT" sz="120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Apostroph“ links von </a:t>
                      </a:r>
                      <a:r>
                        <a:rPr lang="de-AT" sz="1200" kern="1200" dirty="0" smtClean="0">
                          <a:solidFill>
                            <a:srgbClr val="884106"/>
                          </a:solidFill>
                          <a:latin typeface="+mn-lt"/>
                          <a:ea typeface="+mn-ea"/>
                          <a:cs typeface="+mn-cs"/>
                        </a:rPr>
                        <a:t>„Rück</a:t>
                      </a:r>
                      <a:r>
                        <a:rPr lang="de-AT" sz="1200" kern="1200" dirty="0" smtClean="0">
                          <a:solidFill>
                            <a:srgbClr val="843F06"/>
                          </a:solidFill>
                          <a:latin typeface="+mn-lt"/>
                          <a:ea typeface="+mn-ea"/>
                          <a:cs typeface="+mn-cs"/>
                        </a:rPr>
                        <a:t>“, </a:t>
                      </a:r>
                      <a:r>
                        <a:rPr lang="de-AT" sz="1200" kern="1200" dirty="0" smtClean="0">
                          <a:solidFill>
                            <a:srgbClr val="843F06"/>
                          </a:solidFill>
                          <a:latin typeface="+mn-lt"/>
                          <a:ea typeface="+mn-ea"/>
                          <a:cs typeface="+mn-cs"/>
                        </a:rPr>
                        <a:t>„ß</a:t>
                      </a:r>
                      <a:r>
                        <a:rPr lang="de-AT" sz="1200" kern="1200" dirty="0" smtClean="0">
                          <a:solidFill>
                            <a:srgbClr val="884106"/>
                          </a:solidFill>
                          <a:latin typeface="+mn-lt"/>
                          <a:ea typeface="+mn-ea"/>
                          <a:cs typeface="+mn-cs"/>
                        </a:rPr>
                        <a:t>“ </a:t>
                      </a:r>
                      <a:r>
                        <a:rPr lang="de-AT" sz="1200" kern="1200" dirty="0" smtClean="0">
                          <a:solidFill>
                            <a:srgbClr val="884106"/>
                          </a:solidFill>
                          <a:latin typeface="+mn-lt"/>
                          <a:ea typeface="+mn-ea"/>
                          <a:cs typeface="+mn-cs"/>
                        </a:rPr>
                        <a:t>die</a:t>
                      </a:r>
                      <a:r>
                        <a:rPr lang="de-AT" sz="1200" kern="1200" dirty="0" smtClean="0">
                          <a:solidFill>
                            <a:srgbClr val="843F06"/>
                          </a:solidFill>
                          <a:latin typeface="+mn-lt"/>
                          <a:ea typeface="+mn-ea"/>
                          <a:cs typeface="+mn-cs"/>
                        </a:rPr>
                        <a:t> taste neben </a:t>
                      </a:r>
                      <a:r>
                        <a:rPr lang="de-AT" sz="1200" kern="1200" dirty="0" smtClean="0">
                          <a:solidFill>
                            <a:srgbClr val="843F06"/>
                          </a:solidFill>
                          <a:latin typeface="+mn-lt"/>
                          <a:ea typeface="+mn-ea"/>
                          <a:cs typeface="+mn-cs"/>
                        </a:rPr>
                        <a:t>„´</a:t>
                      </a:r>
                      <a:r>
                        <a:rPr lang="de-AT" sz="1200" kern="1200" dirty="0" smtClean="0">
                          <a:solidFill>
                            <a:srgbClr val="7C3B06"/>
                          </a:solidFill>
                          <a:latin typeface="+mn-lt"/>
                          <a:ea typeface="+mn-ea"/>
                          <a:cs typeface="+mn-cs"/>
                        </a:rPr>
                        <a:t>“.</a:t>
                      </a:r>
                      <a:endParaRPr lang="de-AT" sz="1200" kern="1200" dirty="0">
                        <a:solidFill>
                          <a:srgbClr val="7C3B0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rnd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100000">
                          <a:schemeClr val="accent6">
                            <a:lumMod val="75000"/>
                          </a:schemeClr>
                        </a:gs>
                        <a:gs pos="0">
                          <a:schemeClr val="bg1">
                            <a:alpha val="0"/>
                          </a:schemeClr>
                        </a:gs>
                      </a:gsLst>
                      <a:lin ang="7200000" scaled="0"/>
                    </a:gradFill>
                  </a:tcPr>
                </a:tc>
              </a:tr>
            </a:tbl>
          </a:graphicData>
        </a:graphic>
      </p:graphicFrame>
      <p:sp>
        <p:nvSpPr>
          <p:cNvPr id="11" name="Textfeld 10"/>
          <p:cNvSpPr txBox="1"/>
          <p:nvPr/>
        </p:nvSpPr>
        <p:spPr>
          <a:xfrm>
            <a:off x="135682" y="3152800"/>
            <a:ext cx="6533678" cy="6532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rgbClr val="820000"/>
                </a:solidFill>
                <a:latin typeface="+mj-lt"/>
              </a:rPr>
              <a:t>Rechtliches</a:t>
            </a:r>
            <a:r>
              <a:rPr lang="en-US" sz="1600" b="1" dirty="0" smtClean="0">
                <a:solidFill>
                  <a:srgbClr val="820000"/>
                </a:solidFill>
                <a:latin typeface="+mj-lt"/>
              </a:rPr>
              <a:t> </a:t>
            </a:r>
            <a:r>
              <a:rPr lang="en-US" sz="1600" b="1" dirty="0" err="1">
                <a:solidFill>
                  <a:srgbClr val="820000"/>
                </a:solidFill>
                <a:latin typeface="+mj-lt"/>
              </a:rPr>
              <a:t>Z</a:t>
            </a:r>
            <a:r>
              <a:rPr lang="en-US" sz="1600" b="1" dirty="0" err="1" smtClean="0">
                <a:solidFill>
                  <a:srgbClr val="820000"/>
                </a:solidFill>
                <a:latin typeface="+mj-lt"/>
              </a:rPr>
              <a:t>eugs</a:t>
            </a:r>
            <a:r>
              <a:rPr lang="en-US" sz="1600" b="1" dirty="0" smtClean="0">
                <a:solidFill>
                  <a:srgbClr val="820000"/>
                </a:solidFill>
                <a:latin typeface="+mj-lt"/>
              </a:rPr>
              <a:t>:</a:t>
            </a:r>
            <a:endParaRPr lang="en-US" sz="8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r>
              <a:rPr 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Verfasst</a:t>
            </a:r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von </a:t>
            </a:r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Markus 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Gelbmann </a:t>
            </a:r>
            <a:r>
              <a:rPr 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nach</a:t>
            </a:r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Henk</a:t>
            </a:r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van </a:t>
            </a:r>
            <a:r>
              <a:rPr 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Willigenburg´s</a:t>
            </a:r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ursprünglichemKeyboard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/>
            </a:r>
            <a:b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</a:br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  </a:t>
            </a:r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Reference / </a:t>
            </a:r>
            <a:r>
              <a:rPr 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Quickstart</a:t>
            </a:r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Guide, </a:t>
            </a:r>
            <a:r>
              <a:rPr 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heruntergeladen</a:t>
            </a:r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von der 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OR </a:t>
            </a:r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H</a:t>
            </a:r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omepage.</a:t>
            </a:r>
          </a:p>
          <a:p>
            <a:r>
              <a:rPr lang="en-US" sz="1400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Danke</a:t>
            </a:r>
            <a:r>
              <a:rPr lang="en-US" sz="14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sz="1400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vielmals</a:t>
            </a:r>
            <a:r>
              <a:rPr lang="en-US" sz="14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, </a:t>
            </a:r>
            <a:r>
              <a:rPr lang="en-US" sz="1400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denn</a:t>
            </a:r>
            <a:r>
              <a:rPr lang="en-US" sz="14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sz="1400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diese</a:t>
            </a:r>
            <a:r>
              <a:rPr lang="en-US" sz="14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sz="1400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allererste</a:t>
            </a:r>
            <a:r>
              <a:rPr lang="en-US" sz="14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sz="1400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Beschreibung</a:t>
            </a:r>
            <a:r>
              <a:rPr lang="en-US" sz="14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von </a:t>
            </a:r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OR</a:t>
            </a:r>
            <a:r>
              <a:rPr lang="en-US" sz="14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´s </a:t>
            </a:r>
            <a:r>
              <a:rPr lang="en-US" sz="1400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Steuerung</a:t>
            </a:r>
            <a:r>
              <a:rPr lang="en-US" sz="14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war </a:t>
            </a:r>
            <a:r>
              <a:rPr lang="en-US" sz="1400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eine</a:t>
            </a:r>
            <a:r>
              <a:rPr lang="en-US" sz="14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sz="1400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sehr</a:t>
            </a:r>
            <a:r>
              <a:rPr lang="en-US" sz="14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sz="1400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große</a:t>
            </a:r>
            <a:r>
              <a:rPr lang="en-US" sz="14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sz="1400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Hilfe</a:t>
            </a:r>
            <a:r>
              <a:rPr lang="en-US" sz="14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.</a:t>
            </a:r>
            <a:endParaRPr lang="en-US" sz="10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endParaRPr lang="en-US" sz="1050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r>
              <a:rPr lang="de-AT" sz="1600" b="1" dirty="0" smtClean="0">
                <a:solidFill>
                  <a:srgbClr val="820000"/>
                </a:solidFill>
                <a:latin typeface="+mj-lt"/>
              </a:rPr>
              <a:t>Bemerkung für all </a:t>
            </a:r>
            <a:r>
              <a:rPr lang="de-AT" sz="1600" b="1" dirty="0" err="1" smtClean="0">
                <a:solidFill>
                  <a:srgbClr val="820000"/>
                </a:solidFill>
                <a:latin typeface="+mj-lt"/>
              </a:rPr>
              <a:t>diejeningen</a:t>
            </a:r>
            <a:r>
              <a:rPr lang="de-AT" sz="1600" b="1" dirty="0" smtClean="0">
                <a:solidFill>
                  <a:srgbClr val="820000"/>
                </a:solidFill>
                <a:latin typeface="+mj-lt"/>
              </a:rPr>
              <a:t>, die ein </a:t>
            </a:r>
            <a:r>
              <a:rPr lang="de-AT" sz="1600" b="1" dirty="0" err="1" smtClean="0">
                <a:solidFill>
                  <a:srgbClr val="820000"/>
                </a:solidFill>
                <a:latin typeface="+mj-lt"/>
              </a:rPr>
              <a:t>aneres</a:t>
            </a:r>
            <a:r>
              <a:rPr lang="de-AT" sz="1600" b="1" dirty="0" smtClean="0">
                <a:solidFill>
                  <a:srgbClr val="820000"/>
                </a:solidFill>
                <a:latin typeface="+mj-lt"/>
              </a:rPr>
              <a:t> Tastaturlayout al </a:t>
            </a:r>
            <a:r>
              <a:rPr lang="de-AT" sz="1600" b="1" dirty="0" smtClean="0">
                <a:solidFill>
                  <a:srgbClr val="820000"/>
                </a:solidFill>
                <a:latin typeface="+mj-lt"/>
              </a:rPr>
              <a:t>US International </a:t>
            </a:r>
            <a:r>
              <a:rPr lang="de-AT" sz="1600" b="1" dirty="0" smtClean="0">
                <a:solidFill>
                  <a:srgbClr val="820000"/>
                </a:solidFill>
                <a:latin typeface="+mj-lt"/>
              </a:rPr>
              <a:t>oder Deutsch verwenden (und alle anderen, die noch Probleme haben):</a:t>
            </a:r>
            <a:endParaRPr lang="de-AT" sz="800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r>
              <a:rPr lang="de-AT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Falls keiner der beiden hierin genannten </a:t>
            </a:r>
            <a:r>
              <a:rPr lang="de-AT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Tastatu</a:t>
            </a:r>
            <a:r>
              <a:rPr lang="de-AT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-Guides (oder welcher auch immer) voll “kompatibel” zum verwendeten Tastatur Layout ist, können Sie folgendermaßen vorgehen: Starten Sie eine Aufgabe oder eine Freie Fahrt in </a:t>
            </a:r>
            <a:r>
              <a:rPr lang="de-AT" sz="14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OR</a:t>
            </a:r>
            <a:r>
              <a:rPr lang="de-AT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(einfach nur laden, sodass Sie den Zug fahren könnten)</a:t>
            </a:r>
            <a:r>
              <a:rPr lang="de-AT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und drücken Sie dann [Alt] + [F1]. Danach erscheinen zwei Zeilen </a:t>
            </a:r>
            <a:r>
              <a:rPr lang="de-AT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</a:t>
            </a:r>
            <a:r>
              <a:rPr lang="de-AT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ext am unteren Bildschirmrand: Eine „keyboard.txt“, bzw. </a:t>
            </a:r>
            <a:r>
              <a:rPr lang="de-AT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e</a:t>
            </a:r>
            <a:r>
              <a:rPr lang="de-AT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ine  „keyboard.png“ –Datei wurde </a:t>
            </a:r>
            <a:r>
              <a:rPr lang="de-AT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gepeichert</a:t>
            </a:r>
            <a:r>
              <a:rPr lang="de-AT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(Das ganze leider noch auf Englisch). Wenn Sie </a:t>
            </a:r>
            <a:r>
              <a:rPr lang="de-AT" sz="14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OR</a:t>
            </a:r>
            <a:r>
              <a:rPr lang="de-AT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nun verlassen und den Installationsordner von </a:t>
            </a:r>
            <a:r>
              <a:rPr lang="de-AT" sz="14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OR</a:t>
            </a:r>
            <a:r>
              <a:rPr lang="de-AT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auf Ihrem System öffnen</a:t>
            </a:r>
            <a:r>
              <a:rPr lang="de-AT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, werden Sie dort diese beiden Dateien finden, die die Tastaturbelegung enthalten. Die</a:t>
            </a:r>
            <a:r>
              <a:rPr lang="de-AT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*.</a:t>
            </a:r>
            <a:r>
              <a:rPr lang="de-AT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png</a:t>
            </a:r>
            <a:r>
              <a:rPr lang="de-AT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zeig das Layout, wie es in echt ausschaut (nicht für Laptops oder Notebooks!), die *.</a:t>
            </a:r>
            <a:r>
              <a:rPr lang="de-AT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txt</a:t>
            </a:r>
            <a:r>
              <a:rPr lang="de-AT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beinhaltet die Belegung nur in Tabellenform (Ich persönlich finde das aber praktischer).</a:t>
            </a:r>
          </a:p>
          <a:p>
            <a:r>
              <a:rPr lang="de-AT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  </a:t>
            </a:r>
            <a:r>
              <a:rPr lang="de-AT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Einfacher geht´s natürlich auch: Einfach im Menü unter „Optionen” (auch noch Englisch „Options“) im Reiter „Keyboard“ die Belegung ändern.</a:t>
            </a:r>
            <a:endParaRPr 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endParaRPr lang="en-US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ACHTUNG</a:t>
            </a: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Dieses </a:t>
            </a:r>
            <a:r>
              <a:rPr 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Dokument</a:t>
            </a:r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wurde</a:t>
            </a:r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auf </a:t>
            </a:r>
            <a:r>
              <a:rPr 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einen</a:t>
            </a:r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Laptop </a:t>
            </a:r>
            <a:r>
              <a:rPr 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zusammengestellt</a:t>
            </a:r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wo</a:t>
            </a:r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auch</a:t>
            </a:r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die deutsche </a:t>
            </a:r>
            <a:r>
              <a:rPr 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Belegung</a:t>
            </a:r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“</a:t>
            </a:r>
            <a:r>
              <a:rPr 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erforscht</a:t>
            </a:r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” </a:t>
            </a:r>
            <a:r>
              <a:rPr 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wurde</a:t>
            </a:r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Deswegen</a:t>
            </a:r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kann</a:t>
            </a:r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es</a:t>
            </a:r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trotz</a:t>
            </a:r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genauester</a:t>
            </a:r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Recherche</a:t>
            </a:r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vorkommen</a:t>
            </a:r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das die </a:t>
            </a:r>
            <a:r>
              <a:rPr 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eine</a:t>
            </a:r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oder </a:t>
            </a:r>
            <a:r>
              <a:rPr 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andere</a:t>
            </a:r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Belegung</a:t>
            </a:r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nicht</a:t>
            </a:r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mit</a:t>
            </a:r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Ihrer</a:t>
            </a:r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Tastatur</a:t>
            </a:r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überein-stimmt</a:t>
            </a:r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 </a:t>
            </a:r>
            <a:r>
              <a:rPr 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solchen</a:t>
            </a:r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Fällen</a:t>
            </a:r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ändern</a:t>
            </a:r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Sie</a:t>
            </a:r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einfach</a:t>
            </a:r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die </a:t>
            </a:r>
            <a:r>
              <a:rPr 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Tastenbelegung</a:t>
            </a:r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wie</a:t>
            </a:r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oben</a:t>
            </a:r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Beschrieben</a:t>
            </a:r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UND </a:t>
            </a:r>
            <a:r>
              <a:rPr 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teilen</a:t>
            </a:r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Sie</a:t>
            </a:r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den </a:t>
            </a:r>
            <a:r>
              <a:rPr 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Fehler</a:t>
            </a:r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mir</a:t>
            </a:r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ElvasTower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markus_GE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oderr</a:t>
            </a:r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Trainsim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-com, markus1996</a:t>
            </a:r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 </a:t>
            </a:r>
            <a:r>
              <a:rPr 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oderr</a:t>
            </a:r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Mitglied</a:t>
            </a:r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des OR-</a:t>
            </a:r>
            <a:r>
              <a:rPr 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Dev</a:t>
            </a:r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Teams </a:t>
            </a:r>
            <a:r>
              <a:rPr 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mit</a:t>
            </a:r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Danke</a:t>
            </a:r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im</a:t>
            </a:r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voraus</a:t>
            </a:r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sym typeface="Wingdings" pitchFamily="2" charset="2"/>
              </a:rPr>
              <a:t></a:t>
            </a:r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sym typeface="Wingdings" pitchFamily="2" charset="2"/>
              </a:rPr>
              <a:t>!</a:t>
            </a:r>
          </a:p>
          <a:p>
            <a:endParaRPr lang="de-AT" sz="6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 algn="r"/>
            <a:r>
              <a:rPr lang="de-AT" sz="14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Markus Gelbmann</a:t>
            </a:r>
          </a:p>
        </p:txBody>
      </p:sp>
    </p:spTree>
    <p:extLst>
      <p:ext uri="{BB962C8B-B14F-4D97-AF65-F5344CB8AC3E}">
        <p14:creationId xmlns:p14="http://schemas.microsoft.com/office/powerpoint/2010/main" val="122162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695</Words>
  <Application>Microsoft Office PowerPoint</Application>
  <PresentationFormat>A4-Papier (210x297 mm)</PresentationFormat>
  <Paragraphs>300</Paragraphs>
  <Slides>3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4" baseType="lpstr">
      <vt:lpstr>Larissa-Design</vt:lpstr>
      <vt:lpstr>PowerPoint-Präsentation</vt:lpstr>
      <vt:lpstr>PowerPoint-Präsentation</vt:lpstr>
      <vt:lpstr>PowerPoint-Präsentation</vt:lpstr>
    </vt:vector>
  </TitlesOfParts>
  <Manager>Markus Gelbmann</Manager>
  <Company>MGP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 Keyboard Referenz Guide - DE, Deutsch</dc:title>
  <dc:subject>OR Keyboard Referenz</dc:subject>
  <dc:creator>Markus gelbmann</dc:creator>
  <cp:lastModifiedBy>markus gelbmann</cp:lastModifiedBy>
  <cp:revision>41</cp:revision>
  <dcterms:created xsi:type="dcterms:W3CDTF">2012-08-27T09:18:40Z</dcterms:created>
  <dcterms:modified xsi:type="dcterms:W3CDTF">2013-07-21T19:57:07Z</dcterms:modified>
  <cp:contentStatus>Done</cp:contentStatus>
  <cp:version>1.1d</cp:version>
</cp:coreProperties>
</file>