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2EC3-6D65-43D1-BDD0-7E4276E6FED8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3178-2FE9-4DB8-B26B-68084174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random forest model has a lower cross-validation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 errors between paired observations expressing the same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phenomenon)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almost $1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also exhibits less variability. Verifying performance on the test set produces performance consistent with the cross-validation results. (10.499032338015294, 1.6220608976799664)  vs. </a:t>
            </a:r>
            <a:r>
              <a:rPr lang="en-US" dirty="0" smtClean="0"/>
              <a:t>(9.649477185159107, 1.505326312688125)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shows that you seem to have plenty of data. There's an initial rapid improvement in model scores as one would expect, but it's essentially levelled off by around a sample size of 40-50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3178-2FE9-4DB8-B26B-680841740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6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8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705B-1487-41FB-AA37-83DBDB48E5A8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3B5B-B877-43A4-AC80-02A6B3D7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286"/>
            <a:ext cx="9144000" cy="1245734"/>
          </a:xfrm>
        </p:spPr>
        <p:txBody>
          <a:bodyPr/>
          <a:lstStyle/>
          <a:p>
            <a:r>
              <a:rPr lang="en-US" dirty="0" smtClean="0"/>
              <a:t>Big Mountain Ski Resort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66195"/>
            <a:ext cx="9144000" cy="5830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Ticket Pricing Model</a:t>
            </a:r>
            <a:endParaRPr lang="en-US" sz="2800" dirty="0"/>
          </a:p>
        </p:txBody>
      </p:sp>
      <p:pic>
        <p:nvPicPr>
          <p:cNvPr id="1028" name="Picture 4" descr="https://www.powderhounds.com/site/DefaultSite/filesystem/images/USA/Whitefish/Overview/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33612"/>
            <a:ext cx="7620000" cy="421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8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guidance for pricing and future facility investment</a:t>
            </a:r>
            <a:endParaRPr lang="en-US" dirty="0" smtClean="0"/>
          </a:p>
          <a:p>
            <a:r>
              <a:rPr lang="en-US" dirty="0" smtClean="0"/>
              <a:t>Prepare a pricing model for ski resort tickets within their market segment.</a:t>
            </a:r>
          </a:p>
          <a:p>
            <a:pPr lvl="1"/>
            <a:r>
              <a:rPr lang="en-US" dirty="0" smtClean="0"/>
              <a:t>Build a predictive model for ticket price</a:t>
            </a:r>
          </a:p>
          <a:p>
            <a:pPr lvl="2"/>
            <a:r>
              <a:rPr lang="en-US" dirty="0" smtClean="0"/>
              <a:t>Number of facilities or properties at resorts</a:t>
            </a:r>
          </a:p>
          <a:p>
            <a:r>
              <a:rPr lang="en-US" dirty="0" smtClean="0"/>
              <a:t>Provide insight into what facilities matter most to visitors</a:t>
            </a:r>
          </a:p>
          <a:p>
            <a:pPr lvl="1"/>
            <a:r>
              <a:rPr lang="en-US" dirty="0" smtClean="0"/>
              <a:t>Which facilities they are most likely to pay for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19"/>
            <a:ext cx="10515600" cy="1325563"/>
          </a:xfrm>
        </p:spPr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882"/>
            <a:ext cx="10678886" cy="33124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Permanent closure of up to 10 of the least used runs</a:t>
            </a:r>
          </a:p>
          <a:p>
            <a:pPr lvl="1"/>
            <a:r>
              <a:rPr lang="en-US" dirty="0" smtClean="0"/>
              <a:t>Can close </a:t>
            </a:r>
            <a:r>
              <a:rPr lang="en-US" dirty="0" err="1" smtClean="0"/>
              <a:t>upto</a:t>
            </a:r>
            <a:r>
              <a:rPr lang="en-US" dirty="0" smtClean="0"/>
              <a:t> 5 runs results in drop in ticket prices and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vertical drop by 150ft and addition of a chair lift</a:t>
            </a:r>
          </a:p>
          <a:p>
            <a:pPr lvl="1"/>
            <a:r>
              <a:rPr lang="en-US" dirty="0" smtClean="0"/>
              <a:t>Justifies  ticket price increase of $8.67 and additional revenue of $15 million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Number 2 plus the addition of 2 acres of snow making</a:t>
            </a:r>
          </a:p>
          <a:p>
            <a:pPr lvl="1"/>
            <a:r>
              <a:rPr lang="en-US" dirty="0" smtClean="0"/>
              <a:t>Justifies ticket price increase of $10.59 and additional revenue of $18.5 million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the longest run by 0.2 miles (boasting the longest run) and additional snow making of 4 acres</a:t>
            </a:r>
          </a:p>
          <a:p>
            <a:pPr lvl="1"/>
            <a:r>
              <a:rPr lang="en-US" dirty="0" smtClean="0"/>
              <a:t>Results in no change in ticket price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598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1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6557" y="5140552"/>
            <a:ext cx="10678886" cy="154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Increase vertical drop by 150ft with the addition of a chair lift and 2 acres of snow making.</a:t>
            </a:r>
          </a:p>
          <a:p>
            <a:pPr lvl="1"/>
            <a:r>
              <a:rPr lang="en-US" dirty="0" smtClean="0"/>
              <a:t>Justifies  ticket price increase of $10.59 and will generate additional revenue of $18.5 million/year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5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Modeling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8480"/>
            <a:ext cx="10515600" cy="49017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Linear Regression Model         vs.         Random Forest Regression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 smtClean="0"/>
              <a:t>                                                                       </a:t>
            </a:r>
            <a:r>
              <a:rPr lang="en-US" sz="1600" dirty="0" smtClean="0"/>
              <a:t>(</a:t>
            </a:r>
            <a:r>
              <a:rPr lang="en-US" sz="1000" dirty="0" smtClean="0"/>
              <a:t> </a:t>
            </a:r>
            <a:r>
              <a:rPr lang="en-US" sz="1600" dirty="0" smtClean="0"/>
              <a:t>MAE, </a:t>
            </a:r>
            <a:r>
              <a:rPr lang="en-US" sz="1600" dirty="0" err="1" smtClean="0"/>
              <a:t>std</a:t>
            </a:r>
            <a:r>
              <a:rPr lang="en-US" sz="1600" dirty="0" smtClean="0"/>
              <a:t>)</a:t>
            </a:r>
            <a:r>
              <a:rPr lang="en-US" sz="1000" dirty="0" smtClean="0"/>
              <a:t> </a:t>
            </a:r>
            <a:r>
              <a:rPr lang="en-US" sz="1600" dirty="0" smtClean="0"/>
              <a:t>10.499, 1.622      vs</a:t>
            </a:r>
            <a:r>
              <a:rPr lang="en-US" sz="1600" dirty="0"/>
              <a:t>. </a:t>
            </a:r>
            <a:r>
              <a:rPr lang="en-US" sz="1600" dirty="0" smtClean="0"/>
              <a:t>    </a:t>
            </a:r>
            <a:r>
              <a:rPr lang="en-US" sz="1600" dirty="0" smtClean="0"/>
              <a:t>9.649, 1.505</a:t>
            </a:r>
          </a:p>
          <a:p>
            <a:pPr marL="0" indent="0">
              <a:buNone/>
            </a:pPr>
            <a:r>
              <a:rPr lang="en-US" dirty="0" smtClean="0"/>
              <a:t>                                 Cross-Validation Score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18" y="1524772"/>
            <a:ext cx="3129962" cy="2531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437" y="1524772"/>
            <a:ext cx="2295238" cy="1295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060" y="4060981"/>
            <a:ext cx="4438758" cy="23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Modelled price is $95.86 vs. actual price $81.00</a:t>
            </a:r>
          </a:p>
          <a:p>
            <a:pPr lvl="1"/>
            <a:r>
              <a:rPr lang="en-US" dirty="0" smtClean="0"/>
              <a:t>MAE = $10.36 suggests there is room for an increase</a:t>
            </a:r>
            <a:endParaRPr lang="en-US" dirty="0"/>
          </a:p>
          <a:p>
            <a:r>
              <a:rPr lang="en-US" dirty="0" smtClean="0"/>
              <a:t>Pricing Assumptions</a:t>
            </a:r>
          </a:p>
          <a:p>
            <a:pPr lvl="1"/>
            <a:r>
              <a:rPr lang="en-US" dirty="0" smtClean="0"/>
              <a:t>Other resorts set their prices according to the market</a:t>
            </a:r>
            <a:endParaRPr lang="en-US" dirty="0" smtClean="0"/>
          </a:p>
          <a:p>
            <a:pPr lvl="1"/>
            <a:r>
              <a:rPr lang="en-US" dirty="0" smtClean="0"/>
              <a:t>Big Mountain appears to be charging much less than prediction suggests</a:t>
            </a:r>
          </a:p>
          <a:p>
            <a:pPr lvl="2"/>
            <a:r>
              <a:rPr lang="en-US" dirty="0" smtClean="0"/>
              <a:t>Is Big Mountain undercharging?</a:t>
            </a:r>
          </a:p>
          <a:p>
            <a:pPr lvl="2"/>
            <a:r>
              <a:rPr lang="en-US" dirty="0" smtClean="0"/>
              <a:t>Are other resorts overpriced?</a:t>
            </a:r>
          </a:p>
          <a:p>
            <a:pPr lvl="1"/>
            <a:r>
              <a:rPr lang="en-US" dirty="0" smtClean="0"/>
              <a:t>Is our model lacking some key data</a:t>
            </a:r>
          </a:p>
          <a:p>
            <a:pPr lvl="2"/>
            <a:r>
              <a:rPr lang="en-US" dirty="0" smtClean="0"/>
              <a:t>Operating Costs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94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Mountain Resort Ticket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0465"/>
            <a:ext cx="4639721" cy="2505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66" y="2360465"/>
            <a:ext cx="4741362" cy="25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Comparisons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53" y="1519541"/>
            <a:ext cx="3504162" cy="1865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62" y="1519541"/>
            <a:ext cx="3451809" cy="1849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80" y="3833325"/>
            <a:ext cx="3642135" cy="1957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818" y="1519541"/>
            <a:ext cx="3451040" cy="18493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076" y="3833325"/>
            <a:ext cx="3533096" cy="19019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2951" y="3833325"/>
            <a:ext cx="3576908" cy="19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598432"/>
          </a:xfrm>
        </p:spPr>
        <p:txBody>
          <a:bodyPr/>
          <a:lstStyle/>
          <a:p>
            <a:r>
              <a:rPr lang="en-US" dirty="0" smtClean="0"/>
              <a:t>Big Mountain Currently ranks among the top resorts </a:t>
            </a:r>
          </a:p>
          <a:p>
            <a:pPr lvl="1"/>
            <a:r>
              <a:rPr lang="en-US" dirty="0" smtClean="0"/>
              <a:t>Skiable terrain</a:t>
            </a:r>
          </a:p>
          <a:p>
            <a:pPr lvl="1"/>
            <a:r>
              <a:rPr lang="en-US" dirty="0" smtClean="0"/>
              <a:t>Number of Runs</a:t>
            </a:r>
          </a:p>
          <a:p>
            <a:pPr lvl="1"/>
            <a:r>
              <a:rPr lang="en-US" dirty="0" smtClean="0"/>
              <a:t>Snow making capacity</a:t>
            </a:r>
          </a:p>
          <a:p>
            <a:pPr lvl="1"/>
            <a:r>
              <a:rPr lang="en-US" dirty="0" smtClean="0"/>
              <a:t>Number of Chairs</a:t>
            </a:r>
          </a:p>
          <a:p>
            <a:r>
              <a:rPr lang="en-US" dirty="0" smtClean="0"/>
              <a:t>Proposed </a:t>
            </a:r>
            <a:r>
              <a:rPr lang="en-US" dirty="0" err="1" smtClean="0"/>
              <a:t>Scenerios</a:t>
            </a:r>
            <a:endParaRPr lang="en-US" dirty="0" smtClean="0"/>
          </a:p>
          <a:p>
            <a:pPr lvl="1"/>
            <a:r>
              <a:rPr lang="en-US" dirty="0" smtClean="0"/>
              <a:t>Closure of 5 least used runs</a:t>
            </a:r>
          </a:p>
          <a:p>
            <a:pPr lvl="1"/>
            <a:r>
              <a:rPr lang="en-US" dirty="0" smtClean="0"/>
              <a:t>Increase vertical drop with and without snowmaking</a:t>
            </a:r>
          </a:p>
          <a:p>
            <a:pPr lvl="1"/>
            <a:r>
              <a:rPr lang="en-US" dirty="0" smtClean="0"/>
              <a:t>Increase longest run with snowmaking</a:t>
            </a:r>
          </a:p>
          <a:p>
            <a:r>
              <a:rPr lang="en-US" dirty="0" smtClean="0"/>
              <a:t>By increasing the vertical drop either with or without snowmaking will provide the opportunity to increase revenues by $15-$18 million, however the increase cost of tickets must be considered.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13129</TotalTime>
  <Words>402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Big Mountain Ski Resort</vt:lpstr>
      <vt:lpstr>Purpose of this project</vt:lpstr>
      <vt:lpstr>Key Findings</vt:lpstr>
      <vt:lpstr>Modeling Comparison</vt:lpstr>
      <vt:lpstr>Modeling Data</vt:lpstr>
      <vt:lpstr>Big Mountain Resort Ticket Prices</vt:lpstr>
      <vt:lpstr>Feature Comparisons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Tsecd</dc:creator>
  <cp:lastModifiedBy>Tsecd</cp:lastModifiedBy>
  <cp:revision>18</cp:revision>
  <dcterms:created xsi:type="dcterms:W3CDTF">2020-09-19T23:36:38Z</dcterms:created>
  <dcterms:modified xsi:type="dcterms:W3CDTF">2020-09-29T02:26:25Z</dcterms:modified>
</cp:coreProperties>
</file>