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de9155dd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de9155dd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de9155dd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de9155dd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de9155dd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de9155dd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e9155dd8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e9155dd8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de9155dd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de9155dd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de9155dd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de9155dd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de9155dd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de9155dd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de9155dd8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de9155dd8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de9155dd8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de9155dd8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de9155dd8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de9155dd8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de9155dd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de9155dd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de9155dd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de9155dd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de9155dd8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de9155dd8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a06732af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a06732af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a06732a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a06732a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a06732a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a06732a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a06732a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a06732a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a06732af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a06732af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a06732a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a06732a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a06732a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a06732a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a06732af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a06732af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de9155dd8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de9155dd8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a06732af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a06732af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a06732af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a06732af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a06732af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a06732af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a06732af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a06732af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a06732af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a06732af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a06732af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3a06732af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a06732af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a06732af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de9155dd8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de9155dd8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e9155dd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e9155dd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e9155dd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e9155dd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de9155dd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de9155dd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de9155dd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de9155dd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de9155dd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de9155dd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ivvy-tripdata.s3.amazonaws.com/index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vvy-tripdata.s3.amazonaws.com/index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36375"/>
            <a:ext cx="8520600" cy="11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Cyclistic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794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Maximizing the number of Annual Memberships in Bike-Sharing</a:t>
            </a:r>
            <a:endParaRPr b="1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86275" y="3319275"/>
            <a:ext cx="3846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Presented by: Tsedey Tadesse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Project: Google Data Analytics Capstone Project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Last Updated: August 9th, 2023</a:t>
            </a:r>
            <a:endParaRPr b="1" sz="1200"/>
          </a:p>
        </p:txBody>
      </p:sp>
      <p:cxnSp>
        <p:nvCxnSpPr>
          <p:cNvPr id="57" name="Google Shape;57;p13"/>
          <p:cNvCxnSpPr/>
          <p:nvPr/>
        </p:nvCxnSpPr>
        <p:spPr>
          <a:xfrm>
            <a:off x="696275" y="1781875"/>
            <a:ext cx="7727700" cy="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Number of Rides per Month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0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38.7%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more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riders than casual riders.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Both rider groups have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trends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throughout the year (high during summer and low during winter)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900" y="1170125"/>
            <a:ext cx="5133399" cy="31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Average Ride Length per Month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29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 riders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ride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36%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longer than casual rider throughout the year.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Both rider groups have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maximum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average ride length during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summer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time.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325" y="1170125"/>
            <a:ext cx="5151000" cy="31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2881950"/>
            <a:ext cx="80511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10">
                <a:solidFill>
                  <a:schemeClr val="dk1"/>
                </a:solidFill>
              </a:rPr>
              <a:t>Key Takeaways:</a:t>
            </a:r>
            <a:endParaRPr sz="2610">
              <a:solidFill>
                <a:schemeClr val="dk1"/>
              </a:solidFill>
            </a:endParaRPr>
          </a:p>
          <a:p>
            <a:pPr indent="-3005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86"/>
              <a:t>More people use the services and they ride for a longer duration during</a:t>
            </a:r>
            <a:r>
              <a:rPr lang="en" sz="2386"/>
              <a:t> </a:t>
            </a:r>
            <a:r>
              <a:rPr b="1" lang="en" sz="2386">
                <a:solidFill>
                  <a:schemeClr val="dk1"/>
                </a:solidFill>
              </a:rPr>
              <a:t>summer </a:t>
            </a:r>
            <a:r>
              <a:rPr lang="en" sz="2386"/>
              <a:t>time.</a:t>
            </a:r>
            <a:endParaRPr sz="2386"/>
          </a:p>
          <a:p>
            <a:pPr indent="-3005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386">
                <a:solidFill>
                  <a:schemeClr val="dk1"/>
                </a:solidFill>
              </a:rPr>
              <a:t>Casual </a:t>
            </a:r>
            <a:r>
              <a:rPr lang="en" sz="2386"/>
              <a:t>riders ride the bikes for a </a:t>
            </a:r>
            <a:r>
              <a:rPr b="1" lang="en" sz="2386">
                <a:solidFill>
                  <a:schemeClr val="dk1"/>
                </a:solidFill>
              </a:rPr>
              <a:t>longer commute</a:t>
            </a:r>
            <a:r>
              <a:rPr lang="en" sz="2386"/>
              <a:t>.</a:t>
            </a:r>
            <a:endParaRPr sz="2386"/>
          </a:p>
          <a:p>
            <a:pPr indent="-3005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386">
                <a:solidFill>
                  <a:schemeClr val="dk1"/>
                </a:solidFill>
              </a:rPr>
              <a:t>Member</a:t>
            </a:r>
            <a:r>
              <a:rPr lang="en" sz="2386"/>
              <a:t> riders’ average ride length is </a:t>
            </a:r>
            <a:r>
              <a:rPr lang="en" sz="2386"/>
              <a:t>almost </a:t>
            </a:r>
            <a:r>
              <a:rPr b="1" lang="en" sz="2386">
                <a:solidFill>
                  <a:schemeClr val="dk1"/>
                </a:solidFill>
              </a:rPr>
              <a:t>constant</a:t>
            </a:r>
            <a:r>
              <a:rPr lang="en" sz="2386"/>
              <a:t> throughout the year (riders use the bikes to travel to and from work).</a:t>
            </a:r>
            <a:endParaRPr sz="238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92013"/>
            <a:ext cx="3628500" cy="224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67" y="392025"/>
            <a:ext cx="3628458" cy="2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Number of Rides per Day of the Week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296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ride the most during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weekdays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(peaking on Wednesdays).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riders ride the most during the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weekends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150" y="1152475"/>
            <a:ext cx="5106150" cy="31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Average Ride Length per Day of the Week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27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Both rider groups have 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trends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: higher during weekends and lower during weekdays.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Wednesday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is the day with the shortest average ride length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900" y="1152475"/>
            <a:ext cx="5021400" cy="310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26750" y="3024700"/>
            <a:ext cx="7627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tend to ride the bike during the </a:t>
            </a:r>
            <a:r>
              <a:rPr b="1"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weekdays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, meaning that they use they to go to and from work.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 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riders tend to ride the bikes more during </a:t>
            </a:r>
            <a:r>
              <a:rPr b="1"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weekends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and they tend to ride they for</a:t>
            </a:r>
            <a:r>
              <a:rPr b="1"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longer</a:t>
            </a: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 period of time.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4400">
                <a:solidFill>
                  <a:schemeClr val="dk1"/>
                </a:solidFill>
              </a:rPr>
              <a:t>Member</a:t>
            </a:r>
            <a:r>
              <a:rPr lang="en" sz="4400"/>
              <a:t> riders’ average ride length is almost </a:t>
            </a:r>
            <a:r>
              <a:rPr b="1" lang="en" sz="4400">
                <a:solidFill>
                  <a:schemeClr val="dk1"/>
                </a:solidFill>
              </a:rPr>
              <a:t>constant</a:t>
            </a:r>
            <a:r>
              <a:rPr lang="en" sz="4400"/>
              <a:t> throughout the weeks, meaning that they use the bike at a regular start and end locations more often.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50" y="473825"/>
            <a:ext cx="3737901" cy="231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175" y="515000"/>
            <a:ext cx="3604725" cy="22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519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8"/>
          <p:cNvCxnSpPr/>
          <p:nvPr/>
        </p:nvCxnSpPr>
        <p:spPr>
          <a:xfrm flipH="1" rot="10800000">
            <a:off x="0" y="3219350"/>
            <a:ext cx="8078400" cy="7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Top Three Recommendations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 have casual riders switch to being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annual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members: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Free Trial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offer casual riders a limited-time free subscription trial.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Bike station relocation and redistribution: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Assign more bikes to stations where members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regularly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use and where there are more offices. Relocate bikes from least used stations to most used stations.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Easy sign-up Process: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Design an easy and user friendly sign-up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519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 flipH="1" rot="10800000">
            <a:off x="0" y="3219350"/>
            <a:ext cx="8078400" cy="7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The Take: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users tend to ride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36% longer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than members, generating a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proportional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amount of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for Cyclistic.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Weekends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seems to be the most popular days of the week for both groups, meaning that rider use the bikes more for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activities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rather than work commute.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Cyclistic can increase the number of subscribed members by using different marketing strategies such as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offering free trials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assessing bike stations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trends, and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redesigning the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sign-up process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Summary of Contents 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usiness task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source and structure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Processing and analyzing the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overview and key takeaways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Recommendations and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Appendix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2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519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32"/>
          <p:cNvCxnSpPr/>
          <p:nvPr/>
        </p:nvCxnSpPr>
        <p:spPr>
          <a:xfrm>
            <a:off x="0" y="3226850"/>
            <a:ext cx="9156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519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Link to the data source: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https://divvy-tripdata.s3.amazonaws.com/index.html</a:t>
            </a:r>
            <a:endParaRPr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232675" y="330525"/>
            <a:ext cx="8520600" cy="4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--The query below counts the number of trips taken by casual riders and members,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--it calculates the average trip length for each month,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--and it calculates the maximum ride length taken each month by casual and member riders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--The query filters out the data where the bikes are stationary and analyzes only for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--classic and electric bikes, and </a:t>
            </a: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aggregates</a:t>
            </a: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the data for casual vs. member riders.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max202305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max202206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`prefab-list-392521.capstone_project_cyclistic.202206-divvy-tripdata`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208950" y="212000"/>
            <a:ext cx="8520600" cy="4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max202207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`prefab-list-392521.capstone_project_cyclistic.202207-divvy-tripdata`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max202208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`prefab-list-392521.capstone_project_cyclistic.202208-divvy-tripdata`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232675" y="409575"/>
            <a:ext cx="8520600" cy="4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max202209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`prefab-list-392521.capstone_project_cyclistic.202209-divvy-tripdata`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max202210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`prefab-list-392521.capstone_project_cyclistic.202210-divvy-tripdata`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393750"/>
            <a:ext cx="8520600" cy="4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`prefab-list-392521.capstone_project_cyclistic.202211-divvy-tripdata`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max202212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`prefab-list-392521.capstone_project_cyclistic.202212-divvy-tripdata`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409575"/>
            <a:ext cx="8520600" cy="4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`prefab-list-392521.capstone_project_cyclistic.202301-divvy-tripdata`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max202302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`prefab-list-392521.capstone_project_cyclistic.202302-divvy-tripdata`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264275" y="306825"/>
            <a:ext cx="85206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max202303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`prefab-list-392521.capstone_project_cyclistic.202303-divvy-tripdata`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max202304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`prefab-list-392521.capstone_project_cyclistic.202304-divvy-tripdata`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385850"/>
            <a:ext cx="8520600" cy="4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max202305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`prefab-list-392521.capstone_project_cyclistic.202305-divvy-tripdata`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519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What is our business task?</a:t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0" y="3219350"/>
            <a:ext cx="80784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283125"/>
            <a:ext cx="8520600" cy="4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--The query below counts the number of trips taken by casual riders and members,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--it calculates the average trip length for each month,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--and it calculates the maximum ride length taken each month by casual and member riders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--The query filters out the data where the bikes are stationary and analyzes only for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D81B6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--classic and electric bikes, and aggregates the data for casual vs. member riders.</a:t>
            </a:r>
            <a:endParaRPr sz="9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max202305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max202206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`prefab-list-392521.capstone_project_cyclistic.202206-divvy-tripdata`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259425"/>
            <a:ext cx="8520600" cy="4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max202207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`prefab-list-392521.capstone_project_cyclistic.202207-divvy-tripdata`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max202208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`prefab-list-392521.capstone_project_cyclistic.202208-divvy-tripdata`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377950"/>
            <a:ext cx="8520600" cy="4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avg202209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max202209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`prefab-list-392521.capstone_project_cyclistic.202209-divvy-tripdata`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max202210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`prefab-list-392521.capstone_project_cyclistic.202210-divvy-tripdata`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354250"/>
            <a:ext cx="8520600" cy="4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`prefab-list-392521.capstone_project_cyclistic.202211-divvy-tripdata`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avg202212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max202212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`prefab-list-392521.capstone_project_cyclistic.202212-divvy-tripdata`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a6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291025"/>
            <a:ext cx="8520600" cy="4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`prefab-list-392521.capstone_project_cyclistic.202301-divvy-tripdata`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a7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max202302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`prefab-list-392521.capstone_project_cyclistic.202302-divvy-tripdata`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a8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280075" y="235700"/>
            <a:ext cx="85206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avg202303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max202303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`prefab-list-392521.capstone_project_cyclistic.202303-divvy-tripdata`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a9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avg202304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max202304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`prefab-list-392521.capstone_project_cyclistic.202304-divvy-tripdata`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a10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425400"/>
            <a:ext cx="85206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DAYOFWEEK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ride_id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m202305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MINUTE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avg202305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timestamp_diff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started_at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max202305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`prefab-list-392521.capstone_project_cyclistic.202305-divvy-tripdata`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"electric_bike"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rideable_type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"classic_bike"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member_casual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a11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a12</a:t>
            </a:r>
            <a:r>
              <a:rPr lang="en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day_of_week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728975"/>
            <a:ext cx="85206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Analyze how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riders use Cyclistic bikes and recommend marketing strategies to convert casual riders into annual members.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519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 flipH="1" rot="10800000">
            <a:off x="0" y="3219350"/>
            <a:ext cx="8078400" cy="7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Source: Divvy-tripdata (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https://divvy-tripdata.s3.amazonaws.com/index.html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organization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ride has a rider ID along with whether or not the rider is a member or a casual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table contains the time, location name, 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ocation id, and geographic location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the starting and ending of each ride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ride has the type of cyclistic bikes (classic and electric)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table also contains data about bikes stationed (excluded in the analysis)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for one year period (June, 2022 - April, 2023)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Rider ID, member vs. casual, rideable type ,and trip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ending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519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The Process</a:t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9"/>
          <p:cNvCxnSpPr/>
          <p:nvPr/>
        </p:nvCxnSpPr>
        <p:spPr>
          <a:xfrm flipH="1" rot="10800000">
            <a:off x="0" y="3219350"/>
            <a:ext cx="8078400" cy="7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Members vs. Casual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Number of rides per month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ride length per month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Number of rides by day of the week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ride length by day of the week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Trends and connections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Tools used for analysis (SQL, Google Sheets)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519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Summary of Analysis</a:t>
            </a:r>
            <a:endParaRPr b="1" sz="6519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 flipH="1" rot="10800000">
            <a:off x="0" y="3219350"/>
            <a:ext cx="8078400" cy="7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