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3" r:id="rId19"/>
    <p:sldId id="272" r:id="rId20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>
        <p:scale>
          <a:sx n="114" d="100"/>
          <a:sy n="114" d="100"/>
        </p:scale>
        <p:origin x="102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8BEB3EB-AD50-4541-A645-5C4D87E42FD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37FE3C9-F87C-4BFB-8893-A8C43CDD1B73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EB7C4CB-4667-4913-AB7B-2DB58853FB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A3B6CB0-E1F1-46ED-B34C-6F90D15B2B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ED6B6E4-7021-4788-B9C4-E110322D5D5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5E427D4A-4563-4068-AD5A-7C0D00A01B2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0E89FC3-B80A-4743-B399-B50AFD20AE1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8112762-9E56-423F-BCA7-F5E881CCB10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pPr algn="r">
              <a:buNone/>
            </a:pPr>
            <a:fld id="{48BEB3EB-AD50-4541-A645-5C4D87E42FD6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01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FB81F7-7301-420C-8FD2-5E91598B811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E95DB5-9C4E-4A39-A9A1-20CE751CAA7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1EEF36-1FC2-4891-9427-3DDC85CE999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969976-C986-457E-B000-A4291977CF9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7E2C27-41CE-484C-A999-6FC5310987F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7AB12-A7FE-4130-B38B-22591DCD49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CCAD61-A628-4BE8-BF75-5D2E4AD5BF6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D7B4C4-744B-49E3-AC10-208A5358741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C6970D-3E00-41AC-BB7C-890B395CF99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2BB902-2FBE-4D5A-A444-FD79BE2E8A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750957-867F-4406-AE5A-2CB01D501C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34F88-F821-4084-9D29-E6CB000C6A5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76F7664-4BF6-4B6B-94D6-E176C3F2AA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FC443D6-EB1D-4F3F-B9CF-83DAF61E7E5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6C3BAD-817C-4D7D-82EE-A132E52B659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A542E1A-6896-423B-9231-9AD39EC57CE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B62E4DB-2CC5-4AB6-B667-D49CBF48B60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186B1C6-F446-4AE2-B9E5-82713220A2C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3A250D2-70C7-4019-8C98-EB4C144533F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6CA7A26-DA40-4B7D-BD61-A6862FC649E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32BD727-A70D-40EB-8E09-CA55F9E651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8AD821C-9D66-44BA-8DBC-F19C46189E0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2FED1DC-EFBC-422A-9911-3BCFDCB234D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78B4E7-2B7D-4C28-880B-D0C7171A308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D0855-AAD7-4362-A1CE-732F24329BC8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2C7E2-4037-469B-B794-C24DA7C473F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360" cy="1469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360" cy="17517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9320" cy="130932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480" cy="196848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3680" cy="9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B7C8DA5-E7CF-4153-9767-FED8F129420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02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5720" cy="3202920"/>
          </a:xfrm>
          <a:prstGeom prst="rect">
            <a:avLst/>
          </a:prstGeom>
          <a:ln w="0">
            <a:noFill/>
          </a:ln>
        </p:spPr>
      </p:pic>
      <p:pic>
        <p:nvPicPr>
          <p:cNvPr id="303" name="Grafik 263"/>
          <p:cNvPicPr/>
          <p:nvPr/>
        </p:nvPicPr>
        <p:blipFill>
          <a:blip r:embed="rId3"/>
          <a:stretch/>
        </p:blipFill>
        <p:spPr>
          <a:xfrm>
            <a:off x="5029200" y="2466000"/>
            <a:ext cx="3794400" cy="32032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05" name="Freihandform 304"/>
          <p:cNvSpPr/>
          <p:nvPr/>
        </p:nvSpPr>
        <p:spPr>
          <a:xfrm rot="16200000" flipH="1">
            <a:off x="5144760" y="1324080"/>
            <a:ext cx="911160" cy="1143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feld 18"/>
          <p:cNvSpPr/>
          <p:nvPr/>
        </p:nvSpPr>
        <p:spPr>
          <a:xfrm>
            <a:off x="914400" y="438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07" name="Textfeld 20"/>
          <p:cNvSpPr/>
          <p:nvPr/>
        </p:nvSpPr>
        <p:spPr>
          <a:xfrm>
            <a:off x="5257800" y="582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8EEF6AB-BC0F-4F34-91DC-DAEE2162A2C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1" name="PlaceHolder 8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1636200" y="1577880"/>
            <a:ext cx="5943600" cy="3724920"/>
          </a:xfrm>
          <a:prstGeom prst="rect">
            <a:avLst/>
          </a:prstGeom>
          <a:ln w="0">
            <a:noFill/>
          </a:ln>
        </p:spPr>
      </p:pic>
      <p:sp>
        <p:nvSpPr>
          <p:cNvPr id="313" name="Textfeld 23"/>
          <p:cNvSpPr/>
          <p:nvPr/>
        </p:nvSpPr>
        <p:spPr>
          <a:xfrm>
            <a:off x="3310200" y="5467320"/>
            <a:ext cx="24642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11: </a:t>
            </a:r>
            <a:r>
              <a:rPr lang="de-DE" sz="11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Moodle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-Kurs des CWS [2]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280" cy="1367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6230263-E0F8-4038-8CBA-A0F91B41C84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7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280" cy="51516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https://www.ericasynths.lv/shop/diy-kits-1/mki-x-esedu-diy-system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https://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elearning.ohmportal.de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course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view.php?id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=10566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A8943FF-8B5F-4DF9-8658-94146E26AF3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52B09D5-0ECD-4574-85ED-F8E47259160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8" name="PlaceHolder 16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39" name="Grafik 338"/>
          <p:cNvPicPr/>
          <p:nvPr/>
        </p:nvPicPr>
        <p:blipFill>
          <a:blip r:embed="rId2"/>
          <a:srcRect l="2011" t="3214" r="2987" b="3886"/>
          <a:stretch/>
        </p:blipFill>
        <p:spPr>
          <a:xfrm>
            <a:off x="1177560" y="1001160"/>
            <a:ext cx="6805080" cy="5043600"/>
          </a:xfrm>
          <a:prstGeom prst="rect">
            <a:avLst/>
          </a:prstGeom>
          <a:ln w="0">
            <a:noFill/>
          </a:ln>
        </p:spPr>
      </p:pic>
      <p:sp>
        <p:nvSpPr>
          <p:cNvPr id="2" name="Textfeld 2">
            <a:extLst>
              <a:ext uri="{FF2B5EF4-FFF2-40B4-BE49-F238E27FC236}">
                <a16:creationId xmlns:a16="http://schemas.microsoft.com/office/drawing/2014/main" id="{D2FE42D1-94CB-E35B-5BC4-71768E2CA760}"/>
              </a:ext>
            </a:extLst>
          </p:cNvPr>
          <p:cNvSpPr/>
          <p:nvPr/>
        </p:nvSpPr>
        <p:spPr>
          <a:xfrm>
            <a:off x="1177560" y="5953084"/>
            <a:ext cx="5486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Abb.1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Schaltplan des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VC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aus Fusion 360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nhaltsplatzhalter 3"/>
          <p:cNvPicPr/>
          <p:nvPr/>
        </p:nvPicPr>
        <p:blipFill>
          <a:blip r:embed="rId2"/>
          <a:stretch/>
        </p:blipFill>
        <p:spPr>
          <a:xfrm>
            <a:off x="4631400" y="1787760"/>
            <a:ext cx="4268880" cy="267840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7BBE8C-AC20-4F82-A704-4FA11F4319F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27" name="Grafik 2"/>
          <p:cNvPicPr/>
          <p:nvPr/>
        </p:nvPicPr>
        <p:blipFill>
          <a:blip r:embed="rId3"/>
          <a:stretch/>
        </p:blipFill>
        <p:spPr>
          <a:xfrm>
            <a:off x="611640" y="1571400"/>
            <a:ext cx="4250160" cy="31111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38827BC0-028D-7666-9838-7E3232CF72F3}"/>
              </a:ext>
            </a:extLst>
          </p:cNvPr>
          <p:cNvSpPr/>
          <p:nvPr/>
        </p:nvSpPr>
        <p:spPr>
          <a:xfrm>
            <a:off x="611640" y="4768802"/>
            <a:ext cx="425016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Abb.1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Oszillatorschaltung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B9E615-9E25-D9B7-BBC3-849730F18361}"/>
              </a:ext>
            </a:extLst>
          </p:cNvPr>
          <p:cNvSpPr/>
          <p:nvPr/>
        </p:nvSpPr>
        <p:spPr>
          <a:xfrm>
            <a:off x="4893840" y="4768802"/>
            <a:ext cx="425016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Abb.13.: Simulation der Oszillatorschaltung in </a:t>
            </a:r>
            <a:r>
              <a:rPr lang="de-DE" sz="11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LTSpice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0A3CE81-7F0E-4E36-9762-8FA7173902B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2" name="PlaceHolder 12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" name="Grafik 2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65206C7F-09F6-CB1A-10E8-CCE26B1FA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" y="1142999"/>
            <a:ext cx="3010622" cy="4626361"/>
          </a:xfrm>
          <a:prstGeom prst="rect">
            <a:avLst/>
          </a:prstGeom>
        </p:spPr>
      </p:pic>
      <p:pic>
        <p:nvPicPr>
          <p:cNvPr id="7" name="Grafik 6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D41613E5-19C6-EF17-CA3D-A21291EE6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79" y="1142998"/>
            <a:ext cx="3181298" cy="4626362"/>
          </a:xfrm>
          <a:prstGeom prst="rect">
            <a:avLst/>
          </a:prstGeom>
        </p:spPr>
      </p:pic>
      <p:sp>
        <p:nvSpPr>
          <p:cNvPr id="8" name="Textfeld 23">
            <a:extLst>
              <a:ext uri="{FF2B5EF4-FFF2-40B4-BE49-F238E27FC236}">
                <a16:creationId xmlns:a16="http://schemas.microsoft.com/office/drawing/2014/main" id="{35AE0E87-2E47-95C9-0290-0374193B178C}"/>
              </a:ext>
            </a:extLst>
          </p:cNvPr>
          <p:cNvSpPr/>
          <p:nvPr/>
        </p:nvSpPr>
        <p:spPr>
          <a:xfrm>
            <a:off x="1063023" y="5815384"/>
            <a:ext cx="2661484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14: Layout des VCO in Fusion 360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AB33BD-726E-EF7B-A34E-03ABEBB8B3D7}"/>
              </a:ext>
            </a:extLst>
          </p:cNvPr>
          <p:cNvSpPr/>
          <p:nvPr/>
        </p:nvSpPr>
        <p:spPr>
          <a:xfrm>
            <a:off x="4794777" y="5815384"/>
            <a:ext cx="3200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15: Rendering der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VC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O-Platine (AISLER)   </a:t>
            </a:r>
            <a:endParaRPr lang="de-DE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0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5E5312-50A4-4ED7-9B00-1029EE55F19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43" name="PlaceHolder 20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44" name="Grafik 343"/>
          <p:cNvPicPr/>
          <p:nvPr/>
        </p:nvPicPr>
        <p:blipFill>
          <a:blip r:embed="rId2"/>
          <a:srcRect l="66" t="156" r="66" b="75"/>
          <a:stretch/>
        </p:blipFill>
        <p:spPr>
          <a:xfrm>
            <a:off x="914400" y="1097280"/>
            <a:ext cx="7314840" cy="4965840"/>
          </a:xfrm>
          <a:prstGeom prst="rect">
            <a:avLst/>
          </a:prstGeom>
          <a:ln w="0">
            <a:noFill/>
          </a:ln>
        </p:spPr>
      </p:pic>
      <p:sp>
        <p:nvSpPr>
          <p:cNvPr id="2" name="Textfeld 8">
            <a:extLst>
              <a:ext uri="{FF2B5EF4-FFF2-40B4-BE49-F238E27FC236}">
                <a16:creationId xmlns:a16="http://schemas.microsoft.com/office/drawing/2014/main" id="{0E560E8A-7236-5892-5D2B-A1376C86328C}"/>
              </a:ext>
            </a:extLst>
          </p:cNvPr>
          <p:cNvSpPr/>
          <p:nvPr/>
        </p:nvSpPr>
        <p:spPr>
          <a:xfrm>
            <a:off x="1370160" y="5933042"/>
            <a:ext cx="3547528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16: Schaltplan des </a:t>
            </a:r>
            <a:r>
              <a:rPr lang="de-DE" sz="1100" i="1" spc="-1" dirty="0" err="1">
                <a:solidFill>
                  <a:srgbClr val="000000"/>
                </a:solidFill>
                <a:latin typeface="Arial"/>
                <a:ea typeface="DejaVu Sans"/>
              </a:rPr>
              <a:t>Sequencers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aus Fusion 360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360" cy="453564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3003494-0476-4839-BC0F-969C256A7DA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16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91E9CE3-E8FD-4026-AA20-2D31E6D06BEA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4" name="Grafik 6"/>
          <p:cNvPicPr/>
          <p:nvPr/>
        </p:nvPicPr>
        <p:blipFill>
          <a:blip r:embed="rId3"/>
          <a:srcRect l="8334" t="31978" r="7331" b="28005"/>
          <a:stretch/>
        </p:blipFill>
        <p:spPr>
          <a:xfrm>
            <a:off x="395640" y="2878200"/>
            <a:ext cx="7922520" cy="250488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200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E4F6F6-5D40-4E0F-B803-5D542F004B3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88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6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5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4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41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91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3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43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4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20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29E6CA6-CC10-4579-9B6B-EA31453D6FE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480" cy="624600"/>
            <a:chOff x="519120" y="2876040"/>
            <a:chExt cx="1158480" cy="62460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480" cy="624600"/>
            <a:chOff x="2093040" y="2876040"/>
            <a:chExt cx="1158480" cy="62460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480" cy="624600"/>
            <a:chOff x="3666600" y="2876040"/>
            <a:chExt cx="1158480" cy="62460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480" cy="624600"/>
            <a:chOff x="5206320" y="2876040"/>
            <a:chExt cx="1158480" cy="62460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760" cy="624600"/>
            <a:chOff x="6777360" y="2876040"/>
            <a:chExt cx="1760760" cy="62460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7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7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480" cy="624600"/>
            <a:chOff x="4419720" y="4247280"/>
            <a:chExt cx="1158480" cy="62460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744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508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508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744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3"/>
          <a:stretch/>
        </p:blipFill>
        <p:spPr>
          <a:xfrm>
            <a:off x="6960240" y="1826280"/>
            <a:ext cx="1298520" cy="136188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500280"/>
            <a:ext cx="1540080" cy="746640"/>
            <a:chOff x="4251600" y="3500280"/>
            <a:chExt cx="1540080" cy="74664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680"/>
            <a:ext cx="1747080" cy="1054080"/>
            <a:chOff x="2672280" y="3505680"/>
            <a:chExt cx="1747080" cy="105408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5680"/>
              <a:ext cx="360" cy="1053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6B9817B-97F4-450B-BC08-91B2F3A4EDD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8" name="Grafik 242"/>
          <p:cNvPicPr/>
          <p:nvPr/>
        </p:nvPicPr>
        <p:blipFill>
          <a:blip r:embed="rId2"/>
          <a:stretch/>
        </p:blipFill>
        <p:spPr>
          <a:xfrm>
            <a:off x="1117440" y="914400"/>
            <a:ext cx="6948360" cy="47692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800680"/>
            <a:ext cx="5486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Schaltplan des LFO aus Fusion 360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4C659B8-C2DD-448B-A67D-1FFCEB6A58E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3832560" y="2727720"/>
            <a:ext cx="1499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76" name="Grafik 275"/>
          <p:cNvPicPr/>
          <p:nvPr/>
        </p:nvPicPr>
        <p:blipFill>
          <a:blip r:embed="rId2"/>
          <a:stretch/>
        </p:blipFill>
        <p:spPr>
          <a:xfrm>
            <a:off x="228600" y="1682280"/>
            <a:ext cx="4885200" cy="3781080"/>
          </a:xfrm>
          <a:prstGeom prst="rect">
            <a:avLst/>
          </a:prstGeom>
          <a:ln w="0">
            <a:noFill/>
          </a:ln>
        </p:spPr>
      </p:pic>
      <p:pic>
        <p:nvPicPr>
          <p:cNvPr id="277" name="Grafik 276"/>
          <p:cNvPicPr/>
          <p:nvPr/>
        </p:nvPicPr>
        <p:blipFill>
          <a:blip r:embed="rId3"/>
          <a:stretch/>
        </p:blipFill>
        <p:spPr>
          <a:xfrm>
            <a:off x="5221800" y="2207520"/>
            <a:ext cx="3720240" cy="288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253800" y="5512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5257800" y="52293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931197-8366-4FD0-87A8-51AA15BC465E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83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253800" y="908280"/>
            <a:ext cx="4455360" cy="91368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/>
          <p:cNvPicPr/>
          <p:nvPr/>
        </p:nvPicPr>
        <p:blipFill>
          <a:blip r:embed="rId3"/>
          <a:srcRect l="702"/>
          <a:stretch/>
        </p:blipFill>
        <p:spPr>
          <a:xfrm>
            <a:off x="5120280" y="2217240"/>
            <a:ext cx="3612240" cy="26060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86" name="Grafik 285"/>
          <p:cNvPicPr/>
          <p:nvPr/>
        </p:nvPicPr>
        <p:blipFill>
          <a:blip r:embed="rId4"/>
          <a:srcRect b="31504"/>
          <a:stretch/>
        </p:blipFill>
        <p:spPr>
          <a:xfrm>
            <a:off x="464400" y="2778480"/>
            <a:ext cx="2327400" cy="2834280"/>
          </a:xfrm>
          <a:prstGeom prst="rect">
            <a:avLst/>
          </a:prstGeom>
          <a:ln w="0">
            <a:noFill/>
          </a:ln>
        </p:spPr>
      </p:pic>
      <p:sp>
        <p:nvSpPr>
          <p:cNvPr id="287" name="Freihandform 286"/>
          <p:cNvSpPr/>
          <p:nvPr/>
        </p:nvSpPr>
        <p:spPr>
          <a:xfrm rot="16200000" flipH="1">
            <a:off x="4988160" y="1033200"/>
            <a:ext cx="911160" cy="1143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Freihandform 287"/>
          <p:cNvSpPr/>
          <p:nvPr/>
        </p:nvSpPr>
        <p:spPr>
          <a:xfrm>
            <a:off x="2935800" y="3863160"/>
            <a:ext cx="2057400" cy="64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8687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257800" y="5000760"/>
            <a:ext cx="32004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69800" y="5656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D0A30C2-FBC1-4BC1-86F8-F08FAF70634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95" name="Textfeld 1"/>
          <p:cNvSpPr/>
          <p:nvPr/>
        </p:nvSpPr>
        <p:spPr>
          <a:xfrm>
            <a:off x="2823480" y="2572560"/>
            <a:ext cx="312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9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97" name="Grafik 296"/>
          <p:cNvPicPr/>
          <p:nvPr/>
        </p:nvPicPr>
        <p:blipFill>
          <a:blip r:embed="rId2"/>
          <a:stretch/>
        </p:blipFill>
        <p:spPr>
          <a:xfrm rot="16176000">
            <a:off x="2398680" y="510840"/>
            <a:ext cx="4408200" cy="5425920"/>
          </a:xfrm>
          <a:prstGeom prst="rect">
            <a:avLst/>
          </a:prstGeom>
          <a:ln w="0">
            <a:noFill/>
          </a:ln>
        </p:spPr>
      </p:pic>
      <p:sp>
        <p:nvSpPr>
          <p:cNvPr id="298" name="Textfeld 15"/>
          <p:cNvSpPr/>
          <p:nvPr/>
        </p:nvSpPr>
        <p:spPr>
          <a:xfrm>
            <a:off x="2467800" y="4594680"/>
            <a:ext cx="457200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763</Words>
  <Application>Microsoft Macintosh PowerPoint</Application>
  <PresentationFormat>Bildschirmpräsentation (4:3)</PresentationFormat>
  <Paragraphs>161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Die Leiterplatte als Musikinstrument</vt:lpstr>
      <vt:lpstr>Agenda</vt:lpstr>
      <vt:lpstr>1. Projektvorstellung</vt:lpstr>
      <vt:lpstr>2. Architektur eines Synthesizer</vt:lpstr>
      <vt:lpstr>3. Exemplarischer Aufbau</vt:lpstr>
      <vt:lpstr>4.1  Low Frequency Oszillator</vt:lpstr>
      <vt:lpstr>4.1  Low Frequency Oszillator</vt:lpstr>
      <vt:lpstr>3.1  Rapid-Prototyping mit Fusion360</vt:lpstr>
      <vt:lpstr>3.1  Rapid-Prototyping mit Fusion360</vt:lpstr>
      <vt:lpstr>3.2  Rapid-Prototyping mit Fusion360</vt:lpstr>
      <vt:lpstr>3.2  Rapid-Prototyping mit Fusion360</vt:lpstr>
      <vt:lpstr>PowerPoint-Präsentation</vt:lpstr>
      <vt:lpstr>Quellen</vt:lpstr>
      <vt:lpstr>Anhang: VCO </vt:lpstr>
      <vt:lpstr>Anhang: Oszillator </vt:lpstr>
      <vt:lpstr>Anhang: VCO </vt:lpstr>
      <vt:lpstr>Anhang: SEQ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40</cp:revision>
  <cp:lastPrinted>2000-02-04T07:33:50Z</cp:lastPrinted>
  <dcterms:created xsi:type="dcterms:W3CDTF">2022-10-13T16:02:40Z</dcterms:created>
  <dcterms:modified xsi:type="dcterms:W3CDTF">2022-12-17T15:35:15Z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