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091"/>
  </p:normalViewPr>
  <p:slideViewPr>
    <p:cSldViewPr snapToGrid="0">
      <p:cViewPr varScale="1">
        <p:scale>
          <a:sx n="125" d="100"/>
          <a:sy n="125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4F1D-B1AA-3244-A290-930BFD44AE3B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F3B7-A415-AD4E-865A-E6D56A9AF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09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4F1D-B1AA-3244-A290-930BFD44AE3B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F3B7-A415-AD4E-865A-E6D56A9AF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49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4F1D-B1AA-3244-A290-930BFD44AE3B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F3B7-A415-AD4E-865A-E6D56A9AF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15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4F1D-B1AA-3244-A290-930BFD44AE3B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F3B7-A415-AD4E-865A-E6D56A9AF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3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4F1D-B1AA-3244-A290-930BFD44AE3B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F3B7-A415-AD4E-865A-E6D56A9AF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96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4F1D-B1AA-3244-A290-930BFD44AE3B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F3B7-A415-AD4E-865A-E6D56A9AF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64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4F1D-B1AA-3244-A290-930BFD44AE3B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F3B7-A415-AD4E-865A-E6D56A9AF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0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4F1D-B1AA-3244-A290-930BFD44AE3B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F3B7-A415-AD4E-865A-E6D56A9AF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12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4F1D-B1AA-3244-A290-930BFD44AE3B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F3B7-A415-AD4E-865A-E6D56A9AF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89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4F1D-B1AA-3244-A290-930BFD44AE3B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F3B7-A415-AD4E-865A-E6D56A9AF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75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4F1D-B1AA-3244-A290-930BFD44AE3B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F3B7-A415-AD4E-865A-E6D56A9AF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6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4F1D-B1AA-3244-A290-930BFD44AE3B}" type="datetimeFigureOut">
              <a:rPr lang="de-DE" smtClean="0"/>
              <a:t>11.12.22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6F3B7-A415-AD4E-865A-E6D56A9AF1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91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A67C30E-E1C2-0B18-BD97-B18B3632D4CF}"/>
              </a:ext>
            </a:extLst>
          </p:cNvPr>
          <p:cNvSpPr txBox="1"/>
          <p:nvPr/>
        </p:nvSpPr>
        <p:spPr>
          <a:xfrm>
            <a:off x="120165" y="2396022"/>
            <a:ext cx="1263464" cy="646331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Erzeugung verschiedener Klänge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8DA91D7-303A-2E0F-5AB0-7179B6B31028}"/>
              </a:ext>
            </a:extLst>
          </p:cNvPr>
          <p:cNvSpPr txBox="1"/>
          <p:nvPr/>
        </p:nvSpPr>
        <p:spPr>
          <a:xfrm>
            <a:off x="81280" y="192109"/>
            <a:ext cx="4292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Funktionsstruktur</a:t>
            </a:r>
            <a:endParaRPr lang="de-DE" sz="18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438820D-9F0D-549F-1A05-E606C746BD32}"/>
              </a:ext>
            </a:extLst>
          </p:cNvPr>
          <p:cNvSpPr txBox="1"/>
          <p:nvPr/>
        </p:nvSpPr>
        <p:spPr>
          <a:xfrm>
            <a:off x="4362163" y="192088"/>
            <a:ext cx="463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Produktstruktur</a:t>
            </a:r>
            <a:endParaRPr lang="de-DE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A91EC71E-92F2-A25F-8529-47068C0A50B2}"/>
              </a:ext>
            </a:extLst>
          </p:cNvPr>
          <p:cNvSpPr txBox="1"/>
          <p:nvPr/>
        </p:nvSpPr>
        <p:spPr>
          <a:xfrm>
            <a:off x="1660096" y="1196659"/>
            <a:ext cx="1372357" cy="461665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Erzeugung von Signalen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743EE37-9662-E9A1-A289-5D426EB46F60}"/>
              </a:ext>
            </a:extLst>
          </p:cNvPr>
          <p:cNvSpPr txBox="1"/>
          <p:nvPr/>
        </p:nvSpPr>
        <p:spPr>
          <a:xfrm>
            <a:off x="3257945" y="3017157"/>
            <a:ext cx="974947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Klangform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35173DF0-016A-4702-6571-2A22149DF08A}"/>
              </a:ext>
            </a:extLst>
          </p:cNvPr>
          <p:cNvSpPr txBox="1"/>
          <p:nvPr/>
        </p:nvSpPr>
        <p:spPr>
          <a:xfrm>
            <a:off x="3281590" y="4636071"/>
            <a:ext cx="963357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Periodisch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6822445-3107-488D-AB0F-01C4B6A8F4E3}"/>
              </a:ext>
            </a:extLst>
          </p:cNvPr>
          <p:cNvSpPr txBox="1"/>
          <p:nvPr/>
        </p:nvSpPr>
        <p:spPr>
          <a:xfrm>
            <a:off x="6194648" y="1174162"/>
            <a:ext cx="1607389" cy="461665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VCO (Voltage Controlled Oscillator)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94B643C9-40E6-E9E9-4EE7-BAF1A55FFA0A}"/>
              </a:ext>
            </a:extLst>
          </p:cNvPr>
          <p:cNvSpPr txBox="1"/>
          <p:nvPr/>
        </p:nvSpPr>
        <p:spPr>
          <a:xfrm>
            <a:off x="6147039" y="4550080"/>
            <a:ext cx="1637276" cy="461665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LFO (Low Frequency Oscillator)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1DAC014-A7B8-84A0-AA8C-8E933ADCE817}"/>
              </a:ext>
            </a:extLst>
          </p:cNvPr>
          <p:cNvSpPr txBox="1"/>
          <p:nvPr/>
        </p:nvSpPr>
        <p:spPr>
          <a:xfrm>
            <a:off x="6173316" y="4159704"/>
            <a:ext cx="1637274" cy="276999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Sequencer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12CC189-9060-F8AD-23CC-AEB9A0570ECC}"/>
              </a:ext>
            </a:extLst>
          </p:cNvPr>
          <p:cNvSpPr txBox="1"/>
          <p:nvPr/>
        </p:nvSpPr>
        <p:spPr>
          <a:xfrm>
            <a:off x="6160454" y="3128121"/>
            <a:ext cx="1637272" cy="461665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VCF (Voltage Controlled Filter) 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7FCE355B-DBD6-1DB4-6AC0-796649DB090B}"/>
              </a:ext>
            </a:extLst>
          </p:cNvPr>
          <p:cNvSpPr txBox="1"/>
          <p:nvPr/>
        </p:nvSpPr>
        <p:spPr>
          <a:xfrm>
            <a:off x="4457046" y="3018397"/>
            <a:ext cx="1534378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Hochpassfilter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6BF4EBD-B34E-4D1D-3E03-7CCE7C301EB8}"/>
              </a:ext>
            </a:extLst>
          </p:cNvPr>
          <p:cNvSpPr txBox="1"/>
          <p:nvPr/>
        </p:nvSpPr>
        <p:spPr>
          <a:xfrm>
            <a:off x="4457045" y="3417668"/>
            <a:ext cx="1543395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Tiefpassfilter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527DDD0B-3528-8D1D-44E5-B53463EEB821}"/>
              </a:ext>
            </a:extLst>
          </p:cNvPr>
          <p:cNvSpPr txBox="1"/>
          <p:nvPr/>
        </p:nvSpPr>
        <p:spPr>
          <a:xfrm>
            <a:off x="3281590" y="1462047"/>
            <a:ext cx="963357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Rechteck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7BFC3EAE-5832-9AFC-4378-B9BAC32F78C4}"/>
              </a:ext>
            </a:extLst>
          </p:cNvPr>
          <p:cNvSpPr txBox="1"/>
          <p:nvPr/>
        </p:nvSpPr>
        <p:spPr>
          <a:xfrm>
            <a:off x="3281590" y="1102007"/>
            <a:ext cx="974947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Sägezahn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0FC68267-74E1-A25F-910E-551F1E06C2FC}"/>
              </a:ext>
            </a:extLst>
          </p:cNvPr>
          <p:cNvSpPr txBox="1"/>
          <p:nvPr/>
        </p:nvSpPr>
        <p:spPr>
          <a:xfrm>
            <a:off x="4466062" y="1462047"/>
            <a:ext cx="1535014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Rechteckgenerator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5728A1C7-CF9F-F3F6-F40E-D123B851B1C1}"/>
              </a:ext>
            </a:extLst>
          </p:cNvPr>
          <p:cNvSpPr txBox="1"/>
          <p:nvPr/>
        </p:nvSpPr>
        <p:spPr>
          <a:xfrm>
            <a:off x="4457045" y="1096835"/>
            <a:ext cx="1534378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Sägezahngenerator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DB8A192-D418-C985-F9AA-8B9CA4B4A465}"/>
              </a:ext>
            </a:extLst>
          </p:cNvPr>
          <p:cNvSpPr txBox="1"/>
          <p:nvPr/>
        </p:nvSpPr>
        <p:spPr>
          <a:xfrm>
            <a:off x="1626328" y="2488356"/>
            <a:ext cx="1374971" cy="461665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Veränderung von Klangparametern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B567933-0E5D-BFAA-B3A4-FA297E6B6805}"/>
              </a:ext>
            </a:extLst>
          </p:cNvPr>
          <p:cNvSpPr txBox="1"/>
          <p:nvPr/>
        </p:nvSpPr>
        <p:spPr>
          <a:xfrm>
            <a:off x="4466062" y="3763241"/>
            <a:ext cx="1543395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Mischer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ED70AC9-0072-C00D-B7CD-7CC3572A3983}"/>
              </a:ext>
            </a:extLst>
          </p:cNvPr>
          <p:cNvSpPr txBox="1"/>
          <p:nvPr/>
        </p:nvSpPr>
        <p:spPr>
          <a:xfrm>
            <a:off x="6173315" y="3759301"/>
            <a:ext cx="1650056" cy="283312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Audio Mixer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B066C91-46E7-9B57-41B5-9221D3E3637A}"/>
              </a:ext>
            </a:extLst>
          </p:cNvPr>
          <p:cNvSpPr txBox="1"/>
          <p:nvPr/>
        </p:nvSpPr>
        <p:spPr>
          <a:xfrm>
            <a:off x="1679755" y="4261281"/>
            <a:ext cx="1359937" cy="461665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Steuerung von Modulen 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F03F4FFD-65A1-97B9-140A-73AA628A63C6}"/>
              </a:ext>
            </a:extLst>
          </p:cNvPr>
          <p:cNvSpPr txBox="1"/>
          <p:nvPr/>
        </p:nvSpPr>
        <p:spPr>
          <a:xfrm>
            <a:off x="4444654" y="4641432"/>
            <a:ext cx="1534378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Oszillator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504C87A8-7F36-B3BF-A05C-AEAF4B3CC932}"/>
              </a:ext>
            </a:extLst>
          </p:cNvPr>
          <p:cNvSpPr txBox="1"/>
          <p:nvPr/>
        </p:nvSpPr>
        <p:spPr>
          <a:xfrm>
            <a:off x="3270000" y="4163205"/>
            <a:ext cx="974947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Sequenziell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D1217DB-39D0-158C-61D7-F7DBD110C390}"/>
              </a:ext>
            </a:extLst>
          </p:cNvPr>
          <p:cNvSpPr txBox="1"/>
          <p:nvPr/>
        </p:nvSpPr>
        <p:spPr>
          <a:xfrm>
            <a:off x="4445835" y="4158319"/>
            <a:ext cx="1552411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Zähler</a:t>
            </a:r>
          </a:p>
        </p:txBody>
      </p: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29C559CF-80A3-D765-4F26-21401E045011}"/>
              </a:ext>
            </a:extLst>
          </p:cNvPr>
          <p:cNvCxnSpPr>
            <a:cxnSpLocks/>
          </p:cNvCxnSpPr>
          <p:nvPr/>
        </p:nvCxnSpPr>
        <p:spPr bwMode="auto">
          <a:xfrm>
            <a:off x="4362163" y="192088"/>
            <a:ext cx="11590" cy="495141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79D53B3F-58FD-8B43-4C9A-7423CCD68C55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 bwMode="auto">
          <a:xfrm flipV="1">
            <a:off x="1383629" y="1427492"/>
            <a:ext cx="276467" cy="12916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87597DFA-3A02-EDC9-83CB-AA91210BCDEA}"/>
              </a:ext>
            </a:extLst>
          </p:cNvPr>
          <p:cNvCxnSpPr>
            <a:stCxn id="2" idx="3"/>
            <a:endCxn id="82" idx="1"/>
          </p:cNvCxnSpPr>
          <p:nvPr/>
        </p:nvCxnSpPr>
        <p:spPr bwMode="auto">
          <a:xfrm>
            <a:off x="1383629" y="2719188"/>
            <a:ext cx="242699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D58D7D10-780B-1389-D463-5B105E8E2E12}"/>
              </a:ext>
            </a:extLst>
          </p:cNvPr>
          <p:cNvCxnSpPr>
            <a:cxnSpLocks/>
            <a:stCxn id="2" idx="3"/>
            <a:endCxn id="85" idx="1"/>
          </p:cNvCxnSpPr>
          <p:nvPr/>
        </p:nvCxnSpPr>
        <p:spPr bwMode="auto">
          <a:xfrm>
            <a:off x="1383629" y="2719188"/>
            <a:ext cx="296126" cy="17729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117BA39B-D642-E544-EC47-55F7E32B5438}"/>
              </a:ext>
            </a:extLst>
          </p:cNvPr>
          <p:cNvCxnSpPr>
            <a:cxnSpLocks/>
            <a:stCxn id="69" idx="3"/>
            <a:endCxn id="79" idx="1"/>
          </p:cNvCxnSpPr>
          <p:nvPr/>
        </p:nvCxnSpPr>
        <p:spPr bwMode="auto">
          <a:xfrm flipV="1">
            <a:off x="3032453" y="1240507"/>
            <a:ext cx="249137" cy="1869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Gerade Verbindung 93">
            <a:extLst>
              <a:ext uri="{FF2B5EF4-FFF2-40B4-BE49-F238E27FC236}">
                <a16:creationId xmlns:a16="http://schemas.microsoft.com/office/drawing/2014/main" id="{216E676F-E110-6F3A-EE12-6E7838511A8D}"/>
              </a:ext>
            </a:extLst>
          </p:cNvPr>
          <p:cNvCxnSpPr>
            <a:cxnSpLocks/>
            <a:stCxn id="69" idx="3"/>
            <a:endCxn id="78" idx="1"/>
          </p:cNvCxnSpPr>
          <p:nvPr/>
        </p:nvCxnSpPr>
        <p:spPr bwMode="auto">
          <a:xfrm>
            <a:off x="3032453" y="1427492"/>
            <a:ext cx="249137" cy="1730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A9196377-AA88-48FB-AC04-BD60E8375BEE}"/>
              </a:ext>
            </a:extLst>
          </p:cNvPr>
          <p:cNvCxnSpPr>
            <a:cxnSpLocks/>
            <a:stCxn id="82" idx="3"/>
            <a:endCxn id="70" idx="1"/>
          </p:cNvCxnSpPr>
          <p:nvPr/>
        </p:nvCxnSpPr>
        <p:spPr bwMode="auto">
          <a:xfrm>
            <a:off x="3001299" y="2719189"/>
            <a:ext cx="256646" cy="4364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2A6FBA2E-4FF0-0EAA-C46A-741801AE45CC}"/>
              </a:ext>
            </a:extLst>
          </p:cNvPr>
          <p:cNvCxnSpPr>
            <a:cxnSpLocks/>
            <a:endCxn id="71" idx="1"/>
          </p:cNvCxnSpPr>
          <p:nvPr/>
        </p:nvCxnSpPr>
        <p:spPr bwMode="auto">
          <a:xfrm>
            <a:off x="3039692" y="4518949"/>
            <a:ext cx="241898" cy="2556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39B695FD-A738-A1BB-B97F-B2FA67066DDB}"/>
              </a:ext>
            </a:extLst>
          </p:cNvPr>
          <p:cNvCxnSpPr>
            <a:cxnSpLocks/>
            <a:endCxn id="87" idx="1"/>
          </p:cNvCxnSpPr>
          <p:nvPr/>
        </p:nvCxnSpPr>
        <p:spPr bwMode="auto">
          <a:xfrm flipV="1">
            <a:off x="3039692" y="4301705"/>
            <a:ext cx="230308" cy="2172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58F4E206-5BE1-C910-C1B4-36975CC63986}"/>
              </a:ext>
            </a:extLst>
          </p:cNvPr>
          <p:cNvCxnSpPr>
            <a:cxnSpLocks/>
            <a:stCxn id="81" idx="3"/>
            <a:endCxn id="72" idx="1"/>
          </p:cNvCxnSpPr>
          <p:nvPr/>
        </p:nvCxnSpPr>
        <p:spPr bwMode="auto">
          <a:xfrm>
            <a:off x="5991423" y="1235335"/>
            <a:ext cx="203225" cy="1696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4CB9BDBD-6B3E-10B1-47EA-9368D155D58C}"/>
              </a:ext>
            </a:extLst>
          </p:cNvPr>
          <p:cNvCxnSpPr>
            <a:cxnSpLocks/>
            <a:stCxn id="80" idx="3"/>
            <a:endCxn id="72" idx="1"/>
          </p:cNvCxnSpPr>
          <p:nvPr/>
        </p:nvCxnSpPr>
        <p:spPr bwMode="auto">
          <a:xfrm flipV="1">
            <a:off x="6001076" y="1404995"/>
            <a:ext cx="193572" cy="1955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32E2AAAB-7CC0-DD4F-C551-F952AF91DDAE}"/>
              </a:ext>
            </a:extLst>
          </p:cNvPr>
          <p:cNvCxnSpPr>
            <a:cxnSpLocks/>
            <a:stCxn id="76" idx="3"/>
            <a:endCxn id="75" idx="1"/>
          </p:cNvCxnSpPr>
          <p:nvPr/>
        </p:nvCxnSpPr>
        <p:spPr bwMode="auto">
          <a:xfrm>
            <a:off x="5991424" y="3156897"/>
            <a:ext cx="169030" cy="2020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BF26C31B-BBD4-722B-DE6B-5D57FA2FC51D}"/>
              </a:ext>
            </a:extLst>
          </p:cNvPr>
          <p:cNvCxnSpPr>
            <a:cxnSpLocks/>
            <a:stCxn id="77" idx="3"/>
            <a:endCxn id="75" idx="1"/>
          </p:cNvCxnSpPr>
          <p:nvPr/>
        </p:nvCxnSpPr>
        <p:spPr bwMode="auto">
          <a:xfrm flipV="1">
            <a:off x="6000440" y="3358954"/>
            <a:ext cx="160014" cy="19721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9CA99996-6E9A-07CD-B44F-3FA8929A8B63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 bwMode="auto">
          <a:xfrm flipV="1">
            <a:off x="6009457" y="3900957"/>
            <a:ext cx="163858" cy="7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0B54ACA3-38F2-FAD9-7FD1-3B032FD7E73A}"/>
              </a:ext>
            </a:extLst>
          </p:cNvPr>
          <p:cNvCxnSpPr>
            <a:cxnSpLocks/>
            <a:stCxn id="88" idx="3"/>
            <a:endCxn id="74" idx="1"/>
          </p:cNvCxnSpPr>
          <p:nvPr/>
        </p:nvCxnSpPr>
        <p:spPr bwMode="auto">
          <a:xfrm>
            <a:off x="5998246" y="4296819"/>
            <a:ext cx="175070" cy="13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07962B7D-1161-C3A1-4613-D770435C210B}"/>
              </a:ext>
            </a:extLst>
          </p:cNvPr>
          <p:cNvCxnSpPr>
            <a:cxnSpLocks/>
            <a:stCxn id="86" idx="3"/>
            <a:endCxn id="73" idx="1"/>
          </p:cNvCxnSpPr>
          <p:nvPr/>
        </p:nvCxnSpPr>
        <p:spPr bwMode="auto">
          <a:xfrm>
            <a:off x="5979032" y="4779932"/>
            <a:ext cx="168007" cy="98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3760858D-5178-6883-B5AF-8C90E6DE66CC}"/>
              </a:ext>
            </a:extLst>
          </p:cNvPr>
          <p:cNvCxnSpPr>
            <a:cxnSpLocks/>
            <a:stCxn id="71" idx="3"/>
            <a:endCxn id="86" idx="1"/>
          </p:cNvCxnSpPr>
          <p:nvPr/>
        </p:nvCxnSpPr>
        <p:spPr bwMode="auto">
          <a:xfrm>
            <a:off x="4244947" y="4774571"/>
            <a:ext cx="199707" cy="53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249EF413-8F24-C448-AAD4-53760EF58314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 bwMode="auto">
          <a:xfrm flipV="1">
            <a:off x="4244947" y="4296819"/>
            <a:ext cx="200888" cy="488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38A4827D-B81B-4B45-8ECA-71F8AB0B9309}"/>
              </a:ext>
            </a:extLst>
          </p:cNvPr>
          <p:cNvCxnSpPr>
            <a:cxnSpLocks/>
            <a:stCxn id="70" idx="3"/>
            <a:endCxn id="76" idx="1"/>
          </p:cNvCxnSpPr>
          <p:nvPr/>
        </p:nvCxnSpPr>
        <p:spPr bwMode="auto">
          <a:xfrm>
            <a:off x="4232892" y="3155657"/>
            <a:ext cx="224154" cy="12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CFA84A9E-A734-B637-3153-0AC49B6A7F00}"/>
              </a:ext>
            </a:extLst>
          </p:cNvPr>
          <p:cNvCxnSpPr>
            <a:cxnSpLocks/>
            <a:stCxn id="70" idx="3"/>
            <a:endCxn id="77" idx="1"/>
          </p:cNvCxnSpPr>
          <p:nvPr/>
        </p:nvCxnSpPr>
        <p:spPr bwMode="auto">
          <a:xfrm>
            <a:off x="4232892" y="3155657"/>
            <a:ext cx="224153" cy="4005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7EE8FA30-B856-55C2-F29E-FEBA118FAC19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 bwMode="auto">
          <a:xfrm>
            <a:off x="4244947" y="1600547"/>
            <a:ext cx="22111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540390A6-F098-A69D-8D5E-82DDD78B7C65}"/>
              </a:ext>
            </a:extLst>
          </p:cNvPr>
          <p:cNvCxnSpPr>
            <a:cxnSpLocks/>
            <a:stCxn id="79" idx="3"/>
            <a:endCxn id="81" idx="1"/>
          </p:cNvCxnSpPr>
          <p:nvPr/>
        </p:nvCxnSpPr>
        <p:spPr bwMode="auto">
          <a:xfrm flipV="1">
            <a:off x="4256537" y="1235335"/>
            <a:ext cx="200508" cy="51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9F891B7F-7391-EF46-A6AB-011CA78C991E}"/>
              </a:ext>
            </a:extLst>
          </p:cNvPr>
          <p:cNvSpPr txBox="1"/>
          <p:nvPr/>
        </p:nvSpPr>
        <p:spPr>
          <a:xfrm>
            <a:off x="8081913" y="2930678"/>
            <a:ext cx="994958" cy="276999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Synthesizer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8B7D7F38-6722-B643-F394-4A5AF1B6B00E}"/>
              </a:ext>
            </a:extLst>
          </p:cNvPr>
          <p:cNvCxnSpPr>
            <a:cxnSpLocks/>
            <a:stCxn id="111" idx="1"/>
            <a:endCxn id="72" idx="3"/>
          </p:cNvCxnSpPr>
          <p:nvPr/>
        </p:nvCxnSpPr>
        <p:spPr bwMode="auto">
          <a:xfrm flipH="1" flipV="1">
            <a:off x="7802037" y="1404995"/>
            <a:ext cx="279876" cy="166418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Gerade Verbindung 112">
            <a:extLst>
              <a:ext uri="{FF2B5EF4-FFF2-40B4-BE49-F238E27FC236}">
                <a16:creationId xmlns:a16="http://schemas.microsoft.com/office/drawing/2014/main" id="{17A80E03-0DB6-0160-3E17-28EC5F4F169E}"/>
              </a:ext>
            </a:extLst>
          </p:cNvPr>
          <p:cNvCxnSpPr>
            <a:cxnSpLocks/>
            <a:stCxn id="111" idx="1"/>
            <a:endCxn id="75" idx="3"/>
          </p:cNvCxnSpPr>
          <p:nvPr/>
        </p:nvCxnSpPr>
        <p:spPr bwMode="auto">
          <a:xfrm flipH="1">
            <a:off x="7797726" y="3069178"/>
            <a:ext cx="284187" cy="2897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Gerade Verbindung 113">
            <a:extLst>
              <a:ext uri="{FF2B5EF4-FFF2-40B4-BE49-F238E27FC236}">
                <a16:creationId xmlns:a16="http://schemas.microsoft.com/office/drawing/2014/main" id="{7F4A04E2-4E81-5454-BAF1-7AD7FBD7561A}"/>
              </a:ext>
            </a:extLst>
          </p:cNvPr>
          <p:cNvCxnSpPr>
            <a:cxnSpLocks/>
            <a:stCxn id="111" idx="1"/>
            <a:endCxn id="84" idx="3"/>
          </p:cNvCxnSpPr>
          <p:nvPr/>
        </p:nvCxnSpPr>
        <p:spPr bwMode="auto">
          <a:xfrm flipH="1">
            <a:off x="7823371" y="3069178"/>
            <a:ext cx="258542" cy="8317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Gerade Verbindung 114">
            <a:extLst>
              <a:ext uri="{FF2B5EF4-FFF2-40B4-BE49-F238E27FC236}">
                <a16:creationId xmlns:a16="http://schemas.microsoft.com/office/drawing/2014/main" id="{C280F0FE-53FD-4D8B-1DF4-83C229B6A1C7}"/>
              </a:ext>
            </a:extLst>
          </p:cNvPr>
          <p:cNvCxnSpPr>
            <a:cxnSpLocks/>
            <a:stCxn id="111" idx="1"/>
            <a:endCxn id="74" idx="3"/>
          </p:cNvCxnSpPr>
          <p:nvPr/>
        </p:nvCxnSpPr>
        <p:spPr bwMode="auto">
          <a:xfrm flipH="1">
            <a:off x="7810590" y="3069178"/>
            <a:ext cx="271323" cy="12290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Gerade Verbindung 115">
            <a:extLst>
              <a:ext uri="{FF2B5EF4-FFF2-40B4-BE49-F238E27FC236}">
                <a16:creationId xmlns:a16="http://schemas.microsoft.com/office/drawing/2014/main" id="{B2B06118-C8B6-D191-6C2E-7B548E66B3DB}"/>
              </a:ext>
            </a:extLst>
          </p:cNvPr>
          <p:cNvCxnSpPr>
            <a:cxnSpLocks/>
            <a:stCxn id="111" idx="1"/>
            <a:endCxn id="73" idx="3"/>
          </p:cNvCxnSpPr>
          <p:nvPr/>
        </p:nvCxnSpPr>
        <p:spPr bwMode="auto">
          <a:xfrm flipH="1">
            <a:off x="7784315" y="3069178"/>
            <a:ext cx="297598" cy="17117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Gerade Verbindung 116">
            <a:extLst>
              <a:ext uri="{FF2B5EF4-FFF2-40B4-BE49-F238E27FC236}">
                <a16:creationId xmlns:a16="http://schemas.microsoft.com/office/drawing/2014/main" id="{BFFF9FE9-4018-E1D2-BB77-C04189A028ED}"/>
              </a:ext>
            </a:extLst>
          </p:cNvPr>
          <p:cNvCxnSpPr>
            <a:cxnSpLocks/>
            <a:stCxn id="70" idx="3"/>
            <a:endCxn id="83" idx="1"/>
          </p:cNvCxnSpPr>
          <p:nvPr/>
        </p:nvCxnSpPr>
        <p:spPr bwMode="auto">
          <a:xfrm>
            <a:off x="4232892" y="3155657"/>
            <a:ext cx="233170" cy="7460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8BCB532C-72D2-4EA9-9A5E-FBFD4B345110}"/>
              </a:ext>
            </a:extLst>
          </p:cNvPr>
          <p:cNvSpPr txBox="1"/>
          <p:nvPr/>
        </p:nvSpPr>
        <p:spPr>
          <a:xfrm>
            <a:off x="4447931" y="2580690"/>
            <a:ext cx="1561621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Hüllkurvengenerator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A0B752B8-C041-9995-9371-3324EE3179E7}"/>
              </a:ext>
            </a:extLst>
          </p:cNvPr>
          <p:cNvSpPr txBox="1"/>
          <p:nvPr/>
        </p:nvSpPr>
        <p:spPr>
          <a:xfrm>
            <a:off x="6148516" y="2396807"/>
            <a:ext cx="1649210" cy="646331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ADSR </a:t>
            </a:r>
          </a:p>
          <a:p>
            <a:r>
              <a:rPr lang="de-DE" sz="1200" dirty="0"/>
              <a:t>(</a:t>
            </a:r>
            <a:r>
              <a:rPr lang="de-DE" sz="1200" dirty="0" err="1"/>
              <a:t>Attack</a:t>
            </a:r>
            <a:r>
              <a:rPr lang="de-DE" sz="1200" dirty="0"/>
              <a:t>, Decay, Sustain, Release)</a:t>
            </a:r>
          </a:p>
        </p:txBody>
      </p:sp>
      <p:cxnSp>
        <p:nvCxnSpPr>
          <p:cNvPr id="120" name="Gerade Verbindung 119">
            <a:extLst>
              <a:ext uri="{FF2B5EF4-FFF2-40B4-BE49-F238E27FC236}">
                <a16:creationId xmlns:a16="http://schemas.microsoft.com/office/drawing/2014/main" id="{365E9C83-70EB-7D34-1F3D-1FBB1B6E3D0B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 bwMode="auto">
          <a:xfrm>
            <a:off x="6009552" y="2719190"/>
            <a:ext cx="138964" cy="78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Gerade Verbindung 120">
            <a:extLst>
              <a:ext uri="{FF2B5EF4-FFF2-40B4-BE49-F238E27FC236}">
                <a16:creationId xmlns:a16="http://schemas.microsoft.com/office/drawing/2014/main" id="{4B782695-C61C-8D13-37EF-61A260097E26}"/>
              </a:ext>
            </a:extLst>
          </p:cNvPr>
          <p:cNvCxnSpPr>
            <a:cxnSpLocks/>
            <a:stCxn id="111" idx="1"/>
            <a:endCxn id="119" idx="3"/>
          </p:cNvCxnSpPr>
          <p:nvPr/>
        </p:nvCxnSpPr>
        <p:spPr bwMode="auto">
          <a:xfrm flipH="1" flipV="1">
            <a:off x="7797726" y="2719973"/>
            <a:ext cx="284187" cy="3492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5143359C-BDD0-5B6D-2DC1-140FE0A4B0B2}"/>
              </a:ext>
            </a:extLst>
          </p:cNvPr>
          <p:cNvSpPr txBox="1"/>
          <p:nvPr/>
        </p:nvSpPr>
        <p:spPr>
          <a:xfrm>
            <a:off x="3267485" y="1923161"/>
            <a:ext cx="974947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Lautstärke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C677F48A-537D-1BBD-CBFD-908B50AF2801}"/>
              </a:ext>
            </a:extLst>
          </p:cNvPr>
          <p:cNvSpPr txBox="1"/>
          <p:nvPr/>
        </p:nvSpPr>
        <p:spPr>
          <a:xfrm>
            <a:off x="4457045" y="1923161"/>
            <a:ext cx="1532184" cy="276999"/>
          </a:xfrm>
          <a:prstGeom prst="rect">
            <a:avLst/>
          </a:prstGeom>
          <a:solidFill>
            <a:srgbClr val="B3C5CB"/>
          </a:solidFill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Verstärker</a:t>
            </a:r>
          </a:p>
        </p:txBody>
      </p: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17109242-55DC-EF1A-C004-F702DE66AC91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 bwMode="auto">
          <a:xfrm>
            <a:off x="4242432" y="2061661"/>
            <a:ext cx="21461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feld 124">
            <a:extLst>
              <a:ext uri="{FF2B5EF4-FFF2-40B4-BE49-F238E27FC236}">
                <a16:creationId xmlns:a16="http://schemas.microsoft.com/office/drawing/2014/main" id="{AFFD253C-3655-1771-6FE5-33D7BF21CAF7}"/>
              </a:ext>
            </a:extLst>
          </p:cNvPr>
          <p:cNvSpPr txBox="1"/>
          <p:nvPr/>
        </p:nvSpPr>
        <p:spPr>
          <a:xfrm>
            <a:off x="6171413" y="1831310"/>
            <a:ext cx="1612902" cy="461665"/>
          </a:xfrm>
          <a:prstGeom prst="rect">
            <a:avLst/>
          </a:prstGeom>
          <a:noFill/>
          <a:ln>
            <a:solidFill>
              <a:srgbClr val="0046A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VCA (Voltage </a:t>
            </a:r>
            <a:r>
              <a:rPr lang="de-DE" sz="1200" dirty="0" err="1"/>
              <a:t>Controlled</a:t>
            </a:r>
            <a:r>
              <a:rPr lang="de-DE" sz="1200" dirty="0"/>
              <a:t> Amplifier)</a:t>
            </a:r>
          </a:p>
        </p:txBody>
      </p: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90B350C7-BD2C-A9D2-4F3B-ED6EDE5D4474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 bwMode="auto">
          <a:xfrm>
            <a:off x="5989229" y="2061661"/>
            <a:ext cx="182184" cy="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Gerade Verbindung 126">
            <a:extLst>
              <a:ext uri="{FF2B5EF4-FFF2-40B4-BE49-F238E27FC236}">
                <a16:creationId xmlns:a16="http://schemas.microsoft.com/office/drawing/2014/main" id="{C3E23A8D-6759-D1B4-B3B8-2A08B0782FBA}"/>
              </a:ext>
            </a:extLst>
          </p:cNvPr>
          <p:cNvCxnSpPr>
            <a:cxnSpLocks/>
            <a:stCxn id="111" idx="1"/>
            <a:endCxn id="125" idx="3"/>
          </p:cNvCxnSpPr>
          <p:nvPr/>
        </p:nvCxnSpPr>
        <p:spPr bwMode="auto">
          <a:xfrm flipH="1" flipV="1">
            <a:off x="7784315" y="2062143"/>
            <a:ext cx="297598" cy="10070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Gerade Verbindung 127">
            <a:extLst>
              <a:ext uri="{FF2B5EF4-FFF2-40B4-BE49-F238E27FC236}">
                <a16:creationId xmlns:a16="http://schemas.microsoft.com/office/drawing/2014/main" id="{87EABEEF-9AEB-06EE-E953-E98F5417BFA7}"/>
              </a:ext>
            </a:extLst>
          </p:cNvPr>
          <p:cNvCxnSpPr>
            <a:cxnSpLocks/>
            <a:stCxn id="82" idx="3"/>
            <a:endCxn id="122" idx="1"/>
          </p:cNvCxnSpPr>
          <p:nvPr/>
        </p:nvCxnSpPr>
        <p:spPr bwMode="auto">
          <a:xfrm flipV="1">
            <a:off x="3001299" y="2061661"/>
            <a:ext cx="266186" cy="6575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Gerade Verbindung 128">
            <a:extLst>
              <a:ext uri="{FF2B5EF4-FFF2-40B4-BE49-F238E27FC236}">
                <a16:creationId xmlns:a16="http://schemas.microsoft.com/office/drawing/2014/main" id="{75FC31A5-C484-D2AB-5C4C-1BD866695A39}"/>
              </a:ext>
            </a:extLst>
          </p:cNvPr>
          <p:cNvCxnSpPr>
            <a:cxnSpLocks/>
            <a:stCxn id="70" idx="3"/>
            <a:endCxn id="118" idx="1"/>
          </p:cNvCxnSpPr>
          <p:nvPr/>
        </p:nvCxnSpPr>
        <p:spPr bwMode="auto">
          <a:xfrm flipV="1">
            <a:off x="4232892" y="2719190"/>
            <a:ext cx="215039" cy="4364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1690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0" grpId="0" animBg="1"/>
      <p:bldP spid="81" grpId="0" animBg="1"/>
      <p:bldP spid="83" grpId="0" animBg="1"/>
      <p:bldP spid="84" grpId="0" animBg="1"/>
      <p:bldP spid="86" grpId="0" animBg="1"/>
      <p:bldP spid="88" grpId="0" animBg="1"/>
      <p:bldP spid="111" grpId="0" animBg="1"/>
      <p:bldP spid="118" grpId="0" animBg="1"/>
      <p:bldP spid="119" grpId="0" animBg="1"/>
      <p:bldP spid="123" grpId="0" animBg="1"/>
      <p:bldP spid="12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</Words>
  <Application>Microsoft Macintosh PowerPoint</Application>
  <PresentationFormat>Bildschirmpräsentation (16:9)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dilmanvi74631</dc:creator>
  <cp:lastModifiedBy>dilmanvi74631</cp:lastModifiedBy>
  <cp:revision>2</cp:revision>
  <dcterms:created xsi:type="dcterms:W3CDTF">2022-12-11T13:45:37Z</dcterms:created>
  <dcterms:modified xsi:type="dcterms:W3CDTF">2022-12-11T14:11:40Z</dcterms:modified>
</cp:coreProperties>
</file>