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_rels/notesSlide13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_rels/presentation.xml.rels" ContentType="application/vnd.openxmlformats-package.relationships+xml"/>
  <Override PartName="/ppt/media/image13.png" ContentType="image/png"/>
  <Override PartName="/ppt/media/image12.jpeg" ContentType="image/jpeg"/>
  <Override PartName="/ppt/media/image9.png" ContentType="image/png"/>
  <Override PartName="/ppt/media/image7.png" ContentType="image/png"/>
  <Override PartName="/ppt/media/image11.png" ContentType="image/png"/>
  <Override PartName="/ppt/media/image6.png" ContentType="image/png"/>
  <Override PartName="/ppt/media/image10.png" ContentType="image/png"/>
  <Override PartName="/ppt/media/image5.png" ContentType="image/png"/>
  <Override PartName="/ppt/media/image8.jpeg" ContentType="image/jpeg"/>
  <Override PartName="/ppt/media/image4.png" ContentType="image/png"/>
  <Override PartName="/ppt/media/image3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18.png" ContentType="image/png"/>
  <Override PartName="/ppt/media/image15.jpeg" ContentType="image/jpeg"/>
  <Override PartName="/ppt/media/image17.png" ContentType="image/png"/>
  <Override PartName="/ppt/media/image16.png" ContentType="image/png"/>
  <Override PartName="/ppt/media/image14.png" ContentType="image/png"/>
  <Override PartName="/ppt/media/image1.png" ContentType="image/png"/>
  <Override PartName="/ppt/media/image24.png" ContentType="image/png"/>
  <Override PartName="/ppt/media/image2.png" ContentType="image/png"/>
  <Override PartName="/ppt/media/image25.png" ContentType="image/png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14.xml.rels" ContentType="application/vnd.openxmlformats-package.relationships+xml"/>
  <Override PartName="/ppt/slides/_rels/slide17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x="9144000" cy="6858000"/>
  <p:notesSz cx="6723063" cy="9852025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de-DE" sz="2000" spc="-1" strike="noStrike">
                <a:latin typeface="Arial"/>
              </a:rPr>
              <a:t>Click to edit the notes format</a:t>
            </a:r>
            <a:endParaRPr b="0" lang="de-DE" sz="2000" spc="-1" strike="noStrike"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de-DE" sz="1400" spc="-1" strike="noStrike">
                <a:latin typeface="Times New Roman"/>
              </a:rPr>
              <a:t>&lt;header&gt;</a:t>
            </a:r>
            <a:endParaRPr b="0" lang="de-DE" sz="1400" spc="-1" strike="noStrike">
              <a:latin typeface="Times New Roman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 type="dt" idx="5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de-DE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de-DE" sz="1400" spc="-1" strike="noStrike">
                <a:latin typeface="Times New Roman"/>
              </a:rPr>
              <a:t>&lt;date/time&gt;</a:t>
            </a:r>
            <a:endParaRPr b="0" lang="de-DE" sz="1400" spc="-1" strike="noStrike">
              <a:latin typeface="Times New Roman"/>
            </a:endParaRPr>
          </a:p>
        </p:txBody>
      </p:sp>
      <p:sp>
        <p:nvSpPr>
          <p:cNvPr id="148" name="PlaceHolder 5"/>
          <p:cNvSpPr>
            <a:spLocks noGrp="1"/>
          </p:cNvSpPr>
          <p:nvPr>
            <p:ph type="ftr" idx="6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de-DE" sz="1400" spc="-1" strike="noStrike">
                <a:latin typeface="Times New Roman"/>
              </a:defRPr>
            </a:lvl1pPr>
          </a:lstStyle>
          <a:p>
            <a:r>
              <a:rPr b="0" lang="de-DE" sz="1400" spc="-1" strike="noStrike">
                <a:latin typeface="Times New Roman"/>
              </a:rPr>
              <a:t>&lt;footer&gt;</a:t>
            </a:r>
            <a:endParaRPr b="0" lang="de-DE" sz="1400" spc="-1" strike="noStrike">
              <a:latin typeface="Times New Roman"/>
            </a:endParaRPr>
          </a:p>
        </p:txBody>
      </p:sp>
      <p:sp>
        <p:nvSpPr>
          <p:cNvPr id="149" name="PlaceHolder 6"/>
          <p:cNvSpPr>
            <a:spLocks noGrp="1"/>
          </p:cNvSpPr>
          <p:nvPr>
            <p:ph type="sldNum" idx="7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de-DE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48BEB3EB-AD50-4541-A645-5C4D87E42FD6}" type="slidenum">
              <a:rPr b="0" lang="de-DE" sz="1400" spc="-1" strike="noStrike">
                <a:latin typeface="Times New Roman"/>
              </a:rPr>
              <a:t>&lt;number&gt;</a:t>
            </a:fld>
            <a:endParaRPr b="0" lang="de-DE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PlaceHolder 1"/>
          <p:cNvSpPr>
            <a:spLocks noGrp="1"/>
          </p:cNvSpPr>
          <p:nvPr>
            <p:ph type="sldImg"/>
          </p:nvPr>
        </p:nvSpPr>
        <p:spPr>
          <a:xfrm>
            <a:off x="898560" y="738360"/>
            <a:ext cx="4927320" cy="3695400"/>
          </a:xfrm>
          <a:prstGeom prst="rect">
            <a:avLst/>
          </a:prstGeom>
          <a:ln w="0">
            <a:noFill/>
          </a:ln>
        </p:spPr>
      </p:sp>
      <p:sp>
        <p:nvSpPr>
          <p:cNvPr id="346" name="PlaceHolder 2"/>
          <p:cNvSpPr>
            <a:spLocks noGrp="1"/>
          </p:cNvSpPr>
          <p:nvPr>
            <p:ph type="body"/>
          </p:nvPr>
        </p:nvSpPr>
        <p:spPr>
          <a:xfrm>
            <a:off x="896760" y="4680000"/>
            <a:ext cx="4928400" cy="44330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t">
            <a:noAutofit/>
          </a:bodyPr>
          <a:p>
            <a:endParaRPr b="0" lang="de-DE" sz="2000" spc="-1" strike="noStrike">
              <a:latin typeface="Arial"/>
            </a:endParaRPr>
          </a:p>
        </p:txBody>
      </p:sp>
      <p:sp>
        <p:nvSpPr>
          <p:cNvPr id="347" name="PlaceHolder 3"/>
          <p:cNvSpPr>
            <a:spLocks noGrp="1"/>
          </p:cNvSpPr>
          <p:nvPr>
            <p:ph type="hdr"/>
          </p:nvPr>
        </p:nvSpPr>
        <p:spPr>
          <a:xfrm>
            <a:off x="903240" y="534960"/>
            <a:ext cx="4257000" cy="1422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  <a:ea typeface="+mn-ea"/>
              </a:rPr>
              <a:t>Technische Hochschule Nürnberg Georg Simon Ohm</a:t>
            </a:r>
            <a:endParaRPr b="0" lang="de-DE" sz="900" spc="-1" strike="noStrike">
              <a:latin typeface="Times New Roman"/>
            </a:endParaRPr>
          </a:p>
        </p:txBody>
      </p:sp>
      <p:sp>
        <p:nvSpPr>
          <p:cNvPr id="348" name="PlaceHolder 4"/>
          <p:cNvSpPr>
            <a:spLocks noGrp="1"/>
          </p:cNvSpPr>
          <p:nvPr>
            <p:ph type="sldNum" idx="40"/>
          </p:nvPr>
        </p:nvSpPr>
        <p:spPr>
          <a:xfrm>
            <a:off x="4370400" y="9318600"/>
            <a:ext cx="1493280" cy="4914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800" spc="-1" strike="noStrike">
                <a:solidFill>
                  <a:srgbClr val="000000"/>
                </a:solidFill>
                <a:latin typeface="Arial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000000"/>
                </a:solidFill>
                <a:latin typeface="Arial"/>
                <a:ea typeface="+mn-ea"/>
              </a:rPr>
              <a:t>Folie </a:t>
            </a:r>
            <a:fld id="{437FE3C9-F87C-4BFB-8893-A8C43CDD1B73}" type="slidenum">
              <a:rPr b="0" lang="en-US" sz="800" spc="-1" strike="noStrike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 b="0" lang="de-DE" sz="800" spc="-1" strike="noStrike"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PlaceHolder 1"/>
          <p:cNvSpPr>
            <a:spLocks noGrp="1"/>
          </p:cNvSpPr>
          <p:nvPr>
            <p:ph type="sldImg"/>
          </p:nvPr>
        </p:nvSpPr>
        <p:spPr>
          <a:xfrm>
            <a:off x="898560" y="738360"/>
            <a:ext cx="4927320" cy="3695400"/>
          </a:xfrm>
          <a:prstGeom prst="rect">
            <a:avLst/>
          </a:prstGeom>
          <a:ln w="0">
            <a:noFill/>
          </a:ln>
        </p:spPr>
      </p:sp>
      <p:sp>
        <p:nvSpPr>
          <p:cNvPr id="366" name="PlaceHolder 2"/>
          <p:cNvSpPr>
            <a:spLocks noGrp="1"/>
          </p:cNvSpPr>
          <p:nvPr>
            <p:ph type="body"/>
          </p:nvPr>
        </p:nvSpPr>
        <p:spPr>
          <a:xfrm>
            <a:off x="896760" y="4680000"/>
            <a:ext cx="4928400" cy="44330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t">
            <a:noAutofit/>
          </a:bodyPr>
          <a:p>
            <a:endParaRPr b="0" lang="de-DE" sz="2000" spc="-1" strike="noStrike">
              <a:latin typeface="Arial"/>
            </a:endParaRPr>
          </a:p>
        </p:txBody>
      </p:sp>
      <p:sp>
        <p:nvSpPr>
          <p:cNvPr id="367" name="PlaceHolder 3"/>
          <p:cNvSpPr>
            <a:spLocks noGrp="1"/>
          </p:cNvSpPr>
          <p:nvPr>
            <p:ph type="hdr"/>
          </p:nvPr>
        </p:nvSpPr>
        <p:spPr>
          <a:xfrm>
            <a:off x="903240" y="534960"/>
            <a:ext cx="4257000" cy="1422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  <a:ea typeface="+mn-ea"/>
              </a:rPr>
              <a:t>Technische Hochschule Nürnberg Georg Simon Ohm</a:t>
            </a:r>
            <a:endParaRPr b="0" lang="de-DE" sz="900" spc="-1" strike="noStrike">
              <a:latin typeface="Times New Roman"/>
            </a:endParaRPr>
          </a:p>
        </p:txBody>
      </p:sp>
      <p:sp>
        <p:nvSpPr>
          <p:cNvPr id="368" name="PlaceHolder 4"/>
          <p:cNvSpPr>
            <a:spLocks noGrp="1"/>
          </p:cNvSpPr>
          <p:nvPr>
            <p:ph type="sldNum" idx="45"/>
          </p:nvPr>
        </p:nvSpPr>
        <p:spPr>
          <a:xfrm>
            <a:off x="4370400" y="9318600"/>
            <a:ext cx="1493280" cy="4914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+mn-ea"/>
              </a:rPr>
              <a:t>Folie </a:t>
            </a:r>
            <a:fld id="{40E89FC3-B80A-4743-B399-B50AFD20AE18}" type="slidenum">
              <a:rPr b="0" lang="en-US" sz="14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de-DE" sz="1400" spc="-1" strike="noStrike"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PlaceHolder 1"/>
          <p:cNvSpPr>
            <a:spLocks noGrp="1"/>
          </p:cNvSpPr>
          <p:nvPr>
            <p:ph type="sldImg"/>
          </p:nvPr>
        </p:nvSpPr>
        <p:spPr>
          <a:xfrm>
            <a:off x="898560" y="738360"/>
            <a:ext cx="4927320" cy="3695400"/>
          </a:xfrm>
          <a:prstGeom prst="rect">
            <a:avLst/>
          </a:prstGeom>
          <a:ln w="0">
            <a:noFill/>
          </a:ln>
        </p:spPr>
      </p:sp>
      <p:sp>
        <p:nvSpPr>
          <p:cNvPr id="370" name="PlaceHolder 2"/>
          <p:cNvSpPr>
            <a:spLocks noGrp="1"/>
          </p:cNvSpPr>
          <p:nvPr>
            <p:ph type="body"/>
          </p:nvPr>
        </p:nvSpPr>
        <p:spPr>
          <a:xfrm>
            <a:off x="896760" y="4680000"/>
            <a:ext cx="4928400" cy="44330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t">
            <a:noAutofit/>
          </a:bodyPr>
          <a:p>
            <a:endParaRPr b="0" lang="de-DE" sz="2000" spc="-1" strike="noStrike">
              <a:latin typeface="Arial"/>
            </a:endParaRPr>
          </a:p>
        </p:txBody>
      </p:sp>
      <p:sp>
        <p:nvSpPr>
          <p:cNvPr id="371" name="PlaceHolder 3"/>
          <p:cNvSpPr>
            <a:spLocks noGrp="1"/>
          </p:cNvSpPr>
          <p:nvPr>
            <p:ph type="hdr"/>
          </p:nvPr>
        </p:nvSpPr>
        <p:spPr>
          <a:xfrm>
            <a:off x="903240" y="534960"/>
            <a:ext cx="4257000" cy="1422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  <a:ea typeface="+mn-ea"/>
              </a:rPr>
              <a:t>Technische Hochschule Nürnberg Georg Simon Ohm</a:t>
            </a:r>
            <a:endParaRPr b="0" lang="de-DE" sz="900" spc="-1" strike="noStrike">
              <a:latin typeface="Times New Roman"/>
            </a:endParaRPr>
          </a:p>
        </p:txBody>
      </p:sp>
      <p:sp>
        <p:nvSpPr>
          <p:cNvPr id="372" name="PlaceHolder 4"/>
          <p:cNvSpPr>
            <a:spLocks noGrp="1"/>
          </p:cNvSpPr>
          <p:nvPr>
            <p:ph type="sldNum" idx="46"/>
          </p:nvPr>
        </p:nvSpPr>
        <p:spPr>
          <a:xfrm>
            <a:off x="4370400" y="9318600"/>
            <a:ext cx="1493280" cy="4914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+mn-ea"/>
              </a:rPr>
              <a:t>Folie </a:t>
            </a:r>
            <a:fld id="{B8112762-9E56-423F-BCA7-F5E881CCB10C}" type="slidenum">
              <a:rPr b="0" lang="en-US" sz="14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de-DE" sz="14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PlaceHolder 1"/>
          <p:cNvSpPr>
            <a:spLocks noGrp="1"/>
          </p:cNvSpPr>
          <p:nvPr>
            <p:ph type="sldImg"/>
          </p:nvPr>
        </p:nvSpPr>
        <p:spPr>
          <a:xfrm>
            <a:off x="898560" y="738360"/>
            <a:ext cx="4927320" cy="3695400"/>
          </a:xfrm>
          <a:prstGeom prst="rect">
            <a:avLst/>
          </a:prstGeom>
          <a:ln w="0">
            <a:noFill/>
          </a:ln>
        </p:spPr>
      </p:sp>
      <p:sp>
        <p:nvSpPr>
          <p:cNvPr id="350" name="PlaceHolder 2"/>
          <p:cNvSpPr>
            <a:spLocks noGrp="1"/>
          </p:cNvSpPr>
          <p:nvPr>
            <p:ph type="body"/>
          </p:nvPr>
        </p:nvSpPr>
        <p:spPr>
          <a:xfrm>
            <a:off x="896760" y="4680000"/>
            <a:ext cx="4928400" cy="44330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t">
            <a:noAutofit/>
          </a:bodyPr>
          <a:p>
            <a:endParaRPr b="0" lang="de-DE" sz="2000" spc="-1" strike="noStrike">
              <a:latin typeface="Arial"/>
            </a:endParaRPr>
          </a:p>
        </p:txBody>
      </p:sp>
      <p:sp>
        <p:nvSpPr>
          <p:cNvPr id="351" name="PlaceHolder 3"/>
          <p:cNvSpPr>
            <a:spLocks noGrp="1"/>
          </p:cNvSpPr>
          <p:nvPr>
            <p:ph type="hdr"/>
          </p:nvPr>
        </p:nvSpPr>
        <p:spPr>
          <a:xfrm>
            <a:off x="903240" y="534960"/>
            <a:ext cx="4257000" cy="1422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  <a:ea typeface="+mn-ea"/>
              </a:rPr>
              <a:t>Technische Hochschule Nürnberg Georg Simon Ohm</a:t>
            </a:r>
            <a:endParaRPr b="0" lang="de-DE" sz="900" spc="-1" strike="noStrike">
              <a:latin typeface="Times New Roman"/>
            </a:endParaRPr>
          </a:p>
        </p:txBody>
      </p:sp>
      <p:sp>
        <p:nvSpPr>
          <p:cNvPr id="352" name="PlaceHolder 4"/>
          <p:cNvSpPr>
            <a:spLocks noGrp="1"/>
          </p:cNvSpPr>
          <p:nvPr>
            <p:ph type="sldNum" idx="41"/>
          </p:nvPr>
        </p:nvSpPr>
        <p:spPr>
          <a:xfrm>
            <a:off x="4370400" y="9318600"/>
            <a:ext cx="1493280" cy="4914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+mn-ea"/>
              </a:rPr>
              <a:t>Folie </a:t>
            </a:r>
            <a:fld id="{1EB7C4CB-4667-4913-AB7B-2DB58853FB89}" type="slidenum">
              <a:rPr b="0" lang="en-US" sz="14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de-DE" sz="14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PlaceHolder 1"/>
          <p:cNvSpPr>
            <a:spLocks noGrp="1"/>
          </p:cNvSpPr>
          <p:nvPr>
            <p:ph type="sldImg"/>
          </p:nvPr>
        </p:nvSpPr>
        <p:spPr>
          <a:xfrm>
            <a:off x="898560" y="738360"/>
            <a:ext cx="4927320" cy="3695400"/>
          </a:xfrm>
          <a:prstGeom prst="rect">
            <a:avLst/>
          </a:prstGeom>
          <a:ln w="0">
            <a:noFill/>
          </a:ln>
        </p:spPr>
      </p:sp>
      <p:sp>
        <p:nvSpPr>
          <p:cNvPr id="354" name="PlaceHolder 2"/>
          <p:cNvSpPr>
            <a:spLocks noGrp="1"/>
          </p:cNvSpPr>
          <p:nvPr>
            <p:ph type="body"/>
          </p:nvPr>
        </p:nvSpPr>
        <p:spPr>
          <a:xfrm>
            <a:off x="896760" y="4680000"/>
            <a:ext cx="4928400" cy="44330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t">
            <a:noAutofit/>
          </a:bodyPr>
          <a:p>
            <a:endParaRPr b="0" lang="de-DE" sz="2000" spc="-1" strike="noStrike">
              <a:latin typeface="Arial"/>
            </a:endParaRPr>
          </a:p>
        </p:txBody>
      </p:sp>
      <p:sp>
        <p:nvSpPr>
          <p:cNvPr id="355" name="PlaceHolder 3"/>
          <p:cNvSpPr>
            <a:spLocks noGrp="1"/>
          </p:cNvSpPr>
          <p:nvPr>
            <p:ph type="hdr"/>
          </p:nvPr>
        </p:nvSpPr>
        <p:spPr>
          <a:xfrm>
            <a:off x="903240" y="534960"/>
            <a:ext cx="4257000" cy="1422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  <a:ea typeface="+mn-ea"/>
              </a:rPr>
              <a:t>Technische Hochschule Nürnberg Georg Simon Ohm</a:t>
            </a:r>
            <a:endParaRPr b="0" lang="de-DE" sz="900" spc="-1" strike="noStrike">
              <a:latin typeface="Times New Roman"/>
            </a:endParaRPr>
          </a:p>
        </p:txBody>
      </p:sp>
      <p:sp>
        <p:nvSpPr>
          <p:cNvPr id="356" name="PlaceHolder 4"/>
          <p:cNvSpPr>
            <a:spLocks noGrp="1"/>
          </p:cNvSpPr>
          <p:nvPr>
            <p:ph type="sldNum" idx="42"/>
          </p:nvPr>
        </p:nvSpPr>
        <p:spPr>
          <a:xfrm>
            <a:off x="4370400" y="9318600"/>
            <a:ext cx="1493280" cy="4914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+mn-ea"/>
              </a:rPr>
              <a:t>Folie </a:t>
            </a:r>
            <a:fld id="{DA3B6CB0-E1F1-46ED-B34C-6F90D15B2BC0}" type="slidenum">
              <a:rPr b="0" lang="en-US" sz="14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de-DE" sz="14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PlaceHolder 1"/>
          <p:cNvSpPr>
            <a:spLocks noGrp="1"/>
          </p:cNvSpPr>
          <p:nvPr>
            <p:ph type="sldImg"/>
          </p:nvPr>
        </p:nvSpPr>
        <p:spPr>
          <a:xfrm>
            <a:off x="898560" y="738360"/>
            <a:ext cx="4927320" cy="3695400"/>
          </a:xfrm>
          <a:prstGeom prst="rect">
            <a:avLst/>
          </a:prstGeom>
          <a:ln w="0">
            <a:noFill/>
          </a:ln>
        </p:spPr>
      </p:sp>
      <p:sp>
        <p:nvSpPr>
          <p:cNvPr id="358" name="PlaceHolder 2"/>
          <p:cNvSpPr>
            <a:spLocks noGrp="1"/>
          </p:cNvSpPr>
          <p:nvPr>
            <p:ph type="body"/>
          </p:nvPr>
        </p:nvSpPr>
        <p:spPr>
          <a:xfrm>
            <a:off x="896760" y="4680000"/>
            <a:ext cx="4928400" cy="44330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t">
            <a:noAutofit/>
          </a:bodyPr>
          <a:p>
            <a:endParaRPr b="0" lang="de-DE" sz="2000" spc="-1" strike="noStrike">
              <a:latin typeface="Arial"/>
            </a:endParaRPr>
          </a:p>
        </p:txBody>
      </p:sp>
      <p:sp>
        <p:nvSpPr>
          <p:cNvPr id="359" name="PlaceHolder 3"/>
          <p:cNvSpPr>
            <a:spLocks noGrp="1"/>
          </p:cNvSpPr>
          <p:nvPr>
            <p:ph type="hdr"/>
          </p:nvPr>
        </p:nvSpPr>
        <p:spPr>
          <a:xfrm>
            <a:off x="903240" y="534960"/>
            <a:ext cx="4257000" cy="1422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  <a:ea typeface="+mn-ea"/>
              </a:rPr>
              <a:t>Technische Hochschule Nürnberg Georg Simon Ohm</a:t>
            </a:r>
            <a:endParaRPr b="0" lang="de-DE" sz="900" spc="-1" strike="noStrike">
              <a:latin typeface="Times New Roman"/>
            </a:endParaRPr>
          </a:p>
        </p:txBody>
      </p:sp>
      <p:sp>
        <p:nvSpPr>
          <p:cNvPr id="360" name="PlaceHolder 4"/>
          <p:cNvSpPr>
            <a:spLocks noGrp="1"/>
          </p:cNvSpPr>
          <p:nvPr>
            <p:ph type="sldNum" idx="43"/>
          </p:nvPr>
        </p:nvSpPr>
        <p:spPr>
          <a:xfrm>
            <a:off x="4370400" y="9318600"/>
            <a:ext cx="1493280" cy="4914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+mn-ea"/>
              </a:rPr>
              <a:t>Folie </a:t>
            </a:r>
            <a:fld id="{4ED6B6E4-7021-4788-B9C4-E110322D5D51}" type="slidenum">
              <a:rPr b="0" lang="en-US" sz="14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de-DE" sz="14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PlaceHolder 1"/>
          <p:cNvSpPr>
            <a:spLocks noGrp="1"/>
          </p:cNvSpPr>
          <p:nvPr>
            <p:ph type="sldImg"/>
          </p:nvPr>
        </p:nvSpPr>
        <p:spPr>
          <a:xfrm>
            <a:off x="898560" y="738360"/>
            <a:ext cx="4927320" cy="3695400"/>
          </a:xfrm>
          <a:prstGeom prst="rect">
            <a:avLst/>
          </a:prstGeom>
          <a:ln w="0">
            <a:noFill/>
          </a:ln>
        </p:spPr>
      </p:sp>
      <p:sp>
        <p:nvSpPr>
          <p:cNvPr id="362" name="PlaceHolder 2"/>
          <p:cNvSpPr>
            <a:spLocks noGrp="1"/>
          </p:cNvSpPr>
          <p:nvPr>
            <p:ph type="body"/>
          </p:nvPr>
        </p:nvSpPr>
        <p:spPr>
          <a:xfrm>
            <a:off x="896760" y="4680000"/>
            <a:ext cx="4928400" cy="44330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t">
            <a:noAutofit/>
          </a:bodyPr>
          <a:p>
            <a:endParaRPr b="0" lang="de-DE" sz="2000" spc="-1" strike="noStrike">
              <a:latin typeface="Arial"/>
            </a:endParaRPr>
          </a:p>
        </p:txBody>
      </p:sp>
      <p:sp>
        <p:nvSpPr>
          <p:cNvPr id="363" name="PlaceHolder 3"/>
          <p:cNvSpPr>
            <a:spLocks noGrp="1"/>
          </p:cNvSpPr>
          <p:nvPr>
            <p:ph type="hdr"/>
          </p:nvPr>
        </p:nvSpPr>
        <p:spPr>
          <a:xfrm>
            <a:off x="903240" y="534960"/>
            <a:ext cx="4257000" cy="1422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  <a:ea typeface="+mn-ea"/>
              </a:rPr>
              <a:t>Technische Hochschule Nürnberg Georg Simon Ohm</a:t>
            </a:r>
            <a:endParaRPr b="0" lang="de-DE" sz="900" spc="-1" strike="noStrike">
              <a:latin typeface="Times New Roman"/>
            </a:endParaRPr>
          </a:p>
        </p:txBody>
      </p:sp>
      <p:sp>
        <p:nvSpPr>
          <p:cNvPr id="364" name="PlaceHolder 4"/>
          <p:cNvSpPr>
            <a:spLocks noGrp="1"/>
          </p:cNvSpPr>
          <p:nvPr>
            <p:ph type="sldNum" idx="44"/>
          </p:nvPr>
        </p:nvSpPr>
        <p:spPr>
          <a:xfrm>
            <a:off x="4370400" y="9318600"/>
            <a:ext cx="1493280" cy="4914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+mn-ea"/>
              </a:rPr>
              <a:t>Folie </a:t>
            </a:r>
            <a:fld id="{5E427D4A-4563-4068-AD5A-7C0D00A01B27}" type="slidenum">
              <a:rPr b="0" lang="en-US" sz="14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de-DE" sz="14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3FB81F7-7301-420C-8FD2-5E91598B8115}" type="slidenum">
              <a:t>&lt;#&gt;</a:t>
            </a:fld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CE95DB5-9C4E-4A39-A9A1-20CE751CAA77}" type="slidenum">
              <a:t>&lt;#&gt;</a:t>
            </a:fld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91EEF36-1FC2-4891-9427-3DDC85CE9990}" type="slidenum">
              <a:t>&lt;#&gt;</a:t>
            </a:fld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3969976-C986-457E-B000-A4291977CF95}" type="slidenum">
              <a:t>&lt;#&gt;</a:t>
            </a:fld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A7E2C27-41CE-484C-A999-6FC5310987F1}" type="slidenum">
              <a:t>&lt;#&gt;</a:t>
            </a:fld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2A7AB12-A7FE-4130-B38B-22591DCD4918}" type="slidenum">
              <a:t>&lt;#&gt;</a:t>
            </a:fld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FCCAD61-A628-4BE8-BF75-5D2E4AD5BF68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0D7B4C4-744B-49E3-AC10-208A53587412}" type="slidenum">
              <a:t>&lt;#&gt;</a:t>
            </a:fld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6C6970D-3E00-41AC-BB7C-890B395CF992}" type="slidenum">
              <a:t>&lt;#&gt;</a:t>
            </a:fld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C2BB902-2FBE-4D5A-A444-FD79BE2E8AFC}" type="slidenum">
              <a:t>&lt;#&gt;</a:t>
            </a:fld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0750957-867F-4406-AE5A-2CB01D501CD8}" type="slidenum">
              <a:t>&lt;#&gt;</a:t>
            </a:fld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4234F88-F821-4084-9D29-E6CB000C6A5F}" type="slidenum">
              <a:t>&lt;#&gt;</a:t>
            </a:fld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176F7664-4BF6-4B6B-94D6-E176C3F2AAD8}" type="slidenum">
              <a:t>&lt;#&gt;</a:t>
            </a:fld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3FC443D6-EB1D-4F3F-B9CF-83DAF61E7E57}" type="slidenum">
              <a:t>&lt;#&gt;</a:t>
            </a:fld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5D6C3BAD-817C-4D7D-82EE-A132E52B659A}" type="slidenum">
              <a:t>&lt;#&gt;</a:t>
            </a:fld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FA542E1A-6896-423B-9231-9AD39EC57CE2}" type="slidenum">
              <a:t>&lt;#&gt;</a:t>
            </a:fld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BB62E4DB-2CC5-4AB6-B667-D49CBF48B60F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C186B1C6-F446-4AE2-B9E5-82713220A2C4}" type="slidenum">
              <a:t>&lt;#&gt;</a:t>
            </a:fld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A3A250D2-70C7-4019-8C98-EB4C144533FB}" type="slidenum">
              <a:t>&lt;#&gt;</a:t>
            </a:fld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86CA7A26-DA40-4B7D-BD61-A6862FC649E6}" type="slidenum">
              <a:t>&lt;#&gt;</a:t>
            </a:fld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E32BD727-A70D-40EB-8E09-CA55F9E651FC}" type="slidenum">
              <a:t>&lt;#&gt;</a:t>
            </a:fld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98AD821C-9D66-44BA-8DBC-F19C46189E0D}" type="slidenum">
              <a:t>&lt;#&gt;</a:t>
            </a:fld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62FED1DC-EFBC-422A-9911-3BCFDCB234D0}" type="slidenum">
              <a:t>&lt;#&gt;</a:t>
            </a:fld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AD78B4E7-2B7D-4C28-880B-D0C7171A308B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Text Box 8" hidden="1"/>
          <p:cNvSpPr/>
          <p:nvPr/>
        </p:nvSpPr>
        <p:spPr>
          <a:xfrm>
            <a:off x="9509040" y="574560"/>
            <a:ext cx="183960" cy="4608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Text Box 265" hidden="1"/>
          <p:cNvSpPr/>
          <p:nvPr/>
        </p:nvSpPr>
        <p:spPr>
          <a:xfrm>
            <a:off x="3276720" y="4800600"/>
            <a:ext cx="183600" cy="2145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Line 293"/>
          <p:cNvSpPr/>
          <p:nvPr/>
        </p:nvSpPr>
        <p:spPr>
          <a:xfrm>
            <a:off x="3492360" y="765000"/>
            <a:ext cx="4319640" cy="360"/>
          </a:xfrm>
          <a:prstGeom prst="line">
            <a:avLst/>
          </a:prstGeom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Line 294"/>
          <p:cNvSpPr/>
          <p:nvPr/>
        </p:nvSpPr>
        <p:spPr>
          <a:xfrm flipH="1">
            <a:off x="3058920" y="836280"/>
            <a:ext cx="4176720" cy="360"/>
          </a:xfrm>
          <a:prstGeom prst="line">
            <a:avLst/>
          </a:prstGeom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Rectangle 257" hidden="1"/>
          <p:cNvSpPr/>
          <p:nvPr/>
        </p:nvSpPr>
        <p:spPr>
          <a:xfrm>
            <a:off x="251640" y="6237360"/>
            <a:ext cx="8639280" cy="24840"/>
          </a:xfrm>
          <a:prstGeom prst="rect">
            <a:avLst/>
          </a:prstGeom>
          <a:solidFill>
            <a:srgbClr val="777777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Rectangle 89" hidden="1"/>
          <p:cNvSpPr/>
          <p:nvPr/>
        </p:nvSpPr>
        <p:spPr>
          <a:xfrm>
            <a:off x="250920" y="836640"/>
            <a:ext cx="8639280" cy="56520"/>
          </a:xfrm>
          <a:prstGeom prst="rect">
            <a:avLst/>
          </a:prstGeom>
          <a:solidFill>
            <a:srgbClr val="777777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6" name="Grafik 13" descr=""/>
          <p:cNvPicPr/>
          <p:nvPr/>
        </p:nvPicPr>
        <p:blipFill>
          <a:blip r:embed="rId2"/>
          <a:stretch/>
        </p:blipFill>
        <p:spPr>
          <a:xfrm>
            <a:off x="6120000" y="259200"/>
            <a:ext cx="2796480" cy="394920"/>
          </a:xfrm>
          <a:prstGeom prst="rect">
            <a:avLst/>
          </a:prstGeom>
          <a:ln w="0">
            <a:noFill/>
          </a:ln>
        </p:spPr>
      </p:pic>
      <p:sp>
        <p:nvSpPr>
          <p:cNvPr id="7" name="Text Box 3"/>
          <p:cNvSpPr/>
          <p:nvPr/>
        </p:nvSpPr>
        <p:spPr>
          <a:xfrm>
            <a:off x="9509040" y="574560"/>
            <a:ext cx="183960" cy="4608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" name="Text Box 6"/>
          <p:cNvSpPr/>
          <p:nvPr/>
        </p:nvSpPr>
        <p:spPr>
          <a:xfrm>
            <a:off x="3276720" y="4800600"/>
            <a:ext cx="183600" cy="2145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" name="Rectangle 257"/>
          <p:cNvSpPr/>
          <p:nvPr/>
        </p:nvSpPr>
        <p:spPr>
          <a:xfrm>
            <a:off x="251640" y="6237360"/>
            <a:ext cx="8639280" cy="24840"/>
          </a:xfrm>
          <a:prstGeom prst="rect">
            <a:avLst/>
          </a:prstGeom>
          <a:solidFill>
            <a:srgbClr val="777777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" name="Rectangle 89"/>
          <p:cNvSpPr/>
          <p:nvPr/>
        </p:nvSpPr>
        <p:spPr>
          <a:xfrm>
            <a:off x="250920" y="836640"/>
            <a:ext cx="8639280" cy="56520"/>
          </a:xfrm>
          <a:prstGeom prst="rect">
            <a:avLst/>
          </a:prstGeom>
          <a:solidFill>
            <a:srgbClr val="777777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1" name="Grafik 10" descr=""/>
          <p:cNvPicPr/>
          <p:nvPr/>
        </p:nvPicPr>
        <p:blipFill>
          <a:blip r:embed="rId3"/>
          <a:stretch/>
        </p:blipFill>
        <p:spPr>
          <a:xfrm>
            <a:off x="6120000" y="259200"/>
            <a:ext cx="2796480" cy="394920"/>
          </a:xfrm>
          <a:prstGeom prst="rect">
            <a:avLst/>
          </a:prstGeom>
          <a:ln w="0">
            <a:noFill/>
          </a:ln>
        </p:spPr>
      </p:pic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250920" y="188640"/>
            <a:ext cx="8639280" cy="5738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p>
            <a:r>
              <a:rPr b="0" lang="de-DE" sz="4400" spc="-1" strike="noStrike">
                <a:solidFill>
                  <a:srgbClr val="000000"/>
                </a:solidFill>
                <a:latin typeface="Arial"/>
              </a:rPr>
              <a:t>Click </a:t>
            </a:r>
            <a:r>
              <a:rPr b="0" lang="de-DE" sz="4400" spc="-1" strike="noStrike">
                <a:solidFill>
                  <a:srgbClr val="000000"/>
                </a:solidFill>
                <a:latin typeface="Arial"/>
              </a:rPr>
              <a:t>to </a:t>
            </a:r>
            <a:r>
              <a:rPr b="0" lang="de-DE" sz="4400" spc="-1" strike="noStrike">
                <a:solidFill>
                  <a:srgbClr val="000000"/>
                </a:solidFill>
                <a:latin typeface="Arial"/>
              </a:rPr>
              <a:t>edit </a:t>
            </a:r>
            <a:r>
              <a:rPr b="0" lang="de-DE" sz="4400" spc="-1" strike="noStrike">
                <a:solidFill>
                  <a:srgbClr val="000000"/>
                </a:solidFill>
                <a:latin typeface="Arial"/>
              </a:rPr>
              <a:t>the </a:t>
            </a:r>
            <a:r>
              <a:rPr b="0" lang="de-DE" sz="4400" spc="-1" strike="noStrike">
                <a:solidFill>
                  <a:srgbClr val="000000"/>
                </a:solidFill>
                <a:latin typeface="Arial"/>
              </a:rPr>
              <a:t>title </a:t>
            </a:r>
            <a:r>
              <a:rPr b="0" lang="de-DE" sz="4400" spc="-1" strike="noStrike">
                <a:solidFill>
                  <a:srgbClr val="000000"/>
                </a:solidFill>
                <a:latin typeface="Arial"/>
              </a:rPr>
              <a:t>text </a:t>
            </a:r>
            <a:r>
              <a:rPr b="0" lang="de-DE" sz="4400" spc="-1" strike="noStrike">
                <a:solidFill>
                  <a:srgbClr val="000000"/>
                </a:solidFill>
                <a:latin typeface="Arial"/>
              </a:rPr>
              <a:t>forma</a:t>
            </a:r>
            <a:r>
              <a:rPr b="0" lang="de-DE" sz="4400" spc="-1" strike="noStrike">
                <a:solidFill>
                  <a:srgbClr val="000000"/>
                </a:solidFill>
                <a:latin typeface="Arial"/>
              </a:rPr>
              <a:t>t</a:t>
            </a: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 Box 8"/>
          <p:cNvSpPr/>
          <p:nvPr/>
        </p:nvSpPr>
        <p:spPr>
          <a:xfrm>
            <a:off x="9509040" y="574560"/>
            <a:ext cx="183960" cy="4608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" name="Text Box 265"/>
          <p:cNvSpPr/>
          <p:nvPr/>
        </p:nvSpPr>
        <p:spPr>
          <a:xfrm>
            <a:off x="3276720" y="4800600"/>
            <a:ext cx="183600" cy="2145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Line 293"/>
          <p:cNvSpPr/>
          <p:nvPr/>
        </p:nvSpPr>
        <p:spPr>
          <a:xfrm>
            <a:off x="3492360" y="765000"/>
            <a:ext cx="4319640" cy="360"/>
          </a:xfrm>
          <a:prstGeom prst="line">
            <a:avLst/>
          </a:prstGeom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" name="Line 294"/>
          <p:cNvSpPr/>
          <p:nvPr/>
        </p:nvSpPr>
        <p:spPr>
          <a:xfrm flipH="1">
            <a:off x="3058920" y="836280"/>
            <a:ext cx="4176720" cy="360"/>
          </a:xfrm>
          <a:prstGeom prst="line">
            <a:avLst/>
          </a:prstGeom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" name="Rectangle 257"/>
          <p:cNvSpPr/>
          <p:nvPr/>
        </p:nvSpPr>
        <p:spPr>
          <a:xfrm>
            <a:off x="251640" y="6237360"/>
            <a:ext cx="8639280" cy="24840"/>
          </a:xfrm>
          <a:prstGeom prst="rect">
            <a:avLst/>
          </a:prstGeom>
          <a:solidFill>
            <a:srgbClr val="777777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" name="Rectangle 89"/>
          <p:cNvSpPr/>
          <p:nvPr/>
        </p:nvSpPr>
        <p:spPr>
          <a:xfrm>
            <a:off x="250920" y="836640"/>
            <a:ext cx="8639280" cy="56520"/>
          </a:xfrm>
          <a:prstGeom prst="rect">
            <a:avLst/>
          </a:prstGeom>
          <a:solidFill>
            <a:srgbClr val="777777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56" name="Grafik 13" descr=""/>
          <p:cNvPicPr/>
          <p:nvPr/>
        </p:nvPicPr>
        <p:blipFill>
          <a:blip r:embed="rId2"/>
          <a:stretch/>
        </p:blipFill>
        <p:spPr>
          <a:xfrm>
            <a:off x="6120000" y="259200"/>
            <a:ext cx="2796480" cy="394920"/>
          </a:xfrm>
          <a:prstGeom prst="rect">
            <a:avLst/>
          </a:prstGeom>
          <a:ln w="0">
            <a:noFill/>
          </a:ln>
        </p:spPr>
      </p:pic>
      <p:sp>
        <p:nvSpPr>
          <p:cNvPr id="57" name="PlaceHolder 1"/>
          <p:cNvSpPr>
            <a:spLocks noGrp="1"/>
          </p:cNvSpPr>
          <p:nvPr>
            <p:ph type="ftr" idx="1"/>
          </p:nvPr>
        </p:nvSpPr>
        <p:spPr>
          <a:xfrm>
            <a:off x="252000" y="6381720"/>
            <a:ext cx="7178040" cy="3596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t">
            <a:noAutofit/>
          </a:bodyPr>
          <a:lstStyle>
            <a:lvl1pPr>
              <a:lnSpc>
                <a:spcPct val="100000"/>
              </a:lnSpc>
              <a:buNone/>
              <a:defRPr b="0" lang="de-DE" sz="1000" spc="-1" strike="noStrike">
                <a:solidFill>
                  <a:srgbClr val="000000"/>
                </a:solidFill>
                <a:latin typeface="Arial"/>
                <a:ea typeface="DejaVu Sans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&lt;footer&gt;</a:t>
            </a:r>
            <a:endParaRPr b="0" lang="de-DE" sz="1000" spc="-1" strike="noStrike">
              <a:latin typeface="Times New Roman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sldNum" idx="2"/>
          </p:nvPr>
        </p:nvSpPr>
        <p:spPr>
          <a:xfrm>
            <a:off x="8174160" y="6381720"/>
            <a:ext cx="718560" cy="1785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de-DE" sz="1000" spc="-1" strike="noStrike">
                <a:solidFill>
                  <a:srgbClr val="000000"/>
                </a:solidFill>
                <a:latin typeface="Arial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0BD0855-AAD7-4362-A1CE-732F24329BC8}" type="slidenum"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&lt;number&gt;</a:t>
            </a:fld>
            <a:endParaRPr b="0" lang="de-DE" sz="1000" spc="-1" strike="noStrike">
              <a:latin typeface="Times New Roman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 Box 8"/>
          <p:cNvSpPr/>
          <p:nvPr/>
        </p:nvSpPr>
        <p:spPr>
          <a:xfrm>
            <a:off x="9509040" y="574560"/>
            <a:ext cx="183960" cy="4608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Text Box 265"/>
          <p:cNvSpPr/>
          <p:nvPr/>
        </p:nvSpPr>
        <p:spPr>
          <a:xfrm>
            <a:off x="3276720" y="4800600"/>
            <a:ext cx="183600" cy="2145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Line 293"/>
          <p:cNvSpPr/>
          <p:nvPr/>
        </p:nvSpPr>
        <p:spPr>
          <a:xfrm>
            <a:off x="3492360" y="765000"/>
            <a:ext cx="4319640" cy="360"/>
          </a:xfrm>
          <a:prstGeom prst="line">
            <a:avLst/>
          </a:prstGeom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Line 294"/>
          <p:cNvSpPr/>
          <p:nvPr/>
        </p:nvSpPr>
        <p:spPr>
          <a:xfrm flipH="1">
            <a:off x="3058920" y="836280"/>
            <a:ext cx="4176720" cy="360"/>
          </a:xfrm>
          <a:prstGeom prst="line">
            <a:avLst/>
          </a:prstGeom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1" name="Rectangle 257"/>
          <p:cNvSpPr/>
          <p:nvPr/>
        </p:nvSpPr>
        <p:spPr>
          <a:xfrm>
            <a:off x="251640" y="6237360"/>
            <a:ext cx="8639280" cy="24840"/>
          </a:xfrm>
          <a:prstGeom prst="rect">
            <a:avLst/>
          </a:prstGeom>
          <a:solidFill>
            <a:srgbClr val="777777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2" name="Rectangle 89"/>
          <p:cNvSpPr/>
          <p:nvPr/>
        </p:nvSpPr>
        <p:spPr>
          <a:xfrm>
            <a:off x="250920" y="836640"/>
            <a:ext cx="8639280" cy="56520"/>
          </a:xfrm>
          <a:prstGeom prst="rect">
            <a:avLst/>
          </a:prstGeom>
          <a:solidFill>
            <a:srgbClr val="777777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03" name="Grafik 13" descr=""/>
          <p:cNvPicPr/>
          <p:nvPr/>
        </p:nvPicPr>
        <p:blipFill>
          <a:blip r:embed="rId2"/>
          <a:stretch/>
        </p:blipFill>
        <p:spPr>
          <a:xfrm>
            <a:off x="6120000" y="259200"/>
            <a:ext cx="2796480" cy="394920"/>
          </a:xfrm>
          <a:prstGeom prst="rect">
            <a:avLst/>
          </a:prstGeom>
          <a:ln w="0">
            <a:noFill/>
          </a:ln>
        </p:spPr>
      </p:pic>
      <p:sp>
        <p:nvSpPr>
          <p:cNvPr id="104" name="PlaceHolder 1"/>
          <p:cNvSpPr>
            <a:spLocks noGrp="1"/>
          </p:cNvSpPr>
          <p:nvPr>
            <p:ph type="ftr" idx="3"/>
          </p:nvPr>
        </p:nvSpPr>
        <p:spPr>
          <a:xfrm>
            <a:off x="252000" y="6381720"/>
            <a:ext cx="7178040" cy="3596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t">
            <a:noAutofit/>
          </a:bodyPr>
          <a:lstStyle>
            <a:lvl1pPr>
              <a:lnSpc>
                <a:spcPct val="100000"/>
              </a:lnSpc>
              <a:buNone/>
              <a:defRPr b="0" lang="de-DE" sz="1000" spc="-1" strike="noStrike">
                <a:solidFill>
                  <a:srgbClr val="000000"/>
                </a:solidFill>
                <a:latin typeface="Arial"/>
                <a:ea typeface="DejaVu Sans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&lt;footer&gt;</a:t>
            </a:r>
            <a:endParaRPr b="0" lang="de-DE" sz="1000" spc="-1" strike="noStrike">
              <a:latin typeface="Times New Roman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sldNum" idx="4"/>
          </p:nvPr>
        </p:nvSpPr>
        <p:spPr>
          <a:xfrm>
            <a:off x="8174160" y="6381720"/>
            <a:ext cx="718560" cy="1785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de-DE" sz="1000" spc="-1" strike="noStrike">
                <a:solidFill>
                  <a:srgbClr val="000000"/>
                </a:solidFill>
                <a:latin typeface="Arial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BF2C7E2-4037-469B-B794-C24DA7C473F0}" type="slidenum"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&lt;number&gt;</a:t>
            </a:fld>
            <a:endParaRPr b="0" lang="de-DE" sz="1000" spc="-1" strike="noStrike">
              <a:latin typeface="Times New Roman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3.xml"/><Relationship Id="rId5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hyperlink" Target="https://www.ericasynths.lv/shop/diy-kits-1/mki-x-esedu-diy-system" TargetMode="External"/><Relationship Id="rId2" Type="http://schemas.openxmlformats.org/officeDocument/2006/relationships/hyperlink" Target="https://www.ericasynths.lv/shop/diy-kits-1/edu-diy-vco/" TargetMode="External"/><Relationship Id="rId3" Type="http://schemas.openxmlformats.org/officeDocument/2006/relationships/hyperlink" Target="https://www.ericasynths.lv/shop/diy-kits-1/edu-diy-mixer/" TargetMode="External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slideLayout" Target="../slideLayouts/slideLayout2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png"/><Relationship Id="rId3" Type="http://schemas.openxmlformats.org/officeDocument/2006/relationships/slideLayout" Target="../slideLayouts/slideLayout2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2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jpeg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image" Target="../media/image15.jpeg"/><Relationship Id="rId4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4572000" y="2390760"/>
            <a:ext cx="4320360" cy="14691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de-DE" sz="2400" spc="-1" strike="noStrike">
                <a:solidFill>
                  <a:srgbClr val="0046a0"/>
                </a:solidFill>
                <a:latin typeface="ArialMT"/>
                <a:ea typeface="DejaVu Sans"/>
              </a:rPr>
              <a:t>Die Leiterplatte als Musikinstrument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subTitle"/>
          </p:nvPr>
        </p:nvSpPr>
        <p:spPr>
          <a:xfrm>
            <a:off x="4572000" y="3981600"/>
            <a:ext cx="4320360" cy="17517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t">
            <a:noAutofit/>
          </a:bodyPr>
          <a:p>
            <a:pPr marL="228600" indent="-228600">
              <a:lnSpc>
                <a:spcPct val="100000"/>
              </a:lnSpc>
              <a:spcBef>
                <a:spcPts val="901"/>
              </a:spcBef>
              <a:buNone/>
              <a:tabLst>
                <a:tab algn="l" pos="0"/>
              </a:tabLst>
            </a:pPr>
            <a:r>
              <a:rPr b="1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von </a:t>
            </a:r>
            <a:r>
              <a:rPr b="1" i="1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Viktor Dilman</a:t>
            </a:r>
            <a:endParaRPr b="0" lang="de-DE" sz="1800" spc="-1" strike="noStrike"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901"/>
              </a:spcBef>
              <a:buNone/>
              <a:tabLst>
                <a:tab algn="l" pos="0"/>
              </a:tabLst>
            </a:pPr>
            <a:r>
              <a:rPr b="1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und</a:t>
            </a:r>
            <a:r>
              <a:rPr b="1" i="1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 Christoph Kirschner</a:t>
            </a:r>
            <a:endParaRPr b="0" lang="de-DE" sz="1800" spc="-1" strike="noStrike"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901"/>
              </a:spcBef>
              <a:buNone/>
              <a:tabLst>
                <a:tab algn="l" pos="0"/>
              </a:tabLst>
            </a:pPr>
            <a:endParaRPr b="0" lang="de-DE" sz="1800" spc="-1" strike="noStrike">
              <a:latin typeface="Arial"/>
            </a:endParaRPr>
          </a:p>
        </p:txBody>
      </p:sp>
      <p:pic>
        <p:nvPicPr>
          <p:cNvPr id="152" name="Grafik 3" descr="Disk Jockey männlich mit einfarbiger Füllung"/>
          <p:cNvPicPr/>
          <p:nvPr/>
        </p:nvPicPr>
        <p:blipFill>
          <a:blip r:embed="rId1"/>
          <a:stretch/>
        </p:blipFill>
        <p:spPr>
          <a:xfrm>
            <a:off x="705600" y="2118960"/>
            <a:ext cx="1309320" cy="1309320"/>
          </a:xfrm>
          <a:prstGeom prst="rect">
            <a:avLst/>
          </a:prstGeom>
          <a:ln w="0">
            <a:noFill/>
          </a:ln>
        </p:spPr>
      </p:pic>
      <p:pic>
        <p:nvPicPr>
          <p:cNvPr id="153" name="Grafik 11" descr="Notenschrift mit einfarbiger Füllung"/>
          <p:cNvPicPr/>
          <p:nvPr/>
        </p:nvPicPr>
        <p:blipFill>
          <a:blip r:embed="rId2"/>
          <a:stretch/>
        </p:blipFill>
        <p:spPr>
          <a:xfrm>
            <a:off x="957240" y="3092400"/>
            <a:ext cx="1968480" cy="1968480"/>
          </a:xfrm>
          <a:prstGeom prst="rect">
            <a:avLst/>
          </a:prstGeom>
          <a:ln w="0">
            <a:noFill/>
          </a:ln>
        </p:spPr>
      </p:pic>
      <p:pic>
        <p:nvPicPr>
          <p:cNvPr id="154" name="Grafik 13" descr="Stimmgabel Silhouette"/>
          <p:cNvPicPr/>
          <p:nvPr/>
        </p:nvPicPr>
        <p:blipFill>
          <a:blip r:embed="rId3"/>
          <a:stretch/>
        </p:blipFill>
        <p:spPr>
          <a:xfrm>
            <a:off x="2084760" y="2316960"/>
            <a:ext cx="913680" cy="913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/>
          </p:cNvSpPr>
          <p:nvPr>
            <p:ph type="title"/>
          </p:nvPr>
        </p:nvSpPr>
        <p:spPr>
          <a:xfrm>
            <a:off x="250920" y="188640"/>
            <a:ext cx="8639280" cy="5738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de-DE" sz="2400" spc="-1" strike="noStrike">
                <a:solidFill>
                  <a:srgbClr val="0046a0"/>
                </a:solidFill>
                <a:latin typeface="Arial"/>
                <a:ea typeface="DejaVu Sans"/>
              </a:rPr>
              <a:t>3.2  Rapid-Prototyping mit Fusion360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0" name="PlaceHolder 2"/>
          <p:cNvSpPr>
            <a:spLocks noGrp="1"/>
          </p:cNvSpPr>
          <p:nvPr>
            <p:ph type="ftr" idx="24"/>
          </p:nvPr>
        </p:nvSpPr>
        <p:spPr>
          <a:xfrm>
            <a:off x="252000" y="6381720"/>
            <a:ext cx="7178040" cy="3596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t">
            <a:noAutofit/>
          </a:bodyPr>
          <a:lstStyle>
            <a:lvl1pPr>
              <a:lnSpc>
                <a:spcPct val="100000"/>
              </a:lnSpc>
              <a:buNone/>
              <a:defRPr b="0" lang="de-DE" sz="1000" spc="-1" strike="noStrike">
                <a:solidFill>
                  <a:srgbClr val="000000"/>
                </a:solidFill>
                <a:latin typeface="Arial"/>
                <a:ea typeface="DejaVu Sans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Technische Hochschule Nürnberg Georg Simon Ohm</a:t>
            </a:r>
            <a:endParaRPr b="0" lang="de-DE" sz="1000" spc="-1" strike="noStrike">
              <a:latin typeface="Times New Roman"/>
            </a:endParaRPr>
          </a:p>
          <a:p>
            <a:pPr>
              <a:lnSpc>
                <a:spcPct val="100000"/>
              </a:lnSpc>
              <a:buNone/>
            </a:pPr>
            <a:r>
              <a:rPr b="0" lang="de-DE" sz="1000" spc="-1" strike="noStrike">
                <a:solidFill>
                  <a:srgbClr val="0046a0"/>
                </a:solidFill>
                <a:latin typeface="Arial"/>
                <a:ea typeface="DejaVu Sans"/>
              </a:rPr>
              <a:t>www.th-nuernberg.de</a:t>
            </a:r>
            <a:endParaRPr b="0" lang="de-DE" sz="1000" spc="-1" strike="noStrike">
              <a:latin typeface="Times New Roman"/>
            </a:endParaRPr>
          </a:p>
        </p:txBody>
      </p:sp>
      <p:sp>
        <p:nvSpPr>
          <p:cNvPr id="301" name="PlaceHolder 3"/>
          <p:cNvSpPr>
            <a:spLocks noGrp="1"/>
          </p:cNvSpPr>
          <p:nvPr>
            <p:ph type="sldNum" idx="25"/>
          </p:nvPr>
        </p:nvSpPr>
        <p:spPr>
          <a:xfrm>
            <a:off x="8174160" y="6381720"/>
            <a:ext cx="718560" cy="1785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de-DE" sz="1000" spc="-1" strike="noStrike">
                <a:solidFill>
                  <a:srgbClr val="000000"/>
                </a:solidFill>
                <a:latin typeface="Arial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Seite </a:t>
            </a:r>
            <a:fld id="{9B7C8DA5-E7CF-4153-9767-FED8F1294205}" type="slidenum"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&lt;number&gt;</a:t>
            </a:fld>
            <a:endParaRPr b="0" lang="de-DE" sz="1000" spc="-1" strike="noStrike">
              <a:latin typeface="Times New Roman"/>
            </a:endParaRPr>
          </a:p>
        </p:txBody>
      </p:sp>
      <p:pic>
        <p:nvPicPr>
          <p:cNvPr id="302" name="Grafik 262" descr=""/>
          <p:cNvPicPr/>
          <p:nvPr/>
        </p:nvPicPr>
        <p:blipFill>
          <a:blip r:embed="rId1"/>
          <a:stretch/>
        </p:blipFill>
        <p:spPr>
          <a:xfrm>
            <a:off x="525600" y="1074240"/>
            <a:ext cx="4275720" cy="3202920"/>
          </a:xfrm>
          <a:prstGeom prst="rect">
            <a:avLst/>
          </a:prstGeom>
          <a:ln w="0">
            <a:noFill/>
          </a:ln>
        </p:spPr>
      </p:pic>
      <p:pic>
        <p:nvPicPr>
          <p:cNvPr id="303" name="Grafik 263" descr=""/>
          <p:cNvPicPr/>
          <p:nvPr/>
        </p:nvPicPr>
        <p:blipFill>
          <a:blip r:embed="rId2"/>
          <a:stretch/>
        </p:blipFill>
        <p:spPr>
          <a:xfrm>
            <a:off x="5029200" y="2466000"/>
            <a:ext cx="3794400" cy="3203280"/>
          </a:xfrm>
          <a:prstGeom prst="rect">
            <a:avLst/>
          </a:prstGeom>
          <a:ln w="0">
            <a:noFill/>
          </a:ln>
        </p:spPr>
      </p:pic>
      <p:sp>
        <p:nvSpPr>
          <p:cNvPr id="304" name="PlaceHolder 3"/>
          <p:cNvSpPr/>
          <p:nvPr/>
        </p:nvSpPr>
        <p:spPr>
          <a:xfrm>
            <a:off x="3534120" y="6381720"/>
            <a:ext cx="3219840" cy="3596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Vortrag LPDES – Viktor Dilman, Christoph Kirschner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305" name=""/>
          <p:cNvSpPr/>
          <p:nvPr/>
        </p:nvSpPr>
        <p:spPr>
          <a:xfrm flipH="1" rot="16200000">
            <a:off x="5144760" y="1324080"/>
            <a:ext cx="911160" cy="1143000"/>
          </a:xfrm>
          <a:custGeom>
            <a:avLst/>
            <a:gdLst/>
            <a:ahLst/>
            <a:rect l="l" t="t" r="r" b="b"/>
            <a:pathLst>
              <a:path w="841" h="854">
                <a:moveTo>
                  <a:pt x="517" y="247"/>
                </a:moveTo>
                <a:lnTo>
                  <a:pt x="517" y="415"/>
                </a:lnTo>
                <a:lnTo>
                  <a:pt x="264" y="415"/>
                </a:lnTo>
                <a:lnTo>
                  <a:pt x="264" y="0"/>
                </a:lnTo>
                <a:lnTo>
                  <a:pt x="0" y="0"/>
                </a:lnTo>
                <a:lnTo>
                  <a:pt x="0" y="680"/>
                </a:lnTo>
                <a:lnTo>
                  <a:pt x="517" y="680"/>
                </a:lnTo>
                <a:lnTo>
                  <a:pt x="517" y="854"/>
                </a:lnTo>
                <a:lnTo>
                  <a:pt x="841" y="547"/>
                </a:lnTo>
                <a:lnTo>
                  <a:pt x="517" y="247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06" name="Textfeld 18"/>
          <p:cNvSpPr/>
          <p:nvPr/>
        </p:nvSpPr>
        <p:spPr>
          <a:xfrm>
            <a:off x="914400" y="4389120"/>
            <a:ext cx="3200400" cy="25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i="1" lang="de-DE" sz="1100" spc="-1" strike="noStrike">
                <a:solidFill>
                  <a:srgbClr val="000000"/>
                </a:solidFill>
                <a:latin typeface="Arial"/>
                <a:ea typeface="DejaVu Sans"/>
              </a:rPr>
              <a:t>Abb. 9: Export der stl-Datei    </a:t>
            </a:r>
            <a:endParaRPr b="0" lang="de-DE" sz="1100" spc="-1" strike="noStrike">
              <a:latin typeface="Arial"/>
            </a:endParaRPr>
          </a:p>
        </p:txBody>
      </p:sp>
      <p:sp>
        <p:nvSpPr>
          <p:cNvPr id="307" name="Textfeld 20"/>
          <p:cNvSpPr/>
          <p:nvPr/>
        </p:nvSpPr>
        <p:spPr>
          <a:xfrm>
            <a:off x="5257800" y="5829120"/>
            <a:ext cx="3200400" cy="25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i="1" lang="de-DE" sz="1100" spc="-1" strike="noStrike">
                <a:solidFill>
                  <a:srgbClr val="000000"/>
                </a:solidFill>
                <a:latin typeface="Arial"/>
                <a:ea typeface="DejaVu Sans"/>
              </a:rPr>
              <a:t>Abb. 10: Import der stl-Datei in Prusa Slicer   </a:t>
            </a:r>
            <a:endParaRPr b="0" lang="de-DE" sz="1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PlaceHolder 1"/>
          <p:cNvSpPr>
            <a:spLocks noGrp="1"/>
          </p:cNvSpPr>
          <p:nvPr>
            <p:ph type="title"/>
          </p:nvPr>
        </p:nvSpPr>
        <p:spPr>
          <a:xfrm>
            <a:off x="250920" y="188640"/>
            <a:ext cx="8639280" cy="5738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de-DE" sz="2400" spc="-1" strike="noStrike">
                <a:solidFill>
                  <a:srgbClr val="0046a0"/>
                </a:solidFill>
                <a:latin typeface="Arial"/>
                <a:ea typeface="DejaVu Sans"/>
              </a:rPr>
              <a:t>3.2  Rapid-Prototyping mit Fusion360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9" name="PlaceHolder 2"/>
          <p:cNvSpPr>
            <a:spLocks noGrp="1"/>
          </p:cNvSpPr>
          <p:nvPr>
            <p:ph type="ftr" idx="26"/>
          </p:nvPr>
        </p:nvSpPr>
        <p:spPr>
          <a:xfrm>
            <a:off x="252000" y="6381720"/>
            <a:ext cx="7178040" cy="3596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t">
            <a:noAutofit/>
          </a:bodyPr>
          <a:lstStyle>
            <a:lvl1pPr>
              <a:lnSpc>
                <a:spcPct val="100000"/>
              </a:lnSpc>
              <a:buNone/>
              <a:defRPr b="0" lang="de-DE" sz="1000" spc="-1" strike="noStrike">
                <a:solidFill>
                  <a:srgbClr val="000000"/>
                </a:solidFill>
                <a:latin typeface="Arial"/>
                <a:ea typeface="DejaVu Sans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Technische Hochschule </a:t>
            </a: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Nürnberg Georg Simon </a:t>
            </a: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Ohm</a:t>
            </a:r>
            <a:endParaRPr b="0" lang="de-DE" sz="1000" spc="-1" strike="noStrike">
              <a:latin typeface="Times New Roman"/>
            </a:endParaRPr>
          </a:p>
          <a:p>
            <a:pPr>
              <a:lnSpc>
                <a:spcPct val="100000"/>
              </a:lnSpc>
              <a:buNone/>
            </a:pPr>
            <a:r>
              <a:rPr b="0" lang="de-DE" sz="1000" spc="-1" strike="noStrike">
                <a:solidFill>
                  <a:srgbClr val="0046a0"/>
                </a:solidFill>
                <a:latin typeface="Arial"/>
                <a:ea typeface="DejaVu Sans"/>
              </a:rPr>
              <a:t>www.th-nuernberg.de</a:t>
            </a:r>
            <a:endParaRPr b="0" lang="de-DE" sz="1000" spc="-1" strike="noStrike">
              <a:latin typeface="Times New Roman"/>
            </a:endParaRPr>
          </a:p>
        </p:txBody>
      </p:sp>
      <p:sp>
        <p:nvSpPr>
          <p:cNvPr id="310" name="PlaceHolder 3"/>
          <p:cNvSpPr>
            <a:spLocks noGrp="1"/>
          </p:cNvSpPr>
          <p:nvPr>
            <p:ph type="sldNum" idx="27"/>
          </p:nvPr>
        </p:nvSpPr>
        <p:spPr>
          <a:xfrm>
            <a:off x="8174160" y="6381720"/>
            <a:ext cx="718560" cy="1785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de-DE" sz="1000" spc="-1" strike="noStrike">
                <a:solidFill>
                  <a:srgbClr val="000000"/>
                </a:solidFill>
                <a:latin typeface="Arial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Seite </a:t>
            </a:r>
            <a:fld id="{68EEF6AB-BC0F-4F34-91DC-DAEE2162A2C3}" type="slidenum"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&lt;number&gt;</a:t>
            </a:fld>
            <a:endParaRPr b="0" lang="de-DE" sz="1000" spc="-1" strike="noStrike">
              <a:latin typeface="Times New Roman"/>
            </a:endParaRPr>
          </a:p>
        </p:txBody>
      </p:sp>
      <p:sp>
        <p:nvSpPr>
          <p:cNvPr id="311" name="PlaceHolder 8"/>
          <p:cNvSpPr/>
          <p:nvPr/>
        </p:nvSpPr>
        <p:spPr>
          <a:xfrm>
            <a:off x="3534120" y="6381720"/>
            <a:ext cx="3219840" cy="3596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Vortrag LPDES – Viktor </a:t>
            </a: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Dilman, Christoph </a:t>
            </a: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Kirschner</a:t>
            </a:r>
            <a:endParaRPr b="0" lang="de-DE" sz="1000" spc="-1" strike="noStrike">
              <a:latin typeface="Arial"/>
            </a:endParaRPr>
          </a:p>
        </p:txBody>
      </p:sp>
      <p:pic>
        <p:nvPicPr>
          <p:cNvPr id="312" name="" descr=""/>
          <p:cNvPicPr/>
          <p:nvPr/>
        </p:nvPicPr>
        <p:blipFill>
          <a:blip r:embed="rId1"/>
          <a:stretch/>
        </p:blipFill>
        <p:spPr>
          <a:xfrm>
            <a:off x="1636200" y="1577880"/>
            <a:ext cx="5943600" cy="3724920"/>
          </a:xfrm>
          <a:prstGeom prst="rect">
            <a:avLst/>
          </a:prstGeom>
          <a:ln w="0">
            <a:noFill/>
          </a:ln>
        </p:spPr>
      </p:pic>
      <p:sp>
        <p:nvSpPr>
          <p:cNvPr id="313" name="Textfeld 23"/>
          <p:cNvSpPr/>
          <p:nvPr/>
        </p:nvSpPr>
        <p:spPr>
          <a:xfrm>
            <a:off x="3310200" y="5467320"/>
            <a:ext cx="2464200" cy="25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i="1" lang="de-DE" sz="1100" spc="-1" strike="noStrike">
                <a:solidFill>
                  <a:srgbClr val="000000"/>
                </a:solidFill>
                <a:latin typeface="Arial"/>
                <a:ea typeface="DejaVu Sans"/>
              </a:rPr>
              <a:t>Abb. 11: Moodle-Kurs des CWS [4]   </a:t>
            </a:r>
            <a:endParaRPr b="0" lang="de-DE" sz="1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PlaceHolder 1"/>
          <p:cNvSpPr>
            <a:spLocks noGrp="1"/>
          </p:cNvSpPr>
          <p:nvPr>
            <p:ph/>
          </p:nvPr>
        </p:nvSpPr>
        <p:spPr>
          <a:xfrm>
            <a:off x="252000" y="2565000"/>
            <a:ext cx="8639280" cy="13672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90000" tIns="45000" bIns="45000" anchor="t">
            <a:noAutofit/>
          </a:bodyPr>
          <a:p>
            <a:pPr marL="228600" indent="-228600" algn="ctr">
              <a:lnSpc>
                <a:spcPct val="100000"/>
              </a:lnSpc>
              <a:spcBef>
                <a:spcPts val="1599"/>
              </a:spcBef>
              <a:buNone/>
              <a:tabLst>
                <a:tab algn="l" pos="0"/>
              </a:tabLst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  <a:ea typeface="DejaVu Sans"/>
              </a:rPr>
              <a:t>Vielen Dank für Ihre Aufmerksamkeit!</a:t>
            </a: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algn="ctr">
              <a:lnSpc>
                <a:spcPct val="100000"/>
              </a:lnSpc>
              <a:spcBef>
                <a:spcPts val="1599"/>
              </a:spcBef>
              <a:buNone/>
              <a:tabLst>
                <a:tab algn="l" pos="0"/>
              </a:tabLst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  <a:ea typeface="DejaVu Sans"/>
              </a:rPr>
              <a:t>Bock auf Synthie-Sounds ?</a:t>
            </a: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5" name="PlaceHolder 2"/>
          <p:cNvSpPr>
            <a:spLocks noGrp="1"/>
          </p:cNvSpPr>
          <p:nvPr>
            <p:ph type="ftr" idx="28"/>
          </p:nvPr>
        </p:nvSpPr>
        <p:spPr>
          <a:xfrm>
            <a:off x="252000" y="6381720"/>
            <a:ext cx="7178040" cy="3596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t">
            <a:noAutofit/>
          </a:bodyPr>
          <a:lstStyle>
            <a:lvl1pPr>
              <a:lnSpc>
                <a:spcPct val="100000"/>
              </a:lnSpc>
              <a:buNone/>
              <a:defRPr b="0" lang="de-DE" sz="1000" spc="-1" strike="noStrike">
                <a:solidFill>
                  <a:srgbClr val="000000"/>
                </a:solidFill>
                <a:latin typeface="Arial"/>
                <a:ea typeface="DejaVu Sans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Technische Hochschule Nürnberg Georg Simon Ohm</a:t>
            </a:r>
            <a:endParaRPr b="0" lang="de-DE" sz="1000" spc="-1" strike="noStrike">
              <a:latin typeface="Times New Roman"/>
            </a:endParaRPr>
          </a:p>
          <a:p>
            <a:pPr>
              <a:lnSpc>
                <a:spcPct val="100000"/>
              </a:lnSpc>
              <a:buNone/>
            </a:pPr>
            <a:r>
              <a:rPr b="0" lang="de-DE" sz="1000" spc="-1" strike="noStrike">
                <a:solidFill>
                  <a:srgbClr val="0046a0"/>
                </a:solidFill>
                <a:latin typeface="Arial"/>
                <a:ea typeface="DejaVu Sans"/>
              </a:rPr>
              <a:t>www.th-nuernberg.de</a:t>
            </a:r>
            <a:endParaRPr b="0" lang="de-DE" sz="1000" spc="-1" strike="noStrike">
              <a:latin typeface="Times New Roman"/>
            </a:endParaRPr>
          </a:p>
        </p:txBody>
      </p:sp>
      <p:sp>
        <p:nvSpPr>
          <p:cNvPr id="316" name="PlaceHolder 3"/>
          <p:cNvSpPr>
            <a:spLocks noGrp="1"/>
          </p:cNvSpPr>
          <p:nvPr>
            <p:ph type="sldNum" idx="29"/>
          </p:nvPr>
        </p:nvSpPr>
        <p:spPr>
          <a:xfrm>
            <a:off x="8174160" y="6381720"/>
            <a:ext cx="718560" cy="1785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de-DE" sz="1000" spc="-1" strike="noStrike">
                <a:solidFill>
                  <a:srgbClr val="000000"/>
                </a:solidFill>
                <a:latin typeface="Arial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Seite </a:t>
            </a:r>
            <a:fld id="{E6230263-E0F8-4038-8CBA-A0F91B41C840}" type="slidenum"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&lt;number&gt;</a:t>
            </a:fld>
            <a:endParaRPr b="0" lang="de-DE" sz="1000" spc="-1" strike="noStrike">
              <a:latin typeface="Times New Roman"/>
            </a:endParaRPr>
          </a:p>
        </p:txBody>
      </p:sp>
      <p:sp>
        <p:nvSpPr>
          <p:cNvPr id="317" name="PlaceHolder 3"/>
          <p:cNvSpPr/>
          <p:nvPr/>
        </p:nvSpPr>
        <p:spPr>
          <a:xfrm>
            <a:off x="3534120" y="6381720"/>
            <a:ext cx="3219840" cy="3596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Vortrag LPDES – Viktor Dilman, Christoph Kirschner</a:t>
            </a:r>
            <a:endParaRPr b="0" lang="de-DE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PlaceHolder 1"/>
          <p:cNvSpPr>
            <a:spLocks noGrp="1"/>
          </p:cNvSpPr>
          <p:nvPr>
            <p:ph type="title"/>
          </p:nvPr>
        </p:nvSpPr>
        <p:spPr>
          <a:xfrm>
            <a:off x="250920" y="188640"/>
            <a:ext cx="8639280" cy="5738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de-DE" sz="2400" spc="-1" strike="noStrike">
                <a:solidFill>
                  <a:srgbClr val="0046a0"/>
                </a:solidFill>
                <a:latin typeface="Arial"/>
                <a:ea typeface="DejaVu Sans"/>
              </a:rPr>
              <a:t>Quellen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9" name="PlaceHolder 2"/>
          <p:cNvSpPr>
            <a:spLocks noGrp="1"/>
          </p:cNvSpPr>
          <p:nvPr>
            <p:ph/>
          </p:nvPr>
        </p:nvSpPr>
        <p:spPr>
          <a:xfrm>
            <a:off x="252000" y="1012680"/>
            <a:ext cx="8639280" cy="51516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90000" tIns="45000" bIns="45000" anchor="t">
            <a:noAutofit/>
          </a:bodyPr>
          <a:p>
            <a:pPr marL="228600" indent="-228600">
              <a:lnSpc>
                <a:spcPct val="100000"/>
              </a:lnSpc>
              <a:spcBef>
                <a:spcPts val="700"/>
              </a:spcBef>
              <a:buNone/>
              <a:tabLst>
                <a:tab algn="l" pos="0"/>
              </a:tabLst>
            </a:pPr>
            <a:r>
              <a:rPr b="0" lang="de-DE" sz="1400" spc="-1" strike="noStrike">
                <a:solidFill>
                  <a:srgbClr val="000000"/>
                </a:solidFill>
                <a:latin typeface="Arial"/>
                <a:ea typeface="DejaVu Sans"/>
              </a:rPr>
              <a:t>[1] </a:t>
            </a:r>
            <a:r>
              <a:rPr b="0" lang="de-DE" sz="1400" spc="-1" strike="noStrike" u="sng">
                <a:solidFill>
                  <a:srgbClr val="0046a0"/>
                </a:solidFill>
                <a:uFillTx/>
                <a:latin typeface="Arial"/>
                <a:ea typeface="DejaVu Sans"/>
                <a:hlinkClick r:id="rId1"/>
              </a:rPr>
              <a:t>https://www.ericasynths.lv/shop/diy-kits-1/mki-x-esedu-diy-system</a:t>
            </a:r>
            <a:endParaRPr b="0" lang="de-DE" sz="14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700"/>
              </a:spcBef>
              <a:buNone/>
              <a:tabLst>
                <a:tab algn="l" pos="0"/>
              </a:tabLst>
            </a:pPr>
            <a:r>
              <a:rPr b="0" lang="de-DE" sz="1400" spc="-1" strike="noStrike">
                <a:solidFill>
                  <a:srgbClr val="000000"/>
                </a:solidFill>
                <a:latin typeface="Arial"/>
                <a:ea typeface="DejaVu Sans"/>
              </a:rPr>
              <a:t>[2] </a:t>
            </a:r>
            <a:r>
              <a:rPr b="0" lang="de-DE" sz="1400" spc="-1" strike="noStrike" u="sng">
                <a:solidFill>
                  <a:srgbClr val="0046a0"/>
                </a:solidFill>
                <a:uFillTx/>
                <a:latin typeface="Arial"/>
                <a:ea typeface="DejaVu Sans"/>
                <a:hlinkClick r:id="rId2"/>
              </a:rPr>
              <a:t>https://www.ericasynths.lv/shop/diy-kits-1/edu-diy-vco/</a:t>
            </a:r>
            <a:endParaRPr b="0" lang="de-DE" sz="14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700"/>
              </a:spcBef>
              <a:buNone/>
              <a:tabLst>
                <a:tab algn="l" pos="0"/>
              </a:tabLst>
            </a:pPr>
            <a:r>
              <a:rPr b="0" lang="de-DE" sz="1400" spc="-1" strike="noStrike">
                <a:solidFill>
                  <a:srgbClr val="000000"/>
                </a:solidFill>
                <a:latin typeface="Arial"/>
                <a:ea typeface="DejaVu Sans"/>
              </a:rPr>
              <a:t>[3] </a:t>
            </a:r>
            <a:r>
              <a:rPr b="0" lang="de-DE" sz="1400" spc="-1" strike="noStrike" u="sng">
                <a:solidFill>
                  <a:srgbClr val="0046a0"/>
                </a:solidFill>
                <a:uFillTx/>
                <a:latin typeface="Arial"/>
                <a:ea typeface="DejaVu Sans"/>
                <a:hlinkClick r:id="rId3"/>
              </a:rPr>
              <a:t>https://www.ericasynths.lv/shop/diy-kits-1/edu-diy-mixer/</a:t>
            </a:r>
            <a:endParaRPr b="0" lang="de-DE" sz="14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700"/>
              </a:spcBef>
              <a:buNone/>
              <a:tabLst>
                <a:tab algn="l" pos="0"/>
              </a:tabLst>
            </a:pPr>
            <a:r>
              <a:rPr b="0" lang="de-DE" sz="1400" spc="-1" strike="noStrike">
                <a:solidFill>
                  <a:srgbClr val="000000"/>
                </a:solidFill>
                <a:latin typeface="Arial"/>
                <a:ea typeface="DejaVu Sans"/>
              </a:rPr>
              <a:t>[4] </a:t>
            </a:r>
            <a:r>
              <a:rPr b="0" lang="de-DE" sz="1400" spc="-1" strike="noStrike" u="sng">
                <a:solidFill>
                  <a:srgbClr val="0046a0"/>
                </a:solidFill>
                <a:uFillTx/>
                <a:latin typeface="Arial"/>
                <a:ea typeface="DejaVu Sans"/>
              </a:rPr>
              <a:t>https://elearning.ohmportal.de/course/view.php?id=10566</a:t>
            </a:r>
            <a:endParaRPr b="0" lang="de-DE" sz="14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700"/>
              </a:spcBef>
              <a:buNone/>
              <a:tabLst>
                <a:tab algn="l" pos="0"/>
              </a:tabLst>
            </a:pPr>
            <a:endParaRPr b="0" lang="de-D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0" name="PlaceHolder 3"/>
          <p:cNvSpPr>
            <a:spLocks noGrp="1"/>
          </p:cNvSpPr>
          <p:nvPr>
            <p:ph type="ftr" idx="30"/>
          </p:nvPr>
        </p:nvSpPr>
        <p:spPr>
          <a:xfrm>
            <a:off x="252000" y="6381720"/>
            <a:ext cx="7178040" cy="3596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t">
            <a:noAutofit/>
          </a:bodyPr>
          <a:lstStyle>
            <a:lvl1pPr>
              <a:lnSpc>
                <a:spcPct val="100000"/>
              </a:lnSpc>
              <a:buNone/>
              <a:defRPr b="0" lang="de-DE" sz="1000" spc="-1" strike="noStrike">
                <a:solidFill>
                  <a:srgbClr val="000000"/>
                </a:solidFill>
                <a:latin typeface="Arial"/>
                <a:ea typeface="DejaVu Sans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Technische Hochschule </a:t>
            </a: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Nürnberg Georg Simon </a:t>
            </a: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Ohm</a:t>
            </a:r>
            <a:endParaRPr b="0" lang="de-DE" sz="1000" spc="-1" strike="noStrike">
              <a:latin typeface="Times New Roman"/>
            </a:endParaRPr>
          </a:p>
          <a:p>
            <a:pPr>
              <a:lnSpc>
                <a:spcPct val="100000"/>
              </a:lnSpc>
              <a:buNone/>
            </a:pPr>
            <a:r>
              <a:rPr b="0" lang="de-DE" sz="1000" spc="-1" strike="noStrike">
                <a:solidFill>
                  <a:srgbClr val="0046a0"/>
                </a:solidFill>
                <a:latin typeface="Arial"/>
                <a:ea typeface="DejaVu Sans"/>
              </a:rPr>
              <a:t>www.th-nuernberg.de</a:t>
            </a:r>
            <a:endParaRPr b="0" lang="de-DE" sz="1000" spc="-1" strike="noStrike">
              <a:latin typeface="Times New Roman"/>
            </a:endParaRPr>
          </a:p>
        </p:txBody>
      </p:sp>
      <p:sp>
        <p:nvSpPr>
          <p:cNvPr id="321" name="PlaceHolder 4"/>
          <p:cNvSpPr>
            <a:spLocks noGrp="1"/>
          </p:cNvSpPr>
          <p:nvPr>
            <p:ph type="sldNum" idx="31"/>
          </p:nvPr>
        </p:nvSpPr>
        <p:spPr>
          <a:xfrm>
            <a:off x="8174160" y="6381720"/>
            <a:ext cx="718560" cy="1785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de-DE" sz="1000" spc="-1" strike="noStrike">
                <a:solidFill>
                  <a:srgbClr val="000000"/>
                </a:solidFill>
                <a:latin typeface="Arial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Seite </a:t>
            </a:r>
            <a:fld id="{CA8943FF-8B5F-4DF9-8658-94146E26AF3D}" type="slidenum"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&lt;number&gt;</a:t>
            </a:fld>
            <a:endParaRPr b="0" lang="de-DE" sz="1000" spc="-1" strike="noStrike">
              <a:latin typeface="Times New Roman"/>
            </a:endParaRPr>
          </a:p>
        </p:txBody>
      </p:sp>
      <p:sp>
        <p:nvSpPr>
          <p:cNvPr id="322" name="PlaceHolder 3"/>
          <p:cNvSpPr/>
          <p:nvPr/>
        </p:nvSpPr>
        <p:spPr>
          <a:xfrm>
            <a:off x="3534120" y="6381720"/>
            <a:ext cx="3219840" cy="3596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Vortrag LPDES – Viktor Dilman, Christoph Kirschner</a:t>
            </a:r>
            <a:endParaRPr b="0" lang="de-DE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PlaceHolder 1"/>
          <p:cNvSpPr>
            <a:spLocks noGrp="1"/>
          </p:cNvSpPr>
          <p:nvPr>
            <p:ph type="title"/>
          </p:nvPr>
        </p:nvSpPr>
        <p:spPr>
          <a:xfrm>
            <a:off x="250920" y="188640"/>
            <a:ext cx="8639280" cy="5738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de-DE" sz="2400" spc="-1" strike="noStrike">
                <a:solidFill>
                  <a:srgbClr val="0046a0"/>
                </a:solidFill>
                <a:latin typeface="Arial"/>
                <a:ea typeface="DejaVu Sans"/>
              </a:rPr>
              <a:t>Anhang: Oszillator 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24" name="Inhaltsplatzhalter 3" descr=""/>
          <p:cNvPicPr/>
          <p:nvPr/>
        </p:nvPicPr>
        <p:blipFill>
          <a:blip r:embed="rId1"/>
          <a:stretch/>
        </p:blipFill>
        <p:spPr>
          <a:xfrm>
            <a:off x="4631400" y="1787760"/>
            <a:ext cx="4268880" cy="2678400"/>
          </a:xfrm>
          <a:prstGeom prst="rect">
            <a:avLst/>
          </a:prstGeom>
          <a:ln w="9525">
            <a:noFill/>
          </a:ln>
        </p:spPr>
      </p:pic>
      <p:sp>
        <p:nvSpPr>
          <p:cNvPr id="325" name="PlaceHolder 2"/>
          <p:cNvSpPr>
            <a:spLocks noGrp="1"/>
          </p:cNvSpPr>
          <p:nvPr>
            <p:ph type="ftr" idx="32"/>
          </p:nvPr>
        </p:nvSpPr>
        <p:spPr>
          <a:xfrm>
            <a:off x="252000" y="6381720"/>
            <a:ext cx="7178040" cy="3596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t">
            <a:noAutofit/>
          </a:bodyPr>
          <a:lstStyle>
            <a:lvl1pPr>
              <a:lnSpc>
                <a:spcPct val="100000"/>
              </a:lnSpc>
              <a:buNone/>
              <a:defRPr b="0" lang="de-DE" sz="1000" spc="-1" strike="noStrike">
                <a:solidFill>
                  <a:srgbClr val="000000"/>
                </a:solidFill>
                <a:latin typeface="Arial"/>
                <a:ea typeface="DejaVu Sans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Technische Hochschule Nürnberg Georg Simon Ohm</a:t>
            </a:r>
            <a:endParaRPr b="0" lang="de-DE" sz="1000" spc="-1" strike="noStrike">
              <a:latin typeface="Times New Roman"/>
            </a:endParaRPr>
          </a:p>
          <a:p>
            <a:pPr>
              <a:lnSpc>
                <a:spcPct val="100000"/>
              </a:lnSpc>
              <a:buNone/>
            </a:pPr>
            <a:r>
              <a:rPr b="0" lang="de-DE" sz="1000" spc="-1" strike="noStrike">
                <a:solidFill>
                  <a:srgbClr val="0046a0"/>
                </a:solidFill>
                <a:latin typeface="Arial"/>
                <a:ea typeface="DejaVu Sans"/>
              </a:rPr>
              <a:t>www.th-nuernberg.de</a:t>
            </a:r>
            <a:endParaRPr b="0" lang="de-DE" sz="1000" spc="-1" strike="noStrike">
              <a:latin typeface="Times New Roman"/>
            </a:endParaRPr>
          </a:p>
        </p:txBody>
      </p:sp>
      <p:sp>
        <p:nvSpPr>
          <p:cNvPr id="326" name="PlaceHolder 3"/>
          <p:cNvSpPr>
            <a:spLocks noGrp="1"/>
          </p:cNvSpPr>
          <p:nvPr>
            <p:ph type="sldNum" idx="33"/>
          </p:nvPr>
        </p:nvSpPr>
        <p:spPr>
          <a:xfrm>
            <a:off x="8174160" y="6381720"/>
            <a:ext cx="718560" cy="1785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de-DE" sz="1000" spc="-1" strike="noStrike">
                <a:solidFill>
                  <a:srgbClr val="000000"/>
                </a:solidFill>
                <a:latin typeface="Arial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Seite </a:t>
            </a:r>
            <a:fld id="{9A7BBE8C-AC20-4F82-A704-4FA11F4319F3}" type="slidenum"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&lt;number&gt;</a:t>
            </a:fld>
            <a:endParaRPr b="0" lang="de-DE" sz="1000" spc="-1" strike="noStrike">
              <a:latin typeface="Times New Roman"/>
            </a:endParaRPr>
          </a:p>
        </p:txBody>
      </p:sp>
      <p:pic>
        <p:nvPicPr>
          <p:cNvPr id="327" name="Grafik 2" descr=""/>
          <p:cNvPicPr/>
          <p:nvPr/>
        </p:nvPicPr>
        <p:blipFill>
          <a:blip r:embed="rId2"/>
          <a:stretch/>
        </p:blipFill>
        <p:spPr>
          <a:xfrm>
            <a:off x="611640" y="1571400"/>
            <a:ext cx="4250160" cy="3111120"/>
          </a:xfrm>
          <a:prstGeom prst="rect">
            <a:avLst/>
          </a:prstGeom>
          <a:ln w="0">
            <a:noFill/>
          </a:ln>
        </p:spPr>
      </p:pic>
      <p:sp>
        <p:nvSpPr>
          <p:cNvPr id="328" name="PlaceHolder 3"/>
          <p:cNvSpPr/>
          <p:nvPr/>
        </p:nvSpPr>
        <p:spPr>
          <a:xfrm>
            <a:off x="3534120" y="6381720"/>
            <a:ext cx="3219840" cy="3596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Vortrag LPDES – Viktor Dilman, Christoph Kirschner</a:t>
            </a:r>
            <a:endParaRPr b="0" lang="de-DE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PlaceHolder 1"/>
          <p:cNvSpPr>
            <a:spLocks noGrp="1"/>
          </p:cNvSpPr>
          <p:nvPr>
            <p:ph type="title"/>
          </p:nvPr>
        </p:nvSpPr>
        <p:spPr>
          <a:xfrm>
            <a:off x="250920" y="188640"/>
            <a:ext cx="8639280" cy="5738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de-DE" sz="2400" spc="-1" strike="noStrike">
                <a:solidFill>
                  <a:srgbClr val="0046a0"/>
                </a:solidFill>
                <a:latin typeface="Arial"/>
                <a:ea typeface="DejaVu Sans"/>
              </a:rPr>
              <a:t>Anhang: VCO 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0" name="PlaceHolder 2"/>
          <p:cNvSpPr>
            <a:spLocks noGrp="1"/>
          </p:cNvSpPr>
          <p:nvPr>
            <p:ph type="ftr" idx="34"/>
          </p:nvPr>
        </p:nvSpPr>
        <p:spPr>
          <a:xfrm>
            <a:off x="252000" y="6381720"/>
            <a:ext cx="7178040" cy="3596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t">
            <a:noAutofit/>
          </a:bodyPr>
          <a:lstStyle>
            <a:lvl1pPr>
              <a:lnSpc>
                <a:spcPct val="100000"/>
              </a:lnSpc>
              <a:buNone/>
              <a:defRPr b="0" lang="de-DE" sz="1000" spc="-1" strike="noStrike">
                <a:solidFill>
                  <a:srgbClr val="000000"/>
                </a:solidFill>
                <a:latin typeface="Arial"/>
                <a:ea typeface="DejaVu Sans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Technische Hochschule </a:t>
            </a: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Nürnberg Georg Simon </a:t>
            </a: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Ohm</a:t>
            </a:r>
            <a:endParaRPr b="0" lang="de-DE" sz="1000" spc="-1" strike="noStrike">
              <a:latin typeface="Times New Roman"/>
            </a:endParaRPr>
          </a:p>
          <a:p>
            <a:pPr>
              <a:lnSpc>
                <a:spcPct val="100000"/>
              </a:lnSpc>
              <a:buNone/>
            </a:pPr>
            <a:r>
              <a:rPr b="0" lang="de-DE" sz="1000" spc="-1" strike="noStrike">
                <a:solidFill>
                  <a:srgbClr val="0046a0"/>
                </a:solidFill>
                <a:latin typeface="Arial"/>
                <a:ea typeface="DejaVu Sans"/>
              </a:rPr>
              <a:t>www.th-nuernberg.de</a:t>
            </a:r>
            <a:endParaRPr b="0" lang="de-DE" sz="1000" spc="-1" strike="noStrike">
              <a:latin typeface="Times New Roman"/>
            </a:endParaRPr>
          </a:p>
        </p:txBody>
      </p:sp>
      <p:sp>
        <p:nvSpPr>
          <p:cNvPr id="331" name="PlaceHolder 3"/>
          <p:cNvSpPr>
            <a:spLocks noGrp="1"/>
          </p:cNvSpPr>
          <p:nvPr>
            <p:ph type="sldNum" idx="35"/>
          </p:nvPr>
        </p:nvSpPr>
        <p:spPr>
          <a:xfrm>
            <a:off x="8174160" y="6381720"/>
            <a:ext cx="718560" cy="1785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de-DE" sz="1000" spc="-1" strike="noStrike">
                <a:solidFill>
                  <a:srgbClr val="000000"/>
                </a:solidFill>
                <a:latin typeface="Arial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Seite </a:t>
            </a:r>
            <a:fld id="{50A3CE81-7F0E-4E36-9762-8FA7173902B2}" type="slidenum"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&lt;number&gt;</a:t>
            </a:fld>
            <a:endParaRPr b="0" lang="de-DE" sz="1000" spc="-1" strike="noStrike">
              <a:latin typeface="Times New Roman"/>
            </a:endParaRPr>
          </a:p>
        </p:txBody>
      </p:sp>
      <p:sp>
        <p:nvSpPr>
          <p:cNvPr id="332" name="PlaceHolder 12"/>
          <p:cNvSpPr/>
          <p:nvPr/>
        </p:nvSpPr>
        <p:spPr>
          <a:xfrm>
            <a:off x="3534120" y="6381720"/>
            <a:ext cx="3219840" cy="3596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Vortrag LPDES – Viktor </a:t>
            </a: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Dilman, Christoph </a:t>
            </a: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Kirschner</a:t>
            </a:r>
            <a:endParaRPr b="0" lang="de-DE" sz="1000" spc="-1" strike="noStrike">
              <a:latin typeface="Arial"/>
            </a:endParaRPr>
          </a:p>
        </p:txBody>
      </p:sp>
      <p:pic>
        <p:nvPicPr>
          <p:cNvPr id="333" name="" descr=""/>
          <p:cNvPicPr/>
          <p:nvPr/>
        </p:nvPicPr>
        <p:blipFill>
          <a:blip r:embed="rId1"/>
          <a:stretch/>
        </p:blipFill>
        <p:spPr>
          <a:xfrm>
            <a:off x="4800600" y="1143000"/>
            <a:ext cx="3084120" cy="4626360"/>
          </a:xfrm>
          <a:prstGeom prst="rect">
            <a:avLst/>
          </a:prstGeom>
          <a:ln w="0">
            <a:noFill/>
          </a:ln>
        </p:spPr>
      </p:pic>
      <p:pic>
        <p:nvPicPr>
          <p:cNvPr id="334" name="" descr=""/>
          <p:cNvPicPr/>
          <p:nvPr/>
        </p:nvPicPr>
        <p:blipFill>
          <a:blip r:embed="rId2"/>
          <a:stretch/>
        </p:blipFill>
        <p:spPr>
          <a:xfrm>
            <a:off x="685800" y="1111320"/>
            <a:ext cx="3084120" cy="4626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PlaceHolder 1"/>
          <p:cNvSpPr>
            <a:spLocks noGrp="1"/>
          </p:cNvSpPr>
          <p:nvPr>
            <p:ph type="title"/>
          </p:nvPr>
        </p:nvSpPr>
        <p:spPr>
          <a:xfrm>
            <a:off x="250920" y="188640"/>
            <a:ext cx="8639280" cy="5738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de-DE" sz="2400" spc="-1" strike="noStrike">
                <a:solidFill>
                  <a:srgbClr val="0046a0"/>
                </a:solidFill>
                <a:latin typeface="Arial"/>
                <a:ea typeface="DejaVu Sans"/>
              </a:rPr>
              <a:t>Anhang: VCO 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6" name="PlaceHolder 2"/>
          <p:cNvSpPr>
            <a:spLocks noGrp="1"/>
          </p:cNvSpPr>
          <p:nvPr>
            <p:ph type="ftr" idx="36"/>
          </p:nvPr>
        </p:nvSpPr>
        <p:spPr>
          <a:xfrm>
            <a:off x="252000" y="6381720"/>
            <a:ext cx="7178040" cy="3596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t">
            <a:noAutofit/>
          </a:bodyPr>
          <a:lstStyle>
            <a:lvl1pPr>
              <a:lnSpc>
                <a:spcPct val="100000"/>
              </a:lnSpc>
              <a:buNone/>
              <a:defRPr b="0" lang="de-DE" sz="1000" spc="-1" strike="noStrike">
                <a:solidFill>
                  <a:srgbClr val="000000"/>
                </a:solidFill>
                <a:latin typeface="Arial"/>
                <a:ea typeface="DejaVu Sans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Technische Hochschule Nürnberg Georg Simon Ohm</a:t>
            </a:r>
            <a:endParaRPr b="0" lang="de-DE" sz="1000" spc="-1" strike="noStrike">
              <a:latin typeface="Times New Roman"/>
            </a:endParaRPr>
          </a:p>
          <a:p>
            <a:pPr>
              <a:lnSpc>
                <a:spcPct val="100000"/>
              </a:lnSpc>
              <a:buNone/>
            </a:pPr>
            <a:r>
              <a:rPr b="0" lang="de-DE" sz="1000" spc="-1" strike="noStrike">
                <a:solidFill>
                  <a:srgbClr val="0046a0"/>
                </a:solidFill>
                <a:latin typeface="Arial"/>
                <a:ea typeface="DejaVu Sans"/>
              </a:rPr>
              <a:t>www.th-nuernberg.de</a:t>
            </a:r>
            <a:endParaRPr b="0" lang="de-DE" sz="1000" spc="-1" strike="noStrike">
              <a:latin typeface="Times New Roman"/>
            </a:endParaRPr>
          </a:p>
        </p:txBody>
      </p:sp>
      <p:sp>
        <p:nvSpPr>
          <p:cNvPr id="337" name="PlaceHolder 3"/>
          <p:cNvSpPr>
            <a:spLocks noGrp="1"/>
          </p:cNvSpPr>
          <p:nvPr>
            <p:ph type="sldNum" idx="37"/>
          </p:nvPr>
        </p:nvSpPr>
        <p:spPr>
          <a:xfrm>
            <a:off x="8174160" y="6381720"/>
            <a:ext cx="718560" cy="1785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de-DE" sz="1000" spc="-1" strike="noStrike">
                <a:solidFill>
                  <a:srgbClr val="000000"/>
                </a:solidFill>
                <a:latin typeface="Arial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Seite </a:t>
            </a:r>
            <a:fld id="{D52B09D5-0ECD-4574-85ED-F8E472591605}" type="slidenum"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&lt;number&gt;</a:t>
            </a:fld>
            <a:endParaRPr b="0" lang="de-DE" sz="1000" spc="-1" strike="noStrike">
              <a:latin typeface="Times New Roman"/>
            </a:endParaRPr>
          </a:p>
        </p:txBody>
      </p:sp>
      <p:sp>
        <p:nvSpPr>
          <p:cNvPr id="338" name="PlaceHolder 16"/>
          <p:cNvSpPr/>
          <p:nvPr/>
        </p:nvSpPr>
        <p:spPr>
          <a:xfrm>
            <a:off x="3534120" y="6381720"/>
            <a:ext cx="3219840" cy="3596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Vortrag LPDES – Viktor </a:t>
            </a: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Dilman, Christoph </a:t>
            </a: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Kirschner</a:t>
            </a:r>
            <a:endParaRPr b="0" lang="de-DE" sz="1000" spc="-1" strike="noStrike">
              <a:latin typeface="Arial"/>
            </a:endParaRPr>
          </a:p>
        </p:txBody>
      </p:sp>
      <p:pic>
        <p:nvPicPr>
          <p:cNvPr id="339" name="" descr=""/>
          <p:cNvPicPr/>
          <p:nvPr/>
        </p:nvPicPr>
        <p:blipFill>
          <a:blip r:embed="rId1"/>
          <a:srcRect l="2011" t="3214" r="2987" b="3886"/>
          <a:stretch/>
        </p:blipFill>
        <p:spPr>
          <a:xfrm>
            <a:off x="1177560" y="1001160"/>
            <a:ext cx="6805080" cy="5043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PlaceHolder 1"/>
          <p:cNvSpPr>
            <a:spLocks noGrp="1"/>
          </p:cNvSpPr>
          <p:nvPr>
            <p:ph type="title"/>
          </p:nvPr>
        </p:nvSpPr>
        <p:spPr>
          <a:xfrm>
            <a:off x="250920" y="188640"/>
            <a:ext cx="8639280" cy="5738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de-DE" sz="2400" spc="-1" strike="noStrike">
                <a:solidFill>
                  <a:srgbClr val="0046a0"/>
                </a:solidFill>
                <a:latin typeface="Arial"/>
                <a:ea typeface="DejaVu Sans"/>
              </a:rPr>
              <a:t>Anhang: SEQ 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1" name="PlaceHolder 2"/>
          <p:cNvSpPr>
            <a:spLocks noGrp="1"/>
          </p:cNvSpPr>
          <p:nvPr>
            <p:ph type="ftr" idx="38"/>
          </p:nvPr>
        </p:nvSpPr>
        <p:spPr>
          <a:xfrm>
            <a:off x="252000" y="6381720"/>
            <a:ext cx="7178040" cy="3596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t">
            <a:noAutofit/>
          </a:bodyPr>
          <a:lstStyle>
            <a:lvl1pPr>
              <a:lnSpc>
                <a:spcPct val="100000"/>
              </a:lnSpc>
              <a:buNone/>
              <a:defRPr b="0" lang="de-DE" sz="1000" spc="-1" strike="noStrike">
                <a:solidFill>
                  <a:srgbClr val="000000"/>
                </a:solidFill>
                <a:latin typeface="Arial"/>
                <a:ea typeface="DejaVu Sans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Technische Hochschule </a:t>
            </a: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Nürnberg Georg Simon </a:t>
            </a: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Ohm</a:t>
            </a:r>
            <a:endParaRPr b="0" lang="de-DE" sz="1000" spc="-1" strike="noStrike">
              <a:latin typeface="Times New Roman"/>
            </a:endParaRPr>
          </a:p>
          <a:p>
            <a:pPr>
              <a:lnSpc>
                <a:spcPct val="100000"/>
              </a:lnSpc>
              <a:buNone/>
            </a:pPr>
            <a:r>
              <a:rPr b="0" lang="de-DE" sz="1000" spc="-1" strike="noStrike">
                <a:solidFill>
                  <a:srgbClr val="0046a0"/>
                </a:solidFill>
                <a:latin typeface="Arial"/>
                <a:ea typeface="DejaVu Sans"/>
              </a:rPr>
              <a:t>www.th-nuernberg.de</a:t>
            </a:r>
            <a:endParaRPr b="0" lang="de-DE" sz="1000" spc="-1" strike="noStrike">
              <a:latin typeface="Times New Roman"/>
            </a:endParaRPr>
          </a:p>
        </p:txBody>
      </p:sp>
      <p:sp>
        <p:nvSpPr>
          <p:cNvPr id="342" name="PlaceHolder 3"/>
          <p:cNvSpPr>
            <a:spLocks noGrp="1"/>
          </p:cNvSpPr>
          <p:nvPr>
            <p:ph type="sldNum" idx="39"/>
          </p:nvPr>
        </p:nvSpPr>
        <p:spPr>
          <a:xfrm>
            <a:off x="8174160" y="6381720"/>
            <a:ext cx="718560" cy="1785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de-DE" sz="1000" spc="-1" strike="noStrike">
                <a:solidFill>
                  <a:srgbClr val="000000"/>
                </a:solidFill>
                <a:latin typeface="Arial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Seite </a:t>
            </a:r>
            <a:fld id="{135E5312-50A4-4ED7-9B00-1029EE55F194}" type="slidenum"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&lt;number&gt;</a:t>
            </a:fld>
            <a:endParaRPr b="0" lang="de-DE" sz="1000" spc="-1" strike="noStrike">
              <a:latin typeface="Times New Roman"/>
            </a:endParaRPr>
          </a:p>
        </p:txBody>
      </p:sp>
      <p:sp>
        <p:nvSpPr>
          <p:cNvPr id="343" name="PlaceHolder 20"/>
          <p:cNvSpPr/>
          <p:nvPr/>
        </p:nvSpPr>
        <p:spPr>
          <a:xfrm>
            <a:off x="3534120" y="6381720"/>
            <a:ext cx="3219840" cy="3596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Vortrag </a:t>
            </a: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LPDES – </a:t>
            </a: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Viktor Dilman, </a:t>
            </a: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Christoph </a:t>
            </a: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Kirschner</a:t>
            </a:r>
            <a:endParaRPr b="0" lang="de-DE" sz="1000" spc="-1" strike="noStrike">
              <a:latin typeface="Arial"/>
            </a:endParaRPr>
          </a:p>
        </p:txBody>
      </p:sp>
      <p:pic>
        <p:nvPicPr>
          <p:cNvPr id="344" name="" descr=""/>
          <p:cNvPicPr/>
          <p:nvPr/>
        </p:nvPicPr>
        <p:blipFill>
          <a:blip r:embed="rId1"/>
          <a:srcRect l="66" t="156" r="66" b="75"/>
          <a:stretch/>
        </p:blipFill>
        <p:spPr>
          <a:xfrm>
            <a:off x="914400" y="1097280"/>
            <a:ext cx="7314840" cy="4965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250920" y="188640"/>
            <a:ext cx="8639280" cy="5738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de-DE" sz="2400" spc="-1" strike="noStrike">
                <a:solidFill>
                  <a:srgbClr val="0046a0"/>
                </a:solidFill>
                <a:latin typeface="Arial"/>
                <a:ea typeface="DejaVu Sans"/>
              </a:rPr>
              <a:t>Agenda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/>
          </p:nvPr>
        </p:nvSpPr>
        <p:spPr>
          <a:xfrm>
            <a:off x="250920" y="1628640"/>
            <a:ext cx="8640360" cy="45356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90000" tIns="45000" bIns="45000" anchor="t">
            <a:noAutofit/>
          </a:bodyPr>
          <a:p>
            <a:pPr marL="343080" indent="-343080">
              <a:lnSpc>
                <a:spcPct val="200000"/>
              </a:lnSpc>
              <a:spcBef>
                <a:spcPts val="901"/>
              </a:spcBef>
              <a:buClr>
                <a:srgbClr val="0046a0"/>
              </a:buClr>
              <a:buFont typeface="Monotype Sorts" charset="2"/>
              <a:buAutoNum type="arabicPeriod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Projektvorstellung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200000"/>
              </a:lnSpc>
              <a:spcBef>
                <a:spcPts val="901"/>
              </a:spcBef>
              <a:buClr>
                <a:srgbClr val="0046a0"/>
              </a:buClr>
              <a:buFont typeface="Monotype Sorts" charset="2"/>
              <a:buAutoNum type="arabicPeriod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Architektur eines Synthesizer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200000"/>
              </a:lnSpc>
              <a:spcBef>
                <a:spcPts val="901"/>
              </a:spcBef>
              <a:buClr>
                <a:srgbClr val="0046a0"/>
              </a:buClr>
              <a:buFont typeface="Monotype Sorts" charset="2"/>
              <a:buAutoNum type="arabicPeriod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Exemplarischer Aufbau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200000"/>
              </a:lnSpc>
              <a:spcBef>
                <a:spcPts val="901"/>
              </a:spcBef>
              <a:buClr>
                <a:srgbClr val="0046a0"/>
              </a:buClr>
              <a:buFont typeface="Monotype Sorts" charset="2"/>
              <a:buAutoNum type="arabicPeriod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Low Frequency Oscillator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200000"/>
              </a:lnSpc>
              <a:spcBef>
                <a:spcPts val="901"/>
              </a:spcBef>
              <a:buClr>
                <a:srgbClr val="0046a0"/>
              </a:buClr>
              <a:buFont typeface="Monotype Sorts" charset="2"/>
              <a:buAutoNum type="arabicPeriod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Rapid-Prototyping mit Fusion 360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901"/>
              </a:spcBef>
              <a:buNone/>
              <a:tabLst>
                <a:tab algn="l" pos="0"/>
              </a:tabLst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ftr" idx="8"/>
          </p:nvPr>
        </p:nvSpPr>
        <p:spPr>
          <a:xfrm>
            <a:off x="252000" y="6381720"/>
            <a:ext cx="3219840" cy="3596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t">
            <a:noAutofit/>
          </a:bodyPr>
          <a:lstStyle>
            <a:lvl1pPr>
              <a:lnSpc>
                <a:spcPct val="100000"/>
              </a:lnSpc>
              <a:buNone/>
              <a:defRPr b="0" lang="de-DE" sz="1000" spc="-1" strike="noStrike">
                <a:solidFill>
                  <a:srgbClr val="000000"/>
                </a:solidFill>
                <a:latin typeface="Arial"/>
                <a:ea typeface="DejaVu Sans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Technische </a:t>
            </a: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Hochschule </a:t>
            </a: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Nürnberg Georg </a:t>
            </a: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Simon Ohm</a:t>
            </a:r>
            <a:endParaRPr b="0" lang="de-DE" sz="1000" spc="-1" strike="noStrike">
              <a:latin typeface="Times New Roman"/>
            </a:endParaRPr>
          </a:p>
          <a:p>
            <a:pPr>
              <a:lnSpc>
                <a:spcPct val="100000"/>
              </a:lnSpc>
              <a:buNone/>
            </a:pPr>
            <a:r>
              <a:rPr b="0" lang="de-DE" sz="1000" spc="-1" strike="noStrike">
                <a:solidFill>
                  <a:srgbClr val="0046a0"/>
                </a:solidFill>
                <a:latin typeface="Arial"/>
                <a:ea typeface="DejaVu Sans"/>
              </a:rPr>
              <a:t>www.th-nuernberg.de</a:t>
            </a:r>
            <a:endParaRPr b="0" lang="de-DE" sz="1000" spc="-1" strike="noStrike">
              <a:latin typeface="Times New Roman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 type="sldNum" idx="9"/>
          </p:nvPr>
        </p:nvSpPr>
        <p:spPr>
          <a:xfrm>
            <a:off x="8174160" y="6381720"/>
            <a:ext cx="718560" cy="1785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de-DE" sz="1000" spc="-1" strike="noStrike">
                <a:solidFill>
                  <a:srgbClr val="000000"/>
                </a:solidFill>
                <a:latin typeface="Arial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Seite </a:t>
            </a:r>
            <a:fld id="{D3003494-0476-4839-BC0F-969C256A7DA0}" type="slidenum"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&lt;number&gt;</a:t>
            </a:fld>
            <a:endParaRPr b="0" lang="de-DE" sz="1000" spc="-1" strike="noStrike">
              <a:latin typeface="Times New Roman"/>
            </a:endParaRPr>
          </a:p>
        </p:txBody>
      </p:sp>
      <p:sp>
        <p:nvSpPr>
          <p:cNvPr id="159" name="PlaceHolder 3"/>
          <p:cNvSpPr/>
          <p:nvPr/>
        </p:nvSpPr>
        <p:spPr>
          <a:xfrm>
            <a:off x="3534120" y="6381720"/>
            <a:ext cx="3219840" cy="3596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Vortrag LPDES – Viktor Dilman, Christoph Kirschner</a:t>
            </a:r>
            <a:endParaRPr b="0" lang="de-DE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250920" y="188640"/>
            <a:ext cx="8639280" cy="5738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de-DE" sz="2400" spc="-1" strike="noStrike">
                <a:solidFill>
                  <a:srgbClr val="0046a0"/>
                </a:solidFill>
                <a:latin typeface="Arial"/>
                <a:ea typeface="DejaVu Sans"/>
              </a:rPr>
              <a:t>1. Projektvorstellung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/>
          </p:nvPr>
        </p:nvSpPr>
        <p:spPr>
          <a:xfrm>
            <a:off x="252000" y="1012680"/>
            <a:ext cx="8638200" cy="51516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90000" tIns="45000" bIns="45000" anchor="t">
            <a:noAutofit/>
          </a:bodyPr>
          <a:p>
            <a:pPr marL="285840" indent="-285840">
              <a:lnSpc>
                <a:spcPct val="100000"/>
              </a:lnSpc>
              <a:spcBef>
                <a:spcPts val="901"/>
              </a:spcBef>
              <a:buClr>
                <a:srgbClr val="0933a0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Titel: Entwicklung eines modularen Synthesizers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spcBef>
                <a:spcPts val="901"/>
              </a:spcBef>
              <a:buClr>
                <a:srgbClr val="0933a0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Ziel: Erzeugung von Tönen auf elektronischem Wege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spcBef>
                <a:spcPts val="901"/>
              </a:spcBef>
              <a:buClr>
                <a:srgbClr val="0933a0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Motivation: Erweiterung des Kenntnisstands bezüglich analoger Schaltungstechnik und Leiterplattendesign 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 type="ftr" idx="10"/>
          </p:nvPr>
        </p:nvSpPr>
        <p:spPr>
          <a:xfrm>
            <a:off x="252000" y="6381720"/>
            <a:ext cx="7178040" cy="3596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t">
            <a:noAutofit/>
          </a:bodyPr>
          <a:lstStyle>
            <a:lvl1pPr>
              <a:lnSpc>
                <a:spcPct val="100000"/>
              </a:lnSpc>
              <a:buNone/>
              <a:defRPr b="0" lang="de-DE" sz="1000" spc="-1" strike="noStrike">
                <a:solidFill>
                  <a:srgbClr val="000000"/>
                </a:solidFill>
                <a:latin typeface="Arial"/>
                <a:ea typeface="DejaVu Sans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Technische Hochschule Nürnberg Georg Simon Ohm</a:t>
            </a:r>
            <a:endParaRPr b="0" lang="de-DE" sz="1000" spc="-1" strike="noStrike">
              <a:latin typeface="Times New Roman"/>
            </a:endParaRPr>
          </a:p>
          <a:p>
            <a:pPr>
              <a:lnSpc>
                <a:spcPct val="100000"/>
              </a:lnSpc>
              <a:buNone/>
            </a:pPr>
            <a:r>
              <a:rPr b="0" lang="de-DE" sz="1000" spc="-1" strike="noStrike">
                <a:solidFill>
                  <a:srgbClr val="0046a0"/>
                </a:solidFill>
                <a:latin typeface="Arial"/>
                <a:ea typeface="DejaVu Sans"/>
              </a:rPr>
              <a:t>www.th-nuernberg.de</a:t>
            </a:r>
            <a:endParaRPr b="0" lang="de-DE" sz="1000" spc="-1" strike="noStrike">
              <a:latin typeface="Times New Roman"/>
            </a:endParaRPr>
          </a:p>
        </p:txBody>
      </p:sp>
      <p:sp>
        <p:nvSpPr>
          <p:cNvPr id="163" name="PlaceHolder 4"/>
          <p:cNvSpPr>
            <a:spLocks noGrp="1"/>
          </p:cNvSpPr>
          <p:nvPr>
            <p:ph type="sldNum" idx="11"/>
          </p:nvPr>
        </p:nvSpPr>
        <p:spPr>
          <a:xfrm>
            <a:off x="8174160" y="6381720"/>
            <a:ext cx="718560" cy="1785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de-DE" sz="1000" spc="-1" strike="noStrike">
                <a:solidFill>
                  <a:srgbClr val="000000"/>
                </a:solidFill>
                <a:latin typeface="Arial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Seite </a:t>
            </a:r>
            <a:fld id="{C91E9CE3-E8FD-4026-AA20-2D31E6D06BEA}" type="slidenum"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&lt;number&gt;</a:t>
            </a:fld>
            <a:endParaRPr b="0" lang="de-DE" sz="1000" spc="-1" strike="noStrike">
              <a:latin typeface="Times New Roman"/>
            </a:endParaRPr>
          </a:p>
        </p:txBody>
      </p:sp>
      <p:pic>
        <p:nvPicPr>
          <p:cNvPr id="164" name="Grafik 6" descr=""/>
          <p:cNvPicPr/>
          <p:nvPr/>
        </p:nvPicPr>
        <p:blipFill>
          <a:blip r:embed="rId1"/>
          <a:srcRect l="8334" t="31978" r="7331" b="28005"/>
          <a:stretch/>
        </p:blipFill>
        <p:spPr>
          <a:xfrm>
            <a:off x="395640" y="2878200"/>
            <a:ext cx="7922520" cy="2504880"/>
          </a:xfrm>
          <a:prstGeom prst="rect">
            <a:avLst/>
          </a:prstGeom>
          <a:ln w="0">
            <a:noFill/>
          </a:ln>
        </p:spPr>
      </p:pic>
      <p:sp>
        <p:nvSpPr>
          <p:cNvPr id="165" name="Textfeld 7"/>
          <p:cNvSpPr/>
          <p:nvPr/>
        </p:nvSpPr>
        <p:spPr>
          <a:xfrm>
            <a:off x="397800" y="5469480"/>
            <a:ext cx="7920000" cy="25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i="1" lang="de-DE" sz="1100" spc="-1" strike="noStrike">
                <a:solidFill>
                  <a:srgbClr val="000000"/>
                </a:solidFill>
                <a:latin typeface="Arial"/>
                <a:ea typeface="DejaVu Sans"/>
              </a:rPr>
              <a:t>Abb. 1.: Beispielfoto eines modularen Synthesizers [1] </a:t>
            </a:r>
            <a:endParaRPr b="0" lang="de-DE" sz="1100" spc="-1" strike="noStrike">
              <a:latin typeface="Arial"/>
            </a:endParaRPr>
          </a:p>
        </p:txBody>
      </p:sp>
      <p:sp>
        <p:nvSpPr>
          <p:cNvPr id="166" name="PlaceHolder 3"/>
          <p:cNvSpPr/>
          <p:nvPr/>
        </p:nvSpPr>
        <p:spPr>
          <a:xfrm>
            <a:off x="3534120" y="6381720"/>
            <a:ext cx="3219840" cy="3596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Vortrag LPDES – Viktor Dilman, Christoph Kirschner</a:t>
            </a:r>
            <a:endParaRPr b="0" lang="de-DE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250920" y="188640"/>
            <a:ext cx="8639280" cy="5738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de-DE" sz="2400" spc="-1" strike="noStrike">
                <a:solidFill>
                  <a:srgbClr val="0046a0"/>
                </a:solidFill>
                <a:latin typeface="Arial"/>
                <a:ea typeface="DejaVu Sans"/>
              </a:rPr>
              <a:t>2. Architektur eines Synthesizer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ftr" idx="12"/>
          </p:nvPr>
        </p:nvSpPr>
        <p:spPr>
          <a:xfrm>
            <a:off x="252000" y="6381720"/>
            <a:ext cx="7178040" cy="3596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t">
            <a:noAutofit/>
          </a:bodyPr>
          <a:lstStyle>
            <a:lvl1pPr>
              <a:lnSpc>
                <a:spcPct val="100000"/>
              </a:lnSpc>
              <a:buNone/>
              <a:defRPr b="0" lang="de-DE" sz="1000" spc="-1" strike="noStrike">
                <a:solidFill>
                  <a:srgbClr val="000000"/>
                </a:solidFill>
                <a:latin typeface="Arial"/>
                <a:ea typeface="DejaVu Sans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Technische Hochschule Nürnberg Georg Simon Ohm</a:t>
            </a:r>
            <a:endParaRPr b="0" lang="de-DE" sz="1000" spc="-1" strike="noStrike">
              <a:latin typeface="Times New Roman"/>
            </a:endParaRPr>
          </a:p>
          <a:p>
            <a:pPr>
              <a:lnSpc>
                <a:spcPct val="100000"/>
              </a:lnSpc>
              <a:buNone/>
            </a:pPr>
            <a:r>
              <a:rPr b="0" lang="de-DE" sz="1000" spc="-1" strike="noStrike">
                <a:solidFill>
                  <a:srgbClr val="0046a0"/>
                </a:solidFill>
                <a:latin typeface="Arial"/>
                <a:ea typeface="DejaVu Sans"/>
              </a:rPr>
              <a:t>www.th-nuernberg.de</a:t>
            </a:r>
            <a:endParaRPr b="0" lang="de-DE" sz="1000" spc="-1" strike="noStrike">
              <a:latin typeface="Times New Roman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sldNum" idx="13"/>
          </p:nvPr>
        </p:nvSpPr>
        <p:spPr>
          <a:xfrm>
            <a:off x="8174160" y="6381720"/>
            <a:ext cx="718560" cy="1785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de-DE" sz="1000" spc="-1" strike="noStrike">
                <a:solidFill>
                  <a:srgbClr val="000000"/>
                </a:solidFill>
                <a:latin typeface="Arial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Seite </a:t>
            </a:r>
            <a:fld id="{9AE4F6F6-5D40-4E0F-B803-5D542F004B33}" type="slidenum"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&lt;number&gt;</a:t>
            </a:fld>
            <a:endParaRPr b="0" lang="de-DE" sz="1000" spc="-1" strike="noStrike">
              <a:latin typeface="Times New Roman"/>
            </a:endParaRPr>
          </a:p>
        </p:txBody>
      </p:sp>
      <p:sp>
        <p:nvSpPr>
          <p:cNvPr id="170" name="Textfeld 5"/>
          <p:cNvSpPr/>
          <p:nvPr/>
        </p:nvSpPr>
        <p:spPr>
          <a:xfrm>
            <a:off x="74520" y="3354840"/>
            <a:ext cx="1262880" cy="637200"/>
          </a:xfrm>
          <a:prstGeom prst="rect">
            <a:avLst/>
          </a:prstGeom>
          <a:noFill/>
          <a:ln w="0">
            <a:solidFill>
              <a:srgbClr val="0046a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de-DE" sz="1200" spc="-1" strike="noStrike">
                <a:solidFill>
                  <a:srgbClr val="000000"/>
                </a:solidFill>
                <a:latin typeface="Arial"/>
                <a:ea typeface="DejaVu Sans"/>
              </a:rPr>
              <a:t>Erzeugung verschiedener Klänge</a:t>
            </a:r>
            <a:endParaRPr b="0" lang="de-DE" sz="1200" spc="-1" strike="noStrike">
              <a:latin typeface="Arial"/>
            </a:endParaRPr>
          </a:p>
        </p:txBody>
      </p:sp>
      <p:sp>
        <p:nvSpPr>
          <p:cNvPr id="171" name="Textfeld 6"/>
          <p:cNvSpPr/>
          <p:nvPr/>
        </p:nvSpPr>
        <p:spPr>
          <a:xfrm>
            <a:off x="35640" y="1150920"/>
            <a:ext cx="429192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Funktionsstruktur</a:t>
            </a:r>
            <a:endParaRPr b="0" lang="de-DE" sz="2000" spc="-1" strike="noStrike">
              <a:latin typeface="Arial"/>
            </a:endParaRPr>
          </a:p>
        </p:txBody>
      </p:sp>
      <p:sp>
        <p:nvSpPr>
          <p:cNvPr id="172" name="Textfeld 7"/>
          <p:cNvSpPr/>
          <p:nvPr/>
        </p:nvSpPr>
        <p:spPr>
          <a:xfrm>
            <a:off x="4316400" y="1150920"/>
            <a:ext cx="463860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Produktstruktur</a:t>
            </a:r>
            <a:endParaRPr b="0" lang="de-DE" sz="2000" spc="-1" strike="noStrike">
              <a:latin typeface="Arial"/>
            </a:endParaRPr>
          </a:p>
        </p:txBody>
      </p:sp>
      <p:sp>
        <p:nvSpPr>
          <p:cNvPr id="173" name="Textfeld 10"/>
          <p:cNvSpPr/>
          <p:nvPr/>
        </p:nvSpPr>
        <p:spPr>
          <a:xfrm>
            <a:off x="1614240" y="2155680"/>
            <a:ext cx="1371600" cy="454680"/>
          </a:xfrm>
          <a:prstGeom prst="rect">
            <a:avLst/>
          </a:prstGeom>
          <a:noFill/>
          <a:ln w="0">
            <a:solidFill>
              <a:srgbClr val="0046a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de-DE" sz="1200" spc="-1" strike="noStrike">
                <a:solidFill>
                  <a:srgbClr val="000000"/>
                </a:solidFill>
                <a:latin typeface="Arial"/>
                <a:ea typeface="DejaVu Sans"/>
              </a:rPr>
              <a:t>Erzeugung von Signalen</a:t>
            </a:r>
            <a:endParaRPr b="0" lang="de-DE" sz="1200" spc="-1" strike="noStrike">
              <a:latin typeface="Arial"/>
            </a:endParaRPr>
          </a:p>
        </p:txBody>
      </p:sp>
      <p:sp>
        <p:nvSpPr>
          <p:cNvPr id="174" name="Textfeld 11"/>
          <p:cNvSpPr/>
          <p:nvPr/>
        </p:nvSpPr>
        <p:spPr>
          <a:xfrm>
            <a:off x="3211920" y="3555720"/>
            <a:ext cx="974160" cy="272160"/>
          </a:xfrm>
          <a:prstGeom prst="rect">
            <a:avLst/>
          </a:prstGeom>
          <a:solidFill>
            <a:srgbClr val="b3c5cb"/>
          </a:solidFill>
          <a:ln w="0">
            <a:solidFill>
              <a:srgbClr val="0046a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de-DE" sz="1200" spc="-1" strike="noStrike">
                <a:solidFill>
                  <a:srgbClr val="000000"/>
                </a:solidFill>
                <a:latin typeface="Arial"/>
                <a:ea typeface="DejaVu Sans"/>
              </a:rPr>
              <a:t>Klangform</a:t>
            </a:r>
            <a:endParaRPr b="0" lang="de-DE" sz="1200" spc="-1" strike="noStrike">
              <a:latin typeface="Arial"/>
            </a:endParaRPr>
          </a:p>
        </p:txBody>
      </p:sp>
      <p:sp>
        <p:nvSpPr>
          <p:cNvPr id="175" name="Textfeld 14"/>
          <p:cNvSpPr/>
          <p:nvPr/>
        </p:nvSpPr>
        <p:spPr>
          <a:xfrm>
            <a:off x="3235680" y="5025240"/>
            <a:ext cx="962640" cy="272160"/>
          </a:xfrm>
          <a:prstGeom prst="rect">
            <a:avLst/>
          </a:prstGeom>
          <a:solidFill>
            <a:srgbClr val="b3c5cb"/>
          </a:solidFill>
          <a:ln w="0">
            <a:solidFill>
              <a:srgbClr val="0046a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de-DE" sz="1200" spc="-1" strike="noStrike">
                <a:solidFill>
                  <a:srgbClr val="000000"/>
                </a:solidFill>
                <a:latin typeface="Arial"/>
                <a:ea typeface="DejaVu Sans"/>
              </a:rPr>
              <a:t>Periodisch</a:t>
            </a:r>
            <a:endParaRPr b="0" lang="de-DE" sz="1200" spc="-1" strike="noStrike">
              <a:latin typeface="Arial"/>
            </a:endParaRPr>
          </a:p>
        </p:txBody>
      </p:sp>
      <p:sp>
        <p:nvSpPr>
          <p:cNvPr id="176" name="Textfeld 16"/>
          <p:cNvSpPr/>
          <p:nvPr/>
        </p:nvSpPr>
        <p:spPr>
          <a:xfrm>
            <a:off x="6148800" y="2133000"/>
            <a:ext cx="1606680" cy="454680"/>
          </a:xfrm>
          <a:prstGeom prst="rect">
            <a:avLst/>
          </a:prstGeom>
          <a:noFill/>
          <a:ln w="0">
            <a:solidFill>
              <a:srgbClr val="0046a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de-DE" sz="1200" spc="-1" strike="noStrike">
                <a:solidFill>
                  <a:srgbClr val="000000"/>
                </a:solidFill>
                <a:latin typeface="Arial"/>
                <a:ea typeface="DejaVu Sans"/>
              </a:rPr>
              <a:t>VCO (Voltage Controlled Oscillator)</a:t>
            </a:r>
            <a:endParaRPr b="0" lang="de-DE" sz="1200" spc="-1" strike="noStrike">
              <a:latin typeface="Arial"/>
            </a:endParaRPr>
          </a:p>
        </p:txBody>
      </p:sp>
      <p:sp>
        <p:nvSpPr>
          <p:cNvPr id="177" name="Textfeld 17"/>
          <p:cNvSpPr/>
          <p:nvPr/>
        </p:nvSpPr>
        <p:spPr>
          <a:xfrm>
            <a:off x="6101280" y="4939200"/>
            <a:ext cx="1636560" cy="454680"/>
          </a:xfrm>
          <a:prstGeom prst="rect">
            <a:avLst/>
          </a:prstGeom>
          <a:noFill/>
          <a:ln w="0">
            <a:solidFill>
              <a:srgbClr val="0046a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de-DE" sz="1200" spc="-1" strike="noStrike">
                <a:solidFill>
                  <a:srgbClr val="000000"/>
                </a:solidFill>
                <a:latin typeface="Arial"/>
                <a:ea typeface="DejaVu Sans"/>
              </a:rPr>
              <a:t>LFO (Low Frequency Oscillator)</a:t>
            </a:r>
            <a:endParaRPr b="0" lang="de-DE" sz="1200" spc="-1" strike="noStrike">
              <a:latin typeface="Arial"/>
            </a:endParaRPr>
          </a:p>
        </p:txBody>
      </p:sp>
      <p:sp>
        <p:nvSpPr>
          <p:cNvPr id="178" name="Textfeld 19"/>
          <p:cNvSpPr/>
          <p:nvPr/>
        </p:nvSpPr>
        <p:spPr>
          <a:xfrm>
            <a:off x="6127560" y="4548600"/>
            <a:ext cx="1636560" cy="272160"/>
          </a:xfrm>
          <a:prstGeom prst="rect">
            <a:avLst/>
          </a:prstGeom>
          <a:noFill/>
          <a:ln w="0">
            <a:solidFill>
              <a:srgbClr val="0046a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de-DE" sz="1200" spc="-1" strike="noStrike">
                <a:solidFill>
                  <a:srgbClr val="000000"/>
                </a:solidFill>
                <a:latin typeface="Arial"/>
                <a:ea typeface="DejaVu Sans"/>
              </a:rPr>
              <a:t>Sequencer</a:t>
            </a:r>
            <a:endParaRPr b="0" lang="de-DE" sz="1200" spc="-1" strike="noStrike">
              <a:latin typeface="Arial"/>
            </a:endParaRPr>
          </a:p>
        </p:txBody>
      </p:sp>
      <p:sp>
        <p:nvSpPr>
          <p:cNvPr id="179" name="Textfeld 22"/>
          <p:cNvSpPr/>
          <p:nvPr/>
        </p:nvSpPr>
        <p:spPr>
          <a:xfrm>
            <a:off x="6114600" y="3517200"/>
            <a:ext cx="1636560" cy="454680"/>
          </a:xfrm>
          <a:prstGeom prst="rect">
            <a:avLst/>
          </a:prstGeom>
          <a:noFill/>
          <a:ln w="0">
            <a:solidFill>
              <a:srgbClr val="0046a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de-DE" sz="1200" spc="-1" strike="noStrike">
                <a:solidFill>
                  <a:srgbClr val="000000"/>
                </a:solidFill>
                <a:latin typeface="Arial"/>
                <a:ea typeface="DejaVu Sans"/>
              </a:rPr>
              <a:t>VCF (Voltage Controlled Filter) </a:t>
            </a:r>
            <a:endParaRPr b="0" lang="de-DE" sz="1200" spc="-1" strike="noStrike">
              <a:latin typeface="Arial"/>
            </a:endParaRPr>
          </a:p>
        </p:txBody>
      </p:sp>
      <p:sp>
        <p:nvSpPr>
          <p:cNvPr id="180" name="Textfeld 24"/>
          <p:cNvSpPr/>
          <p:nvPr/>
        </p:nvSpPr>
        <p:spPr>
          <a:xfrm>
            <a:off x="4411440" y="3407400"/>
            <a:ext cx="1533600" cy="272160"/>
          </a:xfrm>
          <a:prstGeom prst="rect">
            <a:avLst/>
          </a:prstGeom>
          <a:solidFill>
            <a:srgbClr val="b3c5cb"/>
          </a:solidFill>
          <a:ln w="0">
            <a:solidFill>
              <a:srgbClr val="0046a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de-DE" sz="1200" spc="-1" strike="noStrike">
                <a:solidFill>
                  <a:srgbClr val="000000"/>
                </a:solidFill>
                <a:latin typeface="Arial"/>
                <a:ea typeface="DejaVu Sans"/>
              </a:rPr>
              <a:t>Hochpassfilter</a:t>
            </a:r>
            <a:endParaRPr b="0" lang="de-DE" sz="1200" spc="-1" strike="noStrike">
              <a:latin typeface="Arial"/>
            </a:endParaRPr>
          </a:p>
        </p:txBody>
      </p:sp>
      <p:sp>
        <p:nvSpPr>
          <p:cNvPr id="181" name="Textfeld 25"/>
          <p:cNvSpPr/>
          <p:nvPr/>
        </p:nvSpPr>
        <p:spPr>
          <a:xfrm>
            <a:off x="4411440" y="3806640"/>
            <a:ext cx="1542600" cy="272160"/>
          </a:xfrm>
          <a:prstGeom prst="rect">
            <a:avLst/>
          </a:prstGeom>
          <a:solidFill>
            <a:srgbClr val="b3c5cb"/>
          </a:solidFill>
          <a:ln w="0">
            <a:solidFill>
              <a:srgbClr val="0046a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de-DE" sz="1200" spc="-1" strike="noStrike">
                <a:solidFill>
                  <a:srgbClr val="000000"/>
                </a:solidFill>
                <a:latin typeface="Arial"/>
                <a:ea typeface="DejaVu Sans"/>
              </a:rPr>
              <a:t>Tiefpassfilter</a:t>
            </a:r>
            <a:endParaRPr b="0" lang="de-DE" sz="1200" spc="-1" strike="noStrike">
              <a:latin typeface="Arial"/>
            </a:endParaRPr>
          </a:p>
        </p:txBody>
      </p:sp>
      <p:sp>
        <p:nvSpPr>
          <p:cNvPr id="182" name="Textfeld 30"/>
          <p:cNvSpPr/>
          <p:nvPr/>
        </p:nvSpPr>
        <p:spPr>
          <a:xfrm>
            <a:off x="3235680" y="2421000"/>
            <a:ext cx="962640" cy="272160"/>
          </a:xfrm>
          <a:prstGeom prst="rect">
            <a:avLst/>
          </a:prstGeom>
          <a:solidFill>
            <a:srgbClr val="b3c5cb"/>
          </a:solidFill>
          <a:ln w="0">
            <a:solidFill>
              <a:srgbClr val="0046a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de-DE" sz="1200" spc="-1" strike="noStrike">
                <a:solidFill>
                  <a:srgbClr val="000000"/>
                </a:solidFill>
                <a:latin typeface="Arial"/>
                <a:ea typeface="DejaVu Sans"/>
              </a:rPr>
              <a:t>Rechteck</a:t>
            </a:r>
            <a:endParaRPr b="0" lang="de-DE" sz="1200" spc="-1" strike="noStrike">
              <a:latin typeface="Arial"/>
            </a:endParaRPr>
          </a:p>
        </p:txBody>
      </p:sp>
      <p:sp>
        <p:nvSpPr>
          <p:cNvPr id="183" name="Textfeld 32"/>
          <p:cNvSpPr/>
          <p:nvPr/>
        </p:nvSpPr>
        <p:spPr>
          <a:xfrm>
            <a:off x="3235680" y="2061000"/>
            <a:ext cx="974160" cy="272160"/>
          </a:xfrm>
          <a:prstGeom prst="rect">
            <a:avLst/>
          </a:prstGeom>
          <a:solidFill>
            <a:srgbClr val="b3c5cb"/>
          </a:solidFill>
          <a:ln w="0">
            <a:solidFill>
              <a:srgbClr val="0046a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de-DE" sz="1200" spc="-1" strike="noStrike">
                <a:solidFill>
                  <a:srgbClr val="000000"/>
                </a:solidFill>
                <a:latin typeface="Arial"/>
                <a:ea typeface="DejaVu Sans"/>
              </a:rPr>
              <a:t>Sägezahn</a:t>
            </a:r>
            <a:endParaRPr b="0" lang="de-DE" sz="1200" spc="-1" strike="noStrike">
              <a:latin typeface="Arial"/>
            </a:endParaRPr>
          </a:p>
        </p:txBody>
      </p:sp>
      <p:sp>
        <p:nvSpPr>
          <p:cNvPr id="184" name="Textfeld 35"/>
          <p:cNvSpPr/>
          <p:nvPr/>
        </p:nvSpPr>
        <p:spPr>
          <a:xfrm>
            <a:off x="4420440" y="2421000"/>
            <a:ext cx="1534320" cy="272160"/>
          </a:xfrm>
          <a:prstGeom prst="rect">
            <a:avLst/>
          </a:prstGeom>
          <a:solidFill>
            <a:srgbClr val="b3c5cb"/>
          </a:solidFill>
          <a:ln w="0">
            <a:solidFill>
              <a:srgbClr val="0046a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de-DE" sz="1200" spc="-1" strike="noStrike">
                <a:solidFill>
                  <a:srgbClr val="000000"/>
                </a:solidFill>
                <a:latin typeface="Arial"/>
                <a:ea typeface="DejaVu Sans"/>
              </a:rPr>
              <a:t>Rechteckgenerator</a:t>
            </a:r>
            <a:endParaRPr b="0" lang="de-DE" sz="1200" spc="-1" strike="noStrike">
              <a:latin typeface="Arial"/>
            </a:endParaRPr>
          </a:p>
        </p:txBody>
      </p:sp>
      <p:sp>
        <p:nvSpPr>
          <p:cNvPr id="185" name="Textfeld 36"/>
          <p:cNvSpPr/>
          <p:nvPr/>
        </p:nvSpPr>
        <p:spPr>
          <a:xfrm>
            <a:off x="4411440" y="2055600"/>
            <a:ext cx="1533600" cy="272160"/>
          </a:xfrm>
          <a:prstGeom prst="rect">
            <a:avLst/>
          </a:prstGeom>
          <a:solidFill>
            <a:srgbClr val="b3c5cb"/>
          </a:solidFill>
          <a:ln w="0">
            <a:solidFill>
              <a:srgbClr val="0046a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de-DE" sz="1200" spc="-1" strike="noStrike">
                <a:solidFill>
                  <a:srgbClr val="000000"/>
                </a:solidFill>
                <a:latin typeface="Arial"/>
                <a:ea typeface="DejaVu Sans"/>
              </a:rPr>
              <a:t>Sägezahngenerator</a:t>
            </a:r>
            <a:endParaRPr b="0" lang="de-DE" sz="1200" spc="-1" strike="noStrike">
              <a:latin typeface="Arial"/>
            </a:endParaRPr>
          </a:p>
        </p:txBody>
      </p:sp>
      <p:sp>
        <p:nvSpPr>
          <p:cNvPr id="186" name="Textfeld 41"/>
          <p:cNvSpPr/>
          <p:nvPr/>
        </p:nvSpPr>
        <p:spPr>
          <a:xfrm>
            <a:off x="1580400" y="3447360"/>
            <a:ext cx="1374120" cy="454680"/>
          </a:xfrm>
          <a:prstGeom prst="rect">
            <a:avLst/>
          </a:prstGeom>
          <a:noFill/>
          <a:ln w="0">
            <a:solidFill>
              <a:srgbClr val="0046a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de-DE" sz="1200" spc="-1" strike="noStrike">
                <a:solidFill>
                  <a:srgbClr val="000000"/>
                </a:solidFill>
                <a:latin typeface="Arial"/>
                <a:ea typeface="DejaVu Sans"/>
              </a:rPr>
              <a:t>Veränderung von Klangparametern</a:t>
            </a:r>
            <a:endParaRPr b="0" lang="de-DE" sz="1200" spc="-1" strike="noStrike">
              <a:latin typeface="Arial"/>
            </a:endParaRPr>
          </a:p>
        </p:txBody>
      </p:sp>
      <p:sp>
        <p:nvSpPr>
          <p:cNvPr id="187" name="Textfeld 42"/>
          <p:cNvSpPr/>
          <p:nvPr/>
        </p:nvSpPr>
        <p:spPr>
          <a:xfrm>
            <a:off x="4420440" y="4152240"/>
            <a:ext cx="1542600" cy="272160"/>
          </a:xfrm>
          <a:prstGeom prst="rect">
            <a:avLst/>
          </a:prstGeom>
          <a:solidFill>
            <a:srgbClr val="b3c5cb"/>
          </a:solidFill>
          <a:ln w="0">
            <a:solidFill>
              <a:srgbClr val="0046a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de-DE" sz="1200" spc="-1" strike="noStrike">
                <a:solidFill>
                  <a:srgbClr val="000000"/>
                </a:solidFill>
                <a:latin typeface="Arial"/>
                <a:ea typeface="DejaVu Sans"/>
              </a:rPr>
              <a:t>Mischer</a:t>
            </a:r>
            <a:endParaRPr b="0" lang="de-DE" sz="1200" spc="-1" strike="noStrike">
              <a:latin typeface="Arial"/>
            </a:endParaRPr>
          </a:p>
        </p:txBody>
      </p:sp>
      <p:sp>
        <p:nvSpPr>
          <p:cNvPr id="188" name="Textfeld 43"/>
          <p:cNvSpPr/>
          <p:nvPr/>
        </p:nvSpPr>
        <p:spPr>
          <a:xfrm>
            <a:off x="6127560" y="4148280"/>
            <a:ext cx="1649160" cy="272160"/>
          </a:xfrm>
          <a:prstGeom prst="rect">
            <a:avLst/>
          </a:prstGeom>
          <a:noFill/>
          <a:ln w="0">
            <a:solidFill>
              <a:srgbClr val="0046a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de-DE" sz="1200" spc="-1" strike="noStrike">
                <a:solidFill>
                  <a:srgbClr val="000000"/>
                </a:solidFill>
                <a:latin typeface="Arial"/>
                <a:ea typeface="DejaVu Sans"/>
              </a:rPr>
              <a:t>Audio Mixer</a:t>
            </a:r>
            <a:endParaRPr b="0" lang="de-DE" sz="1200" spc="-1" strike="noStrike">
              <a:latin typeface="Arial"/>
            </a:endParaRPr>
          </a:p>
        </p:txBody>
      </p:sp>
      <p:sp>
        <p:nvSpPr>
          <p:cNvPr id="189" name="Textfeld 44"/>
          <p:cNvSpPr/>
          <p:nvPr/>
        </p:nvSpPr>
        <p:spPr>
          <a:xfrm>
            <a:off x="1625040" y="4696920"/>
            <a:ext cx="1359360" cy="454680"/>
          </a:xfrm>
          <a:prstGeom prst="rect">
            <a:avLst/>
          </a:prstGeom>
          <a:noFill/>
          <a:ln w="0">
            <a:solidFill>
              <a:srgbClr val="0046a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de-DE" sz="1200" spc="-1" strike="noStrike">
                <a:solidFill>
                  <a:srgbClr val="000000"/>
                </a:solidFill>
                <a:latin typeface="Arial"/>
                <a:ea typeface="DejaVu Sans"/>
              </a:rPr>
              <a:t>Steuerung von Modulen </a:t>
            </a:r>
            <a:endParaRPr b="0" lang="de-DE" sz="1200" spc="-1" strike="noStrike">
              <a:latin typeface="Arial"/>
            </a:endParaRPr>
          </a:p>
        </p:txBody>
      </p:sp>
      <p:sp>
        <p:nvSpPr>
          <p:cNvPr id="190" name="Textfeld 50"/>
          <p:cNvSpPr/>
          <p:nvPr/>
        </p:nvSpPr>
        <p:spPr>
          <a:xfrm>
            <a:off x="4398840" y="5030640"/>
            <a:ext cx="1533600" cy="272160"/>
          </a:xfrm>
          <a:prstGeom prst="rect">
            <a:avLst/>
          </a:prstGeom>
          <a:solidFill>
            <a:srgbClr val="b3c5cb"/>
          </a:solidFill>
          <a:ln w="0">
            <a:solidFill>
              <a:srgbClr val="0046a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de-DE" sz="1200" spc="-1" strike="noStrike">
                <a:solidFill>
                  <a:srgbClr val="000000"/>
                </a:solidFill>
                <a:latin typeface="Arial"/>
                <a:ea typeface="DejaVu Sans"/>
              </a:rPr>
              <a:t>Oszillator</a:t>
            </a:r>
            <a:endParaRPr b="0" lang="de-DE" sz="1200" spc="-1" strike="noStrike">
              <a:latin typeface="Arial"/>
            </a:endParaRPr>
          </a:p>
        </p:txBody>
      </p:sp>
      <p:sp>
        <p:nvSpPr>
          <p:cNvPr id="191" name="Textfeld 51"/>
          <p:cNvSpPr/>
          <p:nvPr/>
        </p:nvSpPr>
        <p:spPr>
          <a:xfrm>
            <a:off x="3225240" y="4552560"/>
            <a:ext cx="971640" cy="272160"/>
          </a:xfrm>
          <a:prstGeom prst="rect">
            <a:avLst/>
          </a:prstGeom>
          <a:solidFill>
            <a:srgbClr val="b3c5cb"/>
          </a:solidFill>
          <a:ln w="0">
            <a:solidFill>
              <a:srgbClr val="0046a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de-DE" sz="1200" spc="-1" strike="noStrike">
                <a:solidFill>
                  <a:srgbClr val="000000"/>
                </a:solidFill>
                <a:latin typeface="Arial"/>
                <a:ea typeface="DejaVu Sans"/>
              </a:rPr>
              <a:t>Sequenziell</a:t>
            </a:r>
            <a:endParaRPr b="0" lang="de-DE" sz="1200" spc="-1" strike="noStrike">
              <a:latin typeface="Arial"/>
            </a:endParaRPr>
          </a:p>
        </p:txBody>
      </p:sp>
      <p:sp>
        <p:nvSpPr>
          <p:cNvPr id="192" name="Textfeld 54"/>
          <p:cNvSpPr/>
          <p:nvPr/>
        </p:nvSpPr>
        <p:spPr>
          <a:xfrm>
            <a:off x="4399920" y="4547520"/>
            <a:ext cx="1551600" cy="272160"/>
          </a:xfrm>
          <a:prstGeom prst="rect">
            <a:avLst/>
          </a:prstGeom>
          <a:solidFill>
            <a:srgbClr val="b3c5cb"/>
          </a:solidFill>
          <a:ln w="0">
            <a:solidFill>
              <a:srgbClr val="0046a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de-DE" sz="1200" spc="-1" strike="noStrike">
                <a:solidFill>
                  <a:srgbClr val="000000"/>
                </a:solidFill>
                <a:latin typeface="Arial"/>
                <a:ea typeface="DejaVu Sans"/>
              </a:rPr>
              <a:t>Zähler</a:t>
            </a:r>
            <a:endParaRPr b="0" lang="de-DE" sz="1200" spc="-1" strike="noStrike">
              <a:latin typeface="Arial"/>
            </a:endParaRPr>
          </a:p>
        </p:txBody>
      </p:sp>
      <p:sp>
        <p:nvSpPr>
          <p:cNvPr id="193" name="Gerade Verbindung 58"/>
          <p:cNvSpPr/>
          <p:nvPr/>
        </p:nvSpPr>
        <p:spPr>
          <a:xfrm>
            <a:off x="4316040" y="1150920"/>
            <a:ext cx="11880" cy="4951080"/>
          </a:xfrm>
          <a:prstGeom prst="line">
            <a:avLst/>
          </a:prstGeom>
          <a:ln w="9525">
            <a:solidFill>
              <a:srgbClr val="ff0000"/>
            </a:solidFill>
            <a:prstDash val="sys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4" name="Gerade Verbindung 68"/>
          <p:cNvSpPr/>
          <p:nvPr/>
        </p:nvSpPr>
        <p:spPr>
          <a:xfrm flipV="1">
            <a:off x="1337760" y="2386080"/>
            <a:ext cx="276480" cy="129168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5" name="Gerade Verbindung 70"/>
          <p:cNvSpPr/>
          <p:nvPr/>
        </p:nvSpPr>
        <p:spPr>
          <a:xfrm>
            <a:off x="1337760" y="3677760"/>
            <a:ext cx="242640" cy="3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6" name="Gerade Verbindung 71"/>
          <p:cNvSpPr/>
          <p:nvPr/>
        </p:nvSpPr>
        <p:spPr>
          <a:xfrm>
            <a:off x="1337760" y="3677760"/>
            <a:ext cx="285480" cy="124020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7" name="Gerade Verbindung 80"/>
          <p:cNvSpPr/>
          <p:nvPr/>
        </p:nvSpPr>
        <p:spPr>
          <a:xfrm flipV="1">
            <a:off x="2986560" y="2199240"/>
            <a:ext cx="249120" cy="18684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8" name="Gerade Verbindung 83"/>
          <p:cNvSpPr/>
          <p:nvPr/>
        </p:nvSpPr>
        <p:spPr>
          <a:xfrm>
            <a:off x="2986560" y="2386080"/>
            <a:ext cx="249120" cy="1731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9" name="Gerade Verbindung 89"/>
          <p:cNvSpPr/>
          <p:nvPr/>
        </p:nvSpPr>
        <p:spPr>
          <a:xfrm>
            <a:off x="2955240" y="3677760"/>
            <a:ext cx="266400" cy="288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0" name="Gerade Verbindung 95"/>
          <p:cNvSpPr/>
          <p:nvPr/>
        </p:nvSpPr>
        <p:spPr>
          <a:xfrm>
            <a:off x="2993760" y="4908240"/>
            <a:ext cx="241920" cy="25560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1" name="Gerade Verbindung 99"/>
          <p:cNvSpPr/>
          <p:nvPr/>
        </p:nvSpPr>
        <p:spPr>
          <a:xfrm flipV="1">
            <a:off x="2993760" y="4690800"/>
            <a:ext cx="230400" cy="21744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2" name="Gerade Verbindung 108"/>
          <p:cNvSpPr/>
          <p:nvPr/>
        </p:nvSpPr>
        <p:spPr>
          <a:xfrm>
            <a:off x="5945400" y="2193840"/>
            <a:ext cx="203400" cy="16992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3" name="Gerade Verbindung 111"/>
          <p:cNvSpPr/>
          <p:nvPr/>
        </p:nvSpPr>
        <p:spPr>
          <a:xfrm flipV="1">
            <a:off x="5955120" y="2363760"/>
            <a:ext cx="193680" cy="19548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4" name="Gerade Verbindung 117"/>
          <p:cNvSpPr/>
          <p:nvPr/>
        </p:nvSpPr>
        <p:spPr>
          <a:xfrm>
            <a:off x="5945400" y="3545280"/>
            <a:ext cx="169200" cy="2019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5" name="Gerade Verbindung 120"/>
          <p:cNvSpPr/>
          <p:nvPr/>
        </p:nvSpPr>
        <p:spPr>
          <a:xfrm flipV="1">
            <a:off x="5954400" y="3747240"/>
            <a:ext cx="160200" cy="19728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6" name="Gerade Verbindung 123"/>
          <p:cNvSpPr/>
          <p:nvPr/>
        </p:nvSpPr>
        <p:spPr>
          <a:xfrm flipV="1">
            <a:off x="5963400" y="4289400"/>
            <a:ext cx="163800" cy="72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7" name="Gerade Verbindung 126"/>
          <p:cNvSpPr/>
          <p:nvPr/>
        </p:nvSpPr>
        <p:spPr>
          <a:xfrm>
            <a:off x="5952240" y="4685400"/>
            <a:ext cx="174960" cy="108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8" name="Gerade Verbindung 129"/>
          <p:cNvSpPr/>
          <p:nvPr/>
        </p:nvSpPr>
        <p:spPr>
          <a:xfrm flipV="1">
            <a:off x="5942160" y="5157000"/>
            <a:ext cx="158760" cy="684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9" name="Gerade Verbindung 132"/>
          <p:cNvSpPr/>
          <p:nvPr/>
        </p:nvSpPr>
        <p:spPr>
          <a:xfrm>
            <a:off x="4199040" y="5163840"/>
            <a:ext cx="199800" cy="540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0" name="Gerade Verbindung 135"/>
          <p:cNvSpPr/>
          <p:nvPr/>
        </p:nvSpPr>
        <p:spPr>
          <a:xfrm flipV="1">
            <a:off x="4199040" y="4686120"/>
            <a:ext cx="200880" cy="468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1" name="Gerade Verbindung 141"/>
          <p:cNvSpPr/>
          <p:nvPr/>
        </p:nvSpPr>
        <p:spPr>
          <a:xfrm>
            <a:off x="4204440" y="3713400"/>
            <a:ext cx="194400" cy="2217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2" name="Gerade Verbindung 150"/>
          <p:cNvSpPr/>
          <p:nvPr/>
        </p:nvSpPr>
        <p:spPr>
          <a:xfrm>
            <a:off x="4199040" y="2559240"/>
            <a:ext cx="221040" cy="3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3" name="Gerade Verbindung 153"/>
          <p:cNvSpPr/>
          <p:nvPr/>
        </p:nvSpPr>
        <p:spPr>
          <a:xfrm flipV="1">
            <a:off x="4210560" y="2193840"/>
            <a:ext cx="200520" cy="540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4" name="Textfeld 299"/>
          <p:cNvSpPr/>
          <p:nvPr/>
        </p:nvSpPr>
        <p:spPr>
          <a:xfrm>
            <a:off x="8036280" y="3889440"/>
            <a:ext cx="994320" cy="272160"/>
          </a:xfrm>
          <a:prstGeom prst="rect">
            <a:avLst/>
          </a:prstGeom>
          <a:noFill/>
          <a:ln w="0">
            <a:solidFill>
              <a:srgbClr val="0046a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de-DE" sz="1200" spc="-1" strike="noStrike">
                <a:solidFill>
                  <a:srgbClr val="000000"/>
                </a:solidFill>
                <a:latin typeface="Arial"/>
                <a:ea typeface="DejaVu Sans"/>
              </a:rPr>
              <a:t>Synthesizer</a:t>
            </a:r>
            <a:endParaRPr b="0" lang="de-DE" sz="1200" spc="-1" strike="noStrike">
              <a:latin typeface="Arial"/>
            </a:endParaRPr>
          </a:p>
        </p:txBody>
      </p:sp>
      <p:sp>
        <p:nvSpPr>
          <p:cNvPr id="215" name="Gerade Verbindung 300"/>
          <p:cNvSpPr/>
          <p:nvPr/>
        </p:nvSpPr>
        <p:spPr>
          <a:xfrm flipH="1" flipV="1">
            <a:off x="7756200" y="2363760"/>
            <a:ext cx="279720" cy="166392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6" name="Gerade Verbindung 306"/>
          <p:cNvSpPr/>
          <p:nvPr/>
        </p:nvSpPr>
        <p:spPr>
          <a:xfrm flipH="1" flipV="1">
            <a:off x="7764480" y="3755520"/>
            <a:ext cx="271440" cy="2721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7" name="Gerade Verbindung 309"/>
          <p:cNvSpPr/>
          <p:nvPr/>
        </p:nvSpPr>
        <p:spPr>
          <a:xfrm flipH="1">
            <a:off x="7777080" y="4027680"/>
            <a:ext cx="258840" cy="2541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8" name="Gerade Verbindung 312"/>
          <p:cNvSpPr/>
          <p:nvPr/>
        </p:nvSpPr>
        <p:spPr>
          <a:xfrm flipH="1">
            <a:off x="7772760" y="4027680"/>
            <a:ext cx="263160" cy="65700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9" name="Gerade Verbindung 315"/>
          <p:cNvSpPr/>
          <p:nvPr/>
        </p:nvSpPr>
        <p:spPr>
          <a:xfrm flipH="1">
            <a:off x="7765560" y="4027680"/>
            <a:ext cx="270360" cy="119232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0" name="Gerade Verbindung 352"/>
          <p:cNvSpPr/>
          <p:nvPr/>
        </p:nvSpPr>
        <p:spPr>
          <a:xfrm>
            <a:off x="4204080" y="3737880"/>
            <a:ext cx="202680" cy="51660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1" name="Textfeld 134"/>
          <p:cNvSpPr/>
          <p:nvPr/>
        </p:nvSpPr>
        <p:spPr>
          <a:xfrm>
            <a:off x="3221640" y="2882160"/>
            <a:ext cx="974160" cy="272160"/>
          </a:xfrm>
          <a:prstGeom prst="rect">
            <a:avLst/>
          </a:prstGeom>
          <a:solidFill>
            <a:srgbClr val="b3c5cb"/>
          </a:solidFill>
          <a:ln w="0">
            <a:solidFill>
              <a:srgbClr val="0046a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de-DE" sz="1200" spc="-1" strike="noStrike">
                <a:solidFill>
                  <a:srgbClr val="000000"/>
                </a:solidFill>
                <a:latin typeface="Arial"/>
                <a:ea typeface="DejaVu Sans"/>
              </a:rPr>
              <a:t>Lautstärke</a:t>
            </a:r>
            <a:endParaRPr b="0" lang="de-DE" sz="1200" spc="-1" strike="noStrike">
              <a:latin typeface="Arial"/>
            </a:endParaRPr>
          </a:p>
        </p:txBody>
      </p:sp>
      <p:sp>
        <p:nvSpPr>
          <p:cNvPr id="222" name="Textfeld 136"/>
          <p:cNvSpPr/>
          <p:nvPr/>
        </p:nvSpPr>
        <p:spPr>
          <a:xfrm>
            <a:off x="4411440" y="2882160"/>
            <a:ext cx="1531440" cy="272160"/>
          </a:xfrm>
          <a:prstGeom prst="rect">
            <a:avLst/>
          </a:prstGeom>
          <a:solidFill>
            <a:srgbClr val="b3c5cb"/>
          </a:solidFill>
          <a:ln w="0">
            <a:solidFill>
              <a:srgbClr val="0046a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de-DE" sz="1200" spc="-1" strike="noStrike">
                <a:solidFill>
                  <a:srgbClr val="000000"/>
                </a:solidFill>
                <a:latin typeface="Arial"/>
                <a:ea typeface="DejaVu Sans"/>
              </a:rPr>
              <a:t>Verstärker</a:t>
            </a:r>
            <a:endParaRPr b="0" lang="de-DE" sz="1200" spc="-1" strike="noStrike">
              <a:latin typeface="Arial"/>
            </a:endParaRPr>
          </a:p>
        </p:txBody>
      </p:sp>
      <p:sp>
        <p:nvSpPr>
          <p:cNvPr id="223" name="Gerade Verbindung 137"/>
          <p:cNvSpPr/>
          <p:nvPr/>
        </p:nvSpPr>
        <p:spPr>
          <a:xfrm>
            <a:off x="4196520" y="3020400"/>
            <a:ext cx="214560" cy="3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4" name="Textfeld 143"/>
          <p:cNvSpPr/>
          <p:nvPr/>
        </p:nvSpPr>
        <p:spPr>
          <a:xfrm>
            <a:off x="6125760" y="2790000"/>
            <a:ext cx="1612080" cy="454680"/>
          </a:xfrm>
          <a:prstGeom prst="rect">
            <a:avLst/>
          </a:prstGeom>
          <a:noFill/>
          <a:ln w="0">
            <a:solidFill>
              <a:srgbClr val="0046a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de-DE" sz="1200" spc="-1" strike="noStrike">
                <a:solidFill>
                  <a:srgbClr val="000000"/>
                </a:solidFill>
                <a:latin typeface="Arial"/>
                <a:ea typeface="DejaVu Sans"/>
              </a:rPr>
              <a:t>VCA (Voltage Controlled Amplifier)</a:t>
            </a:r>
            <a:endParaRPr b="0" lang="de-DE" sz="1200" spc="-1" strike="noStrike">
              <a:latin typeface="Arial"/>
            </a:endParaRPr>
          </a:p>
        </p:txBody>
      </p:sp>
      <p:sp>
        <p:nvSpPr>
          <p:cNvPr id="225" name="Gerade Verbindung 145"/>
          <p:cNvSpPr/>
          <p:nvPr/>
        </p:nvSpPr>
        <p:spPr>
          <a:xfrm>
            <a:off x="5943240" y="3020400"/>
            <a:ext cx="182160" cy="3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6" name="Gerade Verbindung 164"/>
          <p:cNvSpPr/>
          <p:nvPr/>
        </p:nvSpPr>
        <p:spPr>
          <a:xfrm flipH="1" flipV="1">
            <a:off x="7738200" y="3020760"/>
            <a:ext cx="297720" cy="100692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7" name="Gerade Verbindung 180"/>
          <p:cNvSpPr/>
          <p:nvPr/>
        </p:nvSpPr>
        <p:spPr>
          <a:xfrm flipV="1">
            <a:off x="2955240" y="3020400"/>
            <a:ext cx="266400" cy="6573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8" name="Gerade Verbindung 287"/>
          <p:cNvSpPr/>
          <p:nvPr/>
        </p:nvSpPr>
        <p:spPr>
          <a:xfrm flipV="1">
            <a:off x="4204440" y="3535560"/>
            <a:ext cx="214560" cy="1713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9" name="PlaceHolder 3"/>
          <p:cNvSpPr/>
          <p:nvPr/>
        </p:nvSpPr>
        <p:spPr>
          <a:xfrm>
            <a:off x="3534120" y="6381720"/>
            <a:ext cx="3219840" cy="3596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Vortrag LPDES – Viktor Dilman, Christoph Kirschner</a:t>
            </a:r>
            <a:endParaRPr b="0" lang="de-DE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" dur="indefinite" restart="never" nodeType="tmRoot">
          <p:childTnLst>
            <p:seq>
              <p:cTn id="10" dur="indefinite" nodeType="mainSeq">
                <p:childTnLst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250920" y="188640"/>
            <a:ext cx="8639280" cy="5738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de-DE" sz="2400" spc="-1" strike="noStrike">
                <a:solidFill>
                  <a:srgbClr val="0046a0"/>
                </a:solidFill>
                <a:latin typeface="Arial"/>
                <a:ea typeface="DejaVu Sans"/>
              </a:rPr>
              <a:t>3. Exemplarischer Aufbau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" name="PlaceHolder 2"/>
          <p:cNvSpPr>
            <a:spLocks noGrp="1"/>
          </p:cNvSpPr>
          <p:nvPr>
            <p:ph type="ftr" idx="14"/>
          </p:nvPr>
        </p:nvSpPr>
        <p:spPr>
          <a:xfrm>
            <a:off x="252000" y="6381720"/>
            <a:ext cx="7178040" cy="3596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t">
            <a:noAutofit/>
          </a:bodyPr>
          <a:lstStyle>
            <a:lvl1pPr>
              <a:lnSpc>
                <a:spcPct val="100000"/>
              </a:lnSpc>
              <a:buNone/>
              <a:defRPr b="0" lang="de-DE" sz="1000" spc="-1" strike="noStrike">
                <a:solidFill>
                  <a:srgbClr val="000000"/>
                </a:solidFill>
                <a:latin typeface="Arial"/>
                <a:ea typeface="DejaVu Sans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Technische Hochschule Nürnberg Georg Simon Ohm</a:t>
            </a:r>
            <a:endParaRPr b="0" lang="de-DE" sz="1000" spc="-1" strike="noStrike">
              <a:latin typeface="Times New Roman"/>
            </a:endParaRPr>
          </a:p>
          <a:p>
            <a:pPr>
              <a:lnSpc>
                <a:spcPct val="100000"/>
              </a:lnSpc>
              <a:buNone/>
            </a:pPr>
            <a:r>
              <a:rPr b="0" lang="de-DE" sz="1000" spc="-1" strike="noStrike">
                <a:solidFill>
                  <a:srgbClr val="0046a0"/>
                </a:solidFill>
                <a:latin typeface="Arial"/>
                <a:ea typeface="DejaVu Sans"/>
              </a:rPr>
              <a:t>www.th-nuernberg.de</a:t>
            </a:r>
            <a:endParaRPr b="0" lang="de-DE" sz="1000" spc="-1" strike="noStrike">
              <a:latin typeface="Times New Roman"/>
            </a:endParaRPr>
          </a:p>
        </p:txBody>
      </p:sp>
      <p:sp>
        <p:nvSpPr>
          <p:cNvPr id="232" name="PlaceHolder 3"/>
          <p:cNvSpPr>
            <a:spLocks noGrp="1"/>
          </p:cNvSpPr>
          <p:nvPr>
            <p:ph type="sldNum" idx="15"/>
          </p:nvPr>
        </p:nvSpPr>
        <p:spPr>
          <a:xfrm>
            <a:off x="8174160" y="6381720"/>
            <a:ext cx="718560" cy="1785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de-DE" sz="1000" spc="-1" strike="noStrike">
                <a:solidFill>
                  <a:srgbClr val="000000"/>
                </a:solidFill>
                <a:latin typeface="Arial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Seite </a:t>
            </a:r>
            <a:fld id="{129E6CA6-CC10-4579-9B6B-EA31453D6FE0}" type="slidenum"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&lt;number&gt;</a:t>
            </a:fld>
            <a:endParaRPr b="0" lang="de-DE" sz="1000" spc="-1" strike="noStrike">
              <a:latin typeface="Times New Roman"/>
            </a:endParaRPr>
          </a:p>
        </p:txBody>
      </p:sp>
      <p:grpSp>
        <p:nvGrpSpPr>
          <p:cNvPr id="233" name="Gruppieren 12"/>
          <p:cNvGrpSpPr/>
          <p:nvPr/>
        </p:nvGrpSpPr>
        <p:grpSpPr>
          <a:xfrm>
            <a:off x="519120" y="2876040"/>
            <a:ext cx="1158480" cy="624600"/>
            <a:chOff x="519120" y="2876040"/>
            <a:chExt cx="1158480" cy="624600"/>
          </a:xfrm>
        </p:grpSpPr>
        <p:sp>
          <p:nvSpPr>
            <p:cNvPr id="234" name="Textfeld 5"/>
            <p:cNvSpPr/>
            <p:nvPr/>
          </p:nvSpPr>
          <p:spPr>
            <a:xfrm>
              <a:off x="519120" y="2876040"/>
              <a:ext cx="1158120" cy="624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72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DE" sz="16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Sequencer</a:t>
              </a:r>
              <a:endParaRPr b="0" lang="de-DE" sz="1600" spc="-1" strike="noStrike">
                <a:latin typeface="Arial"/>
              </a:endParaRPr>
            </a:p>
          </p:txBody>
        </p:sp>
        <p:sp>
          <p:nvSpPr>
            <p:cNvPr id="235" name="Rechteck 9"/>
            <p:cNvSpPr/>
            <p:nvPr/>
          </p:nvSpPr>
          <p:spPr>
            <a:xfrm>
              <a:off x="530280" y="2876040"/>
              <a:ext cx="1147320" cy="624600"/>
            </a:xfrm>
            <a:prstGeom prst="rect">
              <a:avLst/>
            </a:prstGeom>
            <a:noFill/>
            <a:ln>
              <a:solidFill>
                <a:srgbClr val="0046a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/>
          </p:style>
        </p:sp>
      </p:grpSp>
      <p:sp>
        <p:nvSpPr>
          <p:cNvPr id="236" name="PlaceHolder 3"/>
          <p:cNvSpPr/>
          <p:nvPr/>
        </p:nvSpPr>
        <p:spPr>
          <a:xfrm>
            <a:off x="3534120" y="6381720"/>
            <a:ext cx="3219840" cy="3596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Vortrag LPDES – Viktor Dilman, Christoph Kirschner</a:t>
            </a:r>
            <a:endParaRPr b="0" lang="de-DE" sz="1000" spc="-1" strike="noStrike">
              <a:latin typeface="Arial"/>
            </a:endParaRPr>
          </a:p>
        </p:txBody>
      </p:sp>
      <p:grpSp>
        <p:nvGrpSpPr>
          <p:cNvPr id="237" name="Gruppieren 14"/>
          <p:cNvGrpSpPr/>
          <p:nvPr/>
        </p:nvGrpSpPr>
        <p:grpSpPr>
          <a:xfrm>
            <a:off x="2093040" y="2876040"/>
            <a:ext cx="1158480" cy="624600"/>
            <a:chOff x="2093040" y="2876040"/>
            <a:chExt cx="1158480" cy="624600"/>
          </a:xfrm>
        </p:grpSpPr>
        <p:sp>
          <p:nvSpPr>
            <p:cNvPr id="238" name="Textfeld 5"/>
            <p:cNvSpPr/>
            <p:nvPr/>
          </p:nvSpPr>
          <p:spPr>
            <a:xfrm>
              <a:off x="2093040" y="2876040"/>
              <a:ext cx="1158120" cy="624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72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DE" sz="16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VCO</a:t>
              </a:r>
              <a:endParaRPr b="0" lang="de-DE" sz="1600" spc="-1" strike="noStrike">
                <a:latin typeface="Arial"/>
              </a:endParaRPr>
            </a:p>
          </p:txBody>
        </p:sp>
        <p:sp>
          <p:nvSpPr>
            <p:cNvPr id="239" name="Rechteck 16"/>
            <p:cNvSpPr/>
            <p:nvPr/>
          </p:nvSpPr>
          <p:spPr>
            <a:xfrm>
              <a:off x="2104200" y="2876040"/>
              <a:ext cx="1147320" cy="624600"/>
            </a:xfrm>
            <a:prstGeom prst="rect">
              <a:avLst/>
            </a:prstGeom>
            <a:noFill/>
            <a:ln>
              <a:solidFill>
                <a:srgbClr val="0046a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/>
          </p:style>
        </p:sp>
      </p:grpSp>
      <p:grpSp>
        <p:nvGrpSpPr>
          <p:cNvPr id="240" name="Gruppieren 17"/>
          <p:cNvGrpSpPr/>
          <p:nvPr/>
        </p:nvGrpSpPr>
        <p:grpSpPr>
          <a:xfrm>
            <a:off x="3666600" y="2876040"/>
            <a:ext cx="1158480" cy="624600"/>
            <a:chOff x="3666600" y="2876040"/>
            <a:chExt cx="1158480" cy="624600"/>
          </a:xfrm>
        </p:grpSpPr>
        <p:sp>
          <p:nvSpPr>
            <p:cNvPr id="241" name="Textfeld 5"/>
            <p:cNvSpPr/>
            <p:nvPr/>
          </p:nvSpPr>
          <p:spPr>
            <a:xfrm>
              <a:off x="3666600" y="2876040"/>
              <a:ext cx="1158120" cy="624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72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DE" sz="16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VCF</a:t>
              </a:r>
              <a:endParaRPr b="0" lang="de-DE" sz="1600" spc="-1" strike="noStrike">
                <a:latin typeface="Arial"/>
              </a:endParaRPr>
            </a:p>
          </p:txBody>
        </p:sp>
        <p:sp>
          <p:nvSpPr>
            <p:cNvPr id="242" name="Rechteck 19"/>
            <p:cNvSpPr/>
            <p:nvPr/>
          </p:nvSpPr>
          <p:spPr>
            <a:xfrm>
              <a:off x="3677760" y="2876040"/>
              <a:ext cx="1147320" cy="624600"/>
            </a:xfrm>
            <a:prstGeom prst="rect">
              <a:avLst/>
            </a:prstGeom>
            <a:noFill/>
            <a:ln>
              <a:solidFill>
                <a:srgbClr val="0046a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/>
          </p:style>
        </p:sp>
      </p:grpSp>
      <p:grpSp>
        <p:nvGrpSpPr>
          <p:cNvPr id="243" name="Gruppieren 20"/>
          <p:cNvGrpSpPr/>
          <p:nvPr/>
        </p:nvGrpSpPr>
        <p:grpSpPr>
          <a:xfrm>
            <a:off x="5206320" y="2876040"/>
            <a:ext cx="1158480" cy="624600"/>
            <a:chOff x="5206320" y="2876040"/>
            <a:chExt cx="1158480" cy="624600"/>
          </a:xfrm>
        </p:grpSpPr>
        <p:sp>
          <p:nvSpPr>
            <p:cNvPr id="244" name="Textfeld 5"/>
            <p:cNvSpPr/>
            <p:nvPr/>
          </p:nvSpPr>
          <p:spPr>
            <a:xfrm>
              <a:off x="5206320" y="2876040"/>
              <a:ext cx="1158120" cy="624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72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DE" sz="16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VCA</a:t>
              </a:r>
              <a:endParaRPr b="0" lang="de-DE" sz="1600" spc="-1" strike="noStrike">
                <a:latin typeface="Arial"/>
              </a:endParaRPr>
            </a:p>
          </p:txBody>
        </p:sp>
        <p:sp>
          <p:nvSpPr>
            <p:cNvPr id="245" name="Rechteck 22"/>
            <p:cNvSpPr/>
            <p:nvPr/>
          </p:nvSpPr>
          <p:spPr>
            <a:xfrm>
              <a:off x="5217480" y="2876040"/>
              <a:ext cx="1147320" cy="624600"/>
            </a:xfrm>
            <a:prstGeom prst="rect">
              <a:avLst/>
            </a:prstGeom>
            <a:noFill/>
            <a:ln>
              <a:solidFill>
                <a:srgbClr val="0046a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/>
          </p:style>
        </p:sp>
      </p:grpSp>
      <p:grpSp>
        <p:nvGrpSpPr>
          <p:cNvPr id="246" name="Gruppieren 24"/>
          <p:cNvGrpSpPr/>
          <p:nvPr/>
        </p:nvGrpSpPr>
        <p:grpSpPr>
          <a:xfrm>
            <a:off x="6777360" y="2876040"/>
            <a:ext cx="1760760" cy="624600"/>
            <a:chOff x="6777360" y="2876040"/>
            <a:chExt cx="1760760" cy="624600"/>
          </a:xfrm>
        </p:grpSpPr>
        <p:sp>
          <p:nvSpPr>
            <p:cNvPr id="247" name="Textfeld 5"/>
            <p:cNvSpPr/>
            <p:nvPr/>
          </p:nvSpPr>
          <p:spPr>
            <a:xfrm>
              <a:off x="6777360" y="2876040"/>
              <a:ext cx="1746720" cy="624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72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DE" sz="16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Lautsprecher</a:t>
              </a:r>
              <a:endParaRPr b="0" lang="de-DE" sz="1600" spc="-1" strike="noStrike">
                <a:latin typeface="Arial"/>
              </a:endParaRPr>
            </a:p>
          </p:txBody>
        </p:sp>
        <p:sp>
          <p:nvSpPr>
            <p:cNvPr id="248" name="Rechteck 26"/>
            <p:cNvSpPr/>
            <p:nvPr/>
          </p:nvSpPr>
          <p:spPr>
            <a:xfrm>
              <a:off x="6791400" y="2876040"/>
              <a:ext cx="1746720" cy="624600"/>
            </a:xfrm>
            <a:prstGeom prst="rect">
              <a:avLst/>
            </a:prstGeom>
            <a:noFill/>
            <a:ln>
              <a:solidFill>
                <a:srgbClr val="0046a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/>
          </p:style>
        </p:sp>
      </p:grpSp>
      <p:grpSp>
        <p:nvGrpSpPr>
          <p:cNvPr id="249" name="Gruppieren 27"/>
          <p:cNvGrpSpPr/>
          <p:nvPr/>
        </p:nvGrpSpPr>
        <p:grpSpPr>
          <a:xfrm>
            <a:off x="4419720" y="4247280"/>
            <a:ext cx="1158480" cy="624600"/>
            <a:chOff x="4419720" y="4247280"/>
            <a:chExt cx="1158480" cy="624600"/>
          </a:xfrm>
        </p:grpSpPr>
        <p:sp>
          <p:nvSpPr>
            <p:cNvPr id="250" name="Textfeld 5"/>
            <p:cNvSpPr/>
            <p:nvPr/>
          </p:nvSpPr>
          <p:spPr>
            <a:xfrm>
              <a:off x="4419720" y="4247280"/>
              <a:ext cx="1158120" cy="624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72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DE" sz="16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LFO</a:t>
              </a:r>
              <a:endParaRPr b="0" lang="de-DE" sz="1600" spc="-1" strike="noStrike">
                <a:latin typeface="Arial"/>
              </a:endParaRPr>
            </a:p>
          </p:txBody>
        </p:sp>
        <p:sp>
          <p:nvSpPr>
            <p:cNvPr id="251" name="Rechteck 29"/>
            <p:cNvSpPr/>
            <p:nvPr/>
          </p:nvSpPr>
          <p:spPr>
            <a:xfrm>
              <a:off x="4430880" y="4247280"/>
              <a:ext cx="1147320" cy="624600"/>
            </a:xfrm>
            <a:prstGeom prst="rect">
              <a:avLst/>
            </a:prstGeom>
            <a:noFill/>
            <a:ln>
              <a:solidFill>
                <a:srgbClr val="0046a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/>
          </p:style>
        </p:sp>
      </p:grpSp>
      <p:sp>
        <p:nvSpPr>
          <p:cNvPr id="252" name="Gerade Verbindung mit Pfeil 37"/>
          <p:cNvSpPr/>
          <p:nvPr/>
        </p:nvSpPr>
        <p:spPr>
          <a:xfrm flipV="1">
            <a:off x="1677960" y="3187440"/>
            <a:ext cx="4258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46a1"/>
            </a:solidFill>
            <a:tailEnd len="med" type="triangle" w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253" name="Gerade Verbindung mit Pfeil 40"/>
          <p:cNvSpPr/>
          <p:nvPr/>
        </p:nvSpPr>
        <p:spPr>
          <a:xfrm flipV="1">
            <a:off x="3267360" y="3205080"/>
            <a:ext cx="4258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46a1"/>
            </a:solidFill>
            <a:tailEnd len="med" type="triangle" w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254" name="Gerade Verbindung mit Pfeil 41"/>
          <p:cNvSpPr/>
          <p:nvPr/>
        </p:nvSpPr>
        <p:spPr>
          <a:xfrm flipV="1">
            <a:off x="4818600" y="3205080"/>
            <a:ext cx="4258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46a1"/>
            </a:solidFill>
            <a:tailEnd len="med" type="triangle" w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255" name="Gerade Verbindung mit Pfeil 42"/>
          <p:cNvSpPr/>
          <p:nvPr/>
        </p:nvSpPr>
        <p:spPr>
          <a:xfrm flipV="1">
            <a:off x="6351480" y="3187440"/>
            <a:ext cx="4258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46a1"/>
            </a:solidFill>
            <a:tailEnd len="med" type="triangle" w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pic>
        <p:nvPicPr>
          <p:cNvPr id="256" name="Grafik 11" descr="Notenschrift mit einfarbiger Füllung"/>
          <p:cNvPicPr/>
          <p:nvPr/>
        </p:nvPicPr>
        <p:blipFill>
          <a:blip r:embed="rId1"/>
          <a:stretch/>
        </p:blipFill>
        <p:spPr>
          <a:xfrm>
            <a:off x="6960240" y="1826280"/>
            <a:ext cx="1298520" cy="1361880"/>
          </a:xfrm>
          <a:prstGeom prst="rect">
            <a:avLst/>
          </a:prstGeom>
          <a:ln w="0">
            <a:noFill/>
          </a:ln>
        </p:spPr>
      </p:pic>
      <p:grpSp>
        <p:nvGrpSpPr>
          <p:cNvPr id="257" name="Gruppieren 130"/>
          <p:cNvGrpSpPr/>
          <p:nvPr/>
        </p:nvGrpSpPr>
        <p:grpSpPr>
          <a:xfrm>
            <a:off x="4251600" y="3500280"/>
            <a:ext cx="1540080" cy="746640"/>
            <a:chOff x="4251600" y="3500280"/>
            <a:chExt cx="1540080" cy="746640"/>
          </a:xfrm>
        </p:grpSpPr>
        <p:sp>
          <p:nvSpPr>
            <p:cNvPr id="258" name="Gerade Verbindung mit Pfeil 31"/>
            <p:cNvSpPr/>
            <p:nvPr/>
          </p:nvSpPr>
          <p:spPr>
            <a:xfrm flipV="1">
              <a:off x="4251600" y="3499920"/>
              <a:ext cx="360" cy="3841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0046a1"/>
              </a:solidFill>
              <a:tailEnd len="med" type="triangle" w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/>
          </p:style>
        </p:sp>
        <p:sp>
          <p:nvSpPr>
            <p:cNvPr id="259" name="Gerade Verbindung mit Pfeil 32"/>
            <p:cNvSpPr/>
            <p:nvPr/>
          </p:nvSpPr>
          <p:spPr>
            <a:xfrm flipV="1">
              <a:off x="5791320" y="3499920"/>
              <a:ext cx="360" cy="3841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0046a1"/>
              </a:solidFill>
              <a:tailEnd len="med" type="triangle" w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/>
          </p:style>
        </p:sp>
        <p:sp>
          <p:nvSpPr>
            <p:cNvPr id="260" name="Gerade Verbindung 46"/>
            <p:cNvSpPr/>
            <p:nvPr/>
          </p:nvSpPr>
          <p:spPr>
            <a:xfrm>
              <a:off x="4251600" y="3885120"/>
              <a:ext cx="1539720" cy="360"/>
            </a:xfrm>
            <a:prstGeom prst="line">
              <a:avLst/>
            </a:prstGeom>
            <a:ln>
              <a:solidFill>
                <a:srgbClr val="0046a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1" name="Gerade Verbindung 47"/>
            <p:cNvSpPr/>
            <p:nvPr/>
          </p:nvSpPr>
          <p:spPr>
            <a:xfrm>
              <a:off x="5004360" y="3885120"/>
              <a:ext cx="360" cy="361800"/>
            </a:xfrm>
            <a:prstGeom prst="line">
              <a:avLst/>
            </a:prstGeom>
            <a:ln>
              <a:solidFill>
                <a:srgbClr val="0046a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262" name="Gruppieren 129"/>
          <p:cNvGrpSpPr/>
          <p:nvPr/>
        </p:nvGrpSpPr>
        <p:grpSpPr>
          <a:xfrm>
            <a:off x="2672280" y="3505680"/>
            <a:ext cx="1747080" cy="1054080"/>
            <a:chOff x="2672280" y="3505680"/>
            <a:chExt cx="1747080" cy="1054080"/>
          </a:xfrm>
        </p:grpSpPr>
        <p:sp>
          <p:nvSpPr>
            <p:cNvPr id="263" name="Gerade Verbindung mit Pfeil 61"/>
            <p:cNvSpPr/>
            <p:nvPr/>
          </p:nvSpPr>
          <p:spPr>
            <a:xfrm flipV="1">
              <a:off x="2676960" y="3505680"/>
              <a:ext cx="360" cy="1053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0046a1"/>
              </a:solidFill>
              <a:prstDash val="dash"/>
              <a:tailEnd len="med" type="triangle" w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/>
          </p:style>
        </p:sp>
        <p:sp>
          <p:nvSpPr>
            <p:cNvPr id="264" name="Gerade Verbindung 62"/>
            <p:cNvSpPr/>
            <p:nvPr/>
          </p:nvSpPr>
          <p:spPr>
            <a:xfrm>
              <a:off x="2672280" y="4559400"/>
              <a:ext cx="1747080" cy="360"/>
            </a:xfrm>
            <a:prstGeom prst="line">
              <a:avLst/>
            </a:prstGeom>
            <a:ln>
              <a:solidFill>
                <a:srgbClr val="0046a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/>
          </p:cNvSpPr>
          <p:nvPr>
            <p:ph type="title"/>
          </p:nvPr>
        </p:nvSpPr>
        <p:spPr>
          <a:xfrm>
            <a:off x="250920" y="188640"/>
            <a:ext cx="8639280" cy="5738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de-DE" sz="2400" spc="-1" strike="noStrike">
                <a:solidFill>
                  <a:srgbClr val="0046a0"/>
                </a:solidFill>
                <a:latin typeface="Arial"/>
                <a:ea typeface="DejaVu Sans"/>
              </a:rPr>
              <a:t>4.1  Low </a:t>
            </a:r>
            <a:r>
              <a:rPr b="1" lang="de-DE" sz="2400" spc="-1" strike="noStrike">
                <a:solidFill>
                  <a:srgbClr val="0046a0"/>
                </a:solidFill>
                <a:latin typeface="Arial"/>
                <a:ea typeface="DejaVu Sans"/>
              </a:rPr>
              <a:t>Frequenc</a:t>
            </a:r>
            <a:r>
              <a:rPr b="1" lang="de-DE" sz="2400" spc="-1" strike="noStrike">
                <a:solidFill>
                  <a:srgbClr val="0046a0"/>
                </a:solidFill>
                <a:latin typeface="Arial"/>
                <a:ea typeface="DejaVu Sans"/>
              </a:rPr>
              <a:t>y </a:t>
            </a:r>
            <a:r>
              <a:rPr b="1" lang="de-DE" sz="2400" spc="-1" strike="noStrike">
                <a:solidFill>
                  <a:srgbClr val="0046a0"/>
                </a:solidFill>
                <a:latin typeface="Arial"/>
                <a:ea typeface="DejaVu Sans"/>
              </a:rPr>
              <a:t>Oszillator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6" name="PlaceHolder 2"/>
          <p:cNvSpPr>
            <a:spLocks noGrp="1"/>
          </p:cNvSpPr>
          <p:nvPr>
            <p:ph type="ftr" idx="16"/>
          </p:nvPr>
        </p:nvSpPr>
        <p:spPr>
          <a:xfrm>
            <a:off x="252000" y="6381720"/>
            <a:ext cx="7178040" cy="3596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t">
            <a:noAutofit/>
          </a:bodyPr>
          <a:lstStyle>
            <a:lvl1pPr>
              <a:lnSpc>
                <a:spcPct val="100000"/>
              </a:lnSpc>
              <a:buNone/>
              <a:defRPr b="0" lang="de-DE" sz="1000" spc="-1" strike="noStrike">
                <a:solidFill>
                  <a:srgbClr val="000000"/>
                </a:solidFill>
                <a:latin typeface="Arial"/>
                <a:ea typeface="DejaVu Sans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Technische Hochschule Nürnberg Georg Simon Ohm</a:t>
            </a:r>
            <a:endParaRPr b="0" lang="de-DE" sz="1000" spc="-1" strike="noStrike">
              <a:latin typeface="Times New Roman"/>
            </a:endParaRPr>
          </a:p>
          <a:p>
            <a:pPr>
              <a:lnSpc>
                <a:spcPct val="100000"/>
              </a:lnSpc>
              <a:buNone/>
            </a:pPr>
            <a:r>
              <a:rPr b="0" lang="de-DE" sz="1000" spc="-1" strike="noStrike">
                <a:solidFill>
                  <a:srgbClr val="0046a0"/>
                </a:solidFill>
                <a:latin typeface="Arial"/>
                <a:ea typeface="DejaVu Sans"/>
              </a:rPr>
              <a:t>www.th-nuernberg.de</a:t>
            </a:r>
            <a:endParaRPr b="0" lang="de-DE" sz="1000" spc="-1" strike="noStrike">
              <a:latin typeface="Times New Roman"/>
            </a:endParaRPr>
          </a:p>
        </p:txBody>
      </p:sp>
      <p:sp>
        <p:nvSpPr>
          <p:cNvPr id="267" name="PlaceHolder 3"/>
          <p:cNvSpPr>
            <a:spLocks noGrp="1"/>
          </p:cNvSpPr>
          <p:nvPr>
            <p:ph type="sldNum" idx="17"/>
          </p:nvPr>
        </p:nvSpPr>
        <p:spPr>
          <a:xfrm>
            <a:off x="8174160" y="6381720"/>
            <a:ext cx="718560" cy="1785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de-DE" sz="1000" spc="-1" strike="noStrike">
                <a:solidFill>
                  <a:srgbClr val="000000"/>
                </a:solidFill>
                <a:latin typeface="Arial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Seite </a:t>
            </a:r>
            <a:fld id="{16B9817B-97F4-450B-BC08-91B2F3A4EDD5}" type="slidenum"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&lt;number&gt;</a:t>
            </a:fld>
            <a:endParaRPr b="0" lang="de-DE" sz="1000" spc="-1" strike="noStrike">
              <a:latin typeface="Times New Roman"/>
            </a:endParaRPr>
          </a:p>
        </p:txBody>
      </p:sp>
      <p:pic>
        <p:nvPicPr>
          <p:cNvPr id="268" name="Grafik 242" descr=""/>
          <p:cNvPicPr/>
          <p:nvPr/>
        </p:nvPicPr>
        <p:blipFill>
          <a:blip r:embed="rId1"/>
          <a:stretch/>
        </p:blipFill>
        <p:spPr>
          <a:xfrm>
            <a:off x="1117440" y="914400"/>
            <a:ext cx="6948360" cy="4769280"/>
          </a:xfrm>
          <a:prstGeom prst="rect">
            <a:avLst/>
          </a:prstGeom>
          <a:ln w="0">
            <a:noFill/>
          </a:ln>
        </p:spPr>
      </p:pic>
      <p:sp>
        <p:nvSpPr>
          <p:cNvPr id="269" name="PlaceHolder 3"/>
          <p:cNvSpPr/>
          <p:nvPr/>
        </p:nvSpPr>
        <p:spPr>
          <a:xfrm>
            <a:off x="3534120" y="6381720"/>
            <a:ext cx="3219840" cy="3596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Vortrag LPDES – Viktor Dilman, Christoph Kirschner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270" name="Textfeld 2"/>
          <p:cNvSpPr/>
          <p:nvPr/>
        </p:nvSpPr>
        <p:spPr>
          <a:xfrm>
            <a:off x="1189800" y="5800680"/>
            <a:ext cx="5486400" cy="25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i="1" lang="de-DE" sz="1100" spc="-1" strike="noStrike">
                <a:solidFill>
                  <a:srgbClr val="000000"/>
                </a:solidFill>
                <a:latin typeface="Arial"/>
                <a:ea typeface="DejaVu Sans"/>
              </a:rPr>
              <a:t>Abb. 1.: Schaltplan des LFO aus Fusion 360   </a:t>
            </a:r>
            <a:endParaRPr b="0" lang="de-DE" sz="1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title"/>
          </p:nvPr>
        </p:nvSpPr>
        <p:spPr>
          <a:xfrm>
            <a:off x="250920" y="188640"/>
            <a:ext cx="8639280" cy="5738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de-DE" sz="2400" spc="-1" strike="noStrike">
                <a:solidFill>
                  <a:srgbClr val="0046a0"/>
                </a:solidFill>
                <a:latin typeface="Arial"/>
                <a:ea typeface="DejaVu Sans"/>
              </a:rPr>
              <a:t>4.1  Low Frequency Oszillator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2" name="PlaceHolder 2"/>
          <p:cNvSpPr>
            <a:spLocks noGrp="1"/>
          </p:cNvSpPr>
          <p:nvPr>
            <p:ph type="ftr" idx="18"/>
          </p:nvPr>
        </p:nvSpPr>
        <p:spPr>
          <a:xfrm>
            <a:off x="252000" y="6381720"/>
            <a:ext cx="7178040" cy="3596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t">
            <a:noAutofit/>
          </a:bodyPr>
          <a:lstStyle>
            <a:lvl1pPr>
              <a:lnSpc>
                <a:spcPct val="100000"/>
              </a:lnSpc>
              <a:buNone/>
              <a:defRPr b="0" lang="de-DE" sz="1000" spc="-1" strike="noStrike">
                <a:solidFill>
                  <a:srgbClr val="000000"/>
                </a:solidFill>
                <a:latin typeface="Arial"/>
                <a:ea typeface="DejaVu Sans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Technische Hochschule Nürnberg Georg Simon Ohm</a:t>
            </a:r>
            <a:endParaRPr b="0" lang="de-DE" sz="1000" spc="-1" strike="noStrike">
              <a:latin typeface="Times New Roman"/>
            </a:endParaRPr>
          </a:p>
          <a:p>
            <a:pPr>
              <a:lnSpc>
                <a:spcPct val="100000"/>
              </a:lnSpc>
              <a:buNone/>
            </a:pPr>
            <a:r>
              <a:rPr b="0" lang="de-DE" sz="1000" spc="-1" strike="noStrike">
                <a:solidFill>
                  <a:srgbClr val="0046a0"/>
                </a:solidFill>
                <a:latin typeface="Arial"/>
                <a:ea typeface="DejaVu Sans"/>
              </a:rPr>
              <a:t>www.th-nuernberg.de</a:t>
            </a:r>
            <a:endParaRPr b="0" lang="de-DE" sz="1000" spc="-1" strike="noStrike">
              <a:latin typeface="Times New Roman"/>
            </a:endParaRPr>
          </a:p>
        </p:txBody>
      </p:sp>
      <p:sp>
        <p:nvSpPr>
          <p:cNvPr id="273" name="PlaceHolder 3"/>
          <p:cNvSpPr>
            <a:spLocks noGrp="1"/>
          </p:cNvSpPr>
          <p:nvPr>
            <p:ph type="sldNum" idx="19"/>
          </p:nvPr>
        </p:nvSpPr>
        <p:spPr>
          <a:xfrm>
            <a:off x="8174160" y="6381720"/>
            <a:ext cx="718560" cy="1785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de-DE" sz="1000" spc="-1" strike="noStrike">
                <a:solidFill>
                  <a:srgbClr val="000000"/>
                </a:solidFill>
                <a:latin typeface="Arial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Seite </a:t>
            </a:r>
            <a:fld id="{14C659B8-C2DD-448B-A67D-1FFCEB6A58E4}" type="slidenum"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&lt;number&gt;</a:t>
            </a:fld>
            <a:endParaRPr b="0" lang="de-DE" sz="1000" spc="-1" strike="noStrike">
              <a:latin typeface="Times New Roman"/>
            </a:endParaRPr>
          </a:p>
        </p:txBody>
      </p:sp>
      <p:sp>
        <p:nvSpPr>
          <p:cNvPr id="274" name="Textfeld 1"/>
          <p:cNvSpPr/>
          <p:nvPr/>
        </p:nvSpPr>
        <p:spPr>
          <a:xfrm>
            <a:off x="3832560" y="2727720"/>
            <a:ext cx="14994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Layout Fusion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275" name="PlaceHolder 3"/>
          <p:cNvSpPr/>
          <p:nvPr/>
        </p:nvSpPr>
        <p:spPr>
          <a:xfrm>
            <a:off x="3534120" y="6381720"/>
            <a:ext cx="3219840" cy="3596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Vortrag LPDES – Viktor Dilman, Christoph Kirschner</a:t>
            </a:r>
            <a:endParaRPr b="0" lang="de-DE" sz="1000" spc="-1" strike="noStrike">
              <a:latin typeface="Arial"/>
            </a:endParaRPr>
          </a:p>
        </p:txBody>
      </p:sp>
      <p:pic>
        <p:nvPicPr>
          <p:cNvPr id="276" name="" descr=""/>
          <p:cNvPicPr/>
          <p:nvPr/>
        </p:nvPicPr>
        <p:blipFill>
          <a:blip r:embed="rId1"/>
          <a:stretch/>
        </p:blipFill>
        <p:spPr>
          <a:xfrm>
            <a:off x="228600" y="1682280"/>
            <a:ext cx="4885200" cy="3781080"/>
          </a:xfrm>
          <a:prstGeom prst="rect">
            <a:avLst/>
          </a:prstGeom>
          <a:ln w="0">
            <a:noFill/>
          </a:ln>
        </p:spPr>
      </p:pic>
      <p:pic>
        <p:nvPicPr>
          <p:cNvPr id="277" name="" descr=""/>
          <p:cNvPicPr/>
          <p:nvPr/>
        </p:nvPicPr>
        <p:blipFill>
          <a:blip r:embed="rId2"/>
          <a:stretch/>
        </p:blipFill>
        <p:spPr>
          <a:xfrm>
            <a:off x="5221800" y="2207520"/>
            <a:ext cx="3720240" cy="2880360"/>
          </a:xfrm>
          <a:prstGeom prst="rect">
            <a:avLst/>
          </a:prstGeom>
          <a:ln w="0">
            <a:noFill/>
          </a:ln>
        </p:spPr>
      </p:pic>
      <p:sp>
        <p:nvSpPr>
          <p:cNvPr id="278" name="Textfeld 4"/>
          <p:cNvSpPr/>
          <p:nvPr/>
        </p:nvSpPr>
        <p:spPr>
          <a:xfrm>
            <a:off x="253800" y="5512680"/>
            <a:ext cx="3200400" cy="25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i="1" lang="de-DE" sz="1100" spc="-1" strike="noStrike">
                <a:solidFill>
                  <a:srgbClr val="000000"/>
                </a:solidFill>
                <a:latin typeface="Arial"/>
                <a:ea typeface="DejaVu Sans"/>
              </a:rPr>
              <a:t>Abb. 3: Layout des LFO in Fusion 360  </a:t>
            </a:r>
            <a:endParaRPr b="0" lang="de-DE" sz="1100" spc="-1" strike="noStrike">
              <a:latin typeface="Arial"/>
            </a:endParaRPr>
          </a:p>
        </p:txBody>
      </p:sp>
      <p:sp>
        <p:nvSpPr>
          <p:cNvPr id="279" name="Textfeld 8"/>
          <p:cNvSpPr/>
          <p:nvPr/>
        </p:nvSpPr>
        <p:spPr>
          <a:xfrm>
            <a:off x="5257800" y="5229360"/>
            <a:ext cx="3200400" cy="25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i="1" lang="de-DE" sz="1100" spc="-1" strike="noStrike">
                <a:solidFill>
                  <a:srgbClr val="000000"/>
                </a:solidFill>
                <a:latin typeface="Arial"/>
                <a:ea typeface="DejaVu Sans"/>
              </a:rPr>
              <a:t>Abb. 4: Rendering der LFO-Platine (AISLER)   </a:t>
            </a:r>
            <a:endParaRPr b="0" lang="de-DE" sz="1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/>
          </p:cNvSpPr>
          <p:nvPr>
            <p:ph type="title"/>
          </p:nvPr>
        </p:nvSpPr>
        <p:spPr>
          <a:xfrm>
            <a:off x="250920" y="188640"/>
            <a:ext cx="8639280" cy="5738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de-DE" sz="2400" spc="-1" strike="noStrike">
                <a:solidFill>
                  <a:srgbClr val="0046a0"/>
                </a:solidFill>
                <a:latin typeface="Arial"/>
                <a:ea typeface="DejaVu Sans"/>
              </a:rPr>
              <a:t>3.1  Rapid-Prototyping mit Fusion360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1" name="PlaceHolder 2"/>
          <p:cNvSpPr>
            <a:spLocks noGrp="1"/>
          </p:cNvSpPr>
          <p:nvPr>
            <p:ph type="ftr" idx="20"/>
          </p:nvPr>
        </p:nvSpPr>
        <p:spPr>
          <a:xfrm>
            <a:off x="252000" y="6381720"/>
            <a:ext cx="7178040" cy="3596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t">
            <a:noAutofit/>
          </a:bodyPr>
          <a:lstStyle>
            <a:lvl1pPr>
              <a:lnSpc>
                <a:spcPct val="100000"/>
              </a:lnSpc>
              <a:buNone/>
              <a:defRPr b="0" lang="de-DE" sz="1000" spc="-1" strike="noStrike">
                <a:solidFill>
                  <a:srgbClr val="000000"/>
                </a:solidFill>
                <a:latin typeface="Arial"/>
                <a:ea typeface="DejaVu Sans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Technische Hochschule Nürnberg Georg Simon Ohm</a:t>
            </a:r>
            <a:endParaRPr b="0" lang="de-DE" sz="1000" spc="-1" strike="noStrike">
              <a:latin typeface="Times New Roman"/>
            </a:endParaRPr>
          </a:p>
          <a:p>
            <a:pPr>
              <a:lnSpc>
                <a:spcPct val="100000"/>
              </a:lnSpc>
              <a:buNone/>
            </a:pPr>
            <a:r>
              <a:rPr b="0" lang="de-DE" sz="1000" spc="-1" strike="noStrike">
                <a:solidFill>
                  <a:srgbClr val="0046a0"/>
                </a:solidFill>
                <a:latin typeface="Arial"/>
                <a:ea typeface="DejaVu Sans"/>
              </a:rPr>
              <a:t>www.th-nuernberg.de</a:t>
            </a:r>
            <a:endParaRPr b="0" lang="de-DE" sz="1000" spc="-1" strike="noStrike">
              <a:latin typeface="Times New Roman"/>
            </a:endParaRPr>
          </a:p>
        </p:txBody>
      </p:sp>
      <p:sp>
        <p:nvSpPr>
          <p:cNvPr id="282" name="PlaceHolder 3"/>
          <p:cNvSpPr>
            <a:spLocks noGrp="1"/>
          </p:cNvSpPr>
          <p:nvPr>
            <p:ph type="sldNum" idx="21"/>
          </p:nvPr>
        </p:nvSpPr>
        <p:spPr>
          <a:xfrm>
            <a:off x="8174160" y="6381720"/>
            <a:ext cx="718560" cy="1785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de-DE" sz="1000" spc="-1" strike="noStrike">
                <a:solidFill>
                  <a:srgbClr val="000000"/>
                </a:solidFill>
                <a:latin typeface="Arial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Seite </a:t>
            </a:r>
            <a:fld id="{13931197-8366-4FD0-87A8-51AA15BC465E}" type="slidenum"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&lt;number&gt;</a:t>
            </a:fld>
            <a:endParaRPr b="0" lang="de-DE" sz="1000" spc="-1" strike="noStrike">
              <a:latin typeface="Times New Roman"/>
            </a:endParaRPr>
          </a:p>
        </p:txBody>
      </p:sp>
      <p:pic>
        <p:nvPicPr>
          <p:cNvPr id="283" name="Grafik 257" descr=""/>
          <p:cNvPicPr/>
          <p:nvPr/>
        </p:nvPicPr>
        <p:blipFill>
          <a:blip r:embed="rId1"/>
          <a:srcRect l="0" t="4937" r="0" b="47526"/>
          <a:stretch/>
        </p:blipFill>
        <p:spPr>
          <a:xfrm>
            <a:off x="253800" y="908280"/>
            <a:ext cx="4455360" cy="913680"/>
          </a:xfrm>
          <a:prstGeom prst="rect">
            <a:avLst/>
          </a:prstGeom>
          <a:ln w="0">
            <a:noFill/>
          </a:ln>
        </p:spPr>
      </p:pic>
      <p:pic>
        <p:nvPicPr>
          <p:cNvPr id="284" name="Grafik 258" descr=""/>
          <p:cNvPicPr/>
          <p:nvPr/>
        </p:nvPicPr>
        <p:blipFill>
          <a:blip r:embed="rId2"/>
          <a:srcRect l="702" t="0" r="0" b="0"/>
          <a:stretch/>
        </p:blipFill>
        <p:spPr>
          <a:xfrm>
            <a:off x="5120280" y="2217240"/>
            <a:ext cx="3612240" cy="2606040"/>
          </a:xfrm>
          <a:prstGeom prst="rect">
            <a:avLst/>
          </a:prstGeom>
          <a:ln w="0">
            <a:noFill/>
          </a:ln>
        </p:spPr>
      </p:pic>
      <p:sp>
        <p:nvSpPr>
          <p:cNvPr id="285" name="PlaceHolder 3"/>
          <p:cNvSpPr/>
          <p:nvPr/>
        </p:nvSpPr>
        <p:spPr>
          <a:xfrm>
            <a:off x="3534120" y="6381720"/>
            <a:ext cx="3219840" cy="3596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Vortrag LPDES – Viktor Dilman, Christoph Kirschner</a:t>
            </a:r>
            <a:endParaRPr b="0" lang="de-DE" sz="1000" spc="-1" strike="noStrike">
              <a:latin typeface="Arial"/>
            </a:endParaRPr>
          </a:p>
        </p:txBody>
      </p:sp>
      <p:pic>
        <p:nvPicPr>
          <p:cNvPr id="286" name="" descr=""/>
          <p:cNvPicPr/>
          <p:nvPr/>
        </p:nvPicPr>
        <p:blipFill>
          <a:blip r:embed="rId3"/>
          <a:srcRect l="0" t="0" r="0" b="31504"/>
          <a:stretch/>
        </p:blipFill>
        <p:spPr>
          <a:xfrm>
            <a:off x="464400" y="2778480"/>
            <a:ext cx="2327400" cy="2834280"/>
          </a:xfrm>
          <a:prstGeom prst="rect">
            <a:avLst/>
          </a:prstGeom>
          <a:ln w="0">
            <a:noFill/>
          </a:ln>
        </p:spPr>
      </p:pic>
      <p:sp>
        <p:nvSpPr>
          <p:cNvPr id="287" name=""/>
          <p:cNvSpPr/>
          <p:nvPr/>
        </p:nvSpPr>
        <p:spPr>
          <a:xfrm flipH="1" rot="16200000">
            <a:off x="4988160" y="1033200"/>
            <a:ext cx="911160" cy="1143000"/>
          </a:xfrm>
          <a:custGeom>
            <a:avLst/>
            <a:gdLst/>
            <a:ahLst/>
            <a:rect l="l" t="t" r="r" b="b"/>
            <a:pathLst>
              <a:path w="841" h="854">
                <a:moveTo>
                  <a:pt x="517" y="247"/>
                </a:moveTo>
                <a:lnTo>
                  <a:pt x="517" y="415"/>
                </a:lnTo>
                <a:lnTo>
                  <a:pt x="264" y="415"/>
                </a:lnTo>
                <a:lnTo>
                  <a:pt x="264" y="0"/>
                </a:lnTo>
                <a:lnTo>
                  <a:pt x="0" y="0"/>
                </a:lnTo>
                <a:lnTo>
                  <a:pt x="0" y="680"/>
                </a:lnTo>
                <a:lnTo>
                  <a:pt x="517" y="680"/>
                </a:lnTo>
                <a:lnTo>
                  <a:pt x="517" y="854"/>
                </a:lnTo>
                <a:lnTo>
                  <a:pt x="841" y="547"/>
                </a:lnTo>
                <a:lnTo>
                  <a:pt x="517" y="247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88" name=""/>
          <p:cNvSpPr/>
          <p:nvPr/>
        </p:nvSpPr>
        <p:spPr>
          <a:xfrm>
            <a:off x="2935800" y="3863160"/>
            <a:ext cx="2057400" cy="640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21600" y="5400"/>
                </a:moveTo>
                <a:lnTo>
                  <a:pt x="5400" y="5400"/>
                </a:lnTo>
                <a:lnTo>
                  <a:pt x="5400" y="0"/>
                </a:lnTo>
                <a:lnTo>
                  <a:pt x="0" y="10800"/>
                </a:lnTo>
                <a:lnTo>
                  <a:pt x="5400" y="21600"/>
                </a:lnTo>
                <a:lnTo>
                  <a:pt x="5400" y="16200"/>
                </a:lnTo>
                <a:lnTo>
                  <a:pt x="21600" y="1620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89" name="Textfeld 9"/>
          <p:cNvSpPr/>
          <p:nvPr/>
        </p:nvSpPr>
        <p:spPr>
          <a:xfrm>
            <a:off x="228600" y="1868760"/>
            <a:ext cx="3200400" cy="25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i="1" lang="de-DE" sz="1100" spc="-1" strike="noStrike">
                <a:solidFill>
                  <a:srgbClr val="000000"/>
                </a:solidFill>
                <a:latin typeface="Arial"/>
                <a:ea typeface="DejaVu Sans"/>
              </a:rPr>
              <a:t>Abb. 5: Export der Gerber-Datei in Fusion 360</a:t>
            </a:r>
            <a:endParaRPr b="0" lang="de-DE" sz="1100" spc="-1" strike="noStrike">
              <a:latin typeface="Arial"/>
            </a:endParaRPr>
          </a:p>
        </p:txBody>
      </p:sp>
      <p:sp>
        <p:nvSpPr>
          <p:cNvPr id="290" name="Textfeld 12"/>
          <p:cNvSpPr/>
          <p:nvPr/>
        </p:nvSpPr>
        <p:spPr>
          <a:xfrm>
            <a:off x="5257800" y="5000760"/>
            <a:ext cx="3200400" cy="42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i="1" lang="de-DE" sz="1100" spc="-1" strike="noStrike">
                <a:solidFill>
                  <a:srgbClr val="000000"/>
                </a:solidFill>
                <a:latin typeface="Arial"/>
                <a:ea typeface="DejaVu Sans"/>
              </a:rPr>
              <a:t>Abb. 6: Import der Gerber-Datei in Bantam Tools   </a:t>
            </a:r>
            <a:endParaRPr b="0" lang="de-DE" sz="1100" spc="-1" strike="noStrike">
              <a:latin typeface="Arial"/>
            </a:endParaRPr>
          </a:p>
        </p:txBody>
      </p:sp>
      <p:sp>
        <p:nvSpPr>
          <p:cNvPr id="291" name="Textfeld 13"/>
          <p:cNvSpPr/>
          <p:nvPr/>
        </p:nvSpPr>
        <p:spPr>
          <a:xfrm>
            <a:off x="469800" y="5656680"/>
            <a:ext cx="3200400" cy="25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i="1" lang="de-DE" sz="1100" spc="-1" strike="noStrike">
                <a:solidFill>
                  <a:srgbClr val="000000"/>
                </a:solidFill>
                <a:latin typeface="Arial"/>
                <a:ea typeface="DejaVu Sans"/>
              </a:rPr>
              <a:t>Abb. 7: Fertige Prototypen-Platine   </a:t>
            </a:r>
            <a:endParaRPr b="0" lang="de-DE" sz="1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/>
          <p:cNvSpPr>
            <a:spLocks noGrp="1"/>
          </p:cNvSpPr>
          <p:nvPr>
            <p:ph type="title"/>
          </p:nvPr>
        </p:nvSpPr>
        <p:spPr>
          <a:xfrm>
            <a:off x="250920" y="188640"/>
            <a:ext cx="8639280" cy="5738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de-DE" sz="2400" spc="-1" strike="noStrike">
                <a:solidFill>
                  <a:srgbClr val="0046a0"/>
                </a:solidFill>
                <a:latin typeface="Arial"/>
                <a:ea typeface="DejaVu Sans"/>
              </a:rPr>
              <a:t>3.1  Rapid-Prototyping mit Fusion360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3" name="PlaceHolder 2"/>
          <p:cNvSpPr>
            <a:spLocks noGrp="1"/>
          </p:cNvSpPr>
          <p:nvPr>
            <p:ph type="ftr" idx="22"/>
          </p:nvPr>
        </p:nvSpPr>
        <p:spPr>
          <a:xfrm>
            <a:off x="252000" y="6381720"/>
            <a:ext cx="7178040" cy="3596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t">
            <a:noAutofit/>
          </a:bodyPr>
          <a:lstStyle>
            <a:lvl1pPr>
              <a:lnSpc>
                <a:spcPct val="100000"/>
              </a:lnSpc>
              <a:buNone/>
              <a:defRPr b="0" lang="de-DE" sz="1000" spc="-1" strike="noStrike">
                <a:solidFill>
                  <a:srgbClr val="000000"/>
                </a:solidFill>
                <a:latin typeface="Arial"/>
                <a:ea typeface="DejaVu Sans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Technische Hochschule Nürnberg Georg Simon Ohm</a:t>
            </a:r>
            <a:endParaRPr b="0" lang="de-DE" sz="1000" spc="-1" strike="noStrike">
              <a:latin typeface="Times New Roman"/>
            </a:endParaRPr>
          </a:p>
          <a:p>
            <a:pPr>
              <a:lnSpc>
                <a:spcPct val="100000"/>
              </a:lnSpc>
              <a:buNone/>
            </a:pPr>
            <a:r>
              <a:rPr b="0" lang="de-DE" sz="1000" spc="-1" strike="noStrike">
                <a:solidFill>
                  <a:srgbClr val="0046a0"/>
                </a:solidFill>
                <a:latin typeface="Arial"/>
                <a:ea typeface="DejaVu Sans"/>
              </a:rPr>
              <a:t>www.th-nuernberg.de</a:t>
            </a:r>
            <a:endParaRPr b="0" lang="de-DE" sz="1000" spc="-1" strike="noStrike">
              <a:latin typeface="Times New Roman"/>
            </a:endParaRPr>
          </a:p>
        </p:txBody>
      </p:sp>
      <p:sp>
        <p:nvSpPr>
          <p:cNvPr id="294" name="PlaceHolder 3"/>
          <p:cNvSpPr>
            <a:spLocks noGrp="1"/>
          </p:cNvSpPr>
          <p:nvPr>
            <p:ph type="sldNum" idx="23"/>
          </p:nvPr>
        </p:nvSpPr>
        <p:spPr>
          <a:xfrm>
            <a:off x="8174160" y="6381720"/>
            <a:ext cx="718560" cy="1785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de-DE" sz="1000" spc="-1" strike="noStrike">
                <a:solidFill>
                  <a:srgbClr val="000000"/>
                </a:solidFill>
                <a:latin typeface="Arial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Seite </a:t>
            </a:r>
            <a:fld id="{CD0A30C2-FBC1-4BC1-86F8-F08FAF706342}" type="slidenum"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&lt;number&gt;</a:t>
            </a:fld>
            <a:endParaRPr b="0" lang="de-DE" sz="1000" spc="-1" strike="noStrike">
              <a:latin typeface="Times New Roman"/>
            </a:endParaRPr>
          </a:p>
        </p:txBody>
      </p:sp>
      <p:sp>
        <p:nvSpPr>
          <p:cNvPr id="295" name="Textfeld 1"/>
          <p:cNvSpPr/>
          <p:nvPr/>
        </p:nvSpPr>
        <p:spPr>
          <a:xfrm>
            <a:off x="2823480" y="2572560"/>
            <a:ext cx="31222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Frontplatten design in Fusion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296" name="PlaceHolder 3"/>
          <p:cNvSpPr/>
          <p:nvPr/>
        </p:nvSpPr>
        <p:spPr>
          <a:xfrm>
            <a:off x="3534120" y="6381720"/>
            <a:ext cx="3219840" cy="3596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Vortrag LPDES – Viktor Dilman, Christoph Kirschner</a:t>
            </a:r>
            <a:endParaRPr b="0" lang="de-DE" sz="1000" spc="-1" strike="noStrike">
              <a:latin typeface="Arial"/>
            </a:endParaRPr>
          </a:p>
        </p:txBody>
      </p:sp>
      <p:pic>
        <p:nvPicPr>
          <p:cNvPr id="297" name="" descr=""/>
          <p:cNvPicPr/>
          <p:nvPr/>
        </p:nvPicPr>
        <p:blipFill>
          <a:blip r:embed="rId1"/>
          <a:stretch/>
        </p:blipFill>
        <p:spPr>
          <a:xfrm rot="16176000">
            <a:off x="2398680" y="510840"/>
            <a:ext cx="4408200" cy="5425920"/>
          </a:xfrm>
          <a:prstGeom prst="rect">
            <a:avLst/>
          </a:prstGeom>
          <a:ln w="0">
            <a:noFill/>
          </a:ln>
        </p:spPr>
      </p:pic>
      <p:sp>
        <p:nvSpPr>
          <p:cNvPr id="298" name="Textfeld 15"/>
          <p:cNvSpPr/>
          <p:nvPr/>
        </p:nvSpPr>
        <p:spPr>
          <a:xfrm>
            <a:off x="2467800" y="4594680"/>
            <a:ext cx="4572000" cy="25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i="1" lang="de-DE" sz="1100" spc="-1" strike="noStrike">
                <a:solidFill>
                  <a:srgbClr val="000000"/>
                </a:solidFill>
                <a:latin typeface="Arial"/>
                <a:ea typeface="DejaVu Sans"/>
              </a:rPr>
              <a:t>Abb. 8: Konstruktion der Frontplatte mit 3D-Model der Platine   </a:t>
            </a:r>
            <a:endParaRPr b="0" lang="de-DE" sz="1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46a0"/>
      </a:hlink>
      <a:folHlink>
        <a:srgbClr val="b2b2b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46a0"/>
      </a:hlink>
      <a:folHlink>
        <a:srgbClr val="b2b2b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46a0"/>
      </a:hlink>
      <a:folHlink>
        <a:srgbClr val="b2b2b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46a0"/>
      </a:hlink>
      <a:folHlink>
        <a:srgbClr val="b2b2b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Folien_deutsch</Template>
  <TotalTime>9</TotalTime>
  <Application>LibreOffice/7.3.7.2$Linux_X86_64 LibreOffice_project/30$Build-2</Application>
  <AppVersion>15.0000</AppVersion>
  <Words>559</Words>
  <Paragraphs>130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2022-10-13T16:02:40Z</dcterms:created>
  <dc:creator>dilmanvi74631</dc:creator>
  <dc:description/>
  <dc:language>de-DE</dc:language>
  <cp:lastModifiedBy/>
  <cp:lastPrinted>2000-02-04T07:33:50Z</cp:lastPrinted>
  <dcterms:modified xsi:type="dcterms:W3CDTF">2022-12-16T17:22:33Z</dcterms:modified>
  <cp:revision>36</cp:revision>
  <dc:subject/>
  <dc:title>Produktarchitektur und -Strategien 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7</vt:i4>
  </property>
  <property fmtid="{D5CDD505-2E9C-101B-9397-08002B2CF9AE}" pid="3" name="PresentationFormat">
    <vt:lpwstr>Bildschirmpräsentation (4:3)</vt:lpwstr>
  </property>
  <property fmtid="{D5CDD505-2E9C-101B-9397-08002B2CF9AE}" pid="4" name="Slides">
    <vt:i4>14</vt:i4>
  </property>
</Properties>
</file>