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72" r:id="rId8"/>
    <p:sldId id="260" r:id="rId9"/>
    <p:sldId id="269" r:id="rId10"/>
    <p:sldId id="264" r:id="rId11"/>
    <p:sldId id="274" r:id="rId12"/>
    <p:sldId id="270" r:id="rId13"/>
    <p:sldId id="265" r:id="rId14"/>
    <p:sldId id="261" r:id="rId15"/>
    <p:sldId id="273" r:id="rId16"/>
    <p:sldId id="266" r:id="rId17"/>
    <p:sldId id="267" r:id="rId18"/>
    <p:sldId id="268" r:id="rId19"/>
  </p:sldIdLst>
  <p:sldSz cx="9144000" cy="6858000" type="screen4x3"/>
  <p:notesSz cx="6723063" cy="98520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B3A"/>
    <a:srgbClr val="FF0000"/>
    <a:srgbClr val="004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>
      <p:cViewPr>
        <p:scale>
          <a:sx n="127" d="100"/>
          <a:sy n="127" d="100"/>
        </p:scale>
        <p:origin x="-544" y="-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dt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de-DE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de-DE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48" name="PlaceHolder 5"/>
          <p:cNvSpPr>
            <a:spLocks noGrp="1"/>
          </p:cNvSpPr>
          <p:nvPr>
            <p:ph type="ftr" idx="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de-DE" sz="1400" b="0" strike="noStrike" spc="-1">
                <a:latin typeface="Times New Roman"/>
              </a:defRPr>
            </a:lvl1pPr>
          </a:lstStyle>
          <a:p>
            <a:r>
              <a:rPr lang="de-DE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49" name="PlaceHolder 6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de-DE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5AAB67CA-36E7-45A5-BF13-A22122B1375D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25" y="738188"/>
            <a:ext cx="4927600" cy="369570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760" cy="44334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360" cy="142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sldNum" idx="32"/>
          </p:nvPr>
        </p:nvSpPr>
        <p:spPr>
          <a:xfrm>
            <a:off x="4370400" y="9318600"/>
            <a:ext cx="1493640" cy="491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800" b="0" strike="noStrike" spc="-1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800" b="0" strike="noStrike" spc="-1">
                <a:solidFill>
                  <a:srgbClr val="000000"/>
                </a:solidFill>
                <a:latin typeface="Arial"/>
                <a:ea typeface="+mn-ea"/>
              </a:rPr>
              <a:t>Folie </a:t>
            </a:r>
            <a:fld id="{4D7BF617-7300-4B4B-B63A-80B169E8E20D}" type="slidenum">
              <a:rPr lang="en-US" sz="800" b="0" strike="noStrike" spc="-1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lang="de-DE" sz="8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25" y="738188"/>
            <a:ext cx="4927600" cy="369570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760" cy="44334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360" cy="142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sldNum" idx="33"/>
          </p:nvPr>
        </p:nvSpPr>
        <p:spPr>
          <a:xfrm>
            <a:off x="4370400" y="9318600"/>
            <a:ext cx="1493640" cy="491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Folie </a:t>
            </a:r>
            <a:fld id="{C2A719D2-948A-4EA0-95EF-6FE296051600}" type="slidenum">
              <a:rPr lang="en-US" sz="1400" b="0" strike="noStrike" spc="-1">
                <a:latin typeface="Times New Roman"/>
              </a:rPr>
              <a:t>2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25" y="738188"/>
            <a:ext cx="4927600" cy="369570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760" cy="44334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360" cy="142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sldNum" idx="34"/>
          </p:nvPr>
        </p:nvSpPr>
        <p:spPr>
          <a:xfrm>
            <a:off x="4370400" y="9318600"/>
            <a:ext cx="1493640" cy="491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Folie </a:t>
            </a:r>
            <a:fld id="{7F66BE42-C94A-42F8-8F5D-88C2408C8792}" type="slidenum">
              <a:rPr lang="en-US" sz="1400" b="0" strike="noStrike" spc="-1">
                <a:latin typeface="Times New Roman"/>
              </a:rPr>
              <a:t>3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25" y="738188"/>
            <a:ext cx="4927600" cy="369570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760" cy="44334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360" cy="142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sldNum" idx="35"/>
          </p:nvPr>
        </p:nvSpPr>
        <p:spPr>
          <a:xfrm>
            <a:off x="4370400" y="9318600"/>
            <a:ext cx="1493640" cy="491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Folie </a:t>
            </a:r>
            <a:fld id="{DAFAB654-782A-44A3-97FE-C840D23AFFF2}" type="slidenum">
              <a:rPr lang="en-US" sz="1400" b="0" strike="noStrike" spc="-1">
                <a:latin typeface="Times New Roman"/>
              </a:rPr>
              <a:t>4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25" y="738188"/>
            <a:ext cx="4927600" cy="369570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760" cy="44334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360" cy="142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sldNum" idx="35"/>
          </p:nvPr>
        </p:nvSpPr>
        <p:spPr>
          <a:xfrm>
            <a:off x="4370400" y="9318600"/>
            <a:ext cx="1493640" cy="491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Folie </a:t>
            </a:r>
            <a:fld id="{DAFAB654-782A-44A3-97FE-C840D23AFFF2}" type="slidenum">
              <a:rPr lang="en-US" sz="1400" b="0" strike="noStrike" spc="-1">
                <a:latin typeface="Times New Roman"/>
              </a:rPr>
              <a:t>5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8498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25" y="738188"/>
            <a:ext cx="4927600" cy="369570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760" cy="44334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360" cy="142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sldNum" idx="36"/>
          </p:nvPr>
        </p:nvSpPr>
        <p:spPr>
          <a:xfrm>
            <a:off x="4370400" y="9318600"/>
            <a:ext cx="1493640" cy="491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Folie </a:t>
            </a:r>
            <a:fld id="{FD807312-3C78-49FC-A23A-D66E49BA66BE}" type="slidenum">
              <a:rPr lang="en-US" sz="1400" b="0" strike="noStrike" spc="-1">
                <a:latin typeface="Times New Roman"/>
              </a:rPr>
              <a:t>14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25" y="738188"/>
            <a:ext cx="4927600" cy="369570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760" cy="44334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360" cy="142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sldNum" idx="37"/>
          </p:nvPr>
        </p:nvSpPr>
        <p:spPr>
          <a:xfrm>
            <a:off x="4370400" y="9318600"/>
            <a:ext cx="1493640" cy="491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Folie </a:t>
            </a:r>
            <a:fld id="{12272F78-2708-4FC2-A7C1-AF913C76579F}" type="slidenum">
              <a:rPr lang="en-US" sz="1400" b="0" strike="noStrike" spc="-1">
                <a:latin typeface="Times New Roman"/>
              </a:rPr>
              <a:t>15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252000" y="370404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67928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17304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9444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25200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17304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09444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2E63C6-D375-49D0-B9E3-9D55F666EC5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3E0AD17-D148-4BEB-BC02-7CA594C2409E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5315862-F73E-435A-A92F-9F4CA2839C37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EF78911-17FC-41F6-BE63-CEA433D1200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7FFC628-000A-4CF9-9FB4-D920702C4DAA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250920" y="188640"/>
            <a:ext cx="8639640" cy="266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7BCAEA4-42EF-4F4F-9DDA-74B0A0828ABF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3CAC7DB-53EC-4213-BDE6-675AEFA3695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67928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253A72D-7290-4D28-9AA3-41B524ACABF7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C5CBE38-880C-426B-AE44-A645F8F7BF4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252000" y="370404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6218C51-1CDB-40C3-A82F-85284268179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467928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4206BFF-57D9-4245-AFD8-768E3417D18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317304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09444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25200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317304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609444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D1331AA-25BF-4E26-82C8-BD3EA21744D9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F0E309C4-5093-4747-BE07-4DD19E484D91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8CE6681-330A-424B-A814-8789BCB9353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0E32B7E-AB0D-45D7-9518-CBA12E0FCA99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C49F825-E63A-4CCE-899C-9CA9AC78D440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AA61897-B5D1-44B7-9AD0-1B6ED3C367C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250920" y="188640"/>
            <a:ext cx="8639640" cy="266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74A05DB-691E-4544-B0ED-B410F05E7ED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A17FF3B-3CF3-4B41-B182-83FF83370E9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67928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3FD7900-8C7C-4130-B9B5-59881AE5283F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11DA8C6-F1F3-448B-9F71-1D7C92045F5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252000" y="370404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3013474-88B5-49A4-91B7-5E31BFB3FD1A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467928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5217A070-56A2-43B4-865E-DF141C244CD9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317304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09444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25200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/>
          </p:nvPr>
        </p:nvSpPr>
        <p:spPr>
          <a:xfrm>
            <a:off x="317304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/>
          </p:nvPr>
        </p:nvSpPr>
        <p:spPr>
          <a:xfrm>
            <a:off x="609444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7B3A398D-8A37-4982-92B7-DB7906B66B8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250920" y="188640"/>
            <a:ext cx="8639640" cy="266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67928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8" hidden="1"/>
          <p:cNvSpPr/>
          <p:nvPr/>
        </p:nvSpPr>
        <p:spPr>
          <a:xfrm>
            <a:off x="9509040" y="574560"/>
            <a:ext cx="184320" cy="4611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Text Box 265" hidden="1"/>
          <p:cNvSpPr/>
          <p:nvPr/>
        </p:nvSpPr>
        <p:spPr>
          <a:xfrm>
            <a:off x="3276720" y="4800600"/>
            <a:ext cx="183960" cy="2149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Rectangle 257" hidden="1"/>
          <p:cNvSpPr/>
          <p:nvPr/>
        </p:nvSpPr>
        <p:spPr>
          <a:xfrm>
            <a:off x="251640" y="6237360"/>
            <a:ext cx="8639640" cy="2520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Rectangle 89" hidden="1"/>
          <p:cNvSpPr/>
          <p:nvPr/>
        </p:nvSpPr>
        <p:spPr>
          <a:xfrm>
            <a:off x="250920" y="836640"/>
            <a:ext cx="8639640" cy="5688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Grafik 13"/>
          <p:cNvPicPr/>
          <p:nvPr/>
        </p:nvPicPr>
        <p:blipFill>
          <a:blip r:embed="rId14"/>
          <a:stretch/>
        </p:blipFill>
        <p:spPr>
          <a:xfrm>
            <a:off x="6120000" y="259200"/>
            <a:ext cx="2796840" cy="395280"/>
          </a:xfrm>
          <a:prstGeom prst="rect">
            <a:avLst/>
          </a:prstGeom>
          <a:ln w="0">
            <a:noFill/>
          </a:ln>
        </p:spPr>
      </p:pic>
      <p:sp>
        <p:nvSpPr>
          <p:cNvPr id="7" name="Text Box 3"/>
          <p:cNvSpPr/>
          <p:nvPr/>
        </p:nvSpPr>
        <p:spPr>
          <a:xfrm>
            <a:off x="9509040" y="574560"/>
            <a:ext cx="184320" cy="4611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Text Box 6"/>
          <p:cNvSpPr/>
          <p:nvPr/>
        </p:nvSpPr>
        <p:spPr>
          <a:xfrm>
            <a:off x="3276720" y="4800600"/>
            <a:ext cx="183960" cy="2149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0" y="2130480"/>
            <a:ext cx="4320720" cy="1469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800" b="1" strike="noStrike" spc="-1">
                <a:solidFill>
                  <a:srgbClr val="0046A0"/>
                </a:solidFill>
                <a:latin typeface="Arial"/>
              </a:rPr>
              <a:t>Mastertitelformat bearbeiten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Rectangle 257"/>
          <p:cNvSpPr/>
          <p:nvPr/>
        </p:nvSpPr>
        <p:spPr>
          <a:xfrm>
            <a:off x="251640" y="6237360"/>
            <a:ext cx="8639640" cy="2520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89"/>
          <p:cNvSpPr/>
          <p:nvPr/>
        </p:nvSpPr>
        <p:spPr>
          <a:xfrm>
            <a:off x="250920" y="836640"/>
            <a:ext cx="8639640" cy="5688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" name="Grafik 10"/>
          <p:cNvPicPr/>
          <p:nvPr/>
        </p:nvPicPr>
        <p:blipFill>
          <a:blip r:embed="rId14"/>
          <a:stretch/>
        </p:blipFill>
        <p:spPr>
          <a:xfrm>
            <a:off x="6120000" y="259200"/>
            <a:ext cx="2796840" cy="39528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8"/>
          <p:cNvSpPr/>
          <p:nvPr/>
        </p:nvSpPr>
        <p:spPr>
          <a:xfrm>
            <a:off x="9509040" y="574560"/>
            <a:ext cx="184320" cy="4611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 Box 265"/>
          <p:cNvSpPr/>
          <p:nvPr/>
        </p:nvSpPr>
        <p:spPr>
          <a:xfrm>
            <a:off x="3276720" y="4800600"/>
            <a:ext cx="183960" cy="2149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Rectangle 257"/>
          <p:cNvSpPr/>
          <p:nvPr/>
        </p:nvSpPr>
        <p:spPr>
          <a:xfrm>
            <a:off x="251640" y="6237360"/>
            <a:ext cx="8639640" cy="2520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Rectangle 89"/>
          <p:cNvSpPr/>
          <p:nvPr/>
        </p:nvSpPr>
        <p:spPr>
          <a:xfrm>
            <a:off x="250920" y="836640"/>
            <a:ext cx="8639640" cy="5688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6" name="Grafik 13"/>
          <p:cNvPicPr/>
          <p:nvPr/>
        </p:nvPicPr>
        <p:blipFill>
          <a:blip r:embed="rId14"/>
          <a:stretch/>
        </p:blipFill>
        <p:spPr>
          <a:xfrm>
            <a:off x="6120000" y="259200"/>
            <a:ext cx="2796840" cy="39528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Mastertitelformat bearbeiten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9360">
            <a:noFill/>
          </a:ln>
        </p:spPr>
        <p:txBody>
          <a:bodyPr lIns="0" numCol="1" spcCol="0" anchor="t">
            <a:noAutofit/>
          </a:bodyPr>
          <a:lstStyle/>
          <a:p>
            <a:pPr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Mastertextformat bearbeiten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61800" lvl="1" indent="-361800">
              <a:lnSpc>
                <a:spcPct val="1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Char char="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Ebene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12800" lvl="2" indent="-351000">
              <a:lnSpc>
                <a:spcPct val="1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Char char="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Ebene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074600" lvl="3" indent="-361800">
              <a:lnSpc>
                <a:spcPct val="1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Char char="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Ebene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436760" lvl="4" indent="-361800">
              <a:lnSpc>
                <a:spcPct val="1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Char char="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Ebene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ftr" idx="1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&lt;footer&gt;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sldNum" idx="2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84C29827-AED1-4C2B-AAF2-C2F18E8E52A7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‹Nr.›</a:t>
            </a:fld>
            <a:endParaRPr lang="de-DE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Box 8"/>
          <p:cNvSpPr/>
          <p:nvPr/>
        </p:nvSpPr>
        <p:spPr>
          <a:xfrm>
            <a:off x="9509040" y="574560"/>
            <a:ext cx="184320" cy="4611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Text Box 265"/>
          <p:cNvSpPr/>
          <p:nvPr/>
        </p:nvSpPr>
        <p:spPr>
          <a:xfrm>
            <a:off x="3276720" y="4800600"/>
            <a:ext cx="183960" cy="2149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Rectangle 257"/>
          <p:cNvSpPr/>
          <p:nvPr/>
        </p:nvSpPr>
        <p:spPr>
          <a:xfrm>
            <a:off x="251640" y="6237360"/>
            <a:ext cx="8639640" cy="2520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Rectangle 89"/>
          <p:cNvSpPr/>
          <p:nvPr/>
        </p:nvSpPr>
        <p:spPr>
          <a:xfrm>
            <a:off x="250920" y="836640"/>
            <a:ext cx="8639640" cy="5688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3" name="Grafik 13"/>
          <p:cNvPicPr/>
          <p:nvPr/>
        </p:nvPicPr>
        <p:blipFill>
          <a:blip r:embed="rId14"/>
          <a:stretch/>
        </p:blipFill>
        <p:spPr>
          <a:xfrm>
            <a:off x="6120000" y="259200"/>
            <a:ext cx="2796840" cy="395280"/>
          </a:xfrm>
          <a:prstGeom prst="rect">
            <a:avLst/>
          </a:prstGeom>
          <a:ln w="0">
            <a:noFill/>
          </a:ln>
        </p:spPr>
      </p:pic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Mastertitelformat bearbeiten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9360">
            <a:noFill/>
          </a:ln>
        </p:spPr>
        <p:txBody>
          <a:bodyPr lIns="0" numCol="1" spcCol="0" anchor="t">
            <a:noAutofit/>
          </a:bodyPr>
          <a:lstStyle/>
          <a:p>
            <a:pPr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Mastertextformat bearbeiten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61800" lvl="1" indent="-361800">
              <a:lnSpc>
                <a:spcPct val="1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Char char="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Ebene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12800" lvl="2" indent="-351000">
              <a:lnSpc>
                <a:spcPct val="1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Char char="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Ebene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074600" lvl="3" indent="-361800">
              <a:lnSpc>
                <a:spcPct val="1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Char char="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Ebene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436760" lvl="4" indent="-361800">
              <a:lnSpc>
                <a:spcPct val="1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Char char="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Ebene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ftr" idx="3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&lt;footer&gt;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sldNum" idx="4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F0B0F639-B4ED-479A-B2AE-07F8431CEBE8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‹Nr.›</a:t>
            </a:fld>
            <a:endParaRPr lang="de-DE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icasynths.lv/shop/diy-kits-1/mki-x-esedu-diy-syste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ericasynths.lv/shop/diy-kits-1/edu-diy-mixer/" TargetMode="External"/><Relationship Id="rId4" Type="http://schemas.openxmlformats.org/officeDocument/2006/relationships/hyperlink" Target="https://www.ericasynths.lv/shop/diy-kits-1/edu-diy-vco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0" y="2390760"/>
            <a:ext cx="4320720" cy="1469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 dirty="0">
                <a:solidFill>
                  <a:srgbClr val="0046A0"/>
                </a:solidFill>
                <a:latin typeface="ArialMT"/>
              </a:rPr>
              <a:t>Die Leiterplatte als Musikinstrument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4572000" y="3981600"/>
            <a:ext cx="4320720" cy="1752120"/>
          </a:xfrm>
          <a:prstGeom prst="rect">
            <a:avLst/>
          </a:prstGeom>
          <a:noFill/>
          <a:ln w="9360">
            <a:noFill/>
          </a:ln>
        </p:spPr>
        <p:txBody>
          <a:bodyPr lIns="0" numCol="1" spcCol="0" anchor="t">
            <a:noAutofit/>
          </a:bodyPr>
          <a:lstStyle/>
          <a:p>
            <a:pPr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de-DE" sz="1800" b="1" strike="noStrike" spc="-1" dirty="0">
                <a:solidFill>
                  <a:srgbClr val="000000"/>
                </a:solidFill>
                <a:latin typeface="Arial"/>
              </a:rPr>
              <a:t>von </a:t>
            </a:r>
            <a:r>
              <a:rPr lang="de-DE" sz="1800" b="1" i="1" strike="noStrike" spc="-1" dirty="0">
                <a:solidFill>
                  <a:srgbClr val="000000"/>
                </a:solidFill>
                <a:latin typeface="Arial"/>
              </a:rPr>
              <a:t>Viktor Dilman</a:t>
            </a:r>
          </a:p>
          <a:p>
            <a:pPr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de-DE" sz="1800" b="1" spc="-1" dirty="0">
                <a:solidFill>
                  <a:srgbClr val="000000"/>
                </a:solidFill>
                <a:latin typeface="Arial"/>
              </a:rPr>
              <a:t>und</a:t>
            </a:r>
            <a:r>
              <a:rPr lang="de-DE" sz="1800" b="1" i="1" spc="-1" dirty="0">
                <a:solidFill>
                  <a:srgbClr val="000000"/>
                </a:solidFill>
                <a:latin typeface="Arial"/>
              </a:rPr>
              <a:t> Christoph Kirschner</a:t>
            </a:r>
            <a:endParaRPr lang="de-DE" sz="1800" b="1" i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endParaRPr lang="de-DE" sz="1800" b="0" strike="noStrike" spc="-1" dirty="0">
              <a:latin typeface="Arial"/>
            </a:endParaRPr>
          </a:p>
        </p:txBody>
      </p:sp>
      <p:pic>
        <p:nvPicPr>
          <p:cNvPr id="152" name="Grafik 3" descr="Disk Jockey männlich mit einfarbiger Füllung"/>
          <p:cNvPicPr/>
          <p:nvPr/>
        </p:nvPicPr>
        <p:blipFill>
          <a:blip r:embed="rId3"/>
          <a:stretch/>
        </p:blipFill>
        <p:spPr>
          <a:xfrm>
            <a:off x="705600" y="2118960"/>
            <a:ext cx="1309680" cy="1309680"/>
          </a:xfrm>
          <a:prstGeom prst="rect">
            <a:avLst/>
          </a:prstGeom>
          <a:ln w="0">
            <a:noFill/>
          </a:ln>
        </p:spPr>
      </p:pic>
      <p:pic>
        <p:nvPicPr>
          <p:cNvPr id="153" name="Grafik 11" descr="Notenschrift mit einfarbiger Füllung"/>
          <p:cNvPicPr/>
          <p:nvPr/>
        </p:nvPicPr>
        <p:blipFill>
          <a:blip r:embed="rId4"/>
          <a:stretch/>
        </p:blipFill>
        <p:spPr>
          <a:xfrm>
            <a:off x="957240" y="3092400"/>
            <a:ext cx="1968840" cy="1968840"/>
          </a:xfrm>
          <a:prstGeom prst="rect">
            <a:avLst/>
          </a:prstGeom>
          <a:ln w="0">
            <a:noFill/>
          </a:ln>
        </p:spPr>
      </p:pic>
      <p:pic>
        <p:nvPicPr>
          <p:cNvPr id="154" name="Grafik 13" descr="Stimmgabel Silhouette"/>
          <p:cNvPicPr/>
          <p:nvPr/>
        </p:nvPicPr>
        <p:blipFill>
          <a:blip r:embed="rId5"/>
          <a:stretch/>
        </p:blipFill>
        <p:spPr>
          <a:xfrm>
            <a:off x="2084760" y="2316960"/>
            <a:ext cx="914040" cy="914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3.1  Rapid-Prototyping mit Fusion360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ftr" idx="22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23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C86FE10B-0797-4BD6-BCC6-466EC7817F68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10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6AAF646-EACA-FCD0-3CEA-3ED4434A7CC8}"/>
              </a:ext>
            </a:extLst>
          </p:cNvPr>
          <p:cNvSpPr txBox="1"/>
          <p:nvPr/>
        </p:nvSpPr>
        <p:spPr>
          <a:xfrm>
            <a:off x="2805193" y="2572719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Frontplatten design in Fusion</a:t>
            </a: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BA5AF1FA-5195-B4A8-776F-E464CF74B12F}"/>
              </a:ext>
            </a:extLst>
          </p:cNvPr>
          <p:cNvSpPr txBox="1">
            <a:spLocks/>
          </p:cNvSpPr>
          <p:nvPr/>
        </p:nvSpPr>
        <p:spPr>
          <a:xfrm>
            <a:off x="3534033" y="6381720"/>
            <a:ext cx="3220249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buNone/>
              <a:defRPr lang="de-DE" sz="1000" b="0" strike="noStrike" kern="1200" spc="-1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Vortrag LPDES – Viktor Dilman, Christoph Kirschner</a:t>
            </a:r>
            <a:endParaRPr lang="de-DE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854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3.2  Rapid-Prototyping mit Fusion360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ftr" idx="24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sldNum" idx="25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BEE8871C-E824-4352-8106-BEACB8B541CC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11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263" name="Grafik 262"/>
          <p:cNvPicPr/>
          <p:nvPr/>
        </p:nvPicPr>
        <p:blipFill>
          <a:blip r:embed="rId2"/>
          <a:stretch/>
        </p:blipFill>
        <p:spPr>
          <a:xfrm>
            <a:off x="525600" y="1074240"/>
            <a:ext cx="4276080" cy="3203280"/>
          </a:xfrm>
          <a:prstGeom prst="rect">
            <a:avLst/>
          </a:prstGeom>
          <a:ln w="0">
            <a:noFill/>
          </a:ln>
        </p:spPr>
      </p:pic>
      <p:pic>
        <p:nvPicPr>
          <p:cNvPr id="264" name="Grafik 263"/>
          <p:cNvPicPr/>
          <p:nvPr/>
        </p:nvPicPr>
        <p:blipFill>
          <a:blip r:embed="rId3"/>
          <a:stretch/>
        </p:blipFill>
        <p:spPr>
          <a:xfrm>
            <a:off x="4754880" y="2445840"/>
            <a:ext cx="3794760" cy="32036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3">
            <a:extLst>
              <a:ext uri="{FF2B5EF4-FFF2-40B4-BE49-F238E27FC236}">
                <a16:creationId xmlns:a16="http://schemas.microsoft.com/office/drawing/2014/main" id="{E96BEB76-7120-8552-BA05-2B4E29530E63}"/>
              </a:ext>
            </a:extLst>
          </p:cNvPr>
          <p:cNvSpPr txBox="1">
            <a:spLocks/>
          </p:cNvSpPr>
          <p:nvPr/>
        </p:nvSpPr>
        <p:spPr>
          <a:xfrm>
            <a:off x="3534033" y="6381720"/>
            <a:ext cx="3220249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buNone/>
              <a:defRPr lang="de-DE" sz="1000" b="0" strike="noStrike" kern="1200" spc="-1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Vortrag LPDES – Viktor Dilman, Christoph Kirschner</a:t>
            </a:r>
            <a:endParaRPr lang="de-DE" dirty="0"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4.2  Low Frequency Oszillator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ftr" idx="16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7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71BFB0C5-C5F1-4390-B270-4094115838A4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12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1A3ACB-89B5-E40E-D184-798A95494549}"/>
              </a:ext>
            </a:extLst>
          </p:cNvPr>
          <p:cNvSpPr txBox="1"/>
          <p:nvPr/>
        </p:nvSpPr>
        <p:spPr>
          <a:xfrm>
            <a:off x="3513221" y="205740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Fertige Platine</a:t>
            </a: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82DEBE22-B664-1525-2C7A-FCEEDB595B5E}"/>
              </a:ext>
            </a:extLst>
          </p:cNvPr>
          <p:cNvSpPr txBox="1">
            <a:spLocks/>
          </p:cNvSpPr>
          <p:nvPr/>
        </p:nvSpPr>
        <p:spPr>
          <a:xfrm>
            <a:off x="3534033" y="6381720"/>
            <a:ext cx="3220249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buNone/>
              <a:defRPr lang="de-DE" sz="1000" b="0" strike="noStrike" kern="1200" spc="-1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Vortrag LPDES – Viktor Dilman, Christoph Kirschner</a:t>
            </a:r>
            <a:endParaRPr lang="de-DE" dirty="0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4.2  Low Frequency Oszillator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ftr" idx="16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7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71BFB0C5-C5F1-4390-B270-4094115838A4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13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1A3ACB-89B5-E40E-D184-798A95494549}"/>
              </a:ext>
            </a:extLst>
          </p:cNvPr>
          <p:cNvSpPr txBox="1"/>
          <p:nvPr/>
        </p:nvSpPr>
        <p:spPr>
          <a:xfrm>
            <a:off x="3006259" y="2157412"/>
            <a:ext cx="3128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Live Vorführung </a:t>
            </a:r>
            <a:r>
              <a:rPr lang="de-DE" sz="2800" dirty="0">
                <a:sym typeface="Wingdings" pitchFamily="2" charset="2"/>
              </a:rPr>
              <a:t></a:t>
            </a:r>
            <a:endParaRPr lang="de-DE" sz="2800" dirty="0"/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82DEBE22-B664-1525-2C7A-FCEEDB595B5E}"/>
              </a:ext>
            </a:extLst>
          </p:cNvPr>
          <p:cNvSpPr txBox="1">
            <a:spLocks/>
          </p:cNvSpPr>
          <p:nvPr/>
        </p:nvSpPr>
        <p:spPr>
          <a:xfrm>
            <a:off x="3534033" y="6381720"/>
            <a:ext cx="3220249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buNone/>
              <a:defRPr lang="de-DE" sz="1000" b="0" strike="noStrike" kern="1200" spc="-1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Vortrag LPDES – Viktor Dilman, Christoph Kirschner</a:t>
            </a:r>
            <a:endParaRPr lang="de-DE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4945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/>
          </p:nvPr>
        </p:nvSpPr>
        <p:spPr>
          <a:xfrm>
            <a:off x="252000" y="2565000"/>
            <a:ext cx="8639640" cy="1367640"/>
          </a:xfrm>
          <a:prstGeom prst="rect">
            <a:avLst/>
          </a:prstGeom>
          <a:noFill/>
          <a:ln w="9360">
            <a:noFill/>
          </a:ln>
        </p:spPr>
        <p:txBody>
          <a:bodyPr lIns="0" numCol="1" spcCol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Vielen Dank für Ihre Aufmerksamkeit!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Bestehen noch Fragen ?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ftr" idx="26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27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4B11037F-1466-4AAC-9E66-5759C372E5EB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14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0C886D1D-28AD-C933-2388-9562852B7215}"/>
              </a:ext>
            </a:extLst>
          </p:cNvPr>
          <p:cNvSpPr txBox="1">
            <a:spLocks/>
          </p:cNvSpPr>
          <p:nvPr/>
        </p:nvSpPr>
        <p:spPr>
          <a:xfrm>
            <a:off x="3534033" y="6381720"/>
            <a:ext cx="3220249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buNone/>
              <a:defRPr lang="de-DE" sz="1000" b="0" strike="noStrike" kern="1200" spc="-1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Vortrag LPDES – Viktor Dilman, Christoph Kirschner</a:t>
            </a:r>
            <a:endParaRPr lang="de-DE" dirty="0"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Quellen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9360">
            <a:noFill/>
          </a:ln>
        </p:spPr>
        <p:txBody>
          <a:bodyPr lIns="0" numCol="1" spcCol="0" anchor="t">
            <a:no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r>
              <a:rPr lang="de-DE" sz="1400" b="0" strike="noStrike" spc="-1" dirty="0">
                <a:solidFill>
                  <a:srgbClr val="000000"/>
                </a:solidFill>
                <a:latin typeface="Arial"/>
              </a:rPr>
              <a:t>[</a:t>
            </a:r>
            <a:r>
              <a:rPr lang="de-DE" sz="1400" spc="-1" dirty="0">
                <a:solidFill>
                  <a:srgbClr val="000000"/>
                </a:solidFill>
                <a:latin typeface="Arial"/>
              </a:rPr>
              <a:t>1</a:t>
            </a:r>
            <a:r>
              <a:rPr lang="de-DE" sz="1400" b="0" strike="noStrike" spc="-1" dirty="0">
                <a:solidFill>
                  <a:srgbClr val="000000"/>
                </a:solidFill>
                <a:latin typeface="Arial"/>
              </a:rPr>
              <a:t>] </a:t>
            </a:r>
            <a:r>
              <a:rPr lang="de-DE" sz="1400" b="0" u="sng" strike="noStrike" spc="-1" dirty="0">
                <a:solidFill>
                  <a:srgbClr val="0046A0"/>
                </a:solidFill>
                <a:uFillTx/>
                <a:latin typeface="Arial"/>
                <a:hlinkClick r:id="rId3"/>
              </a:rPr>
              <a:t>https://www.ericasynths.lv/shop/diy-kits-1/mki-x-esedu-diy-system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r>
              <a:rPr lang="de-DE" sz="1400" b="0" strike="noStrike" spc="-1" dirty="0">
                <a:solidFill>
                  <a:srgbClr val="000000"/>
                </a:solidFill>
                <a:latin typeface="Arial"/>
              </a:rPr>
              <a:t>[2] </a:t>
            </a:r>
            <a:r>
              <a:rPr lang="de-DE" sz="1400" b="0" u="sng" strike="noStrike" spc="-1" dirty="0">
                <a:solidFill>
                  <a:srgbClr val="0046A0"/>
                </a:solidFill>
                <a:uFillTx/>
                <a:latin typeface="Arial"/>
                <a:hlinkClick r:id="rId4"/>
              </a:rPr>
              <a:t>https://www.ericasynths.lv/shop/diy-kits-1/edu-diy-vco/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r>
              <a:rPr lang="de-DE" sz="1400" b="0" strike="noStrike" spc="-1" dirty="0">
                <a:solidFill>
                  <a:srgbClr val="000000"/>
                </a:solidFill>
                <a:latin typeface="Arial"/>
              </a:rPr>
              <a:t>[3] </a:t>
            </a:r>
            <a:r>
              <a:rPr lang="de-DE" sz="1400" b="0" u="sng" strike="noStrike" spc="-1" dirty="0">
                <a:solidFill>
                  <a:srgbClr val="0046A0"/>
                </a:solidFill>
                <a:uFillTx/>
                <a:latin typeface="Arial"/>
                <a:hlinkClick r:id="rId5"/>
              </a:rPr>
              <a:t>https://www.ericasynths.lv/shop/diy-kits-1/edu-diy-mixer/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ftr" idx="28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sldNum" idx="29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F33C900E-0990-4A54-8565-724B73AAD5E9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15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C9E2EC94-1A63-F643-E930-965FF8BAD973}"/>
              </a:ext>
            </a:extLst>
          </p:cNvPr>
          <p:cNvSpPr txBox="1">
            <a:spLocks/>
          </p:cNvSpPr>
          <p:nvPr/>
        </p:nvSpPr>
        <p:spPr>
          <a:xfrm>
            <a:off x="3534033" y="6381720"/>
            <a:ext cx="3220249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buNone/>
              <a:defRPr lang="de-DE" sz="1000" b="0" strike="noStrike" kern="1200" spc="-1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Vortrag LPDES – Viktor Dilman, Christoph Kirschner</a:t>
            </a:r>
            <a:endParaRPr lang="de-DE" dirty="0"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 dirty="0">
                <a:solidFill>
                  <a:srgbClr val="0046A0"/>
                </a:solidFill>
                <a:latin typeface="Arial"/>
              </a:rPr>
              <a:t>X. Oszillator (</a:t>
            </a:r>
            <a:r>
              <a:rPr lang="de-DE" sz="2400" b="1" spc="-1" dirty="0">
                <a:solidFill>
                  <a:srgbClr val="0046A0"/>
                </a:solidFill>
                <a:latin typeface="Arial"/>
              </a:rPr>
              <a:t>Sägezahn)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3" name="Inhaltsplatzhalter 3"/>
          <p:cNvPicPr/>
          <p:nvPr/>
        </p:nvPicPr>
        <p:blipFill>
          <a:blip r:embed="rId2"/>
          <a:stretch/>
        </p:blipFill>
        <p:spPr>
          <a:xfrm>
            <a:off x="4631400" y="1787760"/>
            <a:ext cx="4269240" cy="2678760"/>
          </a:xfrm>
          <a:prstGeom prst="rect">
            <a:avLst/>
          </a:prstGeom>
          <a:ln w="9525">
            <a:noFill/>
          </a:ln>
        </p:spPr>
      </p:pic>
      <p:sp>
        <p:nvSpPr>
          <p:cNvPr id="274" name="PlaceHolder 2"/>
          <p:cNvSpPr>
            <a:spLocks noGrp="1"/>
          </p:cNvSpPr>
          <p:nvPr>
            <p:ph type="ftr" idx="30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31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13575248-1CDE-4834-A8F5-E17F241D56EF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16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276" name="Grafik 2"/>
          <p:cNvPicPr/>
          <p:nvPr/>
        </p:nvPicPr>
        <p:blipFill>
          <a:blip r:embed="rId3"/>
          <a:stretch/>
        </p:blipFill>
        <p:spPr>
          <a:xfrm>
            <a:off x="611640" y="1571400"/>
            <a:ext cx="4250520" cy="31114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3">
            <a:extLst>
              <a:ext uri="{FF2B5EF4-FFF2-40B4-BE49-F238E27FC236}">
                <a16:creationId xmlns:a16="http://schemas.microsoft.com/office/drawing/2014/main" id="{B22E8AED-B8CB-79DC-DD3D-DC166A577FCE}"/>
              </a:ext>
            </a:extLst>
          </p:cNvPr>
          <p:cNvSpPr txBox="1">
            <a:spLocks/>
          </p:cNvSpPr>
          <p:nvPr/>
        </p:nvSpPr>
        <p:spPr>
          <a:xfrm>
            <a:off x="3534033" y="6381720"/>
            <a:ext cx="3220249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buNone/>
              <a:defRPr lang="de-DE" sz="1000" b="0" strike="noStrike" kern="1200" spc="-1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Vortrag LPDES – Viktor Dilman, Christoph Kirschner</a:t>
            </a:r>
            <a:endParaRPr lang="de-DE" dirty="0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Agenda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250920" y="1628640"/>
            <a:ext cx="8640720" cy="4536000"/>
          </a:xfrm>
          <a:prstGeom prst="rect">
            <a:avLst/>
          </a:prstGeom>
          <a:noFill/>
          <a:ln w="9360">
            <a:noFill/>
          </a:ln>
        </p:spPr>
        <p:txBody>
          <a:bodyPr lIns="0" numCol="1" spcCol="0" anchor="t">
            <a:noAutofit/>
          </a:bodyPr>
          <a:lstStyle/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Projektvorstellung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spc="-1" dirty="0">
                <a:solidFill>
                  <a:srgbClr val="000000"/>
                </a:solidFill>
                <a:latin typeface="Arial"/>
              </a:rPr>
              <a:t>Module in der elektronischen Tonerzeugung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Low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Frequency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Oscillator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spc="-1" dirty="0">
                <a:solidFill>
                  <a:srgbClr val="000000"/>
                </a:solidFill>
                <a:latin typeface="Arial"/>
              </a:rPr>
              <a:t>Rapid-</a:t>
            </a:r>
            <a:r>
              <a:rPr lang="de-DE" sz="1800" spc="-1" dirty="0" err="1">
                <a:solidFill>
                  <a:srgbClr val="000000"/>
                </a:solidFill>
                <a:latin typeface="Arial"/>
              </a:rPr>
              <a:t>Prototyping</a:t>
            </a:r>
            <a:r>
              <a:rPr lang="de-DE" sz="1800" spc="-1" dirty="0">
                <a:solidFill>
                  <a:srgbClr val="000000"/>
                </a:solidFill>
                <a:latin typeface="Arial"/>
              </a:rPr>
              <a:t> in Fusion 360</a:t>
            </a: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Live-Vorführung 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sym typeface="Wingdings" pitchFamily="2" charset="2"/>
              </a:rPr>
              <a:t>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ftr" idx="8"/>
          </p:nvPr>
        </p:nvSpPr>
        <p:spPr>
          <a:xfrm>
            <a:off x="252000" y="6381720"/>
            <a:ext cx="3220249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 dirty="0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 dirty="0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 dirty="0" err="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 dirty="0"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sldNum" idx="9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2AFF2A82-70DE-4654-9C22-6948D423C0C5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EF98E1D0-0BD6-AB86-297D-1EEC1649906B}"/>
              </a:ext>
            </a:extLst>
          </p:cNvPr>
          <p:cNvSpPr txBox="1">
            <a:spLocks/>
          </p:cNvSpPr>
          <p:nvPr/>
        </p:nvSpPr>
        <p:spPr>
          <a:xfrm>
            <a:off x="3534033" y="6381720"/>
            <a:ext cx="3220249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buNone/>
              <a:defRPr lang="de-DE" sz="1000" b="0" strike="noStrike" kern="1200" spc="-1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Vortrag LPDES – Viktor Dilman, Christoph Kirschner</a:t>
            </a:r>
            <a:endParaRPr lang="de-DE" dirty="0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1. Projektvorstellung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8560" cy="5151960"/>
          </a:xfrm>
          <a:prstGeom prst="rect">
            <a:avLst/>
          </a:prstGeom>
          <a:noFill/>
          <a:ln w="9360">
            <a:noFill/>
          </a:ln>
        </p:spPr>
        <p:txBody>
          <a:bodyPr lIns="0" numCol="1" spcCol="0" anchor="t">
            <a:noAutofit/>
          </a:bodyPr>
          <a:lstStyle/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Titel: Entwicklung eines modularen Synthesizers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Ziel: Erzeugung von Tönen auf elektronischem Wege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Motivation: Erweiterung des Kenntnisstands bezüglich analoger Schaltungstechnik und Leiterplattendesign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ftr" idx="10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sldNum" idx="11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9930D1C5-CA46-4FA4-9D77-5B743013BB7B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3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163" name="Grafik 6"/>
          <p:cNvPicPr/>
          <p:nvPr/>
        </p:nvPicPr>
        <p:blipFill>
          <a:blip r:embed="rId3"/>
          <a:srcRect l="8334" t="31981" r="7331" b="28008"/>
          <a:stretch/>
        </p:blipFill>
        <p:spPr>
          <a:xfrm>
            <a:off x="395640" y="2878200"/>
            <a:ext cx="7922880" cy="2505240"/>
          </a:xfrm>
          <a:prstGeom prst="rect">
            <a:avLst/>
          </a:prstGeom>
          <a:ln w="0">
            <a:noFill/>
          </a:ln>
        </p:spPr>
      </p:pic>
      <p:sp>
        <p:nvSpPr>
          <p:cNvPr id="164" name="Textfeld 7"/>
          <p:cNvSpPr/>
          <p:nvPr/>
        </p:nvSpPr>
        <p:spPr>
          <a:xfrm>
            <a:off x="397800" y="5469480"/>
            <a:ext cx="7920360" cy="2601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 dirty="0">
                <a:solidFill>
                  <a:srgbClr val="000000"/>
                </a:solidFill>
                <a:latin typeface="Arial"/>
              </a:rPr>
              <a:t>Abb. 1.: Beispielfoto eines modularen Synthesizers [1] </a:t>
            </a:r>
            <a:endParaRPr lang="de-DE" sz="1100" b="0" strike="noStrike" spc="-1" dirty="0">
              <a:latin typeface="Arial"/>
            </a:endParaRP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56A95CB9-8216-5B74-FE90-7A77FC60F43E}"/>
              </a:ext>
            </a:extLst>
          </p:cNvPr>
          <p:cNvSpPr txBox="1">
            <a:spLocks/>
          </p:cNvSpPr>
          <p:nvPr/>
        </p:nvSpPr>
        <p:spPr>
          <a:xfrm>
            <a:off x="3534033" y="6381720"/>
            <a:ext cx="3220249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buNone/>
              <a:defRPr lang="de-DE" sz="1000" b="0" strike="noStrike" kern="1200" spc="-1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Vortrag LPDES – Viktor Dilman, Christoph Kirschner</a:t>
            </a:r>
            <a:endParaRPr lang="de-DE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 dirty="0">
                <a:solidFill>
                  <a:srgbClr val="0046A0"/>
                </a:solidFill>
                <a:latin typeface="Arial"/>
              </a:rPr>
              <a:t>2. Module in der elektr. Tonerzeugung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ftr" idx="12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13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08CBC139-2345-45E0-8E58-FCC18BAE34EF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4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172" name="Textfeld 5"/>
          <p:cNvSpPr/>
          <p:nvPr/>
        </p:nvSpPr>
        <p:spPr>
          <a:xfrm>
            <a:off x="74520" y="3354840"/>
            <a:ext cx="1263240" cy="63720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Erzeugung verschiedener Klänge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3" name="Textfeld 6"/>
          <p:cNvSpPr/>
          <p:nvPr/>
        </p:nvSpPr>
        <p:spPr>
          <a:xfrm>
            <a:off x="35640" y="1150920"/>
            <a:ext cx="42922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Funktionsstruktur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74" name="Textfeld 7"/>
          <p:cNvSpPr/>
          <p:nvPr/>
        </p:nvSpPr>
        <p:spPr>
          <a:xfrm>
            <a:off x="4316400" y="1150920"/>
            <a:ext cx="463896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Produktstruktur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75" name="Textfeld 10"/>
          <p:cNvSpPr/>
          <p:nvPr/>
        </p:nvSpPr>
        <p:spPr>
          <a:xfrm>
            <a:off x="1614240" y="2155680"/>
            <a:ext cx="137196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0000"/>
                </a:solidFill>
                <a:latin typeface="Arial"/>
              </a:rPr>
              <a:t>Erzeugung von Signalen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176" name="Textfeld 11"/>
          <p:cNvSpPr/>
          <p:nvPr/>
        </p:nvSpPr>
        <p:spPr>
          <a:xfrm>
            <a:off x="3211920" y="3555570"/>
            <a:ext cx="97452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Klangform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7" name="Textfeld 14"/>
          <p:cNvSpPr/>
          <p:nvPr/>
        </p:nvSpPr>
        <p:spPr>
          <a:xfrm>
            <a:off x="3235680" y="5025417"/>
            <a:ext cx="9630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Periodisch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8" name="Textfeld 16"/>
          <p:cNvSpPr/>
          <p:nvPr/>
        </p:nvSpPr>
        <p:spPr>
          <a:xfrm>
            <a:off x="6148800" y="2133000"/>
            <a:ext cx="160704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VCO (Voltage Controlled Oscillator)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9" name="Textfeld 17"/>
          <p:cNvSpPr/>
          <p:nvPr/>
        </p:nvSpPr>
        <p:spPr>
          <a:xfrm>
            <a:off x="6101280" y="4939065"/>
            <a:ext cx="163692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LFO (Low Frequency Oscillator)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0" name="Textfeld 19"/>
          <p:cNvSpPr/>
          <p:nvPr/>
        </p:nvSpPr>
        <p:spPr>
          <a:xfrm>
            <a:off x="6127560" y="4548465"/>
            <a:ext cx="163692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0000"/>
                </a:solidFill>
                <a:latin typeface="Arial"/>
              </a:rPr>
              <a:t>Sequencer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181" name="Textfeld 22"/>
          <p:cNvSpPr/>
          <p:nvPr/>
        </p:nvSpPr>
        <p:spPr>
          <a:xfrm>
            <a:off x="6114600" y="3517065"/>
            <a:ext cx="163692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VCF (Voltage Controlled Filter) 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2" name="Textfeld 24"/>
          <p:cNvSpPr/>
          <p:nvPr/>
        </p:nvSpPr>
        <p:spPr>
          <a:xfrm>
            <a:off x="4411440" y="3407265"/>
            <a:ext cx="15339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Hochpassfilter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3" name="Textfeld 25"/>
          <p:cNvSpPr/>
          <p:nvPr/>
        </p:nvSpPr>
        <p:spPr>
          <a:xfrm>
            <a:off x="4411440" y="3806505"/>
            <a:ext cx="15429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Tiefpassfilter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4" name="Textfeld 30"/>
          <p:cNvSpPr/>
          <p:nvPr/>
        </p:nvSpPr>
        <p:spPr>
          <a:xfrm>
            <a:off x="3235680" y="2421000"/>
            <a:ext cx="9630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Rechteck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5" name="Textfeld 32"/>
          <p:cNvSpPr/>
          <p:nvPr/>
        </p:nvSpPr>
        <p:spPr>
          <a:xfrm>
            <a:off x="3235680" y="2061000"/>
            <a:ext cx="97452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0000"/>
                </a:solidFill>
                <a:latin typeface="Arial"/>
              </a:rPr>
              <a:t>Sägezahn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186" name="Textfeld 35"/>
          <p:cNvSpPr/>
          <p:nvPr/>
        </p:nvSpPr>
        <p:spPr>
          <a:xfrm>
            <a:off x="4420440" y="2421000"/>
            <a:ext cx="153468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Rechteckgenerator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7" name="Textfeld 36"/>
          <p:cNvSpPr/>
          <p:nvPr/>
        </p:nvSpPr>
        <p:spPr>
          <a:xfrm>
            <a:off x="4411440" y="2055600"/>
            <a:ext cx="15339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Sägezahngenerator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8" name="Textfeld 41"/>
          <p:cNvSpPr/>
          <p:nvPr/>
        </p:nvSpPr>
        <p:spPr>
          <a:xfrm>
            <a:off x="1580400" y="3447360"/>
            <a:ext cx="137448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Veränderung von Klangparametern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9" name="Textfeld 42"/>
          <p:cNvSpPr/>
          <p:nvPr/>
        </p:nvSpPr>
        <p:spPr>
          <a:xfrm>
            <a:off x="4420440" y="4152105"/>
            <a:ext cx="15429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Mischer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0" name="Textfeld 43"/>
          <p:cNvSpPr/>
          <p:nvPr/>
        </p:nvSpPr>
        <p:spPr>
          <a:xfrm>
            <a:off x="6127560" y="4148145"/>
            <a:ext cx="164952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Audio Mixer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1" name="Textfeld 44"/>
          <p:cNvSpPr/>
          <p:nvPr/>
        </p:nvSpPr>
        <p:spPr>
          <a:xfrm>
            <a:off x="1625200" y="4696835"/>
            <a:ext cx="135972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Steuerung von Modulen 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2" name="Textfeld 50"/>
          <p:cNvSpPr/>
          <p:nvPr/>
        </p:nvSpPr>
        <p:spPr>
          <a:xfrm>
            <a:off x="4398840" y="5030817"/>
            <a:ext cx="15339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Oszillator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3" name="Textfeld 51"/>
          <p:cNvSpPr/>
          <p:nvPr/>
        </p:nvSpPr>
        <p:spPr>
          <a:xfrm>
            <a:off x="3225240" y="4552737"/>
            <a:ext cx="9720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Sequenziell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4" name="Textfeld 54"/>
          <p:cNvSpPr/>
          <p:nvPr/>
        </p:nvSpPr>
        <p:spPr>
          <a:xfrm>
            <a:off x="4399920" y="4547697"/>
            <a:ext cx="15519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Zähler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5" name="Gerade Verbindung 58"/>
          <p:cNvSpPr/>
          <p:nvPr/>
        </p:nvSpPr>
        <p:spPr>
          <a:xfrm>
            <a:off x="4316040" y="1150920"/>
            <a:ext cx="11880" cy="4951080"/>
          </a:xfrm>
          <a:prstGeom prst="line">
            <a:avLst/>
          </a:prstGeom>
          <a:ln w="9525">
            <a:solidFill>
              <a:srgbClr val="FF0000"/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Gerade Verbindung 68"/>
          <p:cNvSpPr/>
          <p:nvPr/>
        </p:nvSpPr>
        <p:spPr>
          <a:xfrm flipV="1">
            <a:off x="1337760" y="2386080"/>
            <a:ext cx="276480" cy="1291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Gerade Verbindung 70"/>
          <p:cNvSpPr/>
          <p:nvPr/>
        </p:nvSpPr>
        <p:spPr>
          <a:xfrm>
            <a:off x="1337760" y="3677760"/>
            <a:ext cx="242640" cy="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Gerade Verbindung 71"/>
          <p:cNvSpPr/>
          <p:nvPr/>
        </p:nvSpPr>
        <p:spPr>
          <a:xfrm>
            <a:off x="1337760" y="3677760"/>
            <a:ext cx="285640" cy="1240475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Gerade Verbindung 80"/>
          <p:cNvSpPr/>
          <p:nvPr/>
        </p:nvSpPr>
        <p:spPr>
          <a:xfrm flipV="1">
            <a:off x="2986560" y="2199240"/>
            <a:ext cx="249120" cy="186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Gerade Verbindung 83"/>
          <p:cNvSpPr/>
          <p:nvPr/>
        </p:nvSpPr>
        <p:spPr>
          <a:xfrm>
            <a:off x="2986560" y="2386080"/>
            <a:ext cx="249120" cy="173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Gerade Verbindung 89"/>
          <p:cNvSpPr/>
          <p:nvPr/>
        </p:nvSpPr>
        <p:spPr>
          <a:xfrm>
            <a:off x="2955240" y="3677760"/>
            <a:ext cx="266400" cy="28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Gerade Verbindung 95"/>
          <p:cNvSpPr/>
          <p:nvPr/>
        </p:nvSpPr>
        <p:spPr>
          <a:xfrm>
            <a:off x="2993760" y="4908417"/>
            <a:ext cx="241920" cy="255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Gerade Verbindung 99"/>
          <p:cNvSpPr/>
          <p:nvPr/>
        </p:nvSpPr>
        <p:spPr>
          <a:xfrm flipV="1">
            <a:off x="2993760" y="4690977"/>
            <a:ext cx="230400" cy="217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Gerade Verbindung 108"/>
          <p:cNvSpPr/>
          <p:nvPr/>
        </p:nvSpPr>
        <p:spPr>
          <a:xfrm>
            <a:off x="5945400" y="2193840"/>
            <a:ext cx="203400" cy="169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Gerade Verbindung 111"/>
          <p:cNvSpPr/>
          <p:nvPr/>
        </p:nvSpPr>
        <p:spPr>
          <a:xfrm flipV="1">
            <a:off x="5955120" y="2363760"/>
            <a:ext cx="193680" cy="195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Gerade Verbindung 117"/>
          <p:cNvSpPr/>
          <p:nvPr/>
        </p:nvSpPr>
        <p:spPr>
          <a:xfrm>
            <a:off x="5945400" y="3545505"/>
            <a:ext cx="169200" cy="2019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Gerade Verbindung 120"/>
          <p:cNvSpPr/>
          <p:nvPr/>
        </p:nvSpPr>
        <p:spPr>
          <a:xfrm flipV="1">
            <a:off x="5954400" y="3747465"/>
            <a:ext cx="160200" cy="1972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Gerade Verbindung 123"/>
          <p:cNvSpPr/>
          <p:nvPr/>
        </p:nvSpPr>
        <p:spPr>
          <a:xfrm flipV="1">
            <a:off x="5963400" y="4289625"/>
            <a:ext cx="163800" cy="7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Gerade Verbindung 126"/>
          <p:cNvSpPr/>
          <p:nvPr/>
        </p:nvSpPr>
        <p:spPr>
          <a:xfrm>
            <a:off x="5952240" y="4685625"/>
            <a:ext cx="174960" cy="1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Gerade Verbindung 129"/>
          <p:cNvSpPr/>
          <p:nvPr/>
        </p:nvSpPr>
        <p:spPr>
          <a:xfrm flipV="1">
            <a:off x="5942160" y="5157048"/>
            <a:ext cx="158760" cy="6969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Gerade Verbindung 132"/>
          <p:cNvSpPr/>
          <p:nvPr/>
        </p:nvSpPr>
        <p:spPr>
          <a:xfrm>
            <a:off x="4199040" y="5164017"/>
            <a:ext cx="199800" cy="5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Gerade Verbindung 135"/>
          <p:cNvSpPr/>
          <p:nvPr/>
        </p:nvSpPr>
        <p:spPr>
          <a:xfrm flipV="1">
            <a:off x="4199040" y="4686297"/>
            <a:ext cx="200880" cy="4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Gerade Verbindung 141"/>
          <p:cNvSpPr/>
          <p:nvPr/>
        </p:nvSpPr>
        <p:spPr>
          <a:xfrm>
            <a:off x="4204440" y="3713535"/>
            <a:ext cx="194400" cy="221625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Gerade Verbindung 150"/>
          <p:cNvSpPr/>
          <p:nvPr/>
        </p:nvSpPr>
        <p:spPr>
          <a:xfrm>
            <a:off x="4199040" y="2559240"/>
            <a:ext cx="2210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Gerade Verbindung 153"/>
          <p:cNvSpPr/>
          <p:nvPr/>
        </p:nvSpPr>
        <p:spPr>
          <a:xfrm flipV="1">
            <a:off x="4210560" y="2193840"/>
            <a:ext cx="200520" cy="5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Textfeld 299"/>
          <p:cNvSpPr/>
          <p:nvPr/>
        </p:nvSpPr>
        <p:spPr>
          <a:xfrm>
            <a:off x="8036280" y="3889440"/>
            <a:ext cx="99468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Synthesizer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18" name="Gerade Verbindung 300"/>
          <p:cNvSpPr/>
          <p:nvPr/>
        </p:nvSpPr>
        <p:spPr>
          <a:xfrm flipH="1" flipV="1">
            <a:off x="7756200" y="2363760"/>
            <a:ext cx="279720" cy="1663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Gerade Verbindung 306"/>
          <p:cNvSpPr/>
          <p:nvPr/>
        </p:nvSpPr>
        <p:spPr>
          <a:xfrm flipH="1" flipV="1">
            <a:off x="7764480" y="3755520"/>
            <a:ext cx="271440" cy="272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Gerade Verbindung 309"/>
          <p:cNvSpPr/>
          <p:nvPr/>
        </p:nvSpPr>
        <p:spPr>
          <a:xfrm flipH="1">
            <a:off x="7777080" y="4027680"/>
            <a:ext cx="258840" cy="254385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Gerade Verbindung 312"/>
          <p:cNvSpPr/>
          <p:nvPr/>
        </p:nvSpPr>
        <p:spPr>
          <a:xfrm flipH="1">
            <a:off x="7772760" y="4027680"/>
            <a:ext cx="263160" cy="6570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Gerade Verbindung 315"/>
          <p:cNvSpPr/>
          <p:nvPr/>
        </p:nvSpPr>
        <p:spPr>
          <a:xfrm flipH="1">
            <a:off x="7765560" y="4027680"/>
            <a:ext cx="270360" cy="1192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Gerade Verbindung 352"/>
          <p:cNvSpPr/>
          <p:nvPr/>
        </p:nvSpPr>
        <p:spPr>
          <a:xfrm>
            <a:off x="4204080" y="3737880"/>
            <a:ext cx="202680" cy="516735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Textfeld 134"/>
          <p:cNvSpPr/>
          <p:nvPr/>
        </p:nvSpPr>
        <p:spPr>
          <a:xfrm>
            <a:off x="3221640" y="2882160"/>
            <a:ext cx="97452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0000"/>
                </a:solidFill>
                <a:latin typeface="Arial"/>
              </a:rPr>
              <a:t>Lautstärke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233" name="Textfeld 136"/>
          <p:cNvSpPr/>
          <p:nvPr/>
        </p:nvSpPr>
        <p:spPr>
          <a:xfrm>
            <a:off x="4411440" y="2882160"/>
            <a:ext cx="15318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0000"/>
                </a:solidFill>
                <a:latin typeface="Arial"/>
              </a:rPr>
              <a:t>Verstärker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234" name="Gerade Verbindung 137"/>
          <p:cNvSpPr/>
          <p:nvPr/>
        </p:nvSpPr>
        <p:spPr>
          <a:xfrm>
            <a:off x="4196520" y="3020400"/>
            <a:ext cx="2145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Textfeld 143"/>
          <p:cNvSpPr/>
          <p:nvPr/>
        </p:nvSpPr>
        <p:spPr>
          <a:xfrm>
            <a:off x="6125760" y="2790000"/>
            <a:ext cx="161244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VCA (Voltage Controlled Amplifier)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36" name="Gerade Verbindung 145"/>
          <p:cNvSpPr/>
          <p:nvPr/>
        </p:nvSpPr>
        <p:spPr>
          <a:xfrm>
            <a:off x="5943240" y="3020400"/>
            <a:ext cx="1821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 dirty="0"/>
          </a:p>
        </p:txBody>
      </p:sp>
      <p:sp>
        <p:nvSpPr>
          <p:cNvPr id="237" name="Gerade Verbindung 164"/>
          <p:cNvSpPr/>
          <p:nvPr/>
        </p:nvSpPr>
        <p:spPr>
          <a:xfrm flipH="1" flipV="1">
            <a:off x="7738200" y="3020760"/>
            <a:ext cx="297720" cy="1006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Gerade Verbindung 180"/>
          <p:cNvSpPr/>
          <p:nvPr/>
        </p:nvSpPr>
        <p:spPr>
          <a:xfrm flipV="1">
            <a:off x="2955240" y="3020400"/>
            <a:ext cx="266400" cy="657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Gerade Verbindung 287"/>
          <p:cNvSpPr/>
          <p:nvPr/>
        </p:nvSpPr>
        <p:spPr>
          <a:xfrm flipV="1">
            <a:off x="4204440" y="3535560"/>
            <a:ext cx="214560" cy="171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3E1924B5-2941-E1CC-39C0-F563C01B78B0}"/>
              </a:ext>
            </a:extLst>
          </p:cNvPr>
          <p:cNvSpPr txBox="1">
            <a:spLocks/>
          </p:cNvSpPr>
          <p:nvPr/>
        </p:nvSpPr>
        <p:spPr>
          <a:xfrm>
            <a:off x="3534033" y="6381720"/>
            <a:ext cx="3220249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buNone/>
              <a:defRPr lang="de-DE" sz="1000" b="0" strike="noStrike" kern="1200" spc="-1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Vortrag LPDES – Viktor Dilman, Christoph Kirschner</a:t>
            </a:r>
            <a:endParaRPr lang="de-DE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animBg="1"/>
      <p:bldP spid="2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 dirty="0">
                <a:solidFill>
                  <a:srgbClr val="0046A0"/>
                </a:solidFill>
                <a:latin typeface="Arial"/>
              </a:rPr>
              <a:t>2. Module in der elektr. Tonerzeugung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ftr" idx="12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13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08CBC139-2345-45E0-8E58-FCC18BAE34EF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5</a:t>
            </a:fld>
            <a:endParaRPr lang="de-DE" sz="1000" b="0" strike="noStrike" spc="-1">
              <a:latin typeface="Times New Roman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5255880-66B3-9589-65BB-F73DAB52E485}"/>
              </a:ext>
            </a:extLst>
          </p:cNvPr>
          <p:cNvGrpSpPr/>
          <p:nvPr/>
        </p:nvGrpSpPr>
        <p:grpSpPr>
          <a:xfrm>
            <a:off x="519229" y="2875910"/>
            <a:ext cx="1158659" cy="624859"/>
            <a:chOff x="1082401" y="3652280"/>
            <a:chExt cx="1158659" cy="624859"/>
          </a:xfrm>
        </p:grpSpPr>
        <p:sp>
          <p:nvSpPr>
            <p:cNvPr id="2" name="Textfeld 5">
              <a:extLst>
                <a:ext uri="{FF2B5EF4-FFF2-40B4-BE49-F238E27FC236}">
                  <a16:creationId xmlns:a16="http://schemas.microsoft.com/office/drawing/2014/main" id="{7F3456EB-4D1F-BC8A-0F50-B1377278E0AE}"/>
                </a:ext>
              </a:extLst>
            </p:cNvPr>
            <p:cNvSpPr/>
            <p:nvPr/>
          </p:nvSpPr>
          <p:spPr>
            <a:xfrm>
              <a:off x="1082401" y="3652280"/>
              <a:ext cx="1158659" cy="62485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72000" tIns="45000" rIns="90000" bIns="45000" anchor="t" anchorCtr="0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 dirty="0">
                  <a:latin typeface="Arial"/>
                </a:rPr>
                <a:t>Sequencer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1C3612B-C5DD-942F-5C5B-6487105FC577}"/>
                </a:ext>
              </a:extLst>
            </p:cNvPr>
            <p:cNvSpPr/>
            <p:nvPr/>
          </p:nvSpPr>
          <p:spPr>
            <a:xfrm>
              <a:off x="1093515" y="3652280"/>
              <a:ext cx="1147545" cy="624859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sp>
        <p:nvSpPr>
          <p:cNvPr id="11" name="PlaceHolder 3">
            <a:extLst>
              <a:ext uri="{FF2B5EF4-FFF2-40B4-BE49-F238E27FC236}">
                <a16:creationId xmlns:a16="http://schemas.microsoft.com/office/drawing/2014/main" id="{09178B97-F2CF-04CD-5999-2E48D1E5776C}"/>
              </a:ext>
            </a:extLst>
          </p:cNvPr>
          <p:cNvSpPr txBox="1">
            <a:spLocks/>
          </p:cNvSpPr>
          <p:nvPr/>
        </p:nvSpPr>
        <p:spPr>
          <a:xfrm>
            <a:off x="3534033" y="6381720"/>
            <a:ext cx="3220249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buNone/>
              <a:defRPr lang="de-DE" sz="1000" b="0" strike="noStrike" kern="1200" spc="-1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Vortrag LPDES – Viktor Dilman, Christoph Kirschner</a:t>
            </a:r>
            <a:endParaRPr lang="de-DE" dirty="0">
              <a:latin typeface="Times New Roman"/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4DB0B88-5254-31FF-736A-D8591B63ED34}"/>
              </a:ext>
            </a:extLst>
          </p:cNvPr>
          <p:cNvGrpSpPr/>
          <p:nvPr/>
        </p:nvGrpSpPr>
        <p:grpSpPr>
          <a:xfrm>
            <a:off x="2092983" y="2875909"/>
            <a:ext cx="1158659" cy="624859"/>
            <a:chOff x="1082401" y="3652280"/>
            <a:chExt cx="1158659" cy="624859"/>
          </a:xfrm>
        </p:grpSpPr>
        <p:sp>
          <p:nvSpPr>
            <p:cNvPr id="16" name="Textfeld 5">
              <a:extLst>
                <a:ext uri="{FF2B5EF4-FFF2-40B4-BE49-F238E27FC236}">
                  <a16:creationId xmlns:a16="http://schemas.microsoft.com/office/drawing/2014/main" id="{2B26078C-D31E-2123-DEB4-633DA6AC411D}"/>
                </a:ext>
              </a:extLst>
            </p:cNvPr>
            <p:cNvSpPr/>
            <p:nvPr/>
          </p:nvSpPr>
          <p:spPr>
            <a:xfrm>
              <a:off x="1082401" y="3652280"/>
              <a:ext cx="1158659" cy="62485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72000" tIns="45000" rIns="90000" bIns="45000" anchor="t" anchorCtr="0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 dirty="0">
                  <a:latin typeface="Arial"/>
                </a:rPr>
                <a:t>VCO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1FDDD93E-F3E9-2E43-EE29-7A7553042F4E}"/>
                </a:ext>
              </a:extLst>
            </p:cNvPr>
            <p:cNvSpPr/>
            <p:nvPr/>
          </p:nvSpPr>
          <p:spPr>
            <a:xfrm>
              <a:off x="1093515" y="3652280"/>
              <a:ext cx="1147545" cy="624859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AF63525-676A-FB34-03EB-E62F7AEE1FE1}"/>
              </a:ext>
            </a:extLst>
          </p:cNvPr>
          <p:cNvGrpSpPr/>
          <p:nvPr/>
        </p:nvGrpSpPr>
        <p:grpSpPr>
          <a:xfrm>
            <a:off x="3666737" y="2875909"/>
            <a:ext cx="1158659" cy="624859"/>
            <a:chOff x="1082401" y="3652280"/>
            <a:chExt cx="1158659" cy="624859"/>
          </a:xfrm>
        </p:grpSpPr>
        <p:sp>
          <p:nvSpPr>
            <p:cNvPr id="19" name="Textfeld 5">
              <a:extLst>
                <a:ext uri="{FF2B5EF4-FFF2-40B4-BE49-F238E27FC236}">
                  <a16:creationId xmlns:a16="http://schemas.microsoft.com/office/drawing/2014/main" id="{BBF11CE9-93AF-1320-526B-D2DDF32AB7D0}"/>
                </a:ext>
              </a:extLst>
            </p:cNvPr>
            <p:cNvSpPr/>
            <p:nvPr/>
          </p:nvSpPr>
          <p:spPr>
            <a:xfrm>
              <a:off x="1082401" y="3652280"/>
              <a:ext cx="1158659" cy="62485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72000" tIns="45000" rIns="90000" bIns="45000" anchor="t" anchorCtr="0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 dirty="0">
                  <a:latin typeface="Arial"/>
                </a:rPr>
                <a:t>VCF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66005DD6-AD03-E62A-0D22-6D53A3442A83}"/>
                </a:ext>
              </a:extLst>
            </p:cNvPr>
            <p:cNvSpPr/>
            <p:nvPr/>
          </p:nvSpPr>
          <p:spPr>
            <a:xfrm>
              <a:off x="1093515" y="3652280"/>
              <a:ext cx="1147545" cy="624859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5F43436-88C9-15D4-766B-60DAE6C92C68}"/>
              </a:ext>
            </a:extLst>
          </p:cNvPr>
          <p:cNvGrpSpPr/>
          <p:nvPr/>
        </p:nvGrpSpPr>
        <p:grpSpPr>
          <a:xfrm>
            <a:off x="5206480" y="2875908"/>
            <a:ext cx="1158659" cy="624859"/>
            <a:chOff x="1082401" y="3652280"/>
            <a:chExt cx="1158659" cy="624859"/>
          </a:xfrm>
        </p:grpSpPr>
        <p:sp>
          <p:nvSpPr>
            <p:cNvPr id="22" name="Textfeld 5">
              <a:extLst>
                <a:ext uri="{FF2B5EF4-FFF2-40B4-BE49-F238E27FC236}">
                  <a16:creationId xmlns:a16="http://schemas.microsoft.com/office/drawing/2014/main" id="{26AE7734-D262-B3DC-1C0D-6EA584C8D7D7}"/>
                </a:ext>
              </a:extLst>
            </p:cNvPr>
            <p:cNvSpPr/>
            <p:nvPr/>
          </p:nvSpPr>
          <p:spPr>
            <a:xfrm>
              <a:off x="1082401" y="3652280"/>
              <a:ext cx="1158659" cy="62485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72000" tIns="45000" rIns="90000" bIns="45000" anchor="t" anchorCtr="0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 dirty="0">
                  <a:latin typeface="Arial"/>
                </a:rPr>
                <a:t>VCA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B723999B-5BBB-B9AA-4EA5-1D4D478100EE}"/>
                </a:ext>
              </a:extLst>
            </p:cNvPr>
            <p:cNvSpPr/>
            <p:nvPr/>
          </p:nvSpPr>
          <p:spPr>
            <a:xfrm>
              <a:off x="1093515" y="3652280"/>
              <a:ext cx="1147545" cy="624859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C0A7C86-8ED1-C1E7-60F1-526DC3A86B83}"/>
              </a:ext>
            </a:extLst>
          </p:cNvPr>
          <p:cNvGrpSpPr/>
          <p:nvPr/>
        </p:nvGrpSpPr>
        <p:grpSpPr>
          <a:xfrm>
            <a:off x="6777523" y="2875908"/>
            <a:ext cx="1760971" cy="624859"/>
            <a:chOff x="1082401" y="3652280"/>
            <a:chExt cx="1401279" cy="624859"/>
          </a:xfrm>
        </p:grpSpPr>
        <p:sp>
          <p:nvSpPr>
            <p:cNvPr id="26" name="Textfeld 5">
              <a:extLst>
                <a:ext uri="{FF2B5EF4-FFF2-40B4-BE49-F238E27FC236}">
                  <a16:creationId xmlns:a16="http://schemas.microsoft.com/office/drawing/2014/main" id="{CF694745-3F67-EC22-2522-DE75D98C38B3}"/>
                </a:ext>
              </a:extLst>
            </p:cNvPr>
            <p:cNvSpPr/>
            <p:nvPr/>
          </p:nvSpPr>
          <p:spPr>
            <a:xfrm>
              <a:off x="1082401" y="3652280"/>
              <a:ext cx="1390166" cy="62485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72000" tIns="45000" rIns="90000" bIns="45000" anchor="ctr" anchorCtr="0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 dirty="0">
                  <a:latin typeface="Arial"/>
                </a:rPr>
                <a:t>Lautsprecher</a:t>
              </a:r>
              <a:endParaRPr lang="de-DE" sz="1200" b="0" strike="noStrike" spc="-1" dirty="0">
                <a:latin typeface="Arial"/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1F821617-4C09-406B-ECFC-F9F795B89BF8}"/>
                </a:ext>
              </a:extLst>
            </p:cNvPr>
            <p:cNvSpPr/>
            <p:nvPr/>
          </p:nvSpPr>
          <p:spPr>
            <a:xfrm>
              <a:off x="1093514" y="3652280"/>
              <a:ext cx="1390166" cy="624859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72794EF-C41A-578F-4AB1-723A33788785}"/>
              </a:ext>
            </a:extLst>
          </p:cNvPr>
          <p:cNvGrpSpPr/>
          <p:nvPr/>
        </p:nvGrpSpPr>
        <p:grpSpPr>
          <a:xfrm>
            <a:off x="4419593" y="4247102"/>
            <a:ext cx="1158659" cy="624859"/>
            <a:chOff x="1082401" y="3652280"/>
            <a:chExt cx="1158659" cy="624859"/>
          </a:xfrm>
        </p:grpSpPr>
        <p:sp>
          <p:nvSpPr>
            <p:cNvPr id="29" name="Textfeld 5">
              <a:extLst>
                <a:ext uri="{FF2B5EF4-FFF2-40B4-BE49-F238E27FC236}">
                  <a16:creationId xmlns:a16="http://schemas.microsoft.com/office/drawing/2014/main" id="{BAC41917-7CFC-C6FA-8D7C-25E8150F1669}"/>
                </a:ext>
              </a:extLst>
            </p:cNvPr>
            <p:cNvSpPr/>
            <p:nvPr/>
          </p:nvSpPr>
          <p:spPr>
            <a:xfrm>
              <a:off x="1082401" y="3652280"/>
              <a:ext cx="1158659" cy="62485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72000" tIns="45000" rIns="90000" bIns="45000" anchor="t" anchorCtr="0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spc="-1" dirty="0">
                  <a:latin typeface="Arial"/>
                </a:rPr>
                <a:t>LFO</a:t>
              </a:r>
              <a:endParaRPr lang="de-DE" sz="1600" b="0" strike="noStrike" spc="-1" dirty="0">
                <a:latin typeface="Arial"/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EEC94E33-F189-0674-BF24-C352A5F38702}"/>
                </a:ext>
              </a:extLst>
            </p:cNvPr>
            <p:cNvSpPr/>
            <p:nvPr/>
          </p:nvSpPr>
          <p:spPr>
            <a:xfrm>
              <a:off x="1093515" y="3652280"/>
              <a:ext cx="1147545" cy="624859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400"/>
            </a:p>
          </p:txBody>
        </p:sp>
      </p:grp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61C6152-DE38-0697-EEAA-36E0C5558613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1677888" y="3188339"/>
            <a:ext cx="426209" cy="1"/>
          </a:xfrm>
          <a:prstGeom prst="straightConnector1">
            <a:avLst/>
          </a:prstGeom>
          <a:ln>
            <a:solidFill>
              <a:srgbClr val="0046A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3B5728D-C1D7-8DCC-004A-D4DE1149FCC9}"/>
              </a:ext>
            </a:extLst>
          </p:cNvPr>
          <p:cNvCxnSpPr>
            <a:cxnSpLocks/>
          </p:cNvCxnSpPr>
          <p:nvPr/>
        </p:nvCxnSpPr>
        <p:spPr>
          <a:xfrm flipV="1">
            <a:off x="3267294" y="3205877"/>
            <a:ext cx="426209" cy="1"/>
          </a:xfrm>
          <a:prstGeom prst="straightConnector1">
            <a:avLst/>
          </a:prstGeom>
          <a:ln>
            <a:solidFill>
              <a:srgbClr val="0046A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BFF4E3C9-CC99-533A-6ED5-3C3BA9510822}"/>
              </a:ext>
            </a:extLst>
          </p:cNvPr>
          <p:cNvCxnSpPr>
            <a:cxnSpLocks/>
          </p:cNvCxnSpPr>
          <p:nvPr/>
        </p:nvCxnSpPr>
        <p:spPr>
          <a:xfrm flipV="1">
            <a:off x="4818485" y="3205877"/>
            <a:ext cx="426209" cy="1"/>
          </a:xfrm>
          <a:prstGeom prst="straightConnector1">
            <a:avLst/>
          </a:prstGeom>
          <a:ln>
            <a:solidFill>
              <a:srgbClr val="0046A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A2A4AD8-F90E-21D9-8DFE-F17349198D95}"/>
              </a:ext>
            </a:extLst>
          </p:cNvPr>
          <p:cNvCxnSpPr>
            <a:cxnSpLocks/>
          </p:cNvCxnSpPr>
          <p:nvPr/>
        </p:nvCxnSpPr>
        <p:spPr>
          <a:xfrm flipV="1">
            <a:off x="6351315" y="3188337"/>
            <a:ext cx="426209" cy="1"/>
          </a:xfrm>
          <a:prstGeom prst="straightConnector1">
            <a:avLst/>
          </a:prstGeom>
          <a:ln>
            <a:solidFill>
              <a:srgbClr val="0046A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4" name="Grafik 11" descr="Notenschrift mit einfarbiger Füllung">
            <a:extLst>
              <a:ext uri="{FF2B5EF4-FFF2-40B4-BE49-F238E27FC236}">
                <a16:creationId xmlns:a16="http://schemas.microsoft.com/office/drawing/2014/main" id="{22CA6692-6D27-8CD7-DF43-5C2AEB18E2B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960282" y="1826185"/>
            <a:ext cx="1298981" cy="1362152"/>
          </a:xfrm>
          <a:prstGeom prst="rect">
            <a:avLst/>
          </a:prstGeom>
          <a:ln w="0">
            <a:noFill/>
          </a:ln>
        </p:spPr>
      </p:pic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F7F0752A-C3D3-D9A5-AEAB-380A9A6EEBA9}"/>
              </a:ext>
            </a:extLst>
          </p:cNvPr>
          <p:cNvGrpSpPr/>
          <p:nvPr/>
        </p:nvGrpSpPr>
        <p:grpSpPr>
          <a:xfrm>
            <a:off x="4251624" y="3500767"/>
            <a:ext cx="1539743" cy="746335"/>
            <a:chOff x="4251624" y="3500767"/>
            <a:chExt cx="1539743" cy="746335"/>
          </a:xfrm>
        </p:grpSpPr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978EBBBC-1C9C-7921-17F6-FF985DF32F75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4251624" y="3500768"/>
              <a:ext cx="0" cy="384657"/>
            </a:xfrm>
            <a:prstGeom prst="straightConnector1">
              <a:avLst/>
            </a:prstGeom>
            <a:ln>
              <a:solidFill>
                <a:srgbClr val="0046A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2F9AC69F-ADFE-C7DB-A3B9-5091A1583F3C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5791367" y="3500767"/>
              <a:ext cx="0" cy="384658"/>
            </a:xfrm>
            <a:prstGeom prst="straightConnector1">
              <a:avLst/>
            </a:prstGeom>
            <a:ln>
              <a:solidFill>
                <a:srgbClr val="0046A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Gerade Verbindung 46">
              <a:extLst>
                <a:ext uri="{FF2B5EF4-FFF2-40B4-BE49-F238E27FC236}">
                  <a16:creationId xmlns:a16="http://schemas.microsoft.com/office/drawing/2014/main" id="{8D58946C-B9EA-92DB-3391-4CF33EF87D8D}"/>
                </a:ext>
              </a:extLst>
            </p:cNvPr>
            <p:cNvCxnSpPr/>
            <p:nvPr/>
          </p:nvCxnSpPr>
          <p:spPr>
            <a:xfrm>
              <a:off x="4251624" y="3885425"/>
              <a:ext cx="1539743" cy="0"/>
            </a:xfrm>
            <a:prstGeom prst="line">
              <a:avLst/>
            </a:prstGeom>
            <a:ln>
              <a:solidFill>
                <a:srgbClr val="004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>
              <a:extLst>
                <a:ext uri="{FF2B5EF4-FFF2-40B4-BE49-F238E27FC236}">
                  <a16:creationId xmlns:a16="http://schemas.microsoft.com/office/drawing/2014/main" id="{C3745274-DF42-B644-872D-8B32A7A6ACE6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5004480" y="3885425"/>
              <a:ext cx="0" cy="361677"/>
            </a:xfrm>
            <a:prstGeom prst="line">
              <a:avLst/>
            </a:prstGeom>
            <a:ln>
              <a:solidFill>
                <a:srgbClr val="004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B5BEA786-8F1C-9238-02F0-ACB19533E7FB}"/>
              </a:ext>
            </a:extLst>
          </p:cNvPr>
          <p:cNvGrpSpPr/>
          <p:nvPr/>
        </p:nvGrpSpPr>
        <p:grpSpPr>
          <a:xfrm>
            <a:off x="2672312" y="3505784"/>
            <a:ext cx="1747281" cy="1053747"/>
            <a:chOff x="2672312" y="3505784"/>
            <a:chExt cx="1747281" cy="1053747"/>
          </a:xfrm>
        </p:grpSpPr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BDF02B52-264D-1106-7B76-52FDCB3560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7056" y="3505784"/>
              <a:ext cx="0" cy="1053747"/>
            </a:xfrm>
            <a:prstGeom prst="straightConnector1">
              <a:avLst/>
            </a:prstGeom>
            <a:ln>
              <a:solidFill>
                <a:srgbClr val="0046A1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Gerade Verbindung 62">
              <a:extLst>
                <a:ext uri="{FF2B5EF4-FFF2-40B4-BE49-F238E27FC236}">
                  <a16:creationId xmlns:a16="http://schemas.microsoft.com/office/drawing/2014/main" id="{36A383D2-C69B-3548-D841-5DE41CEFC11C}"/>
                </a:ext>
              </a:extLst>
            </p:cNvPr>
            <p:cNvCxnSpPr>
              <a:cxnSpLocks/>
            </p:cNvCxnSpPr>
            <p:nvPr/>
          </p:nvCxnSpPr>
          <p:spPr>
            <a:xfrm>
              <a:off x="2672312" y="4559531"/>
              <a:ext cx="1747281" cy="0"/>
            </a:xfrm>
            <a:prstGeom prst="line">
              <a:avLst/>
            </a:prstGeom>
            <a:ln>
              <a:solidFill>
                <a:srgbClr val="0046A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2401537F-99F2-D7EE-708C-A354699E149E}"/>
              </a:ext>
            </a:extLst>
          </p:cNvPr>
          <p:cNvSpPr txBox="1"/>
          <p:nvPr/>
        </p:nvSpPr>
        <p:spPr>
          <a:xfrm>
            <a:off x="387143" y="1724427"/>
            <a:ext cx="262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Exemplarischer Aufbau: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DB17ED8-6522-3D2B-4BA5-14114E10D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244" y="3205877"/>
            <a:ext cx="435644" cy="24827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2542F4B-01D2-B4DE-A0F8-94300200E6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987" y="3180730"/>
            <a:ext cx="435643" cy="248270"/>
          </a:xfrm>
          <a:prstGeom prst="rect">
            <a:avLst/>
          </a:prstGeom>
        </p:spPr>
      </p:pic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04EB9B11-98E6-5FA3-B0AC-75E4B53FA1C9}"/>
              </a:ext>
            </a:extLst>
          </p:cNvPr>
          <p:cNvGrpSpPr/>
          <p:nvPr/>
        </p:nvGrpSpPr>
        <p:grpSpPr>
          <a:xfrm>
            <a:off x="2301323" y="3199524"/>
            <a:ext cx="361507" cy="210682"/>
            <a:chOff x="3666737" y="2345491"/>
            <a:chExt cx="532920" cy="275401"/>
          </a:xfrm>
        </p:grpSpPr>
        <p:cxnSp>
          <p:nvCxnSpPr>
            <p:cNvPr id="34" name="Gerade Verbindung 33">
              <a:extLst>
                <a:ext uri="{FF2B5EF4-FFF2-40B4-BE49-F238E27FC236}">
                  <a16:creationId xmlns:a16="http://schemas.microsoft.com/office/drawing/2014/main" id="{E96A5F6E-41B9-CF44-131D-F204D70E6DB9}"/>
                </a:ext>
              </a:extLst>
            </p:cNvPr>
            <p:cNvCxnSpPr/>
            <p:nvPr/>
          </p:nvCxnSpPr>
          <p:spPr>
            <a:xfrm>
              <a:off x="3666737" y="2347154"/>
              <a:ext cx="0" cy="273738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>
              <a:extLst>
                <a:ext uri="{FF2B5EF4-FFF2-40B4-BE49-F238E27FC236}">
                  <a16:creationId xmlns:a16="http://schemas.microsoft.com/office/drawing/2014/main" id="{68D3FD1F-C919-3E7B-316E-CBE6A59795B1}"/>
                </a:ext>
              </a:extLst>
            </p:cNvPr>
            <p:cNvCxnSpPr>
              <a:cxnSpLocks/>
            </p:cNvCxnSpPr>
            <p:nvPr/>
          </p:nvCxnSpPr>
          <p:spPr>
            <a:xfrm>
              <a:off x="3666737" y="2347154"/>
              <a:ext cx="171413" cy="273738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>
              <a:extLst>
                <a:ext uri="{FF2B5EF4-FFF2-40B4-BE49-F238E27FC236}">
                  <a16:creationId xmlns:a16="http://schemas.microsoft.com/office/drawing/2014/main" id="{19EA0717-055A-4E04-9B0D-93AEA849CEA6}"/>
                </a:ext>
              </a:extLst>
            </p:cNvPr>
            <p:cNvCxnSpPr>
              <a:cxnSpLocks/>
            </p:cNvCxnSpPr>
            <p:nvPr/>
          </p:nvCxnSpPr>
          <p:spPr>
            <a:xfrm>
              <a:off x="3838192" y="2345491"/>
              <a:ext cx="0" cy="273738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>
              <a:extLst>
                <a:ext uri="{FF2B5EF4-FFF2-40B4-BE49-F238E27FC236}">
                  <a16:creationId xmlns:a16="http://schemas.microsoft.com/office/drawing/2014/main" id="{D0DBCC50-8294-B459-B3E8-05083DD1926B}"/>
                </a:ext>
              </a:extLst>
            </p:cNvPr>
            <p:cNvCxnSpPr>
              <a:cxnSpLocks/>
            </p:cNvCxnSpPr>
            <p:nvPr/>
          </p:nvCxnSpPr>
          <p:spPr>
            <a:xfrm>
              <a:off x="3838150" y="2345491"/>
              <a:ext cx="182759" cy="275401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>
              <a:extLst>
                <a:ext uri="{FF2B5EF4-FFF2-40B4-BE49-F238E27FC236}">
                  <a16:creationId xmlns:a16="http://schemas.microsoft.com/office/drawing/2014/main" id="{050B7611-D9FA-9C28-1E41-16F486549E93}"/>
                </a:ext>
              </a:extLst>
            </p:cNvPr>
            <p:cNvCxnSpPr>
              <a:cxnSpLocks/>
            </p:cNvCxnSpPr>
            <p:nvPr/>
          </p:nvCxnSpPr>
          <p:spPr>
            <a:xfrm>
              <a:off x="4020909" y="2345491"/>
              <a:ext cx="0" cy="273738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>
              <a:extLst>
                <a:ext uri="{FF2B5EF4-FFF2-40B4-BE49-F238E27FC236}">
                  <a16:creationId xmlns:a16="http://schemas.microsoft.com/office/drawing/2014/main" id="{5BC443D1-98B5-D5FC-9578-1C2985CFA32B}"/>
                </a:ext>
              </a:extLst>
            </p:cNvPr>
            <p:cNvCxnSpPr>
              <a:cxnSpLocks/>
            </p:cNvCxnSpPr>
            <p:nvPr/>
          </p:nvCxnSpPr>
          <p:spPr>
            <a:xfrm>
              <a:off x="4020909" y="2345491"/>
              <a:ext cx="178748" cy="273738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4462062F-6505-969E-AF5E-345FFBFE184A}"/>
              </a:ext>
            </a:extLst>
          </p:cNvPr>
          <p:cNvGrpSpPr/>
          <p:nvPr/>
        </p:nvGrpSpPr>
        <p:grpSpPr>
          <a:xfrm>
            <a:off x="2767781" y="3218657"/>
            <a:ext cx="382439" cy="184700"/>
            <a:chOff x="3447562" y="2180492"/>
            <a:chExt cx="972031" cy="257908"/>
          </a:xfrm>
        </p:grpSpPr>
        <p:cxnSp>
          <p:nvCxnSpPr>
            <p:cNvPr id="58" name="Gerade Verbindung 57">
              <a:extLst>
                <a:ext uri="{FF2B5EF4-FFF2-40B4-BE49-F238E27FC236}">
                  <a16:creationId xmlns:a16="http://schemas.microsoft.com/office/drawing/2014/main" id="{60AB3A95-8CC1-2A64-7158-D5E5BF1D7F8B}"/>
                </a:ext>
              </a:extLst>
            </p:cNvPr>
            <p:cNvCxnSpPr/>
            <p:nvPr/>
          </p:nvCxnSpPr>
          <p:spPr>
            <a:xfrm>
              <a:off x="3450737" y="2180492"/>
              <a:ext cx="0" cy="257908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>
              <a:extLst>
                <a:ext uri="{FF2B5EF4-FFF2-40B4-BE49-F238E27FC236}">
                  <a16:creationId xmlns:a16="http://schemas.microsoft.com/office/drawing/2014/main" id="{6C5A2329-4820-F791-2658-602F6FECDFCB}"/>
                </a:ext>
              </a:extLst>
            </p:cNvPr>
            <p:cNvCxnSpPr>
              <a:cxnSpLocks/>
            </p:cNvCxnSpPr>
            <p:nvPr/>
          </p:nvCxnSpPr>
          <p:spPr>
            <a:xfrm>
              <a:off x="3447562" y="2180492"/>
              <a:ext cx="245941" cy="0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>
              <a:extLst>
                <a:ext uri="{FF2B5EF4-FFF2-40B4-BE49-F238E27FC236}">
                  <a16:creationId xmlns:a16="http://schemas.microsoft.com/office/drawing/2014/main" id="{8DF35B3C-E691-99E1-A4BD-9A5713205278}"/>
                </a:ext>
              </a:extLst>
            </p:cNvPr>
            <p:cNvCxnSpPr/>
            <p:nvPr/>
          </p:nvCxnSpPr>
          <p:spPr>
            <a:xfrm>
              <a:off x="3693503" y="2180492"/>
              <a:ext cx="0" cy="257908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131">
              <a:extLst>
                <a:ext uri="{FF2B5EF4-FFF2-40B4-BE49-F238E27FC236}">
                  <a16:creationId xmlns:a16="http://schemas.microsoft.com/office/drawing/2014/main" id="{A1BF08B7-1912-CB59-E3FF-113661B84BB6}"/>
                </a:ext>
              </a:extLst>
            </p:cNvPr>
            <p:cNvCxnSpPr/>
            <p:nvPr/>
          </p:nvCxnSpPr>
          <p:spPr>
            <a:xfrm>
              <a:off x="3690328" y="2438400"/>
              <a:ext cx="249359" cy="0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133">
              <a:extLst>
                <a:ext uri="{FF2B5EF4-FFF2-40B4-BE49-F238E27FC236}">
                  <a16:creationId xmlns:a16="http://schemas.microsoft.com/office/drawing/2014/main" id="{B67945A6-8633-F2E1-5B66-C7A88A784D8D}"/>
                </a:ext>
              </a:extLst>
            </p:cNvPr>
            <p:cNvCxnSpPr/>
            <p:nvPr/>
          </p:nvCxnSpPr>
          <p:spPr>
            <a:xfrm flipV="1">
              <a:off x="3934802" y="2192215"/>
              <a:ext cx="0" cy="246185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140">
              <a:extLst>
                <a:ext uri="{FF2B5EF4-FFF2-40B4-BE49-F238E27FC236}">
                  <a16:creationId xmlns:a16="http://schemas.microsoft.com/office/drawing/2014/main" id="{94BF0682-814D-FF57-DD60-368731ECD3D8}"/>
                </a:ext>
              </a:extLst>
            </p:cNvPr>
            <p:cNvCxnSpPr/>
            <p:nvPr/>
          </p:nvCxnSpPr>
          <p:spPr>
            <a:xfrm>
              <a:off x="3930643" y="2180492"/>
              <a:ext cx="0" cy="257908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 Verbindung 141">
              <a:extLst>
                <a:ext uri="{FF2B5EF4-FFF2-40B4-BE49-F238E27FC236}">
                  <a16:creationId xmlns:a16="http://schemas.microsoft.com/office/drawing/2014/main" id="{A708E193-D0AE-700A-F0FC-9F1826B7ADA9}"/>
                </a:ext>
              </a:extLst>
            </p:cNvPr>
            <p:cNvCxnSpPr>
              <a:cxnSpLocks/>
            </p:cNvCxnSpPr>
            <p:nvPr/>
          </p:nvCxnSpPr>
          <p:spPr>
            <a:xfrm>
              <a:off x="3927468" y="2180492"/>
              <a:ext cx="245941" cy="0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 Verbindung 142">
              <a:extLst>
                <a:ext uri="{FF2B5EF4-FFF2-40B4-BE49-F238E27FC236}">
                  <a16:creationId xmlns:a16="http://schemas.microsoft.com/office/drawing/2014/main" id="{2D94A669-26CA-6191-7BD0-DDED7085D376}"/>
                </a:ext>
              </a:extLst>
            </p:cNvPr>
            <p:cNvCxnSpPr/>
            <p:nvPr/>
          </p:nvCxnSpPr>
          <p:spPr>
            <a:xfrm>
              <a:off x="4173409" y="2180492"/>
              <a:ext cx="0" cy="257908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 Verbindung 143">
              <a:extLst>
                <a:ext uri="{FF2B5EF4-FFF2-40B4-BE49-F238E27FC236}">
                  <a16:creationId xmlns:a16="http://schemas.microsoft.com/office/drawing/2014/main" id="{6D2F9711-6E1C-565E-F307-A7135D68E5C0}"/>
                </a:ext>
              </a:extLst>
            </p:cNvPr>
            <p:cNvCxnSpPr/>
            <p:nvPr/>
          </p:nvCxnSpPr>
          <p:spPr>
            <a:xfrm>
              <a:off x="4170234" y="2438400"/>
              <a:ext cx="249359" cy="0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uppieren 175">
            <a:extLst>
              <a:ext uri="{FF2B5EF4-FFF2-40B4-BE49-F238E27FC236}">
                <a16:creationId xmlns:a16="http://schemas.microsoft.com/office/drawing/2014/main" id="{2DC13E35-BA69-91D7-B48F-F3A4F0F6CE95}"/>
              </a:ext>
            </a:extLst>
          </p:cNvPr>
          <p:cNvGrpSpPr/>
          <p:nvPr/>
        </p:nvGrpSpPr>
        <p:grpSpPr>
          <a:xfrm>
            <a:off x="735165" y="3218656"/>
            <a:ext cx="668900" cy="222712"/>
            <a:chOff x="2927331" y="1835276"/>
            <a:chExt cx="1721827" cy="793624"/>
          </a:xfrm>
        </p:grpSpPr>
        <p:cxnSp>
          <p:nvCxnSpPr>
            <p:cNvPr id="148" name="Gerade Verbindung 147">
              <a:extLst>
                <a:ext uri="{FF2B5EF4-FFF2-40B4-BE49-F238E27FC236}">
                  <a16:creationId xmlns:a16="http://schemas.microsoft.com/office/drawing/2014/main" id="{BA7C1AAD-738D-5AE5-E90D-3D5659671359}"/>
                </a:ext>
              </a:extLst>
            </p:cNvPr>
            <p:cNvCxnSpPr/>
            <p:nvPr/>
          </p:nvCxnSpPr>
          <p:spPr>
            <a:xfrm>
              <a:off x="3142927" y="2344983"/>
              <a:ext cx="0" cy="254365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148">
              <a:extLst>
                <a:ext uri="{FF2B5EF4-FFF2-40B4-BE49-F238E27FC236}">
                  <a16:creationId xmlns:a16="http://schemas.microsoft.com/office/drawing/2014/main" id="{A809290F-D905-AC84-2C88-1AC9556042C8}"/>
                </a:ext>
              </a:extLst>
            </p:cNvPr>
            <p:cNvCxnSpPr>
              <a:cxnSpLocks/>
            </p:cNvCxnSpPr>
            <p:nvPr/>
          </p:nvCxnSpPr>
          <p:spPr>
            <a:xfrm>
              <a:off x="3140139" y="2344983"/>
              <a:ext cx="215983" cy="0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150">
              <a:extLst>
                <a:ext uri="{FF2B5EF4-FFF2-40B4-BE49-F238E27FC236}">
                  <a16:creationId xmlns:a16="http://schemas.microsoft.com/office/drawing/2014/main" id="{16BDCC9E-3A50-3987-3447-4C65BF117500}"/>
                </a:ext>
              </a:extLst>
            </p:cNvPr>
            <p:cNvCxnSpPr/>
            <p:nvPr/>
          </p:nvCxnSpPr>
          <p:spPr>
            <a:xfrm>
              <a:off x="3352218" y="2089641"/>
              <a:ext cx="218985" cy="0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156">
              <a:extLst>
                <a:ext uri="{FF2B5EF4-FFF2-40B4-BE49-F238E27FC236}">
                  <a16:creationId xmlns:a16="http://schemas.microsoft.com/office/drawing/2014/main" id="{DC0590F8-5085-B1CC-8769-663F44F29171}"/>
                </a:ext>
              </a:extLst>
            </p:cNvPr>
            <p:cNvCxnSpPr/>
            <p:nvPr/>
          </p:nvCxnSpPr>
          <p:spPr>
            <a:xfrm>
              <a:off x="3356509" y="2090618"/>
              <a:ext cx="0" cy="254365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159">
              <a:extLst>
                <a:ext uri="{FF2B5EF4-FFF2-40B4-BE49-F238E27FC236}">
                  <a16:creationId xmlns:a16="http://schemas.microsoft.com/office/drawing/2014/main" id="{2F07559B-04EE-E7B8-61EC-EA4A1389EF9B}"/>
                </a:ext>
              </a:extLst>
            </p:cNvPr>
            <p:cNvCxnSpPr/>
            <p:nvPr/>
          </p:nvCxnSpPr>
          <p:spPr>
            <a:xfrm>
              <a:off x="3571737" y="1835276"/>
              <a:ext cx="0" cy="254365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 Verbindung 160">
              <a:extLst>
                <a:ext uri="{FF2B5EF4-FFF2-40B4-BE49-F238E27FC236}">
                  <a16:creationId xmlns:a16="http://schemas.microsoft.com/office/drawing/2014/main" id="{FC7F82D7-1C0A-7F71-AF5A-41ED41BEE312}"/>
                </a:ext>
              </a:extLst>
            </p:cNvPr>
            <p:cNvCxnSpPr/>
            <p:nvPr/>
          </p:nvCxnSpPr>
          <p:spPr>
            <a:xfrm>
              <a:off x="3571203" y="1835276"/>
              <a:ext cx="218985" cy="0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 Verbindung 161">
              <a:extLst>
                <a:ext uri="{FF2B5EF4-FFF2-40B4-BE49-F238E27FC236}">
                  <a16:creationId xmlns:a16="http://schemas.microsoft.com/office/drawing/2014/main" id="{2D861B17-2E74-3363-8F29-A366EA6DAFA5}"/>
                </a:ext>
              </a:extLst>
            </p:cNvPr>
            <p:cNvCxnSpPr>
              <a:cxnSpLocks/>
            </p:cNvCxnSpPr>
            <p:nvPr/>
          </p:nvCxnSpPr>
          <p:spPr>
            <a:xfrm>
              <a:off x="3790188" y="1835276"/>
              <a:ext cx="0" cy="793624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 Verbindung 163">
              <a:extLst>
                <a:ext uri="{FF2B5EF4-FFF2-40B4-BE49-F238E27FC236}">
                  <a16:creationId xmlns:a16="http://schemas.microsoft.com/office/drawing/2014/main" id="{F7CE827A-0F97-36F2-015A-51155D9C8659}"/>
                </a:ext>
              </a:extLst>
            </p:cNvPr>
            <p:cNvCxnSpPr>
              <a:cxnSpLocks/>
            </p:cNvCxnSpPr>
            <p:nvPr/>
          </p:nvCxnSpPr>
          <p:spPr>
            <a:xfrm>
              <a:off x="3790188" y="2618033"/>
              <a:ext cx="215983" cy="0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 Verbindung 165">
              <a:extLst>
                <a:ext uri="{FF2B5EF4-FFF2-40B4-BE49-F238E27FC236}">
                  <a16:creationId xmlns:a16="http://schemas.microsoft.com/office/drawing/2014/main" id="{027F7DF2-7AE8-575D-B446-C410A0964D98}"/>
                </a:ext>
              </a:extLst>
            </p:cNvPr>
            <p:cNvCxnSpPr/>
            <p:nvPr/>
          </p:nvCxnSpPr>
          <p:spPr>
            <a:xfrm>
              <a:off x="4001897" y="2370691"/>
              <a:ext cx="0" cy="254365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166">
              <a:extLst>
                <a:ext uri="{FF2B5EF4-FFF2-40B4-BE49-F238E27FC236}">
                  <a16:creationId xmlns:a16="http://schemas.microsoft.com/office/drawing/2014/main" id="{C0780D01-1BDF-96B0-35E4-8FA4FE82BD96}"/>
                </a:ext>
              </a:extLst>
            </p:cNvPr>
            <p:cNvCxnSpPr>
              <a:cxnSpLocks/>
            </p:cNvCxnSpPr>
            <p:nvPr/>
          </p:nvCxnSpPr>
          <p:spPr>
            <a:xfrm>
              <a:off x="3999109" y="2370691"/>
              <a:ext cx="215983" cy="0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>
              <a:extLst>
                <a:ext uri="{FF2B5EF4-FFF2-40B4-BE49-F238E27FC236}">
                  <a16:creationId xmlns:a16="http://schemas.microsoft.com/office/drawing/2014/main" id="{C7B5B63F-F0F0-FCA1-6487-CF8B0FEE4BCB}"/>
                </a:ext>
              </a:extLst>
            </p:cNvPr>
            <p:cNvCxnSpPr/>
            <p:nvPr/>
          </p:nvCxnSpPr>
          <p:spPr>
            <a:xfrm>
              <a:off x="4211188" y="2115349"/>
              <a:ext cx="218985" cy="0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>
              <a:extLst>
                <a:ext uri="{FF2B5EF4-FFF2-40B4-BE49-F238E27FC236}">
                  <a16:creationId xmlns:a16="http://schemas.microsoft.com/office/drawing/2014/main" id="{320DBEF7-E9C2-2CDF-3034-34D50ABBA096}"/>
                </a:ext>
              </a:extLst>
            </p:cNvPr>
            <p:cNvCxnSpPr/>
            <p:nvPr/>
          </p:nvCxnSpPr>
          <p:spPr>
            <a:xfrm>
              <a:off x="4215479" y="2116326"/>
              <a:ext cx="0" cy="254365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 Verbindung 172">
              <a:extLst>
                <a:ext uri="{FF2B5EF4-FFF2-40B4-BE49-F238E27FC236}">
                  <a16:creationId xmlns:a16="http://schemas.microsoft.com/office/drawing/2014/main" id="{1DAE80D8-8F6C-4997-2B8F-4950E0884E9D}"/>
                </a:ext>
              </a:extLst>
            </p:cNvPr>
            <p:cNvCxnSpPr/>
            <p:nvPr/>
          </p:nvCxnSpPr>
          <p:spPr>
            <a:xfrm>
              <a:off x="4430707" y="1860984"/>
              <a:ext cx="0" cy="254365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 Verbindung 173">
              <a:extLst>
                <a:ext uri="{FF2B5EF4-FFF2-40B4-BE49-F238E27FC236}">
                  <a16:creationId xmlns:a16="http://schemas.microsoft.com/office/drawing/2014/main" id="{EC50A5A7-CBF9-FCE1-6C23-AF9A973B61D9}"/>
                </a:ext>
              </a:extLst>
            </p:cNvPr>
            <p:cNvCxnSpPr/>
            <p:nvPr/>
          </p:nvCxnSpPr>
          <p:spPr>
            <a:xfrm>
              <a:off x="4430173" y="1860984"/>
              <a:ext cx="218985" cy="0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174">
              <a:extLst>
                <a:ext uri="{FF2B5EF4-FFF2-40B4-BE49-F238E27FC236}">
                  <a16:creationId xmlns:a16="http://schemas.microsoft.com/office/drawing/2014/main" id="{0A43E9EA-F26F-69C5-E989-A03995956736}"/>
                </a:ext>
              </a:extLst>
            </p:cNvPr>
            <p:cNvCxnSpPr>
              <a:cxnSpLocks/>
            </p:cNvCxnSpPr>
            <p:nvPr/>
          </p:nvCxnSpPr>
          <p:spPr>
            <a:xfrm>
              <a:off x="2927331" y="2591656"/>
              <a:ext cx="215983" cy="0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uppieren 213">
            <a:extLst>
              <a:ext uri="{FF2B5EF4-FFF2-40B4-BE49-F238E27FC236}">
                <a16:creationId xmlns:a16="http://schemas.microsoft.com/office/drawing/2014/main" id="{B358D928-E212-7463-68AC-EE170CEDCFD3}"/>
              </a:ext>
            </a:extLst>
          </p:cNvPr>
          <p:cNvGrpSpPr/>
          <p:nvPr/>
        </p:nvGrpSpPr>
        <p:grpSpPr>
          <a:xfrm>
            <a:off x="4703958" y="4559531"/>
            <a:ext cx="589927" cy="226491"/>
            <a:chOff x="2016868" y="4824310"/>
            <a:chExt cx="1245371" cy="226491"/>
          </a:xfrm>
        </p:grpSpPr>
        <p:cxnSp>
          <p:nvCxnSpPr>
            <p:cNvPr id="196" name="Gerade Verbindung 195">
              <a:extLst>
                <a:ext uri="{FF2B5EF4-FFF2-40B4-BE49-F238E27FC236}">
                  <a16:creationId xmlns:a16="http://schemas.microsoft.com/office/drawing/2014/main" id="{5B04DA48-D66D-EBCB-DF97-90E3190512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6868" y="4841391"/>
              <a:ext cx="188075" cy="209409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 Verbindung 196">
              <a:extLst>
                <a:ext uri="{FF2B5EF4-FFF2-40B4-BE49-F238E27FC236}">
                  <a16:creationId xmlns:a16="http://schemas.microsoft.com/office/drawing/2014/main" id="{022A4571-1820-686D-8387-FB1BC1A64812}"/>
                </a:ext>
              </a:extLst>
            </p:cNvPr>
            <p:cNvCxnSpPr>
              <a:cxnSpLocks/>
            </p:cNvCxnSpPr>
            <p:nvPr/>
          </p:nvCxnSpPr>
          <p:spPr>
            <a:xfrm>
              <a:off x="2204943" y="4841391"/>
              <a:ext cx="227537" cy="209410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207">
              <a:extLst>
                <a:ext uri="{FF2B5EF4-FFF2-40B4-BE49-F238E27FC236}">
                  <a16:creationId xmlns:a16="http://schemas.microsoft.com/office/drawing/2014/main" id="{2330533E-AECA-6191-D403-A131D05AC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2480" y="4831687"/>
              <a:ext cx="188075" cy="209409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Gerade Verbindung 208">
              <a:extLst>
                <a:ext uri="{FF2B5EF4-FFF2-40B4-BE49-F238E27FC236}">
                  <a16:creationId xmlns:a16="http://schemas.microsoft.com/office/drawing/2014/main" id="{F0703267-FC0B-1C0F-5EA2-372AB16A5AF3}"/>
                </a:ext>
              </a:extLst>
            </p:cNvPr>
            <p:cNvCxnSpPr>
              <a:cxnSpLocks/>
            </p:cNvCxnSpPr>
            <p:nvPr/>
          </p:nvCxnSpPr>
          <p:spPr>
            <a:xfrm>
              <a:off x="2620555" y="4831687"/>
              <a:ext cx="227537" cy="209410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>
              <a:extLst>
                <a:ext uri="{FF2B5EF4-FFF2-40B4-BE49-F238E27FC236}">
                  <a16:creationId xmlns:a16="http://schemas.microsoft.com/office/drawing/2014/main" id="{DB128AB1-8B0D-DFBA-67FA-4F8DB91B7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6627" y="4824310"/>
              <a:ext cx="188075" cy="209409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>
              <a:extLst>
                <a:ext uri="{FF2B5EF4-FFF2-40B4-BE49-F238E27FC236}">
                  <a16:creationId xmlns:a16="http://schemas.microsoft.com/office/drawing/2014/main" id="{7916A495-F16F-735E-F6F5-AADB4C12ADDE}"/>
                </a:ext>
              </a:extLst>
            </p:cNvPr>
            <p:cNvCxnSpPr>
              <a:cxnSpLocks/>
            </p:cNvCxnSpPr>
            <p:nvPr/>
          </p:nvCxnSpPr>
          <p:spPr>
            <a:xfrm>
              <a:off x="3034702" y="4824310"/>
              <a:ext cx="227537" cy="209410"/>
            </a:xfrm>
            <a:prstGeom prst="line">
              <a:avLst/>
            </a:prstGeom>
            <a:ln>
              <a:solidFill>
                <a:srgbClr val="E63B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820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pc="-1" dirty="0">
                <a:solidFill>
                  <a:srgbClr val="0046A0"/>
                </a:solidFill>
                <a:latin typeface="Arial"/>
              </a:rPr>
              <a:t>3</a:t>
            </a:r>
            <a:r>
              <a:rPr lang="de-DE" sz="2400" b="1" strike="noStrike" spc="-1" dirty="0">
                <a:solidFill>
                  <a:srgbClr val="0046A0"/>
                </a:solidFill>
                <a:latin typeface="Arial"/>
              </a:rPr>
              <a:t>.1  Low </a:t>
            </a:r>
            <a:r>
              <a:rPr lang="de-DE" sz="2400" b="1" strike="noStrike" spc="-1" dirty="0" err="1">
                <a:solidFill>
                  <a:srgbClr val="0046A0"/>
                </a:solidFill>
                <a:latin typeface="Arial"/>
              </a:rPr>
              <a:t>Frequency</a:t>
            </a:r>
            <a:r>
              <a:rPr lang="de-DE" sz="2400" b="1" strike="noStrike" spc="-1" dirty="0">
                <a:solidFill>
                  <a:srgbClr val="0046A0"/>
                </a:solidFill>
                <a:latin typeface="Arial"/>
              </a:rPr>
              <a:t> Oszillator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ftr" idx="14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15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157B46F5-9BC8-46CA-9E88-BA286AA4552A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6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243" name="Grafik 242"/>
          <p:cNvPicPr/>
          <p:nvPr/>
        </p:nvPicPr>
        <p:blipFill>
          <a:blip r:embed="rId2"/>
          <a:stretch/>
        </p:blipFill>
        <p:spPr>
          <a:xfrm>
            <a:off x="1166400" y="1211400"/>
            <a:ext cx="6948720" cy="47696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3">
            <a:extLst>
              <a:ext uri="{FF2B5EF4-FFF2-40B4-BE49-F238E27FC236}">
                <a16:creationId xmlns:a16="http://schemas.microsoft.com/office/drawing/2014/main" id="{2B2BBDA9-96CE-7E96-EBF6-9714BDA0602E}"/>
              </a:ext>
            </a:extLst>
          </p:cNvPr>
          <p:cNvSpPr txBox="1">
            <a:spLocks/>
          </p:cNvSpPr>
          <p:nvPr/>
        </p:nvSpPr>
        <p:spPr>
          <a:xfrm>
            <a:off x="3534033" y="6381720"/>
            <a:ext cx="3220249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buNone/>
              <a:defRPr lang="de-DE" sz="1000" b="0" strike="noStrike" kern="1200" spc="-1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Vortrag LPDES – Viktor Dilman, Christoph Kirschner</a:t>
            </a:r>
            <a:endParaRPr lang="de-DE" dirty="0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pc="-1" dirty="0">
                <a:solidFill>
                  <a:srgbClr val="0046A0"/>
                </a:solidFill>
                <a:latin typeface="Arial"/>
              </a:rPr>
              <a:t>3</a:t>
            </a:r>
            <a:r>
              <a:rPr lang="de-DE" sz="2400" b="1" strike="noStrike" spc="-1" dirty="0">
                <a:solidFill>
                  <a:srgbClr val="0046A0"/>
                </a:solidFill>
                <a:latin typeface="Arial"/>
              </a:rPr>
              <a:t>.1  Low </a:t>
            </a:r>
            <a:r>
              <a:rPr lang="de-DE" sz="2400" b="1" strike="noStrike" spc="-1" dirty="0" err="1">
                <a:solidFill>
                  <a:srgbClr val="0046A0"/>
                </a:solidFill>
                <a:latin typeface="Arial"/>
              </a:rPr>
              <a:t>Frequency</a:t>
            </a:r>
            <a:r>
              <a:rPr lang="de-DE" sz="2400" b="1" strike="noStrike" spc="-1" dirty="0">
                <a:solidFill>
                  <a:srgbClr val="0046A0"/>
                </a:solidFill>
                <a:latin typeface="Arial"/>
              </a:rPr>
              <a:t> Oszillator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ftr" idx="14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15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157B46F5-9BC8-46CA-9E88-BA286AA4552A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7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32DA89C-A73C-CD93-5328-80FF5931B6F6}"/>
              </a:ext>
            </a:extLst>
          </p:cNvPr>
          <p:cNvSpPr txBox="1"/>
          <p:nvPr/>
        </p:nvSpPr>
        <p:spPr>
          <a:xfrm>
            <a:off x="3766088" y="272770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Layout Fusion</a:t>
            </a: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C643BCD3-98C8-BA48-8CB0-43D35E794CF2}"/>
              </a:ext>
            </a:extLst>
          </p:cNvPr>
          <p:cNvSpPr txBox="1">
            <a:spLocks/>
          </p:cNvSpPr>
          <p:nvPr/>
        </p:nvSpPr>
        <p:spPr>
          <a:xfrm>
            <a:off x="3534033" y="6381720"/>
            <a:ext cx="3220249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buNone/>
              <a:defRPr lang="de-DE" sz="1000" b="0" strike="noStrike" kern="1200" spc="-1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Vortrag LPDES – Viktor Dilman, Christoph Kirschner</a:t>
            </a:r>
            <a:endParaRPr lang="de-DE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063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3.1  Rapid-Prototyping mit Fusion360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ftr" idx="22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23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C86FE10B-0797-4BD6-BCC6-466EC7817F68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8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258" name="Grafik 257"/>
          <p:cNvPicPr/>
          <p:nvPr/>
        </p:nvPicPr>
        <p:blipFill>
          <a:blip r:embed="rId2"/>
          <a:srcRect t="4937" b="47526"/>
          <a:stretch/>
        </p:blipFill>
        <p:spPr>
          <a:xfrm>
            <a:off x="573480" y="1371600"/>
            <a:ext cx="4455720" cy="914040"/>
          </a:xfrm>
          <a:prstGeom prst="rect">
            <a:avLst/>
          </a:prstGeom>
          <a:ln w="0">
            <a:noFill/>
          </a:ln>
        </p:spPr>
      </p:pic>
      <p:pic>
        <p:nvPicPr>
          <p:cNvPr id="259" name="Grafik 258"/>
          <p:cNvPicPr/>
          <p:nvPr/>
        </p:nvPicPr>
        <p:blipFill>
          <a:blip r:embed="rId3"/>
          <a:srcRect l="702"/>
          <a:stretch/>
        </p:blipFill>
        <p:spPr>
          <a:xfrm>
            <a:off x="3954600" y="2529360"/>
            <a:ext cx="4732200" cy="34142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3">
            <a:extLst>
              <a:ext uri="{FF2B5EF4-FFF2-40B4-BE49-F238E27FC236}">
                <a16:creationId xmlns:a16="http://schemas.microsoft.com/office/drawing/2014/main" id="{A0F15FFA-1505-2B5B-D6E4-5C0B2BC5F5E4}"/>
              </a:ext>
            </a:extLst>
          </p:cNvPr>
          <p:cNvSpPr txBox="1">
            <a:spLocks/>
          </p:cNvSpPr>
          <p:nvPr/>
        </p:nvSpPr>
        <p:spPr>
          <a:xfrm>
            <a:off x="3534033" y="6381720"/>
            <a:ext cx="3220249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buNone/>
              <a:defRPr lang="de-DE" sz="1000" b="0" strike="noStrike" kern="1200" spc="-1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Vortrag LPDES – Viktor Dilman, Christoph Kirschner</a:t>
            </a:r>
            <a:endParaRPr lang="de-DE" dirty="0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3.1  Rapid-Prototyping mit Fusion360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ftr" idx="22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23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C86FE10B-0797-4BD6-BCC6-466EC7817F68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9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A0F15FFA-1505-2B5B-D6E4-5C0B2BC5F5E4}"/>
              </a:ext>
            </a:extLst>
          </p:cNvPr>
          <p:cNvSpPr txBox="1">
            <a:spLocks/>
          </p:cNvSpPr>
          <p:nvPr/>
        </p:nvSpPr>
        <p:spPr>
          <a:xfrm>
            <a:off x="3534033" y="6381720"/>
            <a:ext cx="3220249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lnSpc>
                <a:spcPct val="100000"/>
              </a:lnSpc>
              <a:buNone/>
              <a:defRPr lang="de-DE" sz="1000" b="0" strike="noStrike" kern="1200" spc="-1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Vortrag LPDES – Viktor Dilman, Christoph Kirschner</a:t>
            </a:r>
            <a:endParaRPr lang="de-DE" dirty="0">
              <a:latin typeface="Times New Roman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1DC1B49-A025-9991-654F-DEE1305B7BA1}"/>
              </a:ext>
            </a:extLst>
          </p:cNvPr>
          <p:cNvSpPr txBox="1"/>
          <p:nvPr/>
        </p:nvSpPr>
        <p:spPr>
          <a:xfrm>
            <a:off x="1936012" y="3059668"/>
            <a:ext cx="5269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www.youtube.com</a:t>
            </a:r>
            <a:r>
              <a:rPr lang="de-DE" dirty="0"/>
              <a:t>/</a:t>
            </a:r>
            <a:r>
              <a:rPr lang="de-DE" dirty="0" err="1"/>
              <a:t>watch?v</a:t>
            </a:r>
            <a:r>
              <a:rPr lang="de-DE" dirty="0"/>
              <a:t>=MNw2Ce_t8-g</a:t>
            </a:r>
          </a:p>
        </p:txBody>
      </p:sp>
    </p:spTree>
    <p:extLst>
      <p:ext uri="{BB962C8B-B14F-4D97-AF65-F5344CB8AC3E}">
        <p14:creationId xmlns:p14="http://schemas.microsoft.com/office/powerpoint/2010/main" val="1482162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Folien_deutsch</Template>
  <TotalTime>0</TotalTime>
  <Words>641</Words>
  <Application>Microsoft Macintosh PowerPoint</Application>
  <PresentationFormat>Bildschirmpräsentation (4:3)</PresentationFormat>
  <Paragraphs>144</Paragraphs>
  <Slides>16</Slides>
  <Notes>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16</vt:i4>
      </vt:variant>
    </vt:vector>
  </HeadingPairs>
  <TitlesOfParts>
    <vt:vector size="25" baseType="lpstr">
      <vt:lpstr>Arial</vt:lpstr>
      <vt:lpstr>ArialMT</vt:lpstr>
      <vt:lpstr>Monotype Sorts</vt:lpstr>
      <vt:lpstr>Symbol</vt:lpstr>
      <vt:lpstr>Times New Roman</vt:lpstr>
      <vt:lpstr>Wingdings</vt:lpstr>
      <vt:lpstr>Office Theme</vt:lpstr>
      <vt:lpstr>Office Theme</vt:lpstr>
      <vt:lpstr>Office Theme</vt:lpstr>
      <vt:lpstr>Die Leiterplatte als Musikinstrument</vt:lpstr>
      <vt:lpstr>Agenda</vt:lpstr>
      <vt:lpstr>1. Projektvorstellung</vt:lpstr>
      <vt:lpstr>2. Module in der elektr. Tonerzeugung</vt:lpstr>
      <vt:lpstr>2. Module in der elektr. Tonerzeugung</vt:lpstr>
      <vt:lpstr>3.1  Low Frequency Oszillator </vt:lpstr>
      <vt:lpstr>3.1  Low Frequency Oszillator</vt:lpstr>
      <vt:lpstr>3.1  Rapid-Prototyping mit Fusion360</vt:lpstr>
      <vt:lpstr>3.1  Rapid-Prototyping mit Fusion360</vt:lpstr>
      <vt:lpstr>3.1  Rapid-Prototyping mit Fusion360</vt:lpstr>
      <vt:lpstr>3.2  Rapid-Prototyping mit Fusion360</vt:lpstr>
      <vt:lpstr>4.2  Low Frequency Oszillator</vt:lpstr>
      <vt:lpstr>4.2  Low Frequency Oszillator</vt:lpstr>
      <vt:lpstr>PowerPoint-Präsentation</vt:lpstr>
      <vt:lpstr>Quellen</vt:lpstr>
      <vt:lpstr>X. Oszillator (Sägezahn)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Produktarchitektur und -Strategien </dc:title>
  <dc:subject/>
  <dc:creator>dilmanvi74631</dc:creator>
  <dc:description/>
  <cp:lastModifiedBy>dilmanvi74631</cp:lastModifiedBy>
  <cp:revision>39</cp:revision>
  <cp:lastPrinted>2000-02-04T07:33:50Z</cp:lastPrinted>
  <dcterms:created xsi:type="dcterms:W3CDTF">2022-10-13T16:02:40Z</dcterms:created>
  <dcterms:modified xsi:type="dcterms:W3CDTF">2022-12-13T21:57:09Z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Overheadfolien</vt:lpwstr>
  </property>
  <property fmtid="{D5CDD505-2E9C-101B-9397-08002B2CF9AE}" pid="4" name="Slides">
    <vt:i4>8</vt:i4>
  </property>
</Properties>
</file>