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5" r:id="rId3"/>
    <p:sldId id="285" r:id="rId4"/>
    <p:sldId id="292" r:id="rId5"/>
    <p:sldId id="301" r:id="rId6"/>
    <p:sldId id="300" r:id="rId7"/>
    <p:sldId id="299" r:id="rId8"/>
    <p:sldId id="283" r:id="rId9"/>
  </p:sldIdLst>
  <p:sldSz cx="9144000" cy="6858000" type="overhead"/>
  <p:notesSz cx="6723063" cy="9852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022125A0-D488-6541-A470-214D5ED2C0E3}">
          <p14:sldIdLst>
            <p14:sldId id="263"/>
            <p14:sldId id="265"/>
          </p14:sldIdLst>
        </p14:section>
        <p14:section name="Projektvorstellung" id="{C29E97CD-1079-0543-A653-754E2A1BB568}">
          <p14:sldIdLst>
            <p14:sldId id="285"/>
            <p14:sldId id="292"/>
            <p14:sldId id="301"/>
          </p14:sldIdLst>
        </p14:section>
        <p14:section name="Schluss" id="{D10A5D43-E09F-934F-9EAB-CC219D104055}">
          <p14:sldIdLst>
            <p14:sldId id="300"/>
            <p14:sldId id="299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66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840">
          <p15:clr>
            <a:srgbClr val="A4A3A4"/>
          </p15:clr>
        </p15:guide>
        <p15:guide id="6" orient="horz" pos="3931">
          <p15:clr>
            <a:srgbClr val="A4A3A4"/>
          </p15:clr>
        </p15:guide>
        <p15:guide id="7" orient="horz" pos="1026">
          <p15:clr>
            <a:srgbClr val="A4A3A4"/>
          </p15:clr>
        </p15:guide>
        <p15:guide id="8" pos="2880">
          <p15:clr>
            <a:srgbClr val="A4A3A4"/>
          </p15:clr>
        </p15:guide>
        <p15:guide id="9" pos="159">
          <p15:clr>
            <a:srgbClr val="A4A3A4"/>
          </p15:clr>
        </p15:guide>
        <p15:guide id="10" pos="5603">
          <p15:clr>
            <a:srgbClr val="A4A3A4"/>
          </p15:clr>
        </p15:guide>
        <p15:guide id="11" pos="461">
          <p15:clr>
            <a:srgbClr val="A4A3A4"/>
          </p15:clr>
        </p15:guide>
        <p15:guide id="12" pos="2789">
          <p15:clr>
            <a:srgbClr val="A4A3A4"/>
          </p15:clr>
        </p15:guide>
        <p15:guide id="13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0"/>
    <a:srgbClr val="242424"/>
    <a:srgbClr val="B3C5CB"/>
    <a:srgbClr val="777777"/>
    <a:srgbClr val="33338B"/>
    <a:srgbClr val="0933A0"/>
    <a:srgbClr val="2D009D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 autoAdjust="0"/>
    <p:restoredTop sz="87818" autoAdjust="0"/>
  </p:normalViewPr>
  <p:slideViewPr>
    <p:cSldViewPr>
      <p:cViewPr>
        <p:scale>
          <a:sx n="107" d="100"/>
          <a:sy n="107" d="100"/>
        </p:scale>
        <p:origin x="976" y="-576"/>
      </p:cViewPr>
      <p:guideLst>
        <p:guide orient="horz" pos="2160"/>
        <p:guide orient="horz" pos="566"/>
        <p:guide orient="horz" pos="618"/>
        <p:guide orient="horz" pos="1117"/>
        <p:guide orient="horz" pos="3840"/>
        <p:guide orient="horz" pos="3931"/>
        <p:guide orient="horz" pos="1026"/>
        <p:guide pos="2880"/>
        <p:guide pos="159"/>
        <p:guide pos="5603"/>
        <p:guide pos="461"/>
        <p:guide pos="2789"/>
        <p:guide pos="29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7" d="100"/>
          <a:sy n="87" d="100"/>
        </p:scale>
        <p:origin x="-1572" y="120"/>
      </p:cViewPr>
      <p:guideLst>
        <p:guide orient="horz" pos="3104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6550" y="8958263"/>
            <a:ext cx="29130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972050" y="8958263"/>
            <a:ext cx="1270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7B283EAE-20BE-46C6-9F10-B9D34FA6C3F8}" type="slidenum">
              <a:rPr lang="de-DE"/>
              <a:pPr>
                <a:defRPr/>
              </a:pPr>
              <a:t>‹Nr.›</a:t>
            </a:fld>
            <a:endParaRPr lang="de-DE" sz="120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81014" y="822327"/>
            <a:ext cx="2879725" cy="14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Hochschule</a:t>
            </a:r>
            <a:r>
              <a:rPr lang="en-US" dirty="0"/>
              <a:t> </a:t>
            </a:r>
            <a:r>
              <a:rPr lang="en-US" dirty="0" err="1"/>
              <a:t>Nürnberg</a:t>
            </a:r>
            <a:r>
              <a:rPr lang="en-US" dirty="0"/>
              <a:t> Georg Simon Ohm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7" name="Grafik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47" y="600853"/>
            <a:ext cx="2736304" cy="3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03288" y="534990"/>
            <a:ext cx="4257675" cy="14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Hochschule</a:t>
            </a:r>
            <a:r>
              <a:rPr lang="en-US" dirty="0"/>
              <a:t> </a:t>
            </a:r>
            <a:r>
              <a:rPr lang="en-US" dirty="0" err="1"/>
              <a:t>Nürnberg</a:t>
            </a:r>
            <a:r>
              <a:rPr lang="en-US" dirty="0"/>
              <a:t>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41376" y="9258301"/>
            <a:ext cx="23161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8525" y="738188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79950"/>
            <a:ext cx="4929187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Hier klicken, um Master-Textformat zu bearbeiten.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70389" y="9318625"/>
            <a:ext cx="14938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/>
              <a:pPr>
                <a:defRPr/>
              </a:pPr>
              <a:t>‹Nr.›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7623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Technische Hochschule Nürnberg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 smtClean="0"/>
              <a:pPr>
                <a:defRPr/>
              </a:pPr>
              <a:t>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3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Technische Hochschule Nürnberg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 smtClean="0"/>
              <a:pPr>
                <a:defRPr/>
              </a:pPr>
              <a:t>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6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Technische Hochschule Nürnberg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 smtClean="0"/>
              <a:pPr>
                <a:defRPr/>
              </a:pPr>
              <a:t>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8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0046A0"/>
              </a:buClr>
              <a:buFont typeface="Symbol" pitchFamily="2" charset="2"/>
              <a:buChar char="-"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Technische Hochschule Nürnberg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 smtClean="0"/>
              <a:pPr>
                <a:defRPr/>
              </a:pPr>
              <a:t>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1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Technische Hochschule Nürnberg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 smtClean="0"/>
              <a:pPr>
                <a:defRPr/>
              </a:pPr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7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Technische Hochschule Nürnberg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 smtClean="0"/>
              <a:pPr>
                <a:defRPr/>
              </a:pPr>
              <a:t>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5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Technische Hochschule Nürnberg Georg Simon Ohm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Folie </a:t>
            </a:r>
            <a:fld id="{760CA58B-A274-4FD9-9727-447C06DE80AF}" type="slidenum">
              <a:rPr lang="en-US" smtClean="0"/>
              <a:pPr>
                <a:defRPr/>
              </a:pPr>
              <a:t>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509126" y="5746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de-DE" sz="2400">
              <a:latin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76601" y="4800601"/>
            <a:ext cx="1841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1" y="3886200"/>
            <a:ext cx="4321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1" y="2130426"/>
            <a:ext cx="4321175" cy="1470025"/>
          </a:xfrm>
        </p:spPr>
        <p:txBody>
          <a:bodyPr/>
          <a:lstStyle>
            <a:lvl1pPr>
              <a:defRPr sz="2800">
                <a:solidFill>
                  <a:srgbClr val="0046A0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Rectangle 257"/>
          <p:cNvSpPr>
            <a:spLocks noChangeArrowheads="1"/>
          </p:cNvSpPr>
          <p:nvPr userDrawn="1"/>
        </p:nvSpPr>
        <p:spPr bwMode="auto">
          <a:xfrm>
            <a:off x="251519" y="6237289"/>
            <a:ext cx="8640000" cy="25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500"/>
          </a:p>
        </p:txBody>
      </p:sp>
      <p:sp>
        <p:nvSpPr>
          <p:cNvPr id="10" name="Rectangle 89"/>
          <p:cNvSpPr>
            <a:spLocks noChangeArrowheads="1"/>
          </p:cNvSpPr>
          <p:nvPr userDrawn="1"/>
        </p:nvSpPr>
        <p:spPr bwMode="auto">
          <a:xfrm>
            <a:off x="250824" y="836613"/>
            <a:ext cx="8640000" cy="5715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1" name="Grafik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259200"/>
            <a:ext cx="2797175" cy="395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46A0"/>
              </a:buClr>
              <a:defRPr/>
            </a:lvl2pPr>
            <a:lvl3pPr>
              <a:buClr>
                <a:srgbClr val="0046A0"/>
              </a:buClr>
              <a:defRPr/>
            </a:lvl3pPr>
            <a:lvl4pPr>
              <a:buClr>
                <a:srgbClr val="0046A0"/>
              </a:buClr>
              <a:defRPr/>
            </a:lvl4pPr>
            <a:lvl5pPr>
              <a:buClr>
                <a:srgbClr val="0046A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3FAADE6-BA98-4765-B3CD-771645FA67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000" y="1629272"/>
            <a:ext cx="4176000" cy="4536033"/>
          </a:xfrm>
        </p:spPr>
        <p:txBody>
          <a:bodyPr/>
          <a:lstStyle>
            <a:lvl1pPr>
              <a:defRPr sz="1800"/>
            </a:lvl1pPr>
            <a:lvl2pPr>
              <a:buClr>
                <a:srgbClr val="0046A0"/>
              </a:buClr>
              <a:defRPr sz="1800"/>
            </a:lvl2pPr>
            <a:lvl3pPr>
              <a:buClr>
                <a:srgbClr val="0046A0"/>
              </a:buClr>
              <a:defRPr sz="1800"/>
            </a:lvl3pPr>
            <a:lvl4pPr>
              <a:buClr>
                <a:srgbClr val="0046A0"/>
              </a:buClr>
              <a:defRPr sz="1800"/>
            </a:lvl4pPr>
            <a:lvl5pPr>
              <a:buClr>
                <a:srgbClr val="0046A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6" y="1629272"/>
            <a:ext cx="4176000" cy="4536033"/>
          </a:xfrm>
        </p:spPr>
        <p:txBody>
          <a:bodyPr/>
          <a:lstStyle>
            <a:lvl1pPr>
              <a:defRPr sz="1800"/>
            </a:lvl1pPr>
            <a:lvl2pPr>
              <a:buClr>
                <a:srgbClr val="0046A0"/>
              </a:buClr>
              <a:defRPr sz="1800"/>
            </a:lvl2pPr>
            <a:lvl3pPr>
              <a:buClr>
                <a:srgbClr val="0046A0"/>
              </a:buClr>
              <a:defRPr sz="1800"/>
            </a:lvl3pPr>
            <a:lvl4pPr>
              <a:buClr>
                <a:srgbClr val="0046A0"/>
              </a:buClr>
              <a:defRPr sz="1800"/>
            </a:lvl4pPr>
            <a:lvl5pPr>
              <a:buClr>
                <a:srgbClr val="0046A0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74937471-7C4F-4090-9CFA-2D913B425C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0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1F4E1BF1-CE1F-4FE8-8944-1670E26F69D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E3F2E87-4A44-4284-89B7-DB55175349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188640"/>
            <a:ext cx="8640000" cy="574675"/>
          </a:xfrm>
        </p:spPr>
        <p:txBody>
          <a:bodyPr/>
          <a:lstStyle>
            <a:lvl1pPr>
              <a:defRPr>
                <a:solidFill>
                  <a:srgbClr val="0046A0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252000" y="980728"/>
            <a:ext cx="4176000" cy="5184577"/>
          </a:xfrm>
        </p:spPr>
        <p:txBody>
          <a:bodyPr/>
          <a:lstStyle/>
          <a:p>
            <a:pPr lvl="0"/>
            <a:r>
              <a:rPr lang="de-DE" noProof="0"/>
              <a:t>Onlinebild durch Klicken auf das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16480" y="980728"/>
            <a:ext cx="4176000" cy="5184577"/>
          </a:xfrm>
        </p:spPr>
        <p:txBody>
          <a:bodyPr/>
          <a:lstStyle>
            <a:lvl1pPr>
              <a:defRPr sz="1800"/>
            </a:lvl1pPr>
            <a:lvl2pPr>
              <a:buClr>
                <a:srgbClr val="0046A0"/>
              </a:buClr>
              <a:defRPr sz="1800"/>
            </a:lvl2pPr>
            <a:lvl3pPr>
              <a:buClr>
                <a:srgbClr val="0046A0"/>
              </a:buClr>
              <a:defRPr sz="1800"/>
            </a:lvl3pPr>
            <a:lvl4pPr>
              <a:buClr>
                <a:srgbClr val="0046A0"/>
              </a:buClr>
              <a:defRPr sz="1800"/>
            </a:lvl4pPr>
            <a:lvl5pPr>
              <a:buClr>
                <a:srgbClr val="0046A0"/>
              </a:buCl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111CF6FC-5E11-466D-B1AA-04F433B546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00" y="1012824"/>
            <a:ext cx="8640000" cy="515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9509126" y="5746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de-DE" sz="2400">
              <a:latin typeface="Times New Roman" pitchFamily="18" charset="0"/>
            </a:endParaRPr>
          </a:p>
        </p:txBody>
      </p:sp>
      <p:sp>
        <p:nvSpPr>
          <p:cNvPr id="1289" name="Text Box 265"/>
          <p:cNvSpPr txBox="1">
            <a:spLocks noChangeArrowheads="1"/>
          </p:cNvSpPr>
          <p:nvPr/>
        </p:nvSpPr>
        <p:spPr bwMode="auto">
          <a:xfrm>
            <a:off x="3276601" y="4800601"/>
            <a:ext cx="1841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de-DE"/>
          </a:p>
        </p:txBody>
      </p:sp>
      <p:sp>
        <p:nvSpPr>
          <p:cNvPr id="1031" name="Rectangle 286"/>
          <p:cNvSpPr>
            <a:spLocks noGrp="1" noChangeArrowheads="1"/>
          </p:cNvSpPr>
          <p:nvPr>
            <p:ph type="title"/>
          </p:nvPr>
        </p:nvSpPr>
        <p:spPr bwMode="auto">
          <a:xfrm>
            <a:off x="250824" y="188640"/>
            <a:ext cx="86400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311" name="Rectangle 28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001" y="6381751"/>
            <a:ext cx="71786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1312" name="Rectangle 28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4040" y="6381750"/>
            <a:ext cx="71913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de-DE"/>
              <a:t>Seite </a:t>
            </a:r>
            <a:fld id="{D1A78C79-EF6B-4667-AC93-7A80378DAA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317" name="Line 293"/>
          <p:cNvSpPr>
            <a:spLocks noChangeShapeType="1"/>
          </p:cNvSpPr>
          <p:nvPr/>
        </p:nvSpPr>
        <p:spPr bwMode="auto">
          <a:xfrm>
            <a:off x="3492501" y="765175"/>
            <a:ext cx="4319588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318" name="Line 294"/>
          <p:cNvSpPr>
            <a:spLocks noChangeShapeType="1"/>
          </p:cNvSpPr>
          <p:nvPr/>
        </p:nvSpPr>
        <p:spPr bwMode="auto">
          <a:xfrm flipH="1">
            <a:off x="3059113" y="836613"/>
            <a:ext cx="4176712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6" name="Rectangle 257"/>
          <p:cNvSpPr>
            <a:spLocks noChangeArrowheads="1"/>
          </p:cNvSpPr>
          <p:nvPr/>
        </p:nvSpPr>
        <p:spPr bwMode="auto">
          <a:xfrm>
            <a:off x="251519" y="6237289"/>
            <a:ext cx="8640000" cy="25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500"/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250824" y="836613"/>
            <a:ext cx="8640000" cy="5715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4" name="Grafik 1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259200"/>
            <a:ext cx="2797175" cy="3956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46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8B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50000"/>
        </a:spcBef>
        <a:spcAft>
          <a:spcPct val="0"/>
        </a:spcAft>
        <a:buClr>
          <a:srgbClr val="0933A0"/>
        </a:buClr>
        <a:buFont typeface="Monotype Sorts" pitchFamily="2" charset="2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361950" algn="l" rtl="0" eaLnBrk="1" fontAlgn="base" hangingPunct="1">
        <a:spcBef>
          <a:spcPct val="50000"/>
        </a:spcBef>
        <a:spcAft>
          <a:spcPct val="0"/>
        </a:spcAft>
        <a:buClr>
          <a:srgbClr val="0046A0"/>
        </a:buClr>
        <a:buFont typeface="Monotype Sorts" pitchFamily="2" charset="2"/>
        <a:buChar char="n"/>
        <a:defRPr sz="1800">
          <a:solidFill>
            <a:schemeClr val="tx1"/>
          </a:solidFill>
          <a:latin typeface="+mn-lt"/>
        </a:defRPr>
      </a:lvl2pPr>
      <a:lvl3pPr marL="712788" indent="-350838" algn="l" rtl="0" eaLnBrk="1" fontAlgn="base" hangingPunct="1">
        <a:spcBef>
          <a:spcPct val="50000"/>
        </a:spcBef>
        <a:spcAft>
          <a:spcPct val="0"/>
        </a:spcAft>
        <a:buClr>
          <a:srgbClr val="0046A0"/>
        </a:buClr>
        <a:buFont typeface="Monotype Sorts" pitchFamily="2" charset="2"/>
        <a:buChar char="n"/>
        <a:defRPr sz="1800">
          <a:solidFill>
            <a:schemeClr val="tx1"/>
          </a:solidFill>
          <a:latin typeface="+mn-lt"/>
        </a:defRPr>
      </a:lvl3pPr>
      <a:lvl4pPr marL="1074738" indent="-361950" algn="l" rtl="0" eaLnBrk="1" fontAlgn="base" hangingPunct="1">
        <a:spcBef>
          <a:spcPct val="50000"/>
        </a:spcBef>
        <a:spcAft>
          <a:spcPct val="0"/>
        </a:spcAft>
        <a:buClr>
          <a:srgbClr val="0046A0"/>
        </a:buClr>
        <a:buFont typeface="Monotype Sorts" pitchFamily="2" charset="2"/>
        <a:buChar char="n"/>
        <a:defRPr sz="1800">
          <a:solidFill>
            <a:schemeClr val="tx1"/>
          </a:solidFill>
          <a:latin typeface="+mn-lt"/>
        </a:defRPr>
      </a:lvl4pPr>
      <a:lvl5pPr marL="1436688" indent="-361950" algn="l" rtl="0" eaLnBrk="1" fontAlgn="base" hangingPunct="1">
        <a:spcBef>
          <a:spcPct val="50000"/>
        </a:spcBef>
        <a:spcAft>
          <a:spcPct val="0"/>
        </a:spcAft>
        <a:buClr>
          <a:srgbClr val="0046A0"/>
        </a:buClr>
        <a:buFont typeface="Monotype Sorts" pitchFamily="2" charset="2"/>
        <a:buChar char="n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50000"/>
        </a:spcBef>
        <a:spcAft>
          <a:spcPct val="0"/>
        </a:spcAft>
        <a:buClr>
          <a:srgbClr val="0933A0"/>
        </a:buClr>
        <a:buFont typeface="Monotype Sorts" pitchFamily="2" charset="2"/>
        <a:buChar char="n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50000"/>
        </a:spcBef>
        <a:spcAft>
          <a:spcPct val="0"/>
        </a:spcAft>
        <a:buClr>
          <a:srgbClr val="0933A0"/>
        </a:buClr>
        <a:buFont typeface="Monotype Sorts" pitchFamily="2" charset="2"/>
        <a:buChar char="n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50000"/>
        </a:spcBef>
        <a:spcAft>
          <a:spcPct val="0"/>
        </a:spcAft>
        <a:buClr>
          <a:srgbClr val="0933A0"/>
        </a:buClr>
        <a:buFont typeface="Monotype Sorts" pitchFamily="2" charset="2"/>
        <a:buChar char="n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50000"/>
        </a:spcBef>
        <a:spcAft>
          <a:spcPct val="0"/>
        </a:spcAft>
        <a:buClr>
          <a:srgbClr val="0933A0"/>
        </a:buClr>
        <a:buFont typeface="Monotype Sorts" pitchFamily="2" charset="2"/>
        <a:buChar char="n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9.svg"/><Relationship Id="rId5" Type="http://schemas.openxmlformats.org/officeDocument/2006/relationships/image" Target="../media/image19.sv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9.svg"/><Relationship Id="rId4" Type="http://schemas.openxmlformats.org/officeDocument/2006/relationships/image" Target="../media/image19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7.svg"/><Relationship Id="rId4" Type="http://schemas.openxmlformats.org/officeDocument/2006/relationships/image" Target="../media/image19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ricasynths.lv/shop/diy-kits-1/edu-diy-mixer/" TargetMode="External"/><Relationship Id="rId4" Type="http://schemas.openxmlformats.org/officeDocument/2006/relationships/hyperlink" Target="https://www.ericasynths.lv/shop/diy-kits-1/edu-diy-v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2" y="2390776"/>
            <a:ext cx="4321175" cy="1470025"/>
          </a:xfrm>
        </p:spPr>
        <p:txBody>
          <a:bodyPr/>
          <a:lstStyle/>
          <a:p>
            <a:r>
              <a:rPr lang="de-DE" sz="1800" dirty="0">
                <a:effectLst/>
                <a:latin typeface="ArialMT"/>
              </a:rPr>
              <a:t>Leiterplatte als Musikinstrument</a:t>
            </a:r>
            <a:endParaRPr lang="de-DE" dirty="0">
              <a:effectLst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1" y="3981450"/>
            <a:ext cx="4321175" cy="1752600"/>
          </a:xfrm>
        </p:spPr>
        <p:txBody>
          <a:bodyPr/>
          <a:lstStyle/>
          <a:p>
            <a:pPr marL="0" indent="0"/>
            <a:r>
              <a:rPr lang="de-DE" b="1" dirty="0"/>
              <a:t>von </a:t>
            </a:r>
            <a:r>
              <a:rPr lang="de-DE" b="1" i="1" dirty="0"/>
              <a:t>Viktor Dilman</a:t>
            </a:r>
          </a:p>
        </p:txBody>
      </p:sp>
      <p:pic>
        <p:nvPicPr>
          <p:cNvPr id="4" name="Grafik 3" descr="Disk Jockey männlich mit einfarbiger Füllung">
            <a:extLst>
              <a:ext uri="{FF2B5EF4-FFF2-40B4-BE49-F238E27FC236}">
                <a16:creationId xmlns:a16="http://schemas.microsoft.com/office/drawing/2014/main" id="{BD32F4D8-D6C2-521E-45DF-F1BD83530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699" y="2119078"/>
            <a:ext cx="1309921" cy="1309921"/>
          </a:xfrm>
          <a:prstGeom prst="rect">
            <a:avLst/>
          </a:prstGeom>
        </p:spPr>
      </p:pic>
      <p:pic>
        <p:nvPicPr>
          <p:cNvPr id="12" name="Grafik 11" descr="Notenschrift mit einfarbiger Füllung">
            <a:extLst>
              <a:ext uri="{FF2B5EF4-FFF2-40B4-BE49-F238E27FC236}">
                <a16:creationId xmlns:a16="http://schemas.microsoft.com/office/drawing/2014/main" id="{E3E42D1D-42EC-5F7E-C4F7-656EE3BC0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225" y="3092506"/>
            <a:ext cx="1969368" cy="1969368"/>
          </a:xfrm>
          <a:prstGeom prst="rect">
            <a:avLst/>
          </a:prstGeom>
        </p:spPr>
      </p:pic>
      <p:pic>
        <p:nvPicPr>
          <p:cNvPr id="14" name="Grafik 13" descr="Stimmgabel Silhouette">
            <a:extLst>
              <a:ext uri="{FF2B5EF4-FFF2-40B4-BE49-F238E27FC236}">
                <a16:creationId xmlns:a16="http://schemas.microsoft.com/office/drawing/2014/main" id="{B15E0936-767A-330E-7E93-E0593C5C7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4813" y="231683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6" y="1628776"/>
            <a:ext cx="8641175" cy="4536529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0046A0"/>
              </a:buClr>
              <a:buAutoNum type="arabicPeriod"/>
            </a:pPr>
            <a:r>
              <a:rPr lang="de-DE" dirty="0"/>
              <a:t>Projektvorstellung</a:t>
            </a:r>
          </a:p>
          <a:p>
            <a:pPr marL="342900" indent="-342900">
              <a:lnSpc>
                <a:spcPct val="200000"/>
              </a:lnSpc>
              <a:buClr>
                <a:srgbClr val="0046A0"/>
              </a:buClr>
              <a:buAutoNum type="arabicPeriod"/>
            </a:pPr>
            <a:r>
              <a:rPr lang="de-DE" dirty="0"/>
              <a:t>Grundlegende </a:t>
            </a:r>
            <a:r>
              <a:rPr lang="de-DE" dirty="0" err="1"/>
              <a:t>Prizipien</a:t>
            </a:r>
            <a:endParaRPr lang="de-DE" dirty="0"/>
          </a:p>
          <a:p>
            <a:pPr marL="342900" indent="-342900">
              <a:lnSpc>
                <a:spcPct val="200000"/>
              </a:lnSpc>
              <a:buClr>
                <a:srgbClr val="0046A0"/>
              </a:buClr>
              <a:buAutoNum type="arabicPeriod"/>
            </a:pPr>
            <a:r>
              <a:rPr lang="de-DE" dirty="0"/>
              <a:t>Oszillatorschaltung</a:t>
            </a:r>
          </a:p>
          <a:p>
            <a:pPr marL="342900" indent="-342900">
              <a:lnSpc>
                <a:spcPct val="200000"/>
              </a:lnSpc>
              <a:buClr>
                <a:srgbClr val="0046A0"/>
              </a:buClr>
              <a:buAutoNum type="arabicPeriod"/>
            </a:pPr>
            <a:r>
              <a:rPr lang="de-DE" dirty="0"/>
              <a:t>VCO/LFO</a:t>
            </a:r>
          </a:p>
          <a:p>
            <a:pPr>
              <a:buClr>
                <a:srgbClr val="0046A0"/>
              </a:buClr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93FAADE6-BA98-4765-B3CD-771645FA6743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13" name="Grafik 12" descr="Playbook Silhouette">
            <a:extLst>
              <a:ext uri="{FF2B5EF4-FFF2-40B4-BE49-F238E27FC236}">
                <a16:creationId xmlns:a16="http://schemas.microsoft.com/office/drawing/2014/main" id="{6B215C42-E95C-E28C-6F56-DDD4FAF76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2728" y="3697020"/>
            <a:ext cx="637220" cy="637220"/>
          </a:xfrm>
          <a:prstGeom prst="rect">
            <a:avLst/>
          </a:prstGeom>
        </p:spPr>
      </p:pic>
      <p:pic>
        <p:nvPicPr>
          <p:cNvPr id="24" name="Grafik 23" descr="Gruppenbrainstorming Silhouette">
            <a:extLst>
              <a:ext uri="{FF2B5EF4-FFF2-40B4-BE49-F238E27FC236}">
                <a16:creationId xmlns:a16="http://schemas.microsoft.com/office/drawing/2014/main" id="{2BC43E63-CC54-98E7-CE6D-E398476DC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6796" y="1628776"/>
            <a:ext cx="643152" cy="643152"/>
          </a:xfrm>
          <a:prstGeom prst="rect">
            <a:avLst/>
          </a:prstGeom>
        </p:spPr>
      </p:pic>
      <p:pic>
        <p:nvPicPr>
          <p:cNvPr id="30" name="Grafik 29" descr="Prioritäten Silhouette">
            <a:extLst>
              <a:ext uri="{FF2B5EF4-FFF2-40B4-BE49-F238E27FC236}">
                <a16:creationId xmlns:a16="http://schemas.microsoft.com/office/drawing/2014/main" id="{C6C86616-38F2-6A7E-71A5-981CFF62A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528" y="2357538"/>
            <a:ext cx="637220" cy="637220"/>
          </a:xfrm>
          <a:prstGeom prst="rect">
            <a:avLst/>
          </a:prstGeom>
        </p:spPr>
      </p:pic>
      <p:pic>
        <p:nvPicPr>
          <p:cNvPr id="32" name="Grafik 31" descr="Hierarchie Silhouette">
            <a:extLst>
              <a:ext uri="{FF2B5EF4-FFF2-40B4-BE49-F238E27FC236}">
                <a16:creationId xmlns:a16="http://schemas.microsoft.com/office/drawing/2014/main" id="{7F87D8C5-4721-A604-84F7-98A965DC4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22728" y="3080368"/>
            <a:ext cx="637220" cy="637220"/>
          </a:xfrm>
          <a:prstGeom prst="rect">
            <a:avLst/>
          </a:prstGeom>
        </p:spPr>
      </p:pic>
      <p:pic>
        <p:nvPicPr>
          <p:cNvPr id="33" name="Grafik 32" descr="Gruppenbrainstorming Silhouette">
            <a:extLst>
              <a:ext uri="{FF2B5EF4-FFF2-40B4-BE49-F238E27FC236}">
                <a16:creationId xmlns:a16="http://schemas.microsoft.com/office/drawing/2014/main" id="{ACE5D31E-4CD9-F4D4-E6F3-57D5A7BA7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2276" y="6217935"/>
            <a:ext cx="643152" cy="643152"/>
          </a:xfrm>
          <a:prstGeom prst="rect">
            <a:avLst/>
          </a:prstGeom>
        </p:spPr>
      </p:pic>
      <p:pic>
        <p:nvPicPr>
          <p:cNvPr id="34" name="Grafik 33" descr="Prioritäten Silhouette">
            <a:extLst>
              <a:ext uri="{FF2B5EF4-FFF2-40B4-BE49-F238E27FC236}">
                <a16:creationId xmlns:a16="http://schemas.microsoft.com/office/drawing/2014/main" id="{425668D8-EA5A-8DE3-B995-4A9F04896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3180" y="6217935"/>
            <a:ext cx="637220" cy="637220"/>
          </a:xfrm>
          <a:prstGeom prst="rect">
            <a:avLst/>
          </a:prstGeom>
        </p:spPr>
      </p:pic>
      <p:pic>
        <p:nvPicPr>
          <p:cNvPr id="35" name="Grafik 34" descr="Hierarchie Silhouette">
            <a:extLst>
              <a:ext uri="{FF2B5EF4-FFF2-40B4-BE49-F238E27FC236}">
                <a16:creationId xmlns:a16="http://schemas.microsoft.com/office/drawing/2014/main" id="{61430EF0-F101-A9E2-B7EB-79D777EB0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36544" y="6217935"/>
            <a:ext cx="637220" cy="637220"/>
          </a:xfrm>
          <a:prstGeom prst="rect">
            <a:avLst/>
          </a:prstGeom>
        </p:spPr>
      </p:pic>
      <p:pic>
        <p:nvPicPr>
          <p:cNvPr id="36" name="Grafik 35" descr="Playbook Silhouette">
            <a:extLst>
              <a:ext uri="{FF2B5EF4-FFF2-40B4-BE49-F238E27FC236}">
                <a16:creationId xmlns:a16="http://schemas.microsoft.com/office/drawing/2014/main" id="{60A035AA-CB1E-0B73-C0F0-A2EF849DB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764" y="6217935"/>
            <a:ext cx="637220" cy="637220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6DA479-8BA9-C9E4-10AC-08C2BB9C2885}"/>
              </a:ext>
            </a:extLst>
          </p:cNvPr>
          <p:cNvCxnSpPr>
            <a:cxnSpLocks/>
          </p:cNvCxnSpPr>
          <p:nvPr/>
        </p:nvCxnSpPr>
        <p:spPr bwMode="auto">
          <a:xfrm>
            <a:off x="3911556" y="4479917"/>
            <a:ext cx="732452" cy="1541371"/>
          </a:xfrm>
          <a:prstGeom prst="straightConnector1">
            <a:avLst/>
          </a:prstGeom>
          <a:noFill/>
          <a:ln w="38100" cap="flat" cmpd="sng" algn="ctr">
            <a:solidFill>
              <a:srgbClr val="0046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6F21E-64CA-FCA9-F9D7-05FDE37D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A8094-23BB-9CB5-1C1A-EF9E9C89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012824"/>
            <a:ext cx="8638824" cy="51524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Titel: Entwicklung eines modularen Synthesizers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 Erzeugung von Tönen auf elektronischem Wege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Motivation: Erweiterung des Kenntnisstands bezüglich analoger Schaltungstechnik und Leiterplattendesign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3E1BF-7A11-5F30-360F-26A96E75C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 err="1">
                <a:solidFill>
                  <a:srgbClr val="0046A0"/>
                </a:solidFill>
              </a:rPr>
              <a:t>www.th-nuernberg.de</a:t>
            </a:r>
            <a:endParaRPr lang="de-DE" dirty="0">
              <a:solidFill>
                <a:srgbClr val="0046A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ACD763-6730-BE9B-79A4-2C31BF72D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Seite </a:t>
            </a:r>
            <a:fld id="{93FAADE6-BA98-4765-B3CD-771645FA674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02FB98-89DE-5D0E-1999-AD9857937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5" t="31984" r="7332" b="28011"/>
          <a:stretch/>
        </p:blipFill>
        <p:spPr>
          <a:xfrm>
            <a:off x="395536" y="2878067"/>
            <a:ext cx="7923216" cy="250566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0D849B-37A1-6E7B-6BE9-B1A725E3D327}"/>
              </a:ext>
            </a:extLst>
          </p:cNvPr>
          <p:cNvSpPr txBox="1"/>
          <p:nvPr/>
        </p:nvSpPr>
        <p:spPr>
          <a:xfrm>
            <a:off x="397872" y="5469373"/>
            <a:ext cx="792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1.: Beispielfoto eines modularen Synthesizers [2] </a:t>
            </a:r>
          </a:p>
        </p:txBody>
      </p:sp>
      <p:pic>
        <p:nvPicPr>
          <p:cNvPr id="9" name="Grafik 8" descr="Gruppenbrainstorming Silhouette">
            <a:extLst>
              <a:ext uri="{FF2B5EF4-FFF2-40B4-BE49-F238E27FC236}">
                <a16:creationId xmlns:a16="http://schemas.microsoft.com/office/drawing/2014/main" id="{8654B898-B5D6-D4C6-9B8E-7E08E7D09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276" y="6217935"/>
            <a:ext cx="643152" cy="643152"/>
          </a:xfrm>
          <a:prstGeom prst="rect">
            <a:avLst/>
          </a:prstGeom>
        </p:spPr>
      </p:pic>
      <p:pic>
        <p:nvPicPr>
          <p:cNvPr id="10" name="Grafik 9" descr="Prioritäten Silhouette">
            <a:extLst>
              <a:ext uri="{FF2B5EF4-FFF2-40B4-BE49-F238E27FC236}">
                <a16:creationId xmlns:a16="http://schemas.microsoft.com/office/drawing/2014/main" id="{A892124B-F8FC-54B8-1BB4-9CA1F6430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3180" y="6217935"/>
            <a:ext cx="637220" cy="637220"/>
          </a:xfrm>
          <a:prstGeom prst="rect">
            <a:avLst/>
          </a:prstGeom>
        </p:spPr>
      </p:pic>
      <p:pic>
        <p:nvPicPr>
          <p:cNvPr id="11" name="Grafik 10" descr="Hierarchie Silhouette">
            <a:extLst>
              <a:ext uri="{FF2B5EF4-FFF2-40B4-BE49-F238E27FC236}">
                <a16:creationId xmlns:a16="http://schemas.microsoft.com/office/drawing/2014/main" id="{72B681C0-A971-0067-5F56-1282EACCF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36544" y="6217935"/>
            <a:ext cx="637220" cy="637220"/>
          </a:xfrm>
          <a:prstGeom prst="rect">
            <a:avLst/>
          </a:prstGeom>
        </p:spPr>
      </p:pic>
      <p:pic>
        <p:nvPicPr>
          <p:cNvPr id="12" name="Grafik 11" descr="Playbook Silhouette">
            <a:extLst>
              <a:ext uri="{FF2B5EF4-FFF2-40B4-BE49-F238E27FC236}">
                <a16:creationId xmlns:a16="http://schemas.microsoft.com/office/drawing/2014/main" id="{85F0A867-D25A-188B-41B7-FDF869F460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3764" y="6217935"/>
            <a:ext cx="637220" cy="6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5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Produktarchitektur: Synthesizer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2001" y="6381751"/>
            <a:ext cx="7178675" cy="360363"/>
          </a:xfrm>
        </p:spPr>
        <p:txBody>
          <a:bodyPr/>
          <a:lstStyle/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>
                <a:solidFill>
                  <a:srgbClr val="0046A0"/>
                </a:solidFill>
              </a:rPr>
              <a:t>www.th-nuernberg.de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174040" y="6381750"/>
            <a:ext cx="719137" cy="179388"/>
          </a:xfrm>
        </p:spPr>
        <p:txBody>
          <a:bodyPr/>
          <a:lstStyle/>
          <a:p>
            <a:pPr>
              <a:defRPr/>
            </a:pPr>
            <a:r>
              <a:rPr lang="de-DE"/>
              <a:t>Seite </a:t>
            </a:r>
            <a:fld id="{93FAADE6-BA98-4765-B3CD-771645FA674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F821BC-4EC4-1AF4-822B-D115FA4D1DEA}"/>
              </a:ext>
            </a:extLst>
          </p:cNvPr>
          <p:cNvSpPr txBox="1"/>
          <p:nvPr/>
        </p:nvSpPr>
        <p:spPr>
          <a:xfrm>
            <a:off x="74381" y="3354863"/>
            <a:ext cx="1263464" cy="646331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Erzeugung verschiedener Klänge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5424E4-EC93-C50E-4106-3BCAB2540364}"/>
              </a:ext>
            </a:extLst>
          </p:cNvPr>
          <p:cNvSpPr txBox="1"/>
          <p:nvPr/>
        </p:nvSpPr>
        <p:spPr>
          <a:xfrm>
            <a:off x="35496" y="1150950"/>
            <a:ext cx="429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Funktionsstruktur</a:t>
            </a:r>
            <a:endParaRPr lang="de-DE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3FFE109-C475-E6C1-99D8-E3D9F03D5D14}"/>
              </a:ext>
            </a:extLst>
          </p:cNvPr>
          <p:cNvSpPr txBox="1"/>
          <p:nvPr/>
        </p:nvSpPr>
        <p:spPr>
          <a:xfrm>
            <a:off x="4316379" y="1150929"/>
            <a:ext cx="463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Produktstruktur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043407-C417-2347-97B1-3289D5B5D5AB}"/>
              </a:ext>
            </a:extLst>
          </p:cNvPr>
          <p:cNvSpPr txBox="1"/>
          <p:nvPr/>
        </p:nvSpPr>
        <p:spPr>
          <a:xfrm>
            <a:off x="1614312" y="2155500"/>
            <a:ext cx="1372357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Erzeugung von Signalen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7178B2-0385-E6CB-654C-9DA3BBA637B1}"/>
              </a:ext>
            </a:extLst>
          </p:cNvPr>
          <p:cNvSpPr txBox="1"/>
          <p:nvPr/>
        </p:nvSpPr>
        <p:spPr>
          <a:xfrm>
            <a:off x="3212161" y="3975998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Klangform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46AFA23-1E5A-3D59-5D16-E0CCB9139F4B}"/>
              </a:ext>
            </a:extLst>
          </p:cNvPr>
          <p:cNvSpPr txBox="1"/>
          <p:nvPr/>
        </p:nvSpPr>
        <p:spPr>
          <a:xfrm>
            <a:off x="3235806" y="5594912"/>
            <a:ext cx="96335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Periodisch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67A86E-9D9C-7040-88C7-4E4A31F2F523}"/>
              </a:ext>
            </a:extLst>
          </p:cNvPr>
          <p:cNvSpPr txBox="1"/>
          <p:nvPr/>
        </p:nvSpPr>
        <p:spPr>
          <a:xfrm>
            <a:off x="6148864" y="2133003"/>
            <a:ext cx="1607389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VCO (Voltage Controlled Oscillator)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6C5F-C787-D445-D860-8ED02DB2376C}"/>
              </a:ext>
            </a:extLst>
          </p:cNvPr>
          <p:cNvSpPr txBox="1"/>
          <p:nvPr/>
        </p:nvSpPr>
        <p:spPr>
          <a:xfrm>
            <a:off x="6101255" y="5508921"/>
            <a:ext cx="1637276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LFO (Low Frequency Oscillator)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FAD1D63-E01C-C435-4B50-ACDD0267D356}"/>
              </a:ext>
            </a:extLst>
          </p:cNvPr>
          <p:cNvSpPr txBox="1"/>
          <p:nvPr/>
        </p:nvSpPr>
        <p:spPr>
          <a:xfrm>
            <a:off x="6127532" y="5118545"/>
            <a:ext cx="1637274" cy="276999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Sequencer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F39A9F-8347-7134-C02D-AFABF4D68905}"/>
              </a:ext>
            </a:extLst>
          </p:cNvPr>
          <p:cNvSpPr txBox="1"/>
          <p:nvPr/>
        </p:nvSpPr>
        <p:spPr>
          <a:xfrm>
            <a:off x="6114670" y="4086962"/>
            <a:ext cx="1637272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VCF (Voltage Controlled Filter)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94F9544-B9A6-27E3-1F8D-1058B91DE69D}"/>
              </a:ext>
            </a:extLst>
          </p:cNvPr>
          <p:cNvSpPr txBox="1"/>
          <p:nvPr/>
        </p:nvSpPr>
        <p:spPr>
          <a:xfrm>
            <a:off x="4411262" y="3977238"/>
            <a:ext cx="1534378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Hochpassfilter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E1F86DB-DC53-3153-BC68-607864322540}"/>
              </a:ext>
            </a:extLst>
          </p:cNvPr>
          <p:cNvSpPr txBox="1"/>
          <p:nvPr/>
        </p:nvSpPr>
        <p:spPr>
          <a:xfrm>
            <a:off x="4411261" y="4376509"/>
            <a:ext cx="1543395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Tiefpassfilter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3A82B71-7682-E0BC-755E-04A142654237}"/>
              </a:ext>
            </a:extLst>
          </p:cNvPr>
          <p:cNvSpPr txBox="1"/>
          <p:nvPr/>
        </p:nvSpPr>
        <p:spPr>
          <a:xfrm>
            <a:off x="3235806" y="2420888"/>
            <a:ext cx="96335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Rechteck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C930F92-DA97-3795-D8D7-4DE2CD58F901}"/>
              </a:ext>
            </a:extLst>
          </p:cNvPr>
          <p:cNvSpPr txBox="1"/>
          <p:nvPr/>
        </p:nvSpPr>
        <p:spPr>
          <a:xfrm>
            <a:off x="3235806" y="2060848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Sägezahn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AFA2776-6156-EC34-B40D-81CEF59DEB5C}"/>
              </a:ext>
            </a:extLst>
          </p:cNvPr>
          <p:cNvSpPr txBox="1"/>
          <p:nvPr/>
        </p:nvSpPr>
        <p:spPr>
          <a:xfrm>
            <a:off x="4420278" y="2420888"/>
            <a:ext cx="1535014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Rechteckgenerator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3F850B8-5D78-725B-897F-B0573A5A1288}"/>
              </a:ext>
            </a:extLst>
          </p:cNvPr>
          <p:cNvSpPr txBox="1"/>
          <p:nvPr/>
        </p:nvSpPr>
        <p:spPr>
          <a:xfrm>
            <a:off x="4411261" y="2055676"/>
            <a:ext cx="1534378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Sägezahngenerator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EF41CC0-E0C7-8FF5-4A7C-6F57960C1AD6}"/>
              </a:ext>
            </a:extLst>
          </p:cNvPr>
          <p:cNvSpPr txBox="1"/>
          <p:nvPr/>
        </p:nvSpPr>
        <p:spPr>
          <a:xfrm>
            <a:off x="1580544" y="3447197"/>
            <a:ext cx="1374971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Veränderung von Klangparametern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D328A29-0593-D4AC-68B2-FB8E53ABDBEA}"/>
              </a:ext>
            </a:extLst>
          </p:cNvPr>
          <p:cNvSpPr txBox="1"/>
          <p:nvPr/>
        </p:nvSpPr>
        <p:spPr>
          <a:xfrm>
            <a:off x="4420278" y="4722082"/>
            <a:ext cx="1543395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Mischer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D74616F-D2FB-E94A-1271-984B89C75A5D}"/>
              </a:ext>
            </a:extLst>
          </p:cNvPr>
          <p:cNvSpPr txBox="1"/>
          <p:nvPr/>
        </p:nvSpPr>
        <p:spPr>
          <a:xfrm>
            <a:off x="6127531" y="4718142"/>
            <a:ext cx="1650056" cy="283312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Audio Mixer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49374CC-5FF3-AFEB-C698-3B9DF8D007C2}"/>
              </a:ext>
            </a:extLst>
          </p:cNvPr>
          <p:cNvSpPr txBox="1"/>
          <p:nvPr/>
        </p:nvSpPr>
        <p:spPr>
          <a:xfrm>
            <a:off x="1633971" y="5220122"/>
            <a:ext cx="1359937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Steuerung von Modulen 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276DBCB-0481-8704-FEB1-5B5069252413}"/>
              </a:ext>
            </a:extLst>
          </p:cNvPr>
          <p:cNvSpPr txBox="1"/>
          <p:nvPr/>
        </p:nvSpPr>
        <p:spPr>
          <a:xfrm>
            <a:off x="4398870" y="5600273"/>
            <a:ext cx="1534378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Oszillator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6FB4B1A-9CC4-6814-3B14-177A3BD66D03}"/>
              </a:ext>
            </a:extLst>
          </p:cNvPr>
          <p:cNvSpPr txBox="1"/>
          <p:nvPr/>
        </p:nvSpPr>
        <p:spPr>
          <a:xfrm>
            <a:off x="3224216" y="5122046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Sequenziell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F5CE678-7879-BB4F-C0B1-90D31D728550}"/>
              </a:ext>
            </a:extLst>
          </p:cNvPr>
          <p:cNvSpPr txBox="1"/>
          <p:nvPr/>
        </p:nvSpPr>
        <p:spPr>
          <a:xfrm>
            <a:off x="4400051" y="5117160"/>
            <a:ext cx="1552411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Zähler</a:t>
            </a:r>
          </a:p>
        </p:txBody>
      </p: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E03629D5-1A7A-F19D-9306-9D0A2D2A652B}"/>
              </a:ext>
            </a:extLst>
          </p:cNvPr>
          <p:cNvCxnSpPr>
            <a:cxnSpLocks/>
          </p:cNvCxnSpPr>
          <p:nvPr/>
        </p:nvCxnSpPr>
        <p:spPr bwMode="auto">
          <a:xfrm>
            <a:off x="4316379" y="1150929"/>
            <a:ext cx="11590" cy="495141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402C11F6-3F2F-1134-BC75-FC59852D5DC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 flipV="1">
            <a:off x="1337845" y="2386333"/>
            <a:ext cx="276467" cy="12916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8EFD8B6-43C9-3B66-E744-FEE5CCE006F8}"/>
              </a:ext>
            </a:extLst>
          </p:cNvPr>
          <p:cNvCxnSpPr>
            <a:stCxn id="6" idx="3"/>
            <a:endCxn id="42" idx="1"/>
          </p:cNvCxnSpPr>
          <p:nvPr/>
        </p:nvCxnSpPr>
        <p:spPr bwMode="auto">
          <a:xfrm>
            <a:off x="1337845" y="3678029"/>
            <a:ext cx="242699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266F496F-CA80-B668-AEB6-38FF22E39357}"/>
              </a:ext>
            </a:extLst>
          </p:cNvPr>
          <p:cNvCxnSpPr>
            <a:cxnSpLocks/>
            <a:stCxn id="6" idx="3"/>
            <a:endCxn id="45" idx="1"/>
          </p:cNvCxnSpPr>
          <p:nvPr/>
        </p:nvCxnSpPr>
        <p:spPr bwMode="auto">
          <a:xfrm>
            <a:off x="1337845" y="3678029"/>
            <a:ext cx="296126" cy="17729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965B6F47-B929-E5D5-51D0-2935E51228DD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 bwMode="auto">
          <a:xfrm flipV="1">
            <a:off x="2986669" y="2199348"/>
            <a:ext cx="249137" cy="1869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47990FE3-D8DB-66C1-8CEB-455A8F47586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 bwMode="auto">
          <a:xfrm>
            <a:off x="2986669" y="2386333"/>
            <a:ext cx="249137" cy="1730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607B7570-11E4-3BF0-1BF2-F0AD93FE51A8}"/>
              </a:ext>
            </a:extLst>
          </p:cNvPr>
          <p:cNvCxnSpPr>
            <a:cxnSpLocks/>
            <a:stCxn id="42" idx="3"/>
            <a:endCxn id="12" idx="1"/>
          </p:cNvCxnSpPr>
          <p:nvPr/>
        </p:nvCxnSpPr>
        <p:spPr bwMode="auto">
          <a:xfrm>
            <a:off x="2955515" y="3678030"/>
            <a:ext cx="256646" cy="4364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CB093117-B22F-1C34-FF7C-25D84333132C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2993908" y="5477790"/>
            <a:ext cx="241898" cy="2556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267DA8CD-42AC-831D-060F-830103FD6599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flipV="1">
            <a:off x="2993908" y="5260546"/>
            <a:ext cx="230308" cy="2172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EF20CC4A-6AFB-F7B9-2198-9F56E09EEC83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 bwMode="auto">
          <a:xfrm>
            <a:off x="5945639" y="2194176"/>
            <a:ext cx="203225" cy="1696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E1E295C1-BAB2-4F75-1C09-4CD78CAE4534}"/>
              </a:ext>
            </a:extLst>
          </p:cNvPr>
          <p:cNvCxnSpPr>
            <a:cxnSpLocks/>
            <a:stCxn id="36" idx="3"/>
            <a:endCxn id="17" idx="1"/>
          </p:cNvCxnSpPr>
          <p:nvPr/>
        </p:nvCxnSpPr>
        <p:spPr bwMode="auto">
          <a:xfrm flipV="1">
            <a:off x="5955292" y="2363836"/>
            <a:ext cx="193572" cy="1955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Gerade Verbindung 117">
            <a:extLst>
              <a:ext uri="{FF2B5EF4-FFF2-40B4-BE49-F238E27FC236}">
                <a16:creationId xmlns:a16="http://schemas.microsoft.com/office/drawing/2014/main" id="{D91A8651-5619-A4FE-5CF0-DE1509706742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 bwMode="auto">
          <a:xfrm>
            <a:off x="5945640" y="4115738"/>
            <a:ext cx="169030" cy="202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543A25C9-F969-91E3-CC56-118C70D33FF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 bwMode="auto">
          <a:xfrm flipV="1">
            <a:off x="5954656" y="4317795"/>
            <a:ext cx="160014" cy="1972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DF0806E0-8E08-FD16-10DE-437ADFFF185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 bwMode="auto">
          <a:xfrm flipV="1">
            <a:off x="5963673" y="4859798"/>
            <a:ext cx="163858" cy="7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94AA81FB-CECC-BD48-2067-8041DB5FAC50}"/>
              </a:ext>
            </a:extLst>
          </p:cNvPr>
          <p:cNvCxnSpPr>
            <a:cxnSpLocks/>
            <a:stCxn id="55" idx="3"/>
            <a:endCxn id="20" idx="1"/>
          </p:cNvCxnSpPr>
          <p:nvPr/>
        </p:nvCxnSpPr>
        <p:spPr bwMode="auto">
          <a:xfrm>
            <a:off x="5952462" y="5255660"/>
            <a:ext cx="175070" cy="13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69B4C67C-E39F-CE95-EC7B-DF36FA1E8F7B}"/>
              </a:ext>
            </a:extLst>
          </p:cNvPr>
          <p:cNvCxnSpPr>
            <a:cxnSpLocks/>
            <a:stCxn id="51" idx="3"/>
            <a:endCxn id="18" idx="1"/>
          </p:cNvCxnSpPr>
          <p:nvPr/>
        </p:nvCxnSpPr>
        <p:spPr bwMode="auto">
          <a:xfrm>
            <a:off x="5933248" y="5738773"/>
            <a:ext cx="168007" cy="98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0AD12F52-A1CF-7C36-7FAD-A86376C09A83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 bwMode="auto">
          <a:xfrm>
            <a:off x="4199163" y="5733412"/>
            <a:ext cx="199707" cy="53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Gerade Verbindung 135">
            <a:extLst>
              <a:ext uri="{FF2B5EF4-FFF2-40B4-BE49-F238E27FC236}">
                <a16:creationId xmlns:a16="http://schemas.microsoft.com/office/drawing/2014/main" id="{AE4A5B70-AE96-6532-563E-93557721E5BE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 bwMode="auto">
          <a:xfrm flipV="1">
            <a:off x="4199163" y="5255660"/>
            <a:ext cx="200888" cy="48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81DB00B4-3236-A229-B214-0165ABAB856D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 bwMode="auto">
          <a:xfrm>
            <a:off x="4187108" y="4114498"/>
            <a:ext cx="224154" cy="12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897CB702-350F-3E87-E186-6A56066B1392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 bwMode="auto">
          <a:xfrm>
            <a:off x="4187108" y="4114498"/>
            <a:ext cx="224153" cy="4005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88E5FC0E-BB41-1D85-8F90-69466281CCD8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 bwMode="auto">
          <a:xfrm>
            <a:off x="4199163" y="2559388"/>
            <a:ext cx="22111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BCB10317-13DC-74E0-CC55-F8BD50A11B4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 bwMode="auto">
          <a:xfrm flipV="1">
            <a:off x="4210753" y="2194176"/>
            <a:ext cx="200508" cy="51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7326D0F4-0017-3485-D372-4C05862D5E82}"/>
              </a:ext>
            </a:extLst>
          </p:cNvPr>
          <p:cNvSpPr txBox="1"/>
          <p:nvPr/>
        </p:nvSpPr>
        <p:spPr>
          <a:xfrm>
            <a:off x="8036129" y="3889519"/>
            <a:ext cx="994958" cy="276999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Synthesizer</a:t>
            </a:r>
          </a:p>
        </p:txBody>
      </p:sp>
      <p:cxnSp>
        <p:nvCxnSpPr>
          <p:cNvPr id="301" name="Gerade Verbindung 300">
            <a:extLst>
              <a:ext uri="{FF2B5EF4-FFF2-40B4-BE49-F238E27FC236}">
                <a16:creationId xmlns:a16="http://schemas.microsoft.com/office/drawing/2014/main" id="{EE62304D-CF99-61C6-CAE2-4F66BFDD5C96}"/>
              </a:ext>
            </a:extLst>
          </p:cNvPr>
          <p:cNvCxnSpPr>
            <a:cxnSpLocks/>
            <a:stCxn id="300" idx="1"/>
            <a:endCxn id="17" idx="3"/>
          </p:cNvCxnSpPr>
          <p:nvPr/>
        </p:nvCxnSpPr>
        <p:spPr bwMode="auto">
          <a:xfrm flipH="1" flipV="1">
            <a:off x="7756253" y="2363836"/>
            <a:ext cx="279876" cy="16641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" name="Gerade Verbindung 306">
            <a:extLst>
              <a:ext uri="{FF2B5EF4-FFF2-40B4-BE49-F238E27FC236}">
                <a16:creationId xmlns:a16="http://schemas.microsoft.com/office/drawing/2014/main" id="{95784B8D-3110-77AD-C70E-53D8D6C6C023}"/>
              </a:ext>
            </a:extLst>
          </p:cNvPr>
          <p:cNvCxnSpPr>
            <a:cxnSpLocks/>
            <a:stCxn id="300" idx="1"/>
            <a:endCxn id="23" idx="3"/>
          </p:cNvCxnSpPr>
          <p:nvPr/>
        </p:nvCxnSpPr>
        <p:spPr bwMode="auto">
          <a:xfrm flipH="1">
            <a:off x="7751942" y="4028019"/>
            <a:ext cx="284187" cy="289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Gerade Verbindung 309">
            <a:extLst>
              <a:ext uri="{FF2B5EF4-FFF2-40B4-BE49-F238E27FC236}">
                <a16:creationId xmlns:a16="http://schemas.microsoft.com/office/drawing/2014/main" id="{EF6DC09B-97DA-F44B-C133-208FC27CC83F}"/>
              </a:ext>
            </a:extLst>
          </p:cNvPr>
          <p:cNvCxnSpPr>
            <a:cxnSpLocks/>
            <a:stCxn id="300" idx="1"/>
            <a:endCxn id="44" idx="3"/>
          </p:cNvCxnSpPr>
          <p:nvPr/>
        </p:nvCxnSpPr>
        <p:spPr bwMode="auto">
          <a:xfrm flipH="1">
            <a:off x="7777587" y="4028019"/>
            <a:ext cx="258542" cy="8317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3" name="Gerade Verbindung 312">
            <a:extLst>
              <a:ext uri="{FF2B5EF4-FFF2-40B4-BE49-F238E27FC236}">
                <a16:creationId xmlns:a16="http://schemas.microsoft.com/office/drawing/2014/main" id="{516E6278-615D-EEDD-2E29-3D3AB075910A}"/>
              </a:ext>
            </a:extLst>
          </p:cNvPr>
          <p:cNvCxnSpPr>
            <a:cxnSpLocks/>
            <a:stCxn id="300" idx="1"/>
            <a:endCxn id="20" idx="3"/>
          </p:cNvCxnSpPr>
          <p:nvPr/>
        </p:nvCxnSpPr>
        <p:spPr bwMode="auto">
          <a:xfrm flipH="1">
            <a:off x="7764806" y="4028019"/>
            <a:ext cx="271323" cy="12290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Gerade Verbindung 315">
            <a:extLst>
              <a:ext uri="{FF2B5EF4-FFF2-40B4-BE49-F238E27FC236}">
                <a16:creationId xmlns:a16="http://schemas.microsoft.com/office/drawing/2014/main" id="{83B6DC8E-50A8-773B-FC2A-6208DD6FC1E3}"/>
              </a:ext>
            </a:extLst>
          </p:cNvPr>
          <p:cNvCxnSpPr>
            <a:cxnSpLocks/>
            <a:stCxn id="300" idx="1"/>
            <a:endCxn id="18" idx="3"/>
          </p:cNvCxnSpPr>
          <p:nvPr/>
        </p:nvCxnSpPr>
        <p:spPr bwMode="auto">
          <a:xfrm flipH="1">
            <a:off x="7738531" y="4028019"/>
            <a:ext cx="297598" cy="17117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3" name="Gerade Verbindung 352">
            <a:extLst>
              <a:ext uri="{FF2B5EF4-FFF2-40B4-BE49-F238E27FC236}">
                <a16:creationId xmlns:a16="http://schemas.microsoft.com/office/drawing/2014/main" id="{DDFA61B6-1786-FC6C-BA7D-80CA72C7E4E9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 bwMode="auto">
          <a:xfrm>
            <a:off x="4187108" y="4114498"/>
            <a:ext cx="233170" cy="7460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Grafik 67" descr="Gruppenbrainstorming Silhouette">
            <a:extLst>
              <a:ext uri="{FF2B5EF4-FFF2-40B4-BE49-F238E27FC236}">
                <a16:creationId xmlns:a16="http://schemas.microsoft.com/office/drawing/2014/main" id="{D40FA6D0-CF96-D0E1-0772-4C3AD572B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276" y="6217935"/>
            <a:ext cx="643152" cy="643152"/>
          </a:xfrm>
          <a:prstGeom prst="rect">
            <a:avLst/>
          </a:prstGeom>
        </p:spPr>
      </p:pic>
      <p:pic>
        <p:nvPicPr>
          <p:cNvPr id="70" name="Grafik 69" descr="Prioritäten Silhouette">
            <a:extLst>
              <a:ext uri="{FF2B5EF4-FFF2-40B4-BE49-F238E27FC236}">
                <a16:creationId xmlns:a16="http://schemas.microsoft.com/office/drawing/2014/main" id="{5EDAD67D-CBD8-31BE-57B5-32CD979B4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3180" y="6217935"/>
            <a:ext cx="637220" cy="637220"/>
          </a:xfrm>
          <a:prstGeom prst="rect">
            <a:avLst/>
          </a:prstGeom>
        </p:spPr>
      </p:pic>
      <p:pic>
        <p:nvPicPr>
          <p:cNvPr id="73" name="Grafik 72" descr="Hierarchie Silhouette">
            <a:extLst>
              <a:ext uri="{FF2B5EF4-FFF2-40B4-BE49-F238E27FC236}">
                <a16:creationId xmlns:a16="http://schemas.microsoft.com/office/drawing/2014/main" id="{1BF1DCE2-5640-0BA5-F02D-56FD4FAEF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6544" y="6217935"/>
            <a:ext cx="637220" cy="637220"/>
          </a:xfrm>
          <a:prstGeom prst="rect">
            <a:avLst/>
          </a:prstGeom>
        </p:spPr>
      </p:pic>
      <p:pic>
        <p:nvPicPr>
          <p:cNvPr id="74" name="Grafik 73" descr="Playbook Silhouette">
            <a:extLst>
              <a:ext uri="{FF2B5EF4-FFF2-40B4-BE49-F238E27FC236}">
                <a16:creationId xmlns:a16="http://schemas.microsoft.com/office/drawing/2014/main" id="{08DE0426-AF80-BAF8-4C67-6DF2EB884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3764" y="6217935"/>
            <a:ext cx="637220" cy="637220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D3BC065D-C8AF-22CD-976A-5ED0970E9B37}"/>
              </a:ext>
            </a:extLst>
          </p:cNvPr>
          <p:cNvSpPr txBox="1"/>
          <p:nvPr/>
        </p:nvSpPr>
        <p:spPr>
          <a:xfrm>
            <a:off x="4402147" y="3539531"/>
            <a:ext cx="1561621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Hüllkurvengenerator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21AFC23-26D4-D882-9C68-329777AE123A}"/>
              </a:ext>
            </a:extLst>
          </p:cNvPr>
          <p:cNvSpPr txBox="1"/>
          <p:nvPr/>
        </p:nvSpPr>
        <p:spPr>
          <a:xfrm>
            <a:off x="6102732" y="3355648"/>
            <a:ext cx="1649210" cy="646331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ADSR </a:t>
            </a:r>
          </a:p>
          <a:p>
            <a:r>
              <a:rPr lang="de-DE" sz="1200" dirty="0"/>
              <a:t>(</a:t>
            </a:r>
            <a:r>
              <a:rPr lang="de-DE" sz="1200" dirty="0" err="1"/>
              <a:t>Attack</a:t>
            </a:r>
            <a:r>
              <a:rPr lang="de-DE" sz="1200" dirty="0"/>
              <a:t>, Decay, Sustain, Release)</a:t>
            </a:r>
          </a:p>
        </p:txBody>
      </p: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FE5EF20D-198B-F702-73F9-515209B390CD}"/>
              </a:ext>
            </a:extLst>
          </p:cNvPr>
          <p:cNvCxnSpPr>
            <a:cxnSpLocks/>
            <a:stCxn id="77" idx="3"/>
            <a:endCxn id="97" idx="1"/>
          </p:cNvCxnSpPr>
          <p:nvPr/>
        </p:nvCxnSpPr>
        <p:spPr bwMode="auto">
          <a:xfrm>
            <a:off x="5963768" y="3678031"/>
            <a:ext cx="138964" cy="7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567493DB-2AD3-B246-AAC1-ADD6B1A8FF6A}"/>
              </a:ext>
            </a:extLst>
          </p:cNvPr>
          <p:cNvCxnSpPr>
            <a:cxnSpLocks/>
            <a:stCxn id="300" idx="1"/>
            <a:endCxn id="97" idx="3"/>
          </p:cNvCxnSpPr>
          <p:nvPr/>
        </p:nvCxnSpPr>
        <p:spPr bwMode="auto">
          <a:xfrm flipH="1" flipV="1">
            <a:off x="7751942" y="3678814"/>
            <a:ext cx="284187" cy="3492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8447E8B1-BCF7-7A59-E4F1-B954FB0F4EDC}"/>
              </a:ext>
            </a:extLst>
          </p:cNvPr>
          <p:cNvSpPr txBox="1"/>
          <p:nvPr/>
        </p:nvSpPr>
        <p:spPr>
          <a:xfrm>
            <a:off x="3221701" y="2882002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Lautstärke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82336D12-B8DE-E618-9DB3-2D6909909C86}"/>
              </a:ext>
            </a:extLst>
          </p:cNvPr>
          <p:cNvSpPr txBox="1"/>
          <p:nvPr/>
        </p:nvSpPr>
        <p:spPr>
          <a:xfrm>
            <a:off x="4411261" y="2882002"/>
            <a:ext cx="1532184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Verstärker</a:t>
            </a:r>
          </a:p>
        </p:txBody>
      </p:sp>
      <p:cxnSp>
        <p:nvCxnSpPr>
          <p:cNvPr id="138" name="Gerade Verbindung 137">
            <a:extLst>
              <a:ext uri="{FF2B5EF4-FFF2-40B4-BE49-F238E27FC236}">
                <a16:creationId xmlns:a16="http://schemas.microsoft.com/office/drawing/2014/main" id="{FDADEEAA-A7EC-85D1-E969-F5F6EC41082B}"/>
              </a:ext>
            </a:extLst>
          </p:cNvPr>
          <p:cNvCxnSpPr>
            <a:cxnSpLocks/>
            <a:stCxn id="135" idx="3"/>
            <a:endCxn id="137" idx="1"/>
          </p:cNvCxnSpPr>
          <p:nvPr/>
        </p:nvCxnSpPr>
        <p:spPr bwMode="auto">
          <a:xfrm>
            <a:off x="4196648" y="3020502"/>
            <a:ext cx="21461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9C02EEE9-46F3-A983-6908-F72D5B2D3DFF}"/>
              </a:ext>
            </a:extLst>
          </p:cNvPr>
          <p:cNvSpPr txBox="1"/>
          <p:nvPr/>
        </p:nvSpPr>
        <p:spPr>
          <a:xfrm>
            <a:off x="6125629" y="2790151"/>
            <a:ext cx="1612902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VCA (Voltage </a:t>
            </a:r>
            <a:r>
              <a:rPr lang="de-DE" sz="1200" dirty="0" err="1"/>
              <a:t>Controlled</a:t>
            </a:r>
            <a:r>
              <a:rPr lang="de-DE" sz="1200" dirty="0"/>
              <a:t> Amplifier)</a:t>
            </a:r>
          </a:p>
        </p:txBody>
      </p: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A54199BD-F8C8-3587-1240-0EC090C411B5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 bwMode="auto">
          <a:xfrm>
            <a:off x="5943445" y="3020502"/>
            <a:ext cx="182184" cy="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8CE730C7-800C-63EC-E092-9D3B066434C7}"/>
              </a:ext>
            </a:extLst>
          </p:cNvPr>
          <p:cNvCxnSpPr>
            <a:cxnSpLocks/>
            <a:stCxn id="300" idx="1"/>
            <a:endCxn id="144" idx="3"/>
          </p:cNvCxnSpPr>
          <p:nvPr/>
        </p:nvCxnSpPr>
        <p:spPr bwMode="auto">
          <a:xfrm flipH="1" flipV="1">
            <a:off x="7738531" y="3020984"/>
            <a:ext cx="297598" cy="10070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2D20FF9F-1B7C-9ED4-26D8-CCB8276E77A5}"/>
              </a:ext>
            </a:extLst>
          </p:cNvPr>
          <p:cNvCxnSpPr>
            <a:cxnSpLocks/>
            <a:stCxn id="42" idx="3"/>
            <a:endCxn id="135" idx="1"/>
          </p:cNvCxnSpPr>
          <p:nvPr/>
        </p:nvCxnSpPr>
        <p:spPr bwMode="auto">
          <a:xfrm flipV="1">
            <a:off x="2955515" y="3020502"/>
            <a:ext cx="266186" cy="6575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Gerade Verbindung 287">
            <a:extLst>
              <a:ext uri="{FF2B5EF4-FFF2-40B4-BE49-F238E27FC236}">
                <a16:creationId xmlns:a16="http://schemas.microsoft.com/office/drawing/2014/main" id="{2A67D9D9-D189-9B59-43B3-2E7C4EE50FDD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 bwMode="auto">
          <a:xfrm flipV="1">
            <a:off x="4187108" y="3678031"/>
            <a:ext cx="215039" cy="436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7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 animBg="1"/>
      <p:bldP spid="25" grpId="0" animBg="1"/>
      <p:bldP spid="26" grpId="0" animBg="1"/>
      <p:bldP spid="36" grpId="0" animBg="1"/>
      <p:bldP spid="37" grpId="0" animBg="1"/>
      <p:bldP spid="43" grpId="0" animBg="1"/>
      <p:bldP spid="44" grpId="0" animBg="1"/>
      <p:bldP spid="51" grpId="0" animBg="1"/>
      <p:bldP spid="55" grpId="0" animBg="1"/>
      <p:bldP spid="300" grpId="0" animBg="1"/>
      <p:bldP spid="77" grpId="0" animBg="1"/>
      <p:bldP spid="97" grpId="0" animBg="1"/>
      <p:bldP spid="137" grpId="0" animBg="1"/>
      <p:bldP spid="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2409E-1801-F751-C0C7-D788687C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Oszillator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5E19AC8-673E-C645-2D0B-7117A6E1F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76" y="1787817"/>
            <a:ext cx="4269611" cy="267925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0FB385-7D00-B88D-8D52-FCD922EAE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Technische Hochschule Nürnberg Georg Simon Ohm</a:t>
            </a:r>
          </a:p>
          <a:p>
            <a:pPr>
              <a:defRPr/>
            </a:pPr>
            <a:r>
              <a:rPr lang="de-DE">
                <a:solidFill>
                  <a:srgbClr val="0046A0"/>
                </a:solidFill>
              </a:rPr>
              <a:t>www.th-nuernberg.de</a:t>
            </a:r>
            <a:endParaRPr lang="de-DE" dirty="0">
              <a:solidFill>
                <a:srgbClr val="0046A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421AE1-8FEC-6F2B-6276-CB8F4BB54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93FAADE6-BA98-4765-B3CD-771645FA674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59742A-07D4-703D-CE19-96135DC38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71507"/>
            <a:ext cx="4250753" cy="31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4D2E6-D54C-4AD3-F9F8-7DE4844E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4.4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99F3D-F00B-32F6-E5FE-90230EFD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499E26-DAD0-7DC6-857D-BEB6D86AB6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Technische Hochschule Nürnberg Georg Simon Ohm</a:t>
            </a:r>
          </a:p>
          <a:p>
            <a:pPr>
              <a:defRPr/>
            </a:pPr>
            <a:r>
              <a:rPr lang="de-DE">
                <a:solidFill>
                  <a:srgbClr val="0046A0"/>
                </a:solidFill>
              </a:rPr>
              <a:t>www.th-nuernberg.de</a:t>
            </a:r>
            <a:endParaRPr lang="de-DE" dirty="0">
              <a:solidFill>
                <a:srgbClr val="0046A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C43131-C651-AA1E-7EFD-EC10F9830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93FAADE6-BA98-4765-B3CD-771645FA674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20" name="Grafik 19" descr="Gruppenbrainstorming Silhouette">
            <a:extLst>
              <a:ext uri="{FF2B5EF4-FFF2-40B4-BE49-F238E27FC236}">
                <a16:creationId xmlns:a16="http://schemas.microsoft.com/office/drawing/2014/main" id="{85F9DF49-3AE8-6436-FB47-B52A27D4C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276" y="6217935"/>
            <a:ext cx="643152" cy="643152"/>
          </a:xfrm>
          <a:prstGeom prst="rect">
            <a:avLst/>
          </a:prstGeom>
        </p:spPr>
      </p:pic>
      <p:pic>
        <p:nvPicPr>
          <p:cNvPr id="21" name="Grafik 20" descr="Prioritäten Silhouette">
            <a:extLst>
              <a:ext uri="{FF2B5EF4-FFF2-40B4-BE49-F238E27FC236}">
                <a16:creationId xmlns:a16="http://schemas.microsoft.com/office/drawing/2014/main" id="{A905A9DC-B302-FD2A-27FF-9D29D26FE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3180" y="6217935"/>
            <a:ext cx="637220" cy="637220"/>
          </a:xfrm>
          <a:prstGeom prst="rect">
            <a:avLst/>
          </a:prstGeom>
        </p:spPr>
      </p:pic>
      <p:pic>
        <p:nvPicPr>
          <p:cNvPr id="22" name="Grafik 21" descr="Hierarchie Silhouette">
            <a:extLst>
              <a:ext uri="{FF2B5EF4-FFF2-40B4-BE49-F238E27FC236}">
                <a16:creationId xmlns:a16="http://schemas.microsoft.com/office/drawing/2014/main" id="{66573328-DB07-EF66-EBE8-796691CA6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6544" y="6217935"/>
            <a:ext cx="637220" cy="637220"/>
          </a:xfrm>
          <a:prstGeom prst="rect">
            <a:avLst/>
          </a:prstGeom>
        </p:spPr>
      </p:pic>
      <p:pic>
        <p:nvPicPr>
          <p:cNvPr id="23" name="Grafik 22" descr="Playbook Silhouette">
            <a:extLst>
              <a:ext uri="{FF2B5EF4-FFF2-40B4-BE49-F238E27FC236}">
                <a16:creationId xmlns:a16="http://schemas.microsoft.com/office/drawing/2014/main" id="{1B1E2330-D15C-1C79-7658-06205B406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3764" y="6217935"/>
            <a:ext cx="637220" cy="6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5D240-6D08-D8FE-1056-D9E0CA05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2564905"/>
            <a:ext cx="8640000" cy="1368152"/>
          </a:xfrm>
        </p:spPr>
        <p:txBody>
          <a:bodyPr/>
          <a:lstStyle/>
          <a:p>
            <a:pPr algn="ctr"/>
            <a:r>
              <a:rPr lang="de-DE" sz="3200" dirty="0"/>
              <a:t>Vielen Dank für Ihre Aufmerksamkeit!</a:t>
            </a:r>
          </a:p>
          <a:p>
            <a:pPr algn="ctr"/>
            <a:r>
              <a:rPr lang="de-DE" sz="3200" dirty="0"/>
              <a:t>Bestehen noch Fragen 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5FDE62-C2B7-DF2C-3B36-3C6E456CE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Technische Hochschule Nürnberg Georg Simon Ohm</a:t>
            </a:r>
          </a:p>
          <a:p>
            <a:pPr>
              <a:defRPr/>
            </a:pPr>
            <a:r>
              <a:rPr lang="de-DE">
                <a:solidFill>
                  <a:srgbClr val="0046A0"/>
                </a:solidFill>
              </a:rPr>
              <a:t>www.th-nuernberg.de</a:t>
            </a:r>
            <a:endParaRPr lang="de-DE" dirty="0">
              <a:solidFill>
                <a:srgbClr val="0046A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85CB2D-DE1F-A3EE-A3C4-393EA554E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93FAADE6-BA98-4765-B3CD-771645FA674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08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43BF8-CD24-15E5-DAAA-D8B2B949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6E1A2-5DA0-1E70-BF14-2C7E754C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>
                <a:effectLst/>
                <a:latin typeface="Arial" panose="020B0604020202020204" pitchFamily="34" charset="0"/>
              </a:rPr>
              <a:t>[1</a:t>
            </a:r>
            <a:r>
              <a:rPr lang="de-DE" sz="1400" dirty="0">
                <a:latin typeface="Arial" panose="020B0604020202020204" pitchFamily="34" charset="0"/>
              </a:rPr>
              <a:t>] </a:t>
            </a:r>
            <a:r>
              <a:rPr lang="de-DE" sz="1400" dirty="0">
                <a:effectLst/>
                <a:latin typeface="Arial" panose="020B0604020202020204" pitchFamily="34" charset="0"/>
              </a:rPr>
              <a:t>Lindemann, U.: Handbuch Produktentwicklung. </a:t>
            </a:r>
            <a:r>
              <a:rPr lang="de-DE" sz="1400" dirty="0" err="1">
                <a:effectLst/>
                <a:latin typeface="Arial" panose="020B0604020202020204" pitchFamily="34" charset="0"/>
              </a:rPr>
              <a:t>München</a:t>
            </a:r>
            <a:r>
              <a:rPr lang="de-DE" sz="1400" dirty="0">
                <a:effectLst/>
                <a:latin typeface="Arial" panose="020B0604020202020204" pitchFamily="34" charset="0"/>
              </a:rPr>
              <a:t>: Carl Hanser Verlag, 2016 </a:t>
            </a:r>
            <a:endParaRPr lang="de-DE" sz="1400" dirty="0">
              <a:latin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</a:rPr>
              <a:t>[2] </a:t>
            </a:r>
            <a:r>
              <a:rPr lang="de-DE" sz="1400" dirty="0">
                <a:latin typeface="Arial" panose="020B0604020202020204" pitchFamily="34" charset="0"/>
                <a:hlinkClick r:id="rId3"/>
              </a:rPr>
              <a:t>https://www.ericasynths.lv/shop/diy-kits-1/mki-x-esedu-diy-system</a:t>
            </a:r>
            <a:endParaRPr lang="de-DE" sz="1400" dirty="0">
              <a:latin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</a:rPr>
              <a:t>[3] </a:t>
            </a:r>
            <a:r>
              <a:rPr lang="de-DE" sz="1400" dirty="0">
                <a:effectLst/>
                <a:hlinkClick r:id="rId4"/>
              </a:rPr>
              <a:t>https://www.ericasynths.lv/shop/diy-kits-1/edu-diy-vco/</a:t>
            </a:r>
            <a:endParaRPr lang="de-DE" sz="1400" dirty="0">
              <a:effectLst/>
            </a:endParaRPr>
          </a:p>
          <a:p>
            <a:r>
              <a:rPr lang="de-DE" sz="1400" dirty="0">
                <a:latin typeface="Arial" panose="020B0604020202020204" pitchFamily="34" charset="0"/>
              </a:rPr>
              <a:t>[4] </a:t>
            </a:r>
            <a:r>
              <a:rPr lang="de-DE" sz="1400" dirty="0">
                <a:latin typeface="Arial" panose="020B0604020202020204" pitchFamily="34" charset="0"/>
                <a:hlinkClick r:id="rId5"/>
              </a:rPr>
              <a:t>https://www.ericasynths.lv/shop/diy-kits-1/edu-diy-mixer/</a:t>
            </a:r>
            <a:endParaRPr lang="de-DE" sz="1400" dirty="0">
              <a:latin typeface="Arial" panose="020B0604020202020204" pitchFamily="34" charset="0"/>
            </a:endParaRPr>
          </a:p>
          <a:p>
            <a:endParaRPr lang="de-DE" sz="1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B39D1E-25AC-2912-A76A-5DB9388B6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Technische Hochschule Nürnberg Georg Simon Ohm</a:t>
            </a:r>
          </a:p>
          <a:p>
            <a:pPr>
              <a:defRPr/>
            </a:pPr>
            <a:r>
              <a:rPr lang="de-DE" dirty="0" err="1">
                <a:solidFill>
                  <a:srgbClr val="0046A0"/>
                </a:solidFill>
              </a:rPr>
              <a:t>www.th-nuernberg.de</a:t>
            </a:r>
            <a:endParaRPr lang="de-DE" dirty="0">
              <a:solidFill>
                <a:srgbClr val="0046A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3C217B-AD99-9710-53E7-F6CD1E412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93FAADE6-BA98-4765-B3CD-771645FA674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2506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_deutsc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Folien_DeutschmitLogoLandderIdeen_2204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olien_DeutschmitLogoLandderIdeen_2204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_DeutschmitLogoLandderIdeen_2204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_DeutschmitLogoLandderIdeen_2204200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_DeutschmitLogoLandderIdeen_2204200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_DeutschmitLogoLandderIdeen_220420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_DeutschmitLogoLandderIdeen_220420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_DeutschmitLogoLandderIdeen_220420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660C2EAA-6947-44B0-A7F8-7AE204B7DF26}" vid="{B64040A9-9151-4288-804C-245D3D1C68E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354</Words>
  <Application>Microsoft Macintosh PowerPoint</Application>
  <PresentationFormat>Overheadfolien</PresentationFormat>
  <Paragraphs>88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ArialMT</vt:lpstr>
      <vt:lpstr>Monotype Sorts</vt:lpstr>
      <vt:lpstr>Symbol</vt:lpstr>
      <vt:lpstr>Times New Roman</vt:lpstr>
      <vt:lpstr>Folien_deutsch</vt:lpstr>
      <vt:lpstr>Leiterplatte als Musikinstrument</vt:lpstr>
      <vt:lpstr>Agenda</vt:lpstr>
      <vt:lpstr>1. Projektvorstellung</vt:lpstr>
      <vt:lpstr>1. Produktarchitektur: Synthesizer</vt:lpstr>
      <vt:lpstr>Oszillator</vt:lpstr>
      <vt:lpstr>4.4 Fazit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creator>dilmanvi74631</dc:creator>
  <cp:lastModifiedBy>dilmanvi74631</cp:lastModifiedBy>
  <cp:revision>26</cp:revision>
  <cp:lastPrinted>2000-02-04T07:33:50Z</cp:lastPrinted>
  <dcterms:created xsi:type="dcterms:W3CDTF">2022-10-13T16:02:40Z</dcterms:created>
  <dcterms:modified xsi:type="dcterms:W3CDTF">2022-12-11T15:33:12Z</dcterms:modified>
</cp:coreProperties>
</file>