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_rels/notesSlide17.xml.rels" ContentType="application/vnd.openxmlformats-package.relationships+xml"/>
  <Override PartName="/ppt/notesSlides/_rels/notesSlide4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5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notesSlide17.xml" ContentType="application/vnd.openxmlformats-officedocument.presentationml.notesSlide+xml"/>
  <Override PartName="/ppt/_rels/presentation.xml.rels" ContentType="application/vnd.openxmlformats-package.relationships+xml"/>
  <Override PartName="/ppt/media/image13.png" ContentType="image/png"/>
  <Override PartName="/ppt/media/image12.jpeg" ContentType="image/jpeg"/>
  <Override PartName="/ppt/media/image9.png" ContentType="image/png"/>
  <Override PartName="/ppt/media/image7.png" ContentType="image/png"/>
  <Override PartName="/ppt/media/image11.png" ContentType="image/png"/>
  <Override PartName="/ppt/media/image6.png" ContentType="image/png"/>
  <Override PartName="/ppt/media/image10.png" ContentType="image/png"/>
  <Override PartName="/ppt/media/image5.png" ContentType="image/png"/>
  <Override PartName="/ppt/media/image8.jpeg" ContentType="image/jpeg"/>
  <Override PartName="/ppt/media/image4.png" ContentType="image/png"/>
  <Override PartName="/ppt/media/image3.png" ContentType="image/png"/>
  <Override PartName="/ppt/media/image26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18.png" ContentType="image/png"/>
  <Override PartName="/ppt/media/image15.jpeg" ContentType="image/jpeg"/>
  <Override PartName="/ppt/media/image17.png" ContentType="image/png"/>
  <Override PartName="/ppt/media/image16.png" ContentType="image/png"/>
  <Override PartName="/ppt/media/image14.png" ContentType="image/png"/>
  <Override PartName="/ppt/media/image1.png" ContentType="image/png"/>
  <Override PartName="/ppt/media/image24.png" ContentType="image/png"/>
  <Override PartName="/ppt/media/image2.png" ContentType="image/png"/>
  <Override PartName="/ppt/media/image25.png" ContentType="image/png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14.xml.rels" ContentType="application/vnd.openxmlformats-package.relationships+xml"/>
  <Override PartName="/ppt/slides/_rels/slide8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x="9144000" cy="6858000"/>
  <p:notesSz cx="6723063" cy="9852025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de-DE" sz="4400" spc="-1" strike="noStrike">
                <a:latin typeface="Arial"/>
              </a:rPr>
              <a:t>Click to move the slide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de-DE" sz="2000" spc="-1" strike="noStrike">
                <a:latin typeface="Arial"/>
              </a:rPr>
              <a:t>Click to edit the notes format</a:t>
            </a:r>
            <a:endParaRPr b="0" lang="de-DE" sz="2000" spc="-1" strike="noStrike"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de-DE" sz="1400" spc="-1" strike="noStrike">
                <a:latin typeface="Times New Roman"/>
              </a:rPr>
              <a:t>&lt;header&gt;</a:t>
            </a:r>
            <a:endParaRPr b="0" lang="de-DE" sz="1400" spc="-1" strike="noStrike">
              <a:latin typeface="Times New Roman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 type="dt" idx="5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de-DE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de-DE" sz="1400" spc="-1" strike="noStrike">
                <a:latin typeface="Times New Roman"/>
              </a:rPr>
              <a:t>&lt;date/time&gt;</a:t>
            </a:r>
            <a:endParaRPr b="0" lang="de-DE" sz="1400" spc="-1" strike="noStrike">
              <a:latin typeface="Times New Roman"/>
            </a:endParaRPr>
          </a:p>
        </p:txBody>
      </p:sp>
      <p:sp>
        <p:nvSpPr>
          <p:cNvPr id="148" name="PlaceHolder 5"/>
          <p:cNvSpPr>
            <a:spLocks noGrp="1"/>
          </p:cNvSpPr>
          <p:nvPr>
            <p:ph type="ftr" idx="6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de-DE" sz="1400" spc="-1" strike="noStrike">
                <a:latin typeface="Times New Roman"/>
              </a:defRPr>
            </a:lvl1pPr>
          </a:lstStyle>
          <a:p>
            <a:r>
              <a:rPr b="0" lang="de-DE" sz="1400" spc="-1" strike="noStrike">
                <a:latin typeface="Times New Roman"/>
              </a:rPr>
              <a:t>&lt;footer&gt;</a:t>
            </a:r>
            <a:endParaRPr b="0" lang="de-DE" sz="1400" spc="-1" strike="noStrike">
              <a:latin typeface="Times New Roman"/>
            </a:endParaRPr>
          </a:p>
        </p:txBody>
      </p:sp>
      <p:sp>
        <p:nvSpPr>
          <p:cNvPr id="149" name="PlaceHolder 6"/>
          <p:cNvSpPr>
            <a:spLocks noGrp="1"/>
          </p:cNvSpPr>
          <p:nvPr>
            <p:ph type="sldNum" idx="7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de-DE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F8328B77-02B5-4016-BDE0-8B824CFC9156}" type="slidenum">
              <a:rPr b="0" lang="de-DE" sz="1400" spc="-1" strike="noStrike">
                <a:latin typeface="Times New Roman"/>
              </a:rPr>
              <a:t>&lt;number&gt;</a:t>
            </a:fld>
            <a:endParaRPr b="0" lang="de-DE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PlaceHolder 1"/>
          <p:cNvSpPr>
            <a:spLocks noGrp="1"/>
          </p:cNvSpPr>
          <p:nvPr>
            <p:ph type="sldImg"/>
          </p:nvPr>
        </p:nvSpPr>
        <p:spPr>
          <a:xfrm>
            <a:off x="898560" y="738360"/>
            <a:ext cx="4926240" cy="3694320"/>
          </a:xfrm>
          <a:prstGeom prst="rect">
            <a:avLst/>
          </a:prstGeom>
          <a:ln w="0">
            <a:noFill/>
          </a:ln>
        </p:spPr>
      </p:sp>
      <p:sp>
        <p:nvSpPr>
          <p:cNvPr id="362" name="PlaceHolder 2"/>
          <p:cNvSpPr>
            <a:spLocks noGrp="1"/>
          </p:cNvSpPr>
          <p:nvPr>
            <p:ph type="body"/>
          </p:nvPr>
        </p:nvSpPr>
        <p:spPr>
          <a:xfrm>
            <a:off x="896760" y="4680000"/>
            <a:ext cx="4927320" cy="44319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t">
            <a:noAutofit/>
          </a:bodyPr>
          <a:p>
            <a:endParaRPr b="0" lang="de-DE" sz="2000" spc="-1" strike="noStrike">
              <a:latin typeface="Arial"/>
            </a:endParaRPr>
          </a:p>
        </p:txBody>
      </p:sp>
      <p:sp>
        <p:nvSpPr>
          <p:cNvPr id="363" name="PlaceHolder 3"/>
          <p:cNvSpPr>
            <a:spLocks noGrp="1"/>
          </p:cNvSpPr>
          <p:nvPr>
            <p:ph type="hdr"/>
          </p:nvPr>
        </p:nvSpPr>
        <p:spPr>
          <a:xfrm>
            <a:off x="903240" y="534960"/>
            <a:ext cx="4255920" cy="1411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  <a:ea typeface="+mn-ea"/>
              </a:rPr>
              <a:t>Technische Hochschule Nürnberg Georg Simon Ohm</a:t>
            </a:r>
            <a:endParaRPr b="0" lang="de-DE" sz="900" spc="-1" strike="noStrike">
              <a:latin typeface="Times New Roman"/>
            </a:endParaRPr>
          </a:p>
        </p:txBody>
      </p:sp>
      <p:sp>
        <p:nvSpPr>
          <p:cNvPr id="364" name="PlaceHolder 4"/>
          <p:cNvSpPr>
            <a:spLocks noGrp="1"/>
          </p:cNvSpPr>
          <p:nvPr>
            <p:ph type="sldNum" idx="42"/>
          </p:nvPr>
        </p:nvSpPr>
        <p:spPr>
          <a:xfrm>
            <a:off x="4370400" y="9318600"/>
            <a:ext cx="1492200" cy="4903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800" spc="-1" strike="noStrike">
                <a:solidFill>
                  <a:srgbClr val="000000"/>
                </a:solidFill>
                <a:latin typeface="Arial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000000"/>
                </a:solidFill>
                <a:latin typeface="Arial"/>
                <a:ea typeface="+mn-ea"/>
              </a:rPr>
              <a:t>Folie </a:t>
            </a:r>
            <a:fld id="{14CE6880-C9DB-4E60-A17D-3EF8E3F0A00F}" type="slidenum">
              <a:rPr b="0" lang="en-US" sz="800" spc="-1" strike="noStrike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 b="0" lang="de-DE" sz="800" spc="-1" strike="noStrike"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PlaceHolder 1"/>
          <p:cNvSpPr>
            <a:spLocks noGrp="1"/>
          </p:cNvSpPr>
          <p:nvPr>
            <p:ph type="sldImg"/>
          </p:nvPr>
        </p:nvSpPr>
        <p:spPr>
          <a:xfrm>
            <a:off x="898560" y="738360"/>
            <a:ext cx="4926600" cy="3694680"/>
          </a:xfrm>
          <a:prstGeom prst="rect">
            <a:avLst/>
          </a:prstGeom>
          <a:ln w="0">
            <a:noFill/>
          </a:ln>
        </p:spPr>
      </p:sp>
      <p:sp>
        <p:nvSpPr>
          <p:cNvPr id="382" name="PlaceHolder 2"/>
          <p:cNvSpPr>
            <a:spLocks noGrp="1"/>
          </p:cNvSpPr>
          <p:nvPr>
            <p:ph type="body"/>
          </p:nvPr>
        </p:nvSpPr>
        <p:spPr>
          <a:xfrm>
            <a:off x="896760" y="4680000"/>
            <a:ext cx="4927320" cy="44319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t">
            <a:noAutofit/>
          </a:bodyPr>
          <a:p>
            <a:endParaRPr b="0" lang="de-DE" sz="2000" spc="-1" strike="noStrike">
              <a:latin typeface="Arial"/>
            </a:endParaRPr>
          </a:p>
        </p:txBody>
      </p:sp>
      <p:sp>
        <p:nvSpPr>
          <p:cNvPr id="383" name="PlaceHolder 3"/>
          <p:cNvSpPr>
            <a:spLocks noGrp="1"/>
          </p:cNvSpPr>
          <p:nvPr>
            <p:ph type="hdr"/>
          </p:nvPr>
        </p:nvSpPr>
        <p:spPr>
          <a:xfrm>
            <a:off x="903240" y="534960"/>
            <a:ext cx="4255920" cy="1411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  <a:ea typeface="+mn-ea"/>
              </a:rPr>
              <a:t>Technische Hochschule Nürnberg Georg Simon Ohm</a:t>
            </a:r>
            <a:endParaRPr b="0" lang="de-DE" sz="900" spc="-1" strike="noStrike">
              <a:latin typeface="Times New Roman"/>
            </a:endParaRPr>
          </a:p>
        </p:txBody>
      </p:sp>
      <p:sp>
        <p:nvSpPr>
          <p:cNvPr id="384" name="PlaceHolder 4"/>
          <p:cNvSpPr>
            <a:spLocks noGrp="1"/>
          </p:cNvSpPr>
          <p:nvPr>
            <p:ph type="sldNum" idx="47"/>
          </p:nvPr>
        </p:nvSpPr>
        <p:spPr>
          <a:xfrm>
            <a:off x="4370400" y="9318600"/>
            <a:ext cx="1492200" cy="4903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+mn-ea"/>
              </a:rPr>
              <a:t>Folie </a:t>
            </a:r>
            <a:fld id="{AB50B258-F98E-49BC-839B-B207DC41A9B1}" type="slidenum">
              <a:rPr b="0" lang="en-US" sz="14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de-DE" sz="1400" spc="-1" strike="noStrike"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PlaceHolder 1"/>
          <p:cNvSpPr>
            <a:spLocks noGrp="1"/>
          </p:cNvSpPr>
          <p:nvPr>
            <p:ph type="sldImg"/>
          </p:nvPr>
        </p:nvSpPr>
        <p:spPr>
          <a:xfrm>
            <a:off x="898560" y="738360"/>
            <a:ext cx="4926600" cy="3694680"/>
          </a:xfrm>
          <a:prstGeom prst="rect">
            <a:avLst/>
          </a:prstGeom>
          <a:ln w="0">
            <a:noFill/>
          </a:ln>
        </p:spPr>
      </p:sp>
      <p:sp>
        <p:nvSpPr>
          <p:cNvPr id="386" name="PlaceHolder 2"/>
          <p:cNvSpPr>
            <a:spLocks noGrp="1"/>
          </p:cNvSpPr>
          <p:nvPr>
            <p:ph type="body"/>
          </p:nvPr>
        </p:nvSpPr>
        <p:spPr>
          <a:xfrm>
            <a:off x="896760" y="4680000"/>
            <a:ext cx="4927320" cy="44319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t">
            <a:noAutofit/>
          </a:bodyPr>
          <a:p>
            <a:endParaRPr b="0" lang="de-DE" sz="2000" spc="-1" strike="noStrike">
              <a:latin typeface="Arial"/>
            </a:endParaRPr>
          </a:p>
        </p:txBody>
      </p:sp>
      <p:sp>
        <p:nvSpPr>
          <p:cNvPr id="387" name="PlaceHolder 3"/>
          <p:cNvSpPr>
            <a:spLocks noGrp="1"/>
          </p:cNvSpPr>
          <p:nvPr>
            <p:ph type="hdr"/>
          </p:nvPr>
        </p:nvSpPr>
        <p:spPr>
          <a:xfrm>
            <a:off x="903240" y="534960"/>
            <a:ext cx="4255920" cy="1411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  <a:ea typeface="+mn-ea"/>
              </a:rPr>
              <a:t>Technische Hochschule Nürnberg Georg Simon Ohm</a:t>
            </a:r>
            <a:endParaRPr b="0" lang="de-DE" sz="900" spc="-1" strike="noStrike">
              <a:latin typeface="Times New Roman"/>
            </a:endParaRPr>
          </a:p>
        </p:txBody>
      </p:sp>
      <p:sp>
        <p:nvSpPr>
          <p:cNvPr id="388" name="PlaceHolder 4"/>
          <p:cNvSpPr>
            <a:spLocks noGrp="1"/>
          </p:cNvSpPr>
          <p:nvPr>
            <p:ph type="sldNum" idx="48"/>
          </p:nvPr>
        </p:nvSpPr>
        <p:spPr>
          <a:xfrm>
            <a:off x="4370400" y="9318600"/>
            <a:ext cx="1492200" cy="4903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+mn-ea"/>
              </a:rPr>
              <a:t>Folie </a:t>
            </a:r>
            <a:fld id="{527E0CF5-F533-4790-8CD4-9898149A6402}" type="slidenum">
              <a:rPr b="0" lang="en-US" sz="14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de-DE" sz="1400" spc="-1" strike="noStrike">
              <a:latin typeface="Times New Roman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PlaceHolder 1"/>
          <p:cNvSpPr>
            <a:spLocks noGrp="1"/>
          </p:cNvSpPr>
          <p:nvPr>
            <p:ph type="sldImg"/>
          </p:nvPr>
        </p:nvSpPr>
        <p:spPr>
          <a:xfrm>
            <a:off x="1108080" y="812880"/>
            <a:ext cx="5342400" cy="4007520"/>
          </a:xfrm>
          <a:prstGeom prst="rect">
            <a:avLst/>
          </a:prstGeom>
          <a:ln w="0">
            <a:noFill/>
          </a:ln>
        </p:spPr>
      </p:sp>
      <p:sp>
        <p:nvSpPr>
          <p:cNvPr id="390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560" cy="480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de-DE" sz="2000" spc="-1" strike="noStrike">
              <a:latin typeface="Arial"/>
            </a:endParaRPr>
          </a:p>
        </p:txBody>
      </p:sp>
      <p:sp>
        <p:nvSpPr>
          <p:cNvPr id="391" name="PlaceHolder 3"/>
          <p:cNvSpPr>
            <a:spLocks noGrp="1"/>
          </p:cNvSpPr>
          <p:nvPr>
            <p:ph type="sldNum" idx="49"/>
          </p:nvPr>
        </p:nvSpPr>
        <p:spPr>
          <a:xfrm>
            <a:off x="4278960" y="10157400"/>
            <a:ext cx="3279600" cy="533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de-DE" sz="14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1649B8B-7E2A-4F2A-A1B2-BE4F9BF6A9B3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de-DE" sz="14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PlaceHolder 1"/>
          <p:cNvSpPr>
            <a:spLocks noGrp="1"/>
          </p:cNvSpPr>
          <p:nvPr>
            <p:ph type="sldImg"/>
          </p:nvPr>
        </p:nvSpPr>
        <p:spPr>
          <a:xfrm>
            <a:off x="898560" y="738360"/>
            <a:ext cx="4926240" cy="3694320"/>
          </a:xfrm>
          <a:prstGeom prst="rect">
            <a:avLst/>
          </a:prstGeom>
          <a:ln w="0">
            <a:noFill/>
          </a:ln>
        </p:spPr>
      </p:sp>
      <p:sp>
        <p:nvSpPr>
          <p:cNvPr id="366" name="PlaceHolder 2"/>
          <p:cNvSpPr>
            <a:spLocks noGrp="1"/>
          </p:cNvSpPr>
          <p:nvPr>
            <p:ph type="body"/>
          </p:nvPr>
        </p:nvSpPr>
        <p:spPr>
          <a:xfrm>
            <a:off x="896760" y="4680000"/>
            <a:ext cx="4927320" cy="44319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t">
            <a:noAutofit/>
          </a:bodyPr>
          <a:p>
            <a:endParaRPr b="0" lang="de-DE" sz="2000" spc="-1" strike="noStrike">
              <a:latin typeface="Arial"/>
            </a:endParaRPr>
          </a:p>
        </p:txBody>
      </p:sp>
      <p:sp>
        <p:nvSpPr>
          <p:cNvPr id="367" name="PlaceHolder 3"/>
          <p:cNvSpPr>
            <a:spLocks noGrp="1"/>
          </p:cNvSpPr>
          <p:nvPr>
            <p:ph type="hdr"/>
          </p:nvPr>
        </p:nvSpPr>
        <p:spPr>
          <a:xfrm>
            <a:off x="903240" y="534960"/>
            <a:ext cx="4255920" cy="1411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  <a:ea typeface="+mn-ea"/>
              </a:rPr>
              <a:t>Technische Hochschule Nürnberg Georg Simon Ohm</a:t>
            </a:r>
            <a:endParaRPr b="0" lang="de-DE" sz="900" spc="-1" strike="noStrike">
              <a:latin typeface="Times New Roman"/>
            </a:endParaRPr>
          </a:p>
        </p:txBody>
      </p:sp>
      <p:sp>
        <p:nvSpPr>
          <p:cNvPr id="368" name="PlaceHolder 4"/>
          <p:cNvSpPr>
            <a:spLocks noGrp="1"/>
          </p:cNvSpPr>
          <p:nvPr>
            <p:ph type="sldNum" idx="43"/>
          </p:nvPr>
        </p:nvSpPr>
        <p:spPr>
          <a:xfrm>
            <a:off x="4370400" y="9318600"/>
            <a:ext cx="1492200" cy="4903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+mn-ea"/>
              </a:rPr>
              <a:t>Folie </a:t>
            </a:r>
            <a:fld id="{69C094DD-7CF8-46BB-9BF9-A9E00EC554F9}" type="slidenum">
              <a:rPr b="0" lang="en-US" sz="14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de-DE" sz="14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PlaceHolder 1"/>
          <p:cNvSpPr>
            <a:spLocks noGrp="1"/>
          </p:cNvSpPr>
          <p:nvPr>
            <p:ph type="sldImg"/>
          </p:nvPr>
        </p:nvSpPr>
        <p:spPr>
          <a:xfrm>
            <a:off x="898560" y="738360"/>
            <a:ext cx="4926240" cy="3694320"/>
          </a:xfrm>
          <a:prstGeom prst="rect">
            <a:avLst/>
          </a:prstGeom>
          <a:ln w="0">
            <a:noFill/>
          </a:ln>
        </p:spPr>
      </p:sp>
      <p:sp>
        <p:nvSpPr>
          <p:cNvPr id="370" name="PlaceHolder 2"/>
          <p:cNvSpPr>
            <a:spLocks noGrp="1"/>
          </p:cNvSpPr>
          <p:nvPr>
            <p:ph type="body"/>
          </p:nvPr>
        </p:nvSpPr>
        <p:spPr>
          <a:xfrm>
            <a:off x="896760" y="4680000"/>
            <a:ext cx="4927320" cy="44319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t">
            <a:noAutofit/>
          </a:bodyPr>
          <a:p>
            <a:endParaRPr b="0" lang="de-DE" sz="2000" spc="-1" strike="noStrike">
              <a:latin typeface="Arial"/>
            </a:endParaRPr>
          </a:p>
        </p:txBody>
      </p:sp>
      <p:sp>
        <p:nvSpPr>
          <p:cNvPr id="371" name="PlaceHolder 3"/>
          <p:cNvSpPr>
            <a:spLocks noGrp="1"/>
          </p:cNvSpPr>
          <p:nvPr>
            <p:ph type="hdr"/>
          </p:nvPr>
        </p:nvSpPr>
        <p:spPr>
          <a:xfrm>
            <a:off x="903240" y="534960"/>
            <a:ext cx="4255920" cy="1411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  <a:ea typeface="+mn-ea"/>
              </a:rPr>
              <a:t>Technische Hochschule Nürnberg Georg Simon Ohm</a:t>
            </a:r>
            <a:endParaRPr b="0" lang="de-DE" sz="900" spc="-1" strike="noStrike">
              <a:latin typeface="Times New Roman"/>
            </a:endParaRPr>
          </a:p>
        </p:txBody>
      </p:sp>
      <p:sp>
        <p:nvSpPr>
          <p:cNvPr id="372" name="PlaceHolder 4"/>
          <p:cNvSpPr>
            <a:spLocks noGrp="1"/>
          </p:cNvSpPr>
          <p:nvPr>
            <p:ph type="sldNum" idx="44"/>
          </p:nvPr>
        </p:nvSpPr>
        <p:spPr>
          <a:xfrm>
            <a:off x="4370400" y="9318600"/>
            <a:ext cx="1492200" cy="4903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+mn-ea"/>
              </a:rPr>
              <a:t>Folie </a:t>
            </a:r>
            <a:fld id="{E88045AA-4434-4ED1-9CB7-AB6F509F6175}" type="slidenum">
              <a:rPr b="0" lang="en-US" sz="14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de-DE" sz="14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PlaceHolder 1"/>
          <p:cNvSpPr>
            <a:spLocks noGrp="1"/>
          </p:cNvSpPr>
          <p:nvPr>
            <p:ph type="sldImg"/>
          </p:nvPr>
        </p:nvSpPr>
        <p:spPr>
          <a:xfrm>
            <a:off x="898560" y="738360"/>
            <a:ext cx="4926240" cy="3694320"/>
          </a:xfrm>
          <a:prstGeom prst="rect">
            <a:avLst/>
          </a:prstGeom>
          <a:ln w="0">
            <a:noFill/>
          </a:ln>
        </p:spPr>
      </p:sp>
      <p:sp>
        <p:nvSpPr>
          <p:cNvPr id="374" name="PlaceHolder 2"/>
          <p:cNvSpPr>
            <a:spLocks noGrp="1"/>
          </p:cNvSpPr>
          <p:nvPr>
            <p:ph type="body"/>
          </p:nvPr>
        </p:nvSpPr>
        <p:spPr>
          <a:xfrm>
            <a:off x="896760" y="4680000"/>
            <a:ext cx="4927320" cy="44319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t">
            <a:noAutofit/>
          </a:bodyPr>
          <a:p>
            <a:endParaRPr b="0" lang="de-DE" sz="2000" spc="-1" strike="noStrike">
              <a:latin typeface="Arial"/>
            </a:endParaRPr>
          </a:p>
        </p:txBody>
      </p:sp>
      <p:sp>
        <p:nvSpPr>
          <p:cNvPr id="375" name="PlaceHolder 3"/>
          <p:cNvSpPr>
            <a:spLocks noGrp="1"/>
          </p:cNvSpPr>
          <p:nvPr>
            <p:ph type="hdr"/>
          </p:nvPr>
        </p:nvSpPr>
        <p:spPr>
          <a:xfrm>
            <a:off x="903240" y="534960"/>
            <a:ext cx="4255920" cy="1411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  <a:ea typeface="+mn-ea"/>
              </a:rPr>
              <a:t>Technische Hochschule Nürnberg Georg Simon Ohm</a:t>
            </a:r>
            <a:endParaRPr b="0" lang="de-DE" sz="900" spc="-1" strike="noStrike">
              <a:latin typeface="Times New Roman"/>
            </a:endParaRPr>
          </a:p>
        </p:txBody>
      </p:sp>
      <p:sp>
        <p:nvSpPr>
          <p:cNvPr id="376" name="PlaceHolder 4"/>
          <p:cNvSpPr>
            <a:spLocks noGrp="1"/>
          </p:cNvSpPr>
          <p:nvPr>
            <p:ph type="sldNum" idx="45"/>
          </p:nvPr>
        </p:nvSpPr>
        <p:spPr>
          <a:xfrm>
            <a:off x="4370400" y="9318600"/>
            <a:ext cx="1492200" cy="4903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+mn-ea"/>
              </a:rPr>
              <a:t>Folie </a:t>
            </a:r>
            <a:fld id="{14D85BAF-62DF-4298-9076-B4F263316B69}" type="slidenum">
              <a:rPr b="0" lang="en-US" sz="14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de-DE" sz="14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PlaceHolder 1"/>
          <p:cNvSpPr>
            <a:spLocks noGrp="1"/>
          </p:cNvSpPr>
          <p:nvPr>
            <p:ph type="sldImg"/>
          </p:nvPr>
        </p:nvSpPr>
        <p:spPr>
          <a:xfrm>
            <a:off x="898560" y="738360"/>
            <a:ext cx="4926240" cy="3694320"/>
          </a:xfrm>
          <a:prstGeom prst="rect">
            <a:avLst/>
          </a:prstGeom>
          <a:ln w="0">
            <a:noFill/>
          </a:ln>
        </p:spPr>
      </p:sp>
      <p:sp>
        <p:nvSpPr>
          <p:cNvPr id="378" name="PlaceHolder 2"/>
          <p:cNvSpPr>
            <a:spLocks noGrp="1"/>
          </p:cNvSpPr>
          <p:nvPr>
            <p:ph type="body"/>
          </p:nvPr>
        </p:nvSpPr>
        <p:spPr>
          <a:xfrm>
            <a:off x="896760" y="4680000"/>
            <a:ext cx="4927320" cy="44319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t">
            <a:noAutofit/>
          </a:bodyPr>
          <a:p>
            <a:endParaRPr b="0" lang="de-DE" sz="2000" spc="-1" strike="noStrike">
              <a:latin typeface="Arial"/>
            </a:endParaRPr>
          </a:p>
        </p:txBody>
      </p:sp>
      <p:sp>
        <p:nvSpPr>
          <p:cNvPr id="379" name="PlaceHolder 3"/>
          <p:cNvSpPr>
            <a:spLocks noGrp="1"/>
          </p:cNvSpPr>
          <p:nvPr>
            <p:ph type="hdr"/>
          </p:nvPr>
        </p:nvSpPr>
        <p:spPr>
          <a:xfrm>
            <a:off x="903240" y="534960"/>
            <a:ext cx="4255920" cy="1411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  <a:ea typeface="+mn-ea"/>
              </a:rPr>
              <a:t>Technische Hochschule Nürnberg Georg Simon Ohm</a:t>
            </a:r>
            <a:endParaRPr b="0" lang="de-DE" sz="900" spc="-1" strike="noStrike">
              <a:latin typeface="Times New Roman"/>
            </a:endParaRPr>
          </a:p>
        </p:txBody>
      </p:sp>
      <p:sp>
        <p:nvSpPr>
          <p:cNvPr id="380" name="PlaceHolder 4"/>
          <p:cNvSpPr>
            <a:spLocks noGrp="1"/>
          </p:cNvSpPr>
          <p:nvPr>
            <p:ph type="sldNum" idx="46"/>
          </p:nvPr>
        </p:nvSpPr>
        <p:spPr>
          <a:xfrm>
            <a:off x="4370400" y="9318600"/>
            <a:ext cx="1492200" cy="4903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+mn-ea"/>
              </a:rPr>
              <a:t>Folie </a:t>
            </a:r>
            <a:fld id="{42EDF967-4AC8-475F-9B78-A469341950D8}" type="slidenum">
              <a:rPr b="0" lang="en-US" sz="14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de-DE" sz="14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48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49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0CE4504-99F3-46B9-834E-5D99C0DEA41E}" type="slidenum">
              <a:t>&lt;#&gt;</a:t>
            </a:fld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3A47723-80E2-44B5-ABF5-8297DB686020}" type="slidenum">
              <a:t>&lt;#&gt;</a:t>
            </a:fld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2B20E3A-A305-4CAE-B702-5A2D73E90F79}" type="slidenum">
              <a:t>&lt;#&gt;</a:t>
            </a:fld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F4F26CD-E4CA-4EA4-AA3D-F0051FDADE05}" type="slidenum">
              <a:t>&lt;#&gt;</a:t>
            </a:fld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D1101D1-3CC0-4FD6-8EFB-F3D4F3B961C0}" type="slidenum">
              <a:t>&lt;#&gt;</a:t>
            </a:fld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8BDD742-9794-43A7-9BE0-946B7CFCD461}" type="slidenum">
              <a:t>&lt;#&gt;</a:t>
            </a:fld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270E18B-3A73-4A80-81DA-41D9B42DFC73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AB740AD-CED9-4C47-8371-493F455D60DE}" type="slidenum">
              <a:t>&lt;#&gt;</a:t>
            </a:fld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E6DC3EE-3918-47D0-8460-8BD59FF4FE6E}" type="slidenum">
              <a:t>&lt;#&gt;</a:t>
            </a:fld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707AEB2-EAC8-4641-8140-2B2F87E122F2}" type="slidenum">
              <a:t>&lt;#&gt;</a:t>
            </a:fld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44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9580839-CB2F-413D-B38E-691187A998E7}" type="slidenum">
              <a:t>&lt;#&gt;</a:t>
            </a:fld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94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95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96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73765EC-B948-400D-B333-930BCB17B814}" type="slidenum">
              <a:t>&lt;#&gt;</a:t>
            </a:fld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62F7E790-7101-45E0-B974-6A6F380D693D}" type="slidenum">
              <a:t>&lt;#&gt;</a:t>
            </a:fld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AB64747F-7EB9-47A4-BED4-8D7AC25D74C4}" type="slidenum">
              <a:t>&lt;#&gt;</a:t>
            </a:fld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4400" spc="-1" strike="noStrike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347DBB69-9A51-4DE0-AE55-7E519C48599E}" type="slidenum">
              <a:t>&lt;#&gt;</a:t>
            </a:fld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4400" spc="-1" strike="noStrike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340B7582-E7F6-4EF5-BA50-6D268ABCF36B}" type="slidenum">
              <a:t>&lt;#&gt;</a:t>
            </a:fld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92B1BFED-ED5F-4DB3-835B-F956EE12CBE5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1E6B3967-B329-4430-B0CE-B735AAFAB7C8}" type="slidenum">
              <a:t>&lt;#&gt;</a:t>
            </a:fld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4400" spc="-1" strike="noStrike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E53BD2BA-61C5-4FE2-BC96-579463775C2A}" type="slidenum">
              <a:t>&lt;#&gt;</a:t>
            </a:fld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4400" spc="-1" strike="noStrike"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6EF2FA2B-B403-44B0-821D-8A891056A981}" type="slidenum">
              <a:t>&lt;#&gt;</a:t>
            </a:fld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4400" spc="-1" strike="noStrike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37FD183F-FB40-4890-8894-DB5F24B5EB5D}" type="slidenum">
              <a:t>&lt;#&gt;</a:t>
            </a:fld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4400" spc="-1" strike="noStrike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78819851-7D79-4D3B-B52C-8A26CCA1E44F}" type="slidenum">
              <a:t>&lt;#&gt;</a:t>
            </a:fld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4400" spc="-1" strike="noStrike"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36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9A290BD4-77C5-44F2-865F-C33FEDA2B89C}" type="slidenum">
              <a:t>&lt;#&gt;</a:t>
            </a:fld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4400" spc="-1" strike="noStrike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41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42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43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2E240676-8B9D-4886-AC57-4A5BD949FC8C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Text Box 8" hidden="1"/>
          <p:cNvSpPr/>
          <p:nvPr/>
        </p:nvSpPr>
        <p:spPr>
          <a:xfrm>
            <a:off x="9509040" y="574560"/>
            <a:ext cx="182880" cy="4597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Text Box 265" hidden="1"/>
          <p:cNvSpPr/>
          <p:nvPr/>
        </p:nvSpPr>
        <p:spPr>
          <a:xfrm>
            <a:off x="3276720" y="4800600"/>
            <a:ext cx="182520" cy="2134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Line 293"/>
          <p:cNvSpPr/>
          <p:nvPr/>
        </p:nvSpPr>
        <p:spPr>
          <a:xfrm>
            <a:off x="3492360" y="765000"/>
            <a:ext cx="4319640" cy="360"/>
          </a:xfrm>
          <a:prstGeom prst="line">
            <a:avLst/>
          </a:prstGeom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Line 294"/>
          <p:cNvSpPr/>
          <p:nvPr/>
        </p:nvSpPr>
        <p:spPr>
          <a:xfrm flipH="1">
            <a:off x="3058920" y="836280"/>
            <a:ext cx="4176720" cy="360"/>
          </a:xfrm>
          <a:prstGeom prst="line">
            <a:avLst/>
          </a:prstGeom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Rectangle 257" hidden="1"/>
          <p:cNvSpPr/>
          <p:nvPr/>
        </p:nvSpPr>
        <p:spPr>
          <a:xfrm>
            <a:off x="251640" y="6237360"/>
            <a:ext cx="8638200" cy="23760"/>
          </a:xfrm>
          <a:prstGeom prst="rect">
            <a:avLst/>
          </a:prstGeom>
          <a:solidFill>
            <a:srgbClr val="777777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Rectangle 89" hidden="1"/>
          <p:cNvSpPr/>
          <p:nvPr/>
        </p:nvSpPr>
        <p:spPr>
          <a:xfrm>
            <a:off x="250920" y="836640"/>
            <a:ext cx="8638200" cy="55440"/>
          </a:xfrm>
          <a:prstGeom prst="rect">
            <a:avLst/>
          </a:prstGeom>
          <a:solidFill>
            <a:srgbClr val="777777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6" name="Grafik 13" descr=""/>
          <p:cNvPicPr/>
          <p:nvPr/>
        </p:nvPicPr>
        <p:blipFill>
          <a:blip r:embed="rId2"/>
          <a:stretch/>
        </p:blipFill>
        <p:spPr>
          <a:xfrm>
            <a:off x="6120000" y="259200"/>
            <a:ext cx="2795400" cy="393840"/>
          </a:xfrm>
          <a:prstGeom prst="rect">
            <a:avLst/>
          </a:prstGeom>
          <a:ln w="0">
            <a:noFill/>
          </a:ln>
        </p:spPr>
      </p:pic>
      <p:sp>
        <p:nvSpPr>
          <p:cNvPr id="7" name="Text Box 3"/>
          <p:cNvSpPr/>
          <p:nvPr/>
        </p:nvSpPr>
        <p:spPr>
          <a:xfrm>
            <a:off x="9509040" y="574560"/>
            <a:ext cx="182880" cy="4597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" name="Text Box 6"/>
          <p:cNvSpPr/>
          <p:nvPr/>
        </p:nvSpPr>
        <p:spPr>
          <a:xfrm>
            <a:off x="3276720" y="4800600"/>
            <a:ext cx="182520" cy="2134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" name="Rectangle 257"/>
          <p:cNvSpPr/>
          <p:nvPr/>
        </p:nvSpPr>
        <p:spPr>
          <a:xfrm>
            <a:off x="251640" y="6237360"/>
            <a:ext cx="8638200" cy="23760"/>
          </a:xfrm>
          <a:prstGeom prst="rect">
            <a:avLst/>
          </a:prstGeom>
          <a:solidFill>
            <a:srgbClr val="777777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" name="Rectangle 89"/>
          <p:cNvSpPr/>
          <p:nvPr/>
        </p:nvSpPr>
        <p:spPr>
          <a:xfrm>
            <a:off x="250920" y="836640"/>
            <a:ext cx="8638200" cy="55440"/>
          </a:xfrm>
          <a:prstGeom prst="rect">
            <a:avLst/>
          </a:prstGeom>
          <a:solidFill>
            <a:srgbClr val="777777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1" name="Grafik 10" descr=""/>
          <p:cNvPicPr/>
          <p:nvPr/>
        </p:nvPicPr>
        <p:blipFill>
          <a:blip r:embed="rId3"/>
          <a:stretch/>
        </p:blipFill>
        <p:spPr>
          <a:xfrm>
            <a:off x="6120000" y="259200"/>
            <a:ext cx="2795400" cy="393840"/>
          </a:xfrm>
          <a:prstGeom prst="rect">
            <a:avLst/>
          </a:prstGeom>
          <a:ln w="0">
            <a:noFill/>
          </a:ln>
        </p:spPr>
      </p:pic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de-DE" sz="4400" spc="-1" strike="noStrike">
                <a:latin typeface="Arial"/>
              </a:rPr>
              <a:t>Click to edit the title text format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Click to edit the outline text format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Second Outline Level</a:t>
            </a:r>
            <a:endParaRPr b="0" lang="de-D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latin typeface="Arial"/>
              </a:rPr>
              <a:t>Third Outline Level</a:t>
            </a:r>
            <a:endParaRPr b="0" lang="de-D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latin typeface="Arial"/>
              </a:rPr>
              <a:t>Fourth Outline Level</a:t>
            </a:r>
            <a:endParaRPr b="0" lang="de-D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Fifth Outline Level</a:t>
            </a:r>
            <a:endParaRPr b="0" lang="de-D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Sixth Outline Level</a:t>
            </a:r>
            <a:endParaRPr b="0" lang="de-D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Seventh Outline Level</a:t>
            </a:r>
            <a:endParaRPr b="0" lang="de-D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 Box 8"/>
          <p:cNvSpPr/>
          <p:nvPr/>
        </p:nvSpPr>
        <p:spPr>
          <a:xfrm>
            <a:off x="9509040" y="574560"/>
            <a:ext cx="182880" cy="4597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" name="Text Box 265"/>
          <p:cNvSpPr/>
          <p:nvPr/>
        </p:nvSpPr>
        <p:spPr>
          <a:xfrm>
            <a:off x="3276720" y="4800600"/>
            <a:ext cx="182520" cy="2134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Line 293"/>
          <p:cNvSpPr/>
          <p:nvPr/>
        </p:nvSpPr>
        <p:spPr>
          <a:xfrm>
            <a:off x="3492360" y="765000"/>
            <a:ext cx="4319640" cy="360"/>
          </a:xfrm>
          <a:prstGeom prst="line">
            <a:avLst/>
          </a:prstGeom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" name="Line 294"/>
          <p:cNvSpPr/>
          <p:nvPr/>
        </p:nvSpPr>
        <p:spPr>
          <a:xfrm flipH="1">
            <a:off x="3058920" y="836280"/>
            <a:ext cx="4176720" cy="360"/>
          </a:xfrm>
          <a:prstGeom prst="line">
            <a:avLst/>
          </a:prstGeom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" name="Rectangle 257"/>
          <p:cNvSpPr/>
          <p:nvPr/>
        </p:nvSpPr>
        <p:spPr>
          <a:xfrm>
            <a:off x="251640" y="6237360"/>
            <a:ext cx="8638200" cy="23760"/>
          </a:xfrm>
          <a:prstGeom prst="rect">
            <a:avLst/>
          </a:prstGeom>
          <a:solidFill>
            <a:srgbClr val="777777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" name="Rectangle 89"/>
          <p:cNvSpPr/>
          <p:nvPr/>
        </p:nvSpPr>
        <p:spPr>
          <a:xfrm>
            <a:off x="250920" y="836640"/>
            <a:ext cx="8638200" cy="55440"/>
          </a:xfrm>
          <a:prstGeom prst="rect">
            <a:avLst/>
          </a:prstGeom>
          <a:solidFill>
            <a:srgbClr val="777777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56" name="Grafik 13" descr=""/>
          <p:cNvPicPr/>
          <p:nvPr/>
        </p:nvPicPr>
        <p:blipFill>
          <a:blip r:embed="rId2"/>
          <a:stretch/>
        </p:blipFill>
        <p:spPr>
          <a:xfrm>
            <a:off x="6120000" y="259200"/>
            <a:ext cx="2795400" cy="393840"/>
          </a:xfrm>
          <a:prstGeom prst="rect">
            <a:avLst/>
          </a:prstGeom>
          <a:ln w="0">
            <a:noFill/>
          </a:ln>
        </p:spPr>
      </p:pic>
      <p:sp>
        <p:nvSpPr>
          <p:cNvPr id="57" name="PlaceHolder 1"/>
          <p:cNvSpPr>
            <a:spLocks noGrp="1"/>
          </p:cNvSpPr>
          <p:nvPr>
            <p:ph type="ftr" idx="1"/>
          </p:nvPr>
        </p:nvSpPr>
        <p:spPr>
          <a:xfrm>
            <a:off x="252000" y="6381720"/>
            <a:ext cx="7176960" cy="3585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t">
            <a:noAutofit/>
          </a:bodyPr>
          <a:lstStyle>
            <a:lvl1pPr>
              <a:lnSpc>
                <a:spcPct val="100000"/>
              </a:lnSpc>
              <a:buNone/>
              <a:defRPr b="0" lang="de-DE" sz="1000" spc="-1" strike="noStrike">
                <a:solidFill>
                  <a:srgbClr val="000000"/>
                </a:solidFill>
                <a:latin typeface="Arial"/>
                <a:ea typeface="DejaVu Sans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&lt;footer&gt;</a:t>
            </a:r>
            <a:endParaRPr b="0" lang="de-DE" sz="1000" spc="-1" strike="noStrike">
              <a:latin typeface="Times New Roman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sldNum" idx="2"/>
          </p:nvPr>
        </p:nvSpPr>
        <p:spPr>
          <a:xfrm>
            <a:off x="8174160" y="6381720"/>
            <a:ext cx="717480" cy="1774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de-DE" sz="1000" spc="-1" strike="noStrike">
                <a:solidFill>
                  <a:srgbClr val="000000"/>
                </a:solidFill>
                <a:latin typeface="Arial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92D8FAF-E5A5-4551-9342-0F33F90A8573}" type="slidenum"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&lt;number&gt;</a:t>
            </a:fld>
            <a:endParaRPr b="0" lang="de-DE" sz="1000" spc="-1" strike="noStrike">
              <a:latin typeface="Times New Roman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de-DE" sz="4400" spc="-1" strike="noStrike">
                <a:latin typeface="Arial"/>
              </a:rPr>
              <a:t>Click to edit the title text format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Click to edit the outline text format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Second Outline Level</a:t>
            </a:r>
            <a:endParaRPr b="0" lang="de-D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latin typeface="Arial"/>
              </a:rPr>
              <a:t>Third Outline Level</a:t>
            </a:r>
            <a:endParaRPr b="0" lang="de-D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latin typeface="Arial"/>
              </a:rPr>
              <a:t>Fourth Outline Level</a:t>
            </a:r>
            <a:endParaRPr b="0" lang="de-D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Fifth Outline Level</a:t>
            </a:r>
            <a:endParaRPr b="0" lang="de-D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Sixth Outline Level</a:t>
            </a:r>
            <a:endParaRPr b="0" lang="de-D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Seventh Outline Level</a:t>
            </a:r>
            <a:endParaRPr b="0" lang="de-D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 Box 8"/>
          <p:cNvSpPr/>
          <p:nvPr/>
        </p:nvSpPr>
        <p:spPr>
          <a:xfrm>
            <a:off x="9509040" y="574560"/>
            <a:ext cx="182880" cy="4597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Text Box 265"/>
          <p:cNvSpPr/>
          <p:nvPr/>
        </p:nvSpPr>
        <p:spPr>
          <a:xfrm>
            <a:off x="3276720" y="4800600"/>
            <a:ext cx="182520" cy="2134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Line 293"/>
          <p:cNvSpPr/>
          <p:nvPr/>
        </p:nvSpPr>
        <p:spPr>
          <a:xfrm>
            <a:off x="3492360" y="765000"/>
            <a:ext cx="4319640" cy="360"/>
          </a:xfrm>
          <a:prstGeom prst="line">
            <a:avLst/>
          </a:prstGeom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Line 294"/>
          <p:cNvSpPr/>
          <p:nvPr/>
        </p:nvSpPr>
        <p:spPr>
          <a:xfrm flipH="1">
            <a:off x="3058920" y="836280"/>
            <a:ext cx="4176720" cy="360"/>
          </a:xfrm>
          <a:prstGeom prst="line">
            <a:avLst/>
          </a:prstGeom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1" name="Rectangle 257"/>
          <p:cNvSpPr/>
          <p:nvPr/>
        </p:nvSpPr>
        <p:spPr>
          <a:xfrm>
            <a:off x="251640" y="6237360"/>
            <a:ext cx="8638200" cy="23760"/>
          </a:xfrm>
          <a:prstGeom prst="rect">
            <a:avLst/>
          </a:prstGeom>
          <a:solidFill>
            <a:srgbClr val="777777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2" name="Rectangle 89"/>
          <p:cNvSpPr/>
          <p:nvPr/>
        </p:nvSpPr>
        <p:spPr>
          <a:xfrm>
            <a:off x="250920" y="836640"/>
            <a:ext cx="8638200" cy="55440"/>
          </a:xfrm>
          <a:prstGeom prst="rect">
            <a:avLst/>
          </a:prstGeom>
          <a:solidFill>
            <a:srgbClr val="777777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03" name="Grafik 13" descr=""/>
          <p:cNvPicPr/>
          <p:nvPr/>
        </p:nvPicPr>
        <p:blipFill>
          <a:blip r:embed="rId2"/>
          <a:stretch/>
        </p:blipFill>
        <p:spPr>
          <a:xfrm>
            <a:off x="6120000" y="259200"/>
            <a:ext cx="2795400" cy="393840"/>
          </a:xfrm>
          <a:prstGeom prst="rect">
            <a:avLst/>
          </a:prstGeom>
          <a:ln w="0">
            <a:noFill/>
          </a:ln>
        </p:spPr>
      </p:pic>
      <p:sp>
        <p:nvSpPr>
          <p:cNvPr id="104" name="PlaceHolder 1"/>
          <p:cNvSpPr>
            <a:spLocks noGrp="1"/>
          </p:cNvSpPr>
          <p:nvPr>
            <p:ph type="ftr" idx="3"/>
          </p:nvPr>
        </p:nvSpPr>
        <p:spPr>
          <a:xfrm>
            <a:off x="252000" y="6381720"/>
            <a:ext cx="7176960" cy="3585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t">
            <a:noAutofit/>
          </a:bodyPr>
          <a:lstStyle>
            <a:lvl1pPr>
              <a:lnSpc>
                <a:spcPct val="100000"/>
              </a:lnSpc>
              <a:buNone/>
              <a:defRPr b="0" lang="de-DE" sz="1000" spc="-1" strike="noStrike">
                <a:solidFill>
                  <a:srgbClr val="000000"/>
                </a:solidFill>
                <a:latin typeface="Arial"/>
                <a:ea typeface="DejaVu Sans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&lt;footer&gt;</a:t>
            </a:r>
            <a:endParaRPr b="0" lang="de-DE" sz="1000" spc="-1" strike="noStrike">
              <a:latin typeface="Times New Roman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sldNum" idx="4"/>
          </p:nvPr>
        </p:nvSpPr>
        <p:spPr>
          <a:xfrm>
            <a:off x="8174160" y="6381720"/>
            <a:ext cx="717480" cy="1774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de-DE" sz="1000" spc="-1" strike="noStrike">
                <a:solidFill>
                  <a:srgbClr val="000000"/>
                </a:solidFill>
                <a:latin typeface="Arial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97A32FD-262C-4CC7-B0A5-AFD52E88CED2}" type="slidenum"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&lt;number&gt;</a:t>
            </a:fld>
            <a:endParaRPr b="0" lang="de-DE" sz="1000" spc="-1" strike="noStrike">
              <a:latin typeface="Times New Roman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de-DE" sz="4400" spc="-1" strike="noStrike">
                <a:latin typeface="Arial"/>
              </a:rPr>
              <a:t>Click to edit the title text format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Click to edit the outline text format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Second Outline Level</a:t>
            </a:r>
            <a:endParaRPr b="0" lang="de-D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latin typeface="Arial"/>
              </a:rPr>
              <a:t>Third Outline Level</a:t>
            </a:r>
            <a:endParaRPr b="0" lang="de-D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latin typeface="Arial"/>
              </a:rPr>
              <a:t>Fourth Outline Level</a:t>
            </a:r>
            <a:endParaRPr b="0" lang="de-D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Fifth Outline Level</a:t>
            </a:r>
            <a:endParaRPr b="0" lang="de-D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Sixth Outline Level</a:t>
            </a:r>
            <a:endParaRPr b="0" lang="de-D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Seventh Outline Level</a:t>
            </a:r>
            <a:endParaRPr b="0" lang="de-D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hyperlink" Target="https://www.ericasynths.lv/shop/diy-kits-1/mki-x-esedu-diy-system" TargetMode="External"/><Relationship Id="rId2" Type="http://schemas.openxmlformats.org/officeDocument/2006/relationships/hyperlink" Target="https://elearning.ohmportal.de/course/view.php?id=10566" TargetMode="External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2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png"/><Relationship Id="rId3" Type="http://schemas.openxmlformats.org/officeDocument/2006/relationships/slideLayout" Target="../slideLayouts/slideLayout2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png"/><Relationship Id="rId3" Type="http://schemas.openxmlformats.org/officeDocument/2006/relationships/slideLayout" Target="../slideLayouts/slideLayout25.xml"/><Relationship Id="rId4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jpeg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image" Target="../media/image15.jpeg"/><Relationship Id="rId4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video" Target="file:///home/christoph/Documents/GitHub/Synthesizer/Vortrag/Bantam_Tools_Milling.mp4" TargetMode="External"/><Relationship Id="rId2" Type="http://schemas.microsoft.com/office/2007/relationships/media" Target="file:///home/christoph/Documents/GitHub/Synthesizer/Vortrag/Bantam_Tools_Milling.mp4" TargetMode="External"/><Relationship Id="rId3" Type="http://schemas.openxmlformats.org/officeDocument/2006/relationships/image" Target="../media/image16.png"/><Relationship Id="rId4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4572000" y="2390760"/>
            <a:ext cx="4319280" cy="14680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de-DE" sz="2400" spc="-1" strike="noStrike">
                <a:solidFill>
                  <a:srgbClr val="0046a0"/>
                </a:solidFill>
                <a:latin typeface="ArialMT"/>
                <a:ea typeface="DejaVu Sans"/>
              </a:rPr>
              <a:t>Die Leiterplatte als Musikinstrument</a:t>
            </a:r>
            <a:endParaRPr b="0" lang="de-DE" sz="2400" spc="-1" strike="noStrike"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subTitle"/>
          </p:nvPr>
        </p:nvSpPr>
        <p:spPr>
          <a:xfrm>
            <a:off x="4572000" y="3981600"/>
            <a:ext cx="4319280" cy="17506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t">
            <a:noAutofit/>
          </a:bodyPr>
          <a:p>
            <a:pPr marL="228600" indent="-228600">
              <a:lnSpc>
                <a:spcPct val="100000"/>
              </a:lnSpc>
              <a:spcBef>
                <a:spcPts val="901"/>
              </a:spcBef>
              <a:buNone/>
              <a:tabLst>
                <a:tab algn="l" pos="0"/>
              </a:tabLst>
            </a:pPr>
            <a:r>
              <a:rPr b="1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von </a:t>
            </a:r>
            <a:r>
              <a:rPr b="1" i="1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Viktor Dilman</a:t>
            </a:r>
            <a:endParaRPr b="0" lang="de-DE" sz="1800" spc="-1" strike="noStrike"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901"/>
              </a:spcBef>
              <a:buNone/>
              <a:tabLst>
                <a:tab algn="l" pos="0"/>
              </a:tabLst>
            </a:pPr>
            <a:r>
              <a:rPr b="1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und</a:t>
            </a:r>
            <a:r>
              <a:rPr b="1" i="1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 Christoph Kirschner</a:t>
            </a:r>
            <a:endParaRPr b="0" lang="de-DE" sz="1800" spc="-1" strike="noStrike"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901"/>
              </a:spcBef>
              <a:buNone/>
              <a:tabLst>
                <a:tab algn="l" pos="0"/>
              </a:tabLst>
            </a:pPr>
            <a:endParaRPr b="0" lang="de-DE" sz="1800" spc="-1" strike="noStrike">
              <a:latin typeface="Arial"/>
            </a:endParaRPr>
          </a:p>
        </p:txBody>
      </p:sp>
      <p:pic>
        <p:nvPicPr>
          <p:cNvPr id="152" name="Grafik 3" descr="Disk Jockey männlich mit einfarbiger Füllung"/>
          <p:cNvPicPr/>
          <p:nvPr/>
        </p:nvPicPr>
        <p:blipFill>
          <a:blip r:embed="rId1"/>
          <a:stretch/>
        </p:blipFill>
        <p:spPr>
          <a:xfrm>
            <a:off x="705600" y="2118960"/>
            <a:ext cx="1308240" cy="1308240"/>
          </a:xfrm>
          <a:prstGeom prst="rect">
            <a:avLst/>
          </a:prstGeom>
          <a:ln w="0">
            <a:noFill/>
          </a:ln>
        </p:spPr>
      </p:pic>
      <p:pic>
        <p:nvPicPr>
          <p:cNvPr id="153" name="Grafik 11" descr="Notenschrift mit einfarbiger Füllung"/>
          <p:cNvPicPr/>
          <p:nvPr/>
        </p:nvPicPr>
        <p:blipFill>
          <a:blip r:embed="rId2"/>
          <a:stretch/>
        </p:blipFill>
        <p:spPr>
          <a:xfrm>
            <a:off x="957240" y="3092400"/>
            <a:ext cx="1967400" cy="1967400"/>
          </a:xfrm>
          <a:prstGeom prst="rect">
            <a:avLst/>
          </a:prstGeom>
          <a:ln w="0">
            <a:noFill/>
          </a:ln>
        </p:spPr>
      </p:pic>
      <p:pic>
        <p:nvPicPr>
          <p:cNvPr id="154" name="Grafik 13" descr="Stimmgabel Silhouette"/>
          <p:cNvPicPr/>
          <p:nvPr/>
        </p:nvPicPr>
        <p:blipFill>
          <a:blip r:embed="rId3"/>
          <a:stretch/>
        </p:blipFill>
        <p:spPr>
          <a:xfrm>
            <a:off x="2084760" y="2316960"/>
            <a:ext cx="912600" cy="912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PlaceHolder 1"/>
          <p:cNvSpPr>
            <a:spLocks noGrp="1"/>
          </p:cNvSpPr>
          <p:nvPr>
            <p:ph type="title"/>
          </p:nvPr>
        </p:nvSpPr>
        <p:spPr>
          <a:xfrm>
            <a:off x="250920" y="188640"/>
            <a:ext cx="8638200" cy="5727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de-DE" sz="2400" spc="-1" strike="noStrike">
                <a:solidFill>
                  <a:srgbClr val="0046a0"/>
                </a:solidFill>
                <a:latin typeface="Arial"/>
                <a:ea typeface="DejaVu Sans"/>
              </a:rPr>
              <a:t>3.1  Rapid-Prototyping mit Fusion360</a:t>
            </a:r>
            <a:endParaRPr b="0" lang="de-DE" sz="2400" spc="-1" strike="noStrike">
              <a:latin typeface="Arial"/>
            </a:endParaRPr>
          </a:p>
        </p:txBody>
      </p:sp>
      <p:sp>
        <p:nvSpPr>
          <p:cNvPr id="302" name="PlaceHolder 2"/>
          <p:cNvSpPr>
            <a:spLocks noGrp="1"/>
          </p:cNvSpPr>
          <p:nvPr>
            <p:ph type="ftr" idx="24"/>
          </p:nvPr>
        </p:nvSpPr>
        <p:spPr>
          <a:xfrm>
            <a:off x="252000" y="6381720"/>
            <a:ext cx="7176960" cy="3585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t">
            <a:noAutofit/>
          </a:bodyPr>
          <a:lstStyle>
            <a:lvl1pPr>
              <a:lnSpc>
                <a:spcPct val="100000"/>
              </a:lnSpc>
              <a:buNone/>
              <a:defRPr b="0" lang="de-DE" sz="1000" spc="-1" strike="noStrike">
                <a:solidFill>
                  <a:srgbClr val="000000"/>
                </a:solidFill>
                <a:latin typeface="Arial"/>
                <a:ea typeface="DejaVu Sans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Technische Hochschule Nürnberg Georg Simon Ohm</a:t>
            </a:r>
            <a:endParaRPr b="0" lang="de-DE" sz="1000" spc="-1" strike="noStrike">
              <a:latin typeface="Times New Roman"/>
            </a:endParaRPr>
          </a:p>
          <a:p>
            <a:pPr>
              <a:lnSpc>
                <a:spcPct val="100000"/>
              </a:lnSpc>
              <a:buNone/>
            </a:pPr>
            <a:r>
              <a:rPr b="0" lang="de-DE" sz="1000" spc="-1" strike="noStrike">
                <a:solidFill>
                  <a:srgbClr val="0046a0"/>
                </a:solidFill>
                <a:latin typeface="Arial"/>
                <a:ea typeface="DejaVu Sans"/>
              </a:rPr>
              <a:t>www.th-nuernberg.de</a:t>
            </a:r>
            <a:endParaRPr b="0" lang="de-DE" sz="1000" spc="-1" strike="noStrike">
              <a:latin typeface="Times New Roman"/>
            </a:endParaRPr>
          </a:p>
        </p:txBody>
      </p:sp>
      <p:sp>
        <p:nvSpPr>
          <p:cNvPr id="303" name="PlaceHolder 3"/>
          <p:cNvSpPr>
            <a:spLocks noGrp="1"/>
          </p:cNvSpPr>
          <p:nvPr>
            <p:ph type="sldNum" idx="25"/>
          </p:nvPr>
        </p:nvSpPr>
        <p:spPr>
          <a:xfrm>
            <a:off x="8174160" y="6381720"/>
            <a:ext cx="717480" cy="1774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de-DE" sz="1000" spc="-1" strike="noStrike">
                <a:solidFill>
                  <a:srgbClr val="000000"/>
                </a:solidFill>
                <a:latin typeface="Arial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Seite </a:t>
            </a:r>
            <a:fld id="{DC7C0D27-84BB-40BD-B60C-8C89E7DB3DE4}" type="slidenum"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&lt;number&gt;</a:t>
            </a:fld>
            <a:endParaRPr b="0" lang="de-DE" sz="1000" spc="-1" strike="noStrike">
              <a:latin typeface="Times New Roman"/>
            </a:endParaRPr>
          </a:p>
        </p:txBody>
      </p:sp>
      <p:sp>
        <p:nvSpPr>
          <p:cNvPr id="304" name="Textfeld 21"/>
          <p:cNvSpPr/>
          <p:nvPr/>
        </p:nvSpPr>
        <p:spPr>
          <a:xfrm>
            <a:off x="2823480" y="2572560"/>
            <a:ext cx="31212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Frontplatten design in Fusion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305" name="PlaceHolder 9"/>
          <p:cNvSpPr/>
          <p:nvPr/>
        </p:nvSpPr>
        <p:spPr>
          <a:xfrm>
            <a:off x="3534120" y="6381720"/>
            <a:ext cx="3218760" cy="358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Vortrag LPDES – Viktor Dilman, Christoph Kirschner</a:t>
            </a:r>
            <a:endParaRPr b="0" lang="de-DE" sz="1000" spc="-1" strike="noStrike">
              <a:latin typeface="Arial"/>
            </a:endParaRPr>
          </a:p>
        </p:txBody>
      </p:sp>
      <p:pic>
        <p:nvPicPr>
          <p:cNvPr id="306" name="Grafik 1" descr=""/>
          <p:cNvPicPr/>
          <p:nvPr/>
        </p:nvPicPr>
        <p:blipFill>
          <a:blip r:embed="rId1"/>
          <a:stretch/>
        </p:blipFill>
        <p:spPr>
          <a:xfrm rot="16176000">
            <a:off x="2397600" y="511920"/>
            <a:ext cx="4407120" cy="5424840"/>
          </a:xfrm>
          <a:prstGeom prst="rect">
            <a:avLst/>
          </a:prstGeom>
          <a:ln w="0">
            <a:noFill/>
          </a:ln>
        </p:spPr>
      </p:pic>
      <p:sp>
        <p:nvSpPr>
          <p:cNvPr id="307" name="Textfeld 26"/>
          <p:cNvSpPr/>
          <p:nvPr/>
        </p:nvSpPr>
        <p:spPr>
          <a:xfrm>
            <a:off x="2179800" y="4594680"/>
            <a:ext cx="4570920" cy="25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i="1" lang="de-DE" sz="1100" spc="-1" strike="noStrike">
                <a:solidFill>
                  <a:srgbClr val="000000"/>
                </a:solidFill>
                <a:latin typeface="Arial"/>
                <a:ea typeface="DejaVu Sans"/>
              </a:rPr>
              <a:t>Abb. 8: Konstruktion der Frontplatte mit 3D-Model der Platine   </a:t>
            </a:r>
            <a:endParaRPr b="0" lang="de-DE" sz="1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PlaceHolder 1"/>
          <p:cNvSpPr>
            <a:spLocks noGrp="1"/>
          </p:cNvSpPr>
          <p:nvPr>
            <p:ph type="title"/>
          </p:nvPr>
        </p:nvSpPr>
        <p:spPr>
          <a:xfrm>
            <a:off x="250920" y="188640"/>
            <a:ext cx="8638200" cy="5727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de-DE" sz="2400" spc="-1" strike="noStrike">
                <a:solidFill>
                  <a:srgbClr val="0046a0"/>
                </a:solidFill>
                <a:latin typeface="Arial"/>
                <a:ea typeface="DejaVu Sans"/>
              </a:rPr>
              <a:t>3.2  Rapid-Prototyping mit Fusion360</a:t>
            </a:r>
            <a:endParaRPr b="0" lang="de-DE" sz="2400" spc="-1" strike="noStrike">
              <a:latin typeface="Arial"/>
            </a:endParaRPr>
          </a:p>
        </p:txBody>
      </p:sp>
      <p:sp>
        <p:nvSpPr>
          <p:cNvPr id="309" name="PlaceHolder 2"/>
          <p:cNvSpPr>
            <a:spLocks noGrp="1"/>
          </p:cNvSpPr>
          <p:nvPr>
            <p:ph type="ftr" idx="26"/>
          </p:nvPr>
        </p:nvSpPr>
        <p:spPr>
          <a:xfrm>
            <a:off x="252000" y="6381720"/>
            <a:ext cx="7176960" cy="3585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t">
            <a:noAutofit/>
          </a:bodyPr>
          <a:lstStyle>
            <a:lvl1pPr>
              <a:lnSpc>
                <a:spcPct val="100000"/>
              </a:lnSpc>
              <a:buNone/>
              <a:defRPr b="0" lang="de-DE" sz="1000" spc="-1" strike="noStrike">
                <a:solidFill>
                  <a:srgbClr val="000000"/>
                </a:solidFill>
                <a:latin typeface="Arial"/>
                <a:ea typeface="DejaVu Sans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Technische Hochschule Nürnberg Georg Simon Ohm</a:t>
            </a:r>
            <a:endParaRPr b="0" lang="de-DE" sz="1000" spc="-1" strike="noStrike">
              <a:latin typeface="Times New Roman"/>
            </a:endParaRPr>
          </a:p>
          <a:p>
            <a:pPr>
              <a:lnSpc>
                <a:spcPct val="100000"/>
              </a:lnSpc>
              <a:buNone/>
            </a:pPr>
            <a:r>
              <a:rPr b="0" lang="de-DE" sz="1000" spc="-1" strike="noStrike">
                <a:solidFill>
                  <a:srgbClr val="0046a0"/>
                </a:solidFill>
                <a:latin typeface="Arial"/>
                <a:ea typeface="DejaVu Sans"/>
              </a:rPr>
              <a:t>www.th-nuernberg.de</a:t>
            </a:r>
            <a:endParaRPr b="0" lang="de-DE" sz="1000" spc="-1" strike="noStrike">
              <a:latin typeface="Times New Roman"/>
            </a:endParaRPr>
          </a:p>
        </p:txBody>
      </p:sp>
      <p:sp>
        <p:nvSpPr>
          <p:cNvPr id="310" name="PlaceHolder 3"/>
          <p:cNvSpPr>
            <a:spLocks noGrp="1"/>
          </p:cNvSpPr>
          <p:nvPr>
            <p:ph type="sldNum" idx="27"/>
          </p:nvPr>
        </p:nvSpPr>
        <p:spPr>
          <a:xfrm>
            <a:off x="8174160" y="6381720"/>
            <a:ext cx="717480" cy="1774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de-DE" sz="1000" spc="-1" strike="noStrike">
                <a:solidFill>
                  <a:srgbClr val="000000"/>
                </a:solidFill>
                <a:latin typeface="Arial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Seite </a:t>
            </a:r>
            <a:fld id="{CE5E7D3C-DBE0-4FB9-B227-110E8F89D99C}" type="slidenum"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&lt;number&gt;</a:t>
            </a:fld>
            <a:endParaRPr b="0" lang="de-DE" sz="1000" spc="-1" strike="noStrike">
              <a:latin typeface="Times New Roman"/>
            </a:endParaRPr>
          </a:p>
        </p:txBody>
      </p:sp>
      <p:pic>
        <p:nvPicPr>
          <p:cNvPr id="311" name="Grafik 262" descr=""/>
          <p:cNvPicPr/>
          <p:nvPr/>
        </p:nvPicPr>
        <p:blipFill>
          <a:blip r:embed="rId1"/>
          <a:stretch/>
        </p:blipFill>
        <p:spPr>
          <a:xfrm>
            <a:off x="525600" y="1074240"/>
            <a:ext cx="4274640" cy="3201840"/>
          </a:xfrm>
          <a:prstGeom prst="rect">
            <a:avLst/>
          </a:prstGeom>
          <a:ln w="0">
            <a:noFill/>
          </a:ln>
        </p:spPr>
      </p:pic>
      <p:pic>
        <p:nvPicPr>
          <p:cNvPr id="312" name="Grafik 263" descr=""/>
          <p:cNvPicPr/>
          <p:nvPr/>
        </p:nvPicPr>
        <p:blipFill>
          <a:blip r:embed="rId2"/>
          <a:stretch/>
        </p:blipFill>
        <p:spPr>
          <a:xfrm>
            <a:off x="5029200" y="2466000"/>
            <a:ext cx="3793320" cy="3202200"/>
          </a:xfrm>
          <a:prstGeom prst="rect">
            <a:avLst/>
          </a:prstGeom>
          <a:ln w="0">
            <a:noFill/>
          </a:ln>
        </p:spPr>
      </p:pic>
      <p:sp>
        <p:nvSpPr>
          <p:cNvPr id="313" name="PlaceHolder 3"/>
          <p:cNvSpPr/>
          <p:nvPr/>
        </p:nvSpPr>
        <p:spPr>
          <a:xfrm>
            <a:off x="3534120" y="6381720"/>
            <a:ext cx="3218760" cy="358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Vortrag LPDES – Viktor Dilman, Christoph Kirschner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314" name="Freihandform 304"/>
          <p:cNvSpPr/>
          <p:nvPr/>
        </p:nvSpPr>
        <p:spPr>
          <a:xfrm flipH="1" rot="16200000">
            <a:off x="5145120" y="1324080"/>
            <a:ext cx="910080" cy="1141920"/>
          </a:xfrm>
          <a:custGeom>
            <a:avLst/>
            <a:gdLst/>
            <a:ahLst/>
            <a:rect l="l" t="t" r="r" b="b"/>
            <a:pathLst>
              <a:path w="841" h="854">
                <a:moveTo>
                  <a:pt x="517" y="247"/>
                </a:moveTo>
                <a:lnTo>
                  <a:pt x="517" y="415"/>
                </a:lnTo>
                <a:lnTo>
                  <a:pt x="264" y="415"/>
                </a:lnTo>
                <a:lnTo>
                  <a:pt x="264" y="0"/>
                </a:lnTo>
                <a:lnTo>
                  <a:pt x="0" y="0"/>
                </a:lnTo>
                <a:lnTo>
                  <a:pt x="0" y="680"/>
                </a:lnTo>
                <a:lnTo>
                  <a:pt x="517" y="680"/>
                </a:lnTo>
                <a:lnTo>
                  <a:pt x="517" y="854"/>
                </a:lnTo>
                <a:lnTo>
                  <a:pt x="841" y="547"/>
                </a:lnTo>
                <a:lnTo>
                  <a:pt x="517" y="247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15" name="Textfeld 18"/>
          <p:cNvSpPr/>
          <p:nvPr/>
        </p:nvSpPr>
        <p:spPr>
          <a:xfrm>
            <a:off x="571320" y="4360680"/>
            <a:ext cx="3199320" cy="25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i="1" lang="de-DE" sz="1100" spc="-1" strike="noStrike">
                <a:solidFill>
                  <a:srgbClr val="000000"/>
                </a:solidFill>
                <a:latin typeface="Arial"/>
                <a:ea typeface="DejaVu Sans"/>
              </a:rPr>
              <a:t>Abb. 9: Export der stl-Datei    </a:t>
            </a:r>
            <a:endParaRPr b="0" lang="de-DE" sz="1100" spc="-1" strike="noStrike">
              <a:latin typeface="Arial"/>
            </a:endParaRPr>
          </a:p>
        </p:txBody>
      </p:sp>
      <p:sp>
        <p:nvSpPr>
          <p:cNvPr id="316" name="Textfeld 20"/>
          <p:cNvSpPr/>
          <p:nvPr/>
        </p:nvSpPr>
        <p:spPr>
          <a:xfrm>
            <a:off x="4987080" y="5706000"/>
            <a:ext cx="3199320" cy="25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i="1" lang="de-DE" sz="1100" spc="-1" strike="noStrike">
                <a:solidFill>
                  <a:srgbClr val="000000"/>
                </a:solidFill>
                <a:latin typeface="Arial"/>
                <a:ea typeface="DejaVu Sans"/>
              </a:rPr>
              <a:t>Abb. 10: Import der stl-Datei in Prusa Slicer   </a:t>
            </a:r>
            <a:endParaRPr b="0" lang="de-DE" sz="1100" spc="-1" strike="noStrike">
              <a:latin typeface="Arial"/>
            </a:endParaRPr>
          </a:p>
        </p:txBody>
      </p:sp>
      <p:sp>
        <p:nvSpPr>
          <p:cNvPr id="317" name="Oval 311"/>
          <p:cNvSpPr/>
          <p:nvPr/>
        </p:nvSpPr>
        <p:spPr>
          <a:xfrm>
            <a:off x="878400" y="1417320"/>
            <a:ext cx="685080" cy="342000"/>
          </a:xfrm>
          <a:prstGeom prst="ellipse">
            <a:avLst/>
          </a:prstGeom>
          <a:noFill/>
          <a:ln w="19080">
            <a:solidFill>
              <a:srgbClr val="ff0000">
                <a:alpha val="80000"/>
              </a:srgbClr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PlaceHolder 1"/>
          <p:cNvSpPr>
            <a:spLocks noGrp="1"/>
          </p:cNvSpPr>
          <p:nvPr>
            <p:ph type="title"/>
          </p:nvPr>
        </p:nvSpPr>
        <p:spPr>
          <a:xfrm>
            <a:off x="250920" y="188640"/>
            <a:ext cx="8638200" cy="5727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de-DE" sz="2400" spc="-1" strike="noStrike">
                <a:solidFill>
                  <a:srgbClr val="0046a0"/>
                </a:solidFill>
                <a:latin typeface="Arial"/>
                <a:ea typeface="DejaVu Sans"/>
              </a:rPr>
              <a:t>3.2  Rapid-Prototyping mit Fusion360</a:t>
            </a:r>
            <a:endParaRPr b="0" lang="de-DE" sz="2400" spc="-1" strike="noStrike">
              <a:latin typeface="Arial"/>
            </a:endParaRPr>
          </a:p>
        </p:txBody>
      </p:sp>
      <p:sp>
        <p:nvSpPr>
          <p:cNvPr id="319" name="PlaceHolder 2"/>
          <p:cNvSpPr>
            <a:spLocks noGrp="1"/>
          </p:cNvSpPr>
          <p:nvPr>
            <p:ph type="ftr" idx="28"/>
          </p:nvPr>
        </p:nvSpPr>
        <p:spPr>
          <a:xfrm>
            <a:off x="252000" y="6381720"/>
            <a:ext cx="7176960" cy="3585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t">
            <a:noAutofit/>
          </a:bodyPr>
          <a:lstStyle>
            <a:lvl1pPr>
              <a:lnSpc>
                <a:spcPct val="100000"/>
              </a:lnSpc>
              <a:buNone/>
              <a:defRPr b="0" lang="de-DE" sz="1000" spc="-1" strike="noStrike">
                <a:solidFill>
                  <a:srgbClr val="000000"/>
                </a:solidFill>
                <a:latin typeface="Arial"/>
                <a:ea typeface="DejaVu Sans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Technische Hochschule Nürnberg Georg Simon Ohm</a:t>
            </a:r>
            <a:endParaRPr b="0" lang="de-DE" sz="1000" spc="-1" strike="noStrike">
              <a:latin typeface="Times New Roman"/>
            </a:endParaRPr>
          </a:p>
          <a:p>
            <a:pPr>
              <a:lnSpc>
                <a:spcPct val="100000"/>
              </a:lnSpc>
              <a:buNone/>
            </a:pPr>
            <a:r>
              <a:rPr b="0" lang="de-DE" sz="1000" spc="-1" strike="noStrike">
                <a:solidFill>
                  <a:srgbClr val="0046a0"/>
                </a:solidFill>
                <a:latin typeface="Arial"/>
                <a:ea typeface="DejaVu Sans"/>
              </a:rPr>
              <a:t>www.th-nuernberg.de</a:t>
            </a:r>
            <a:endParaRPr b="0" lang="de-DE" sz="1000" spc="-1" strike="noStrike">
              <a:latin typeface="Times New Roman"/>
            </a:endParaRPr>
          </a:p>
        </p:txBody>
      </p:sp>
      <p:sp>
        <p:nvSpPr>
          <p:cNvPr id="320" name="PlaceHolder 3"/>
          <p:cNvSpPr>
            <a:spLocks noGrp="1"/>
          </p:cNvSpPr>
          <p:nvPr>
            <p:ph type="sldNum" idx="29"/>
          </p:nvPr>
        </p:nvSpPr>
        <p:spPr>
          <a:xfrm>
            <a:off x="8174160" y="6381720"/>
            <a:ext cx="717480" cy="1774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de-DE" sz="1000" spc="-1" strike="noStrike">
                <a:solidFill>
                  <a:srgbClr val="000000"/>
                </a:solidFill>
                <a:latin typeface="Arial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Seite </a:t>
            </a:r>
            <a:fld id="{74AD270D-AA52-4FD0-B3E6-23D4188628F5}" type="slidenum"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&lt;number&gt;</a:t>
            </a:fld>
            <a:endParaRPr b="0" lang="de-DE" sz="1000" spc="-1" strike="noStrike">
              <a:latin typeface="Times New Roman"/>
            </a:endParaRPr>
          </a:p>
        </p:txBody>
      </p:sp>
      <p:sp>
        <p:nvSpPr>
          <p:cNvPr id="321" name="PlaceHolder 8"/>
          <p:cNvSpPr/>
          <p:nvPr/>
        </p:nvSpPr>
        <p:spPr>
          <a:xfrm>
            <a:off x="3534120" y="6381720"/>
            <a:ext cx="3218760" cy="358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Vortrag LPDES – Viktor Dilman, Christoph Kirschner</a:t>
            </a:r>
            <a:endParaRPr b="0" lang="de-DE" sz="1000" spc="-1" strike="noStrike">
              <a:latin typeface="Arial"/>
            </a:endParaRPr>
          </a:p>
        </p:txBody>
      </p:sp>
      <p:pic>
        <p:nvPicPr>
          <p:cNvPr id="322" name="Grafik 311" descr=""/>
          <p:cNvPicPr/>
          <p:nvPr/>
        </p:nvPicPr>
        <p:blipFill>
          <a:blip r:embed="rId1"/>
          <a:stretch/>
        </p:blipFill>
        <p:spPr>
          <a:xfrm>
            <a:off x="1636200" y="1577880"/>
            <a:ext cx="5942520" cy="3723840"/>
          </a:xfrm>
          <a:prstGeom prst="rect">
            <a:avLst/>
          </a:prstGeom>
          <a:ln w="0">
            <a:noFill/>
          </a:ln>
        </p:spPr>
      </p:pic>
      <p:sp>
        <p:nvSpPr>
          <p:cNvPr id="323" name="Textfeld 23"/>
          <p:cNvSpPr/>
          <p:nvPr/>
        </p:nvSpPr>
        <p:spPr>
          <a:xfrm>
            <a:off x="3310200" y="5467320"/>
            <a:ext cx="2463120" cy="25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i="1" lang="de-DE" sz="1100" spc="-1" strike="noStrike">
                <a:solidFill>
                  <a:srgbClr val="000000"/>
                </a:solidFill>
                <a:latin typeface="Arial"/>
                <a:ea typeface="DejaVu Sans"/>
              </a:rPr>
              <a:t>Abb. 11: Moodle-Kurs des CWS [2]   </a:t>
            </a:r>
            <a:endParaRPr b="0" lang="de-DE" sz="1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PlaceHolder 1"/>
          <p:cNvSpPr>
            <a:spLocks noGrp="1"/>
          </p:cNvSpPr>
          <p:nvPr>
            <p:ph/>
          </p:nvPr>
        </p:nvSpPr>
        <p:spPr>
          <a:xfrm>
            <a:off x="252000" y="2565000"/>
            <a:ext cx="8638200" cy="13662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90000" tIns="45000" bIns="45000" anchor="t">
            <a:noAutofit/>
          </a:bodyPr>
          <a:p>
            <a:pPr marL="228600" indent="-228600" algn="ctr">
              <a:lnSpc>
                <a:spcPct val="100000"/>
              </a:lnSpc>
              <a:spcBef>
                <a:spcPts val="1599"/>
              </a:spcBef>
              <a:buNone/>
              <a:tabLst>
                <a:tab algn="l" pos="0"/>
              </a:tabLst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  <a:ea typeface="DejaVu Sans"/>
              </a:rPr>
              <a:t>Vielen Dank für Ihre Aufmerksamkeit!</a:t>
            </a:r>
            <a:endParaRPr b="0" lang="de-DE" sz="3200" spc="-1" strike="noStrike">
              <a:latin typeface="Arial"/>
            </a:endParaRPr>
          </a:p>
          <a:p>
            <a:pPr marL="228600" indent="-228600" algn="ctr">
              <a:lnSpc>
                <a:spcPct val="100000"/>
              </a:lnSpc>
              <a:spcBef>
                <a:spcPts val="1599"/>
              </a:spcBef>
              <a:buNone/>
              <a:tabLst>
                <a:tab algn="l" pos="0"/>
              </a:tabLst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  <a:ea typeface="DejaVu Sans"/>
              </a:rPr>
              <a:t>Bock auf Synthie-Sounds ?</a:t>
            </a:r>
            <a:endParaRPr b="0" lang="de-DE" sz="3200" spc="-1" strike="noStrike">
              <a:latin typeface="Arial"/>
            </a:endParaRPr>
          </a:p>
        </p:txBody>
      </p:sp>
      <p:sp>
        <p:nvSpPr>
          <p:cNvPr id="325" name="PlaceHolder 2"/>
          <p:cNvSpPr>
            <a:spLocks noGrp="1"/>
          </p:cNvSpPr>
          <p:nvPr>
            <p:ph type="ftr" idx="30"/>
          </p:nvPr>
        </p:nvSpPr>
        <p:spPr>
          <a:xfrm>
            <a:off x="252000" y="6381720"/>
            <a:ext cx="7176960" cy="3585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t">
            <a:noAutofit/>
          </a:bodyPr>
          <a:lstStyle>
            <a:lvl1pPr>
              <a:lnSpc>
                <a:spcPct val="100000"/>
              </a:lnSpc>
              <a:buNone/>
              <a:defRPr b="0" lang="de-DE" sz="1000" spc="-1" strike="noStrike">
                <a:solidFill>
                  <a:srgbClr val="000000"/>
                </a:solidFill>
                <a:latin typeface="Arial"/>
                <a:ea typeface="DejaVu Sans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Technische Hochschule Nürnberg Georg Simon Ohm</a:t>
            </a:r>
            <a:endParaRPr b="0" lang="de-DE" sz="1000" spc="-1" strike="noStrike">
              <a:latin typeface="Times New Roman"/>
            </a:endParaRPr>
          </a:p>
          <a:p>
            <a:pPr>
              <a:lnSpc>
                <a:spcPct val="100000"/>
              </a:lnSpc>
              <a:buNone/>
            </a:pPr>
            <a:r>
              <a:rPr b="0" lang="de-DE" sz="1000" spc="-1" strike="noStrike">
                <a:solidFill>
                  <a:srgbClr val="0046a0"/>
                </a:solidFill>
                <a:latin typeface="Arial"/>
                <a:ea typeface="DejaVu Sans"/>
              </a:rPr>
              <a:t>www.th-nuernberg.de</a:t>
            </a:r>
            <a:endParaRPr b="0" lang="de-DE" sz="1000" spc="-1" strike="noStrike">
              <a:latin typeface="Times New Roman"/>
            </a:endParaRPr>
          </a:p>
        </p:txBody>
      </p:sp>
      <p:sp>
        <p:nvSpPr>
          <p:cNvPr id="326" name="PlaceHolder 3"/>
          <p:cNvSpPr>
            <a:spLocks noGrp="1"/>
          </p:cNvSpPr>
          <p:nvPr>
            <p:ph type="sldNum" idx="31"/>
          </p:nvPr>
        </p:nvSpPr>
        <p:spPr>
          <a:xfrm>
            <a:off x="8174160" y="6381720"/>
            <a:ext cx="717480" cy="1774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de-DE" sz="1000" spc="-1" strike="noStrike">
                <a:solidFill>
                  <a:srgbClr val="000000"/>
                </a:solidFill>
                <a:latin typeface="Arial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Seite </a:t>
            </a:r>
            <a:fld id="{B1BCD2B6-7385-43B4-A191-06E55B60A05C}" type="slidenum"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&lt;number&gt;</a:t>
            </a:fld>
            <a:endParaRPr b="0" lang="de-DE" sz="1000" spc="-1" strike="noStrike">
              <a:latin typeface="Times New Roman"/>
            </a:endParaRPr>
          </a:p>
        </p:txBody>
      </p:sp>
      <p:sp>
        <p:nvSpPr>
          <p:cNvPr id="327" name="PlaceHolder 3"/>
          <p:cNvSpPr/>
          <p:nvPr/>
        </p:nvSpPr>
        <p:spPr>
          <a:xfrm>
            <a:off x="3534120" y="6381720"/>
            <a:ext cx="3218760" cy="358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Vortrag LPDES – Viktor Dilman, Christoph Kirschner</a:t>
            </a:r>
            <a:endParaRPr b="0" lang="de-DE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PlaceHolder 1"/>
          <p:cNvSpPr>
            <a:spLocks noGrp="1"/>
          </p:cNvSpPr>
          <p:nvPr>
            <p:ph type="title"/>
          </p:nvPr>
        </p:nvSpPr>
        <p:spPr>
          <a:xfrm>
            <a:off x="250920" y="188640"/>
            <a:ext cx="8638200" cy="5727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de-DE" sz="2400" spc="-1" strike="noStrike">
                <a:solidFill>
                  <a:srgbClr val="0046a0"/>
                </a:solidFill>
                <a:latin typeface="Arial"/>
                <a:ea typeface="DejaVu Sans"/>
              </a:rPr>
              <a:t>Quellen</a:t>
            </a:r>
            <a:endParaRPr b="0" lang="de-DE" sz="2400" spc="-1" strike="noStrike">
              <a:latin typeface="Arial"/>
            </a:endParaRPr>
          </a:p>
        </p:txBody>
      </p:sp>
      <p:sp>
        <p:nvSpPr>
          <p:cNvPr id="329" name="PlaceHolder 2"/>
          <p:cNvSpPr>
            <a:spLocks noGrp="1"/>
          </p:cNvSpPr>
          <p:nvPr>
            <p:ph/>
          </p:nvPr>
        </p:nvSpPr>
        <p:spPr>
          <a:xfrm>
            <a:off x="252000" y="1012680"/>
            <a:ext cx="8638200" cy="51505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90000" tIns="45000" bIns="45000" anchor="t">
            <a:noAutofit/>
          </a:bodyPr>
          <a:p>
            <a:pPr marL="228600" indent="-228600">
              <a:lnSpc>
                <a:spcPct val="100000"/>
              </a:lnSpc>
              <a:spcBef>
                <a:spcPts val="700"/>
              </a:spcBef>
              <a:buNone/>
              <a:tabLst>
                <a:tab algn="l" pos="0"/>
              </a:tabLst>
            </a:pPr>
            <a:r>
              <a:rPr b="0" lang="de-DE" sz="1400" spc="-1" strike="noStrike">
                <a:solidFill>
                  <a:srgbClr val="000000"/>
                </a:solidFill>
                <a:latin typeface="Arial"/>
                <a:ea typeface="DejaVu Sans"/>
              </a:rPr>
              <a:t>[1] </a:t>
            </a:r>
            <a:r>
              <a:rPr b="0" lang="de-DE" sz="1400" spc="-1" strike="noStrike" u="sng">
                <a:solidFill>
                  <a:srgbClr val="0046a0"/>
                </a:solidFill>
                <a:uFillTx/>
                <a:latin typeface="Arial"/>
                <a:ea typeface="DejaVu Sans"/>
                <a:hlinkClick r:id="rId1"/>
              </a:rPr>
              <a:t>https://www.ericasynths.lv/shop/diy-kits-1/mki-x-esedu-diy-system</a:t>
            </a:r>
            <a:endParaRPr b="0" lang="de-DE" sz="1400" spc="-1" strike="noStrike"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700"/>
              </a:spcBef>
              <a:buNone/>
              <a:tabLst>
                <a:tab algn="l" pos="0"/>
              </a:tabLst>
            </a:pPr>
            <a:r>
              <a:rPr b="0" lang="de-DE" sz="1400" spc="-1" strike="noStrike">
                <a:solidFill>
                  <a:srgbClr val="000000"/>
                </a:solidFill>
                <a:latin typeface="Arial"/>
                <a:ea typeface="DejaVu Sans"/>
              </a:rPr>
              <a:t>[2] </a:t>
            </a:r>
            <a:r>
              <a:rPr b="0" lang="de-DE" sz="1400" spc="-1" strike="noStrike" u="sng">
                <a:solidFill>
                  <a:srgbClr val="0046a0"/>
                </a:solidFill>
                <a:uFillTx/>
                <a:latin typeface="Arial"/>
                <a:ea typeface="DejaVu Sans"/>
                <a:hlinkClick r:id="rId2"/>
              </a:rPr>
              <a:t>https://elearning.ohmportal.de/course/view.php?id=10566</a:t>
            </a:r>
            <a:endParaRPr b="0" lang="de-DE" sz="1400" spc="-1" strike="noStrike"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700"/>
              </a:spcBef>
              <a:buNone/>
              <a:tabLst>
                <a:tab algn="l" pos="0"/>
              </a:tabLst>
            </a:pPr>
            <a:r>
              <a:rPr b="0" lang="de-DE" sz="1400" spc="-1" strike="noStrike">
                <a:solidFill>
                  <a:srgbClr val="000000"/>
                </a:solidFill>
                <a:latin typeface="Arial"/>
                <a:ea typeface="DejaVu Sans"/>
              </a:rPr>
              <a:t>[3] </a:t>
            </a:r>
            <a:r>
              <a:rPr b="0" lang="de-DE" sz="1400" spc="-1" strike="noStrike" u="sng">
                <a:solidFill>
                  <a:srgbClr val="0046a0"/>
                </a:solidFill>
                <a:uFillTx/>
                <a:latin typeface="Arial"/>
                <a:ea typeface="DejaVu Sans"/>
              </a:rPr>
              <a:t>https://www.youtube.com/watch?v=MNw2Ce_t8-g</a:t>
            </a:r>
            <a:endParaRPr b="0" lang="de-DE" sz="1400" spc="-1" strike="noStrike"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700"/>
              </a:spcBef>
              <a:buNone/>
              <a:tabLst>
                <a:tab algn="l" pos="0"/>
              </a:tabLst>
            </a:pPr>
            <a:endParaRPr b="0" lang="de-DE" sz="1400" spc="-1" strike="noStrike">
              <a:latin typeface="Arial"/>
            </a:endParaRPr>
          </a:p>
        </p:txBody>
      </p:sp>
      <p:sp>
        <p:nvSpPr>
          <p:cNvPr id="330" name="PlaceHolder 3"/>
          <p:cNvSpPr>
            <a:spLocks noGrp="1"/>
          </p:cNvSpPr>
          <p:nvPr>
            <p:ph type="ftr" idx="32"/>
          </p:nvPr>
        </p:nvSpPr>
        <p:spPr>
          <a:xfrm>
            <a:off x="252000" y="6381720"/>
            <a:ext cx="7176960" cy="3585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t">
            <a:noAutofit/>
          </a:bodyPr>
          <a:lstStyle>
            <a:lvl1pPr>
              <a:lnSpc>
                <a:spcPct val="100000"/>
              </a:lnSpc>
              <a:buNone/>
              <a:defRPr b="0" lang="de-DE" sz="1000" spc="-1" strike="noStrike">
                <a:solidFill>
                  <a:srgbClr val="000000"/>
                </a:solidFill>
                <a:latin typeface="Arial"/>
                <a:ea typeface="DejaVu Sans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Technische Hochschule Nürnberg Georg Simon Ohm</a:t>
            </a:r>
            <a:endParaRPr b="0" lang="de-DE" sz="1000" spc="-1" strike="noStrike">
              <a:latin typeface="Times New Roman"/>
            </a:endParaRPr>
          </a:p>
          <a:p>
            <a:pPr>
              <a:lnSpc>
                <a:spcPct val="100000"/>
              </a:lnSpc>
              <a:buNone/>
            </a:pPr>
            <a:r>
              <a:rPr b="0" lang="de-DE" sz="1000" spc="-1" strike="noStrike">
                <a:solidFill>
                  <a:srgbClr val="0046a0"/>
                </a:solidFill>
                <a:latin typeface="Arial"/>
                <a:ea typeface="DejaVu Sans"/>
              </a:rPr>
              <a:t>www.th-nuernberg.de</a:t>
            </a:r>
            <a:endParaRPr b="0" lang="de-DE" sz="1000" spc="-1" strike="noStrike">
              <a:latin typeface="Times New Roman"/>
            </a:endParaRPr>
          </a:p>
        </p:txBody>
      </p:sp>
      <p:sp>
        <p:nvSpPr>
          <p:cNvPr id="331" name="PlaceHolder 4"/>
          <p:cNvSpPr>
            <a:spLocks noGrp="1"/>
          </p:cNvSpPr>
          <p:nvPr>
            <p:ph type="sldNum" idx="33"/>
          </p:nvPr>
        </p:nvSpPr>
        <p:spPr>
          <a:xfrm>
            <a:off x="8174160" y="6381720"/>
            <a:ext cx="717480" cy="1774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de-DE" sz="1000" spc="-1" strike="noStrike">
                <a:solidFill>
                  <a:srgbClr val="000000"/>
                </a:solidFill>
                <a:latin typeface="Arial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Seite </a:t>
            </a:r>
            <a:fld id="{BDC1301F-A9A6-4ED1-9BB9-E5D80E48BB00}" type="slidenum"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&lt;number&gt;</a:t>
            </a:fld>
            <a:endParaRPr b="0" lang="de-DE" sz="1000" spc="-1" strike="noStrike">
              <a:latin typeface="Times New Roman"/>
            </a:endParaRPr>
          </a:p>
        </p:txBody>
      </p:sp>
      <p:sp>
        <p:nvSpPr>
          <p:cNvPr id="332" name="PlaceHolder 3"/>
          <p:cNvSpPr/>
          <p:nvPr/>
        </p:nvSpPr>
        <p:spPr>
          <a:xfrm>
            <a:off x="3534120" y="6381720"/>
            <a:ext cx="3218760" cy="358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Vortrag LPDES – Viktor Dilman, Christoph Kirschner</a:t>
            </a:r>
            <a:endParaRPr b="0" lang="de-DE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PlaceHolder 1"/>
          <p:cNvSpPr>
            <a:spLocks noGrp="1"/>
          </p:cNvSpPr>
          <p:nvPr>
            <p:ph type="title"/>
          </p:nvPr>
        </p:nvSpPr>
        <p:spPr>
          <a:xfrm>
            <a:off x="250920" y="188640"/>
            <a:ext cx="8638200" cy="5727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de-DE" sz="2400" spc="-1" strike="noStrike">
                <a:solidFill>
                  <a:srgbClr val="0046a0"/>
                </a:solidFill>
                <a:latin typeface="Arial"/>
                <a:ea typeface="DejaVu Sans"/>
              </a:rPr>
              <a:t>Anhang: VCO </a:t>
            </a:r>
            <a:endParaRPr b="0" lang="de-DE" sz="2400" spc="-1" strike="noStrike">
              <a:latin typeface="Arial"/>
            </a:endParaRPr>
          </a:p>
        </p:txBody>
      </p:sp>
      <p:sp>
        <p:nvSpPr>
          <p:cNvPr id="334" name="PlaceHolder 2"/>
          <p:cNvSpPr>
            <a:spLocks noGrp="1"/>
          </p:cNvSpPr>
          <p:nvPr>
            <p:ph type="ftr" idx="34"/>
          </p:nvPr>
        </p:nvSpPr>
        <p:spPr>
          <a:xfrm>
            <a:off x="252000" y="6381720"/>
            <a:ext cx="7176960" cy="3585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t">
            <a:noAutofit/>
          </a:bodyPr>
          <a:lstStyle>
            <a:lvl1pPr>
              <a:lnSpc>
                <a:spcPct val="100000"/>
              </a:lnSpc>
              <a:buNone/>
              <a:defRPr b="0" lang="de-DE" sz="1000" spc="-1" strike="noStrike">
                <a:solidFill>
                  <a:srgbClr val="000000"/>
                </a:solidFill>
                <a:latin typeface="Arial"/>
                <a:ea typeface="DejaVu Sans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Technische Hochschule Nürnberg Georg Simon Ohm</a:t>
            </a:r>
            <a:endParaRPr b="0" lang="de-DE" sz="1000" spc="-1" strike="noStrike">
              <a:latin typeface="Times New Roman"/>
            </a:endParaRPr>
          </a:p>
          <a:p>
            <a:pPr>
              <a:lnSpc>
                <a:spcPct val="100000"/>
              </a:lnSpc>
              <a:buNone/>
            </a:pPr>
            <a:r>
              <a:rPr b="0" lang="de-DE" sz="1000" spc="-1" strike="noStrike">
                <a:solidFill>
                  <a:srgbClr val="0046a0"/>
                </a:solidFill>
                <a:latin typeface="Arial"/>
                <a:ea typeface="DejaVu Sans"/>
              </a:rPr>
              <a:t>www.th-nuernberg.de</a:t>
            </a:r>
            <a:endParaRPr b="0" lang="de-DE" sz="1000" spc="-1" strike="noStrike">
              <a:latin typeface="Times New Roman"/>
            </a:endParaRPr>
          </a:p>
        </p:txBody>
      </p:sp>
      <p:sp>
        <p:nvSpPr>
          <p:cNvPr id="335" name="PlaceHolder 3"/>
          <p:cNvSpPr>
            <a:spLocks noGrp="1"/>
          </p:cNvSpPr>
          <p:nvPr>
            <p:ph type="sldNum" idx="35"/>
          </p:nvPr>
        </p:nvSpPr>
        <p:spPr>
          <a:xfrm>
            <a:off x="8174160" y="6381720"/>
            <a:ext cx="717480" cy="1774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de-DE" sz="1000" spc="-1" strike="noStrike">
                <a:solidFill>
                  <a:srgbClr val="000000"/>
                </a:solidFill>
                <a:latin typeface="Arial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Seite </a:t>
            </a:r>
            <a:fld id="{24CE4875-9088-4C3E-89A9-DD42FB82DD60}" type="slidenum"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&lt;number&gt;</a:t>
            </a:fld>
            <a:endParaRPr b="0" lang="de-DE" sz="1000" spc="-1" strike="noStrike">
              <a:latin typeface="Times New Roman"/>
            </a:endParaRPr>
          </a:p>
        </p:txBody>
      </p:sp>
      <p:sp>
        <p:nvSpPr>
          <p:cNvPr id="336" name="PlaceHolder 16"/>
          <p:cNvSpPr/>
          <p:nvPr/>
        </p:nvSpPr>
        <p:spPr>
          <a:xfrm>
            <a:off x="3534120" y="6381720"/>
            <a:ext cx="3218760" cy="358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Vortrag LPDES – Viktor Dilman, Christoph Kirschner</a:t>
            </a:r>
            <a:endParaRPr b="0" lang="de-DE" sz="1000" spc="-1" strike="noStrike">
              <a:latin typeface="Arial"/>
            </a:endParaRPr>
          </a:p>
        </p:txBody>
      </p:sp>
      <p:pic>
        <p:nvPicPr>
          <p:cNvPr id="337" name="Grafik 338" descr=""/>
          <p:cNvPicPr/>
          <p:nvPr/>
        </p:nvPicPr>
        <p:blipFill>
          <a:blip r:embed="rId1"/>
          <a:srcRect l="2011" t="3214" r="2987" b="3886"/>
          <a:stretch/>
        </p:blipFill>
        <p:spPr>
          <a:xfrm>
            <a:off x="1177560" y="1001160"/>
            <a:ext cx="6804000" cy="5042520"/>
          </a:xfrm>
          <a:prstGeom prst="rect">
            <a:avLst/>
          </a:prstGeom>
          <a:ln w="0">
            <a:noFill/>
          </a:ln>
        </p:spPr>
      </p:pic>
      <p:sp>
        <p:nvSpPr>
          <p:cNvPr id="338" name="Textfeld 2"/>
          <p:cNvSpPr/>
          <p:nvPr/>
        </p:nvSpPr>
        <p:spPr>
          <a:xfrm>
            <a:off x="1177560" y="5952960"/>
            <a:ext cx="5485320" cy="25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i="1" lang="de-DE" sz="1100" spc="-1" strike="noStrike">
                <a:solidFill>
                  <a:srgbClr val="000000"/>
                </a:solidFill>
                <a:latin typeface="Arial"/>
                <a:ea typeface="DejaVu Sans"/>
              </a:rPr>
              <a:t>Abb.12.: Schaltplan des VCO aus Fusion 360   </a:t>
            </a:r>
            <a:endParaRPr b="0" lang="de-DE" sz="1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9" name="Grafik 2" descr=""/>
          <p:cNvPicPr/>
          <p:nvPr/>
        </p:nvPicPr>
        <p:blipFill>
          <a:blip r:embed="rId1"/>
          <a:stretch/>
        </p:blipFill>
        <p:spPr>
          <a:xfrm>
            <a:off x="611640" y="1571400"/>
            <a:ext cx="4249080" cy="3110040"/>
          </a:xfrm>
          <a:prstGeom prst="rect">
            <a:avLst/>
          </a:prstGeom>
          <a:ln w="0">
            <a:noFill/>
          </a:ln>
        </p:spPr>
      </p:pic>
      <p:sp>
        <p:nvSpPr>
          <p:cNvPr id="340" name="PlaceHolder 1"/>
          <p:cNvSpPr>
            <a:spLocks noGrp="1"/>
          </p:cNvSpPr>
          <p:nvPr>
            <p:ph type="title"/>
          </p:nvPr>
        </p:nvSpPr>
        <p:spPr>
          <a:xfrm>
            <a:off x="250920" y="188640"/>
            <a:ext cx="8638200" cy="5727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de-DE" sz="2400" spc="-1" strike="noStrike">
                <a:solidFill>
                  <a:srgbClr val="0046a0"/>
                </a:solidFill>
                <a:latin typeface="Arial"/>
                <a:ea typeface="DejaVu Sans"/>
              </a:rPr>
              <a:t>Anhang: Oszillator </a:t>
            </a:r>
            <a:endParaRPr b="0" lang="de-DE" sz="2400" spc="-1" strike="noStrike">
              <a:latin typeface="Arial"/>
            </a:endParaRPr>
          </a:p>
        </p:txBody>
      </p:sp>
      <p:pic>
        <p:nvPicPr>
          <p:cNvPr id="341" name="Inhaltsplatzhalter 3" descr=""/>
          <p:cNvPicPr/>
          <p:nvPr/>
        </p:nvPicPr>
        <p:blipFill>
          <a:blip r:embed="rId2"/>
          <a:stretch/>
        </p:blipFill>
        <p:spPr>
          <a:xfrm>
            <a:off x="4667400" y="2075760"/>
            <a:ext cx="4267800" cy="2677320"/>
          </a:xfrm>
          <a:prstGeom prst="rect">
            <a:avLst/>
          </a:prstGeom>
          <a:ln w="9525">
            <a:noFill/>
          </a:ln>
        </p:spPr>
      </p:pic>
      <p:sp>
        <p:nvSpPr>
          <p:cNvPr id="342" name="PlaceHolder 2"/>
          <p:cNvSpPr>
            <a:spLocks noGrp="1"/>
          </p:cNvSpPr>
          <p:nvPr>
            <p:ph type="ftr" idx="36"/>
          </p:nvPr>
        </p:nvSpPr>
        <p:spPr>
          <a:xfrm>
            <a:off x="252000" y="6381720"/>
            <a:ext cx="7176960" cy="3585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t">
            <a:noAutofit/>
          </a:bodyPr>
          <a:lstStyle>
            <a:lvl1pPr>
              <a:lnSpc>
                <a:spcPct val="100000"/>
              </a:lnSpc>
              <a:buNone/>
              <a:defRPr b="0" lang="de-DE" sz="1000" spc="-1" strike="noStrike">
                <a:solidFill>
                  <a:srgbClr val="000000"/>
                </a:solidFill>
                <a:latin typeface="Arial"/>
                <a:ea typeface="DejaVu Sans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Technische Hochschule Nürnberg Georg Simon Ohm</a:t>
            </a:r>
            <a:endParaRPr b="0" lang="de-DE" sz="1000" spc="-1" strike="noStrike">
              <a:latin typeface="Times New Roman"/>
            </a:endParaRPr>
          </a:p>
          <a:p>
            <a:pPr>
              <a:lnSpc>
                <a:spcPct val="100000"/>
              </a:lnSpc>
              <a:buNone/>
            </a:pPr>
            <a:r>
              <a:rPr b="0" lang="de-DE" sz="1000" spc="-1" strike="noStrike">
                <a:solidFill>
                  <a:srgbClr val="0046a0"/>
                </a:solidFill>
                <a:latin typeface="Arial"/>
                <a:ea typeface="DejaVu Sans"/>
              </a:rPr>
              <a:t>www.th-nuernberg.de</a:t>
            </a:r>
            <a:endParaRPr b="0" lang="de-DE" sz="1000" spc="-1" strike="noStrike">
              <a:latin typeface="Times New Roman"/>
            </a:endParaRPr>
          </a:p>
        </p:txBody>
      </p:sp>
      <p:sp>
        <p:nvSpPr>
          <p:cNvPr id="343" name="PlaceHolder 3"/>
          <p:cNvSpPr>
            <a:spLocks noGrp="1"/>
          </p:cNvSpPr>
          <p:nvPr>
            <p:ph type="sldNum" idx="37"/>
          </p:nvPr>
        </p:nvSpPr>
        <p:spPr>
          <a:xfrm>
            <a:off x="8174160" y="6381720"/>
            <a:ext cx="717480" cy="1774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de-DE" sz="1000" spc="-1" strike="noStrike">
                <a:solidFill>
                  <a:srgbClr val="000000"/>
                </a:solidFill>
                <a:latin typeface="Arial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Seite </a:t>
            </a:r>
            <a:fld id="{6AA63753-A49B-4651-9199-546EECD289AC}" type="slidenum"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&lt;number&gt;</a:t>
            </a:fld>
            <a:endParaRPr b="0" lang="de-DE" sz="1000" spc="-1" strike="noStrike">
              <a:latin typeface="Times New Roman"/>
            </a:endParaRPr>
          </a:p>
        </p:txBody>
      </p:sp>
      <p:sp>
        <p:nvSpPr>
          <p:cNvPr id="344" name="PlaceHolder 3"/>
          <p:cNvSpPr/>
          <p:nvPr/>
        </p:nvSpPr>
        <p:spPr>
          <a:xfrm>
            <a:off x="3534120" y="6381720"/>
            <a:ext cx="3218760" cy="358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Vortrag LPDES – Viktor Dilman, Christoph Kirschner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345" name="Textfeld 2"/>
          <p:cNvSpPr/>
          <p:nvPr/>
        </p:nvSpPr>
        <p:spPr>
          <a:xfrm>
            <a:off x="611640" y="4768920"/>
            <a:ext cx="4249080" cy="25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i="1" lang="de-DE" sz="1100" spc="-1" strike="noStrike">
                <a:solidFill>
                  <a:srgbClr val="000000"/>
                </a:solidFill>
                <a:latin typeface="Arial"/>
                <a:ea typeface="DejaVu Sans"/>
              </a:rPr>
              <a:t>Abb.12.: Oszillatorschaltung </a:t>
            </a:r>
            <a:endParaRPr b="0" lang="de-DE" sz="1100" spc="-1" strike="noStrike">
              <a:latin typeface="Arial"/>
            </a:endParaRPr>
          </a:p>
        </p:txBody>
      </p:sp>
      <p:sp>
        <p:nvSpPr>
          <p:cNvPr id="346" name="Textfeld 2"/>
          <p:cNvSpPr/>
          <p:nvPr/>
        </p:nvSpPr>
        <p:spPr>
          <a:xfrm>
            <a:off x="4893840" y="4804920"/>
            <a:ext cx="4249080" cy="25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i="1" lang="de-DE" sz="1100" spc="-1" strike="noStrike">
                <a:solidFill>
                  <a:srgbClr val="000000"/>
                </a:solidFill>
                <a:latin typeface="Arial"/>
                <a:ea typeface="DejaVu Sans"/>
              </a:rPr>
              <a:t>Abb.13.: Simulation der Oszillatorschaltung in LTSpice </a:t>
            </a:r>
            <a:endParaRPr b="0" lang="de-DE" sz="1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PlaceHolder 1"/>
          <p:cNvSpPr>
            <a:spLocks noGrp="1"/>
          </p:cNvSpPr>
          <p:nvPr>
            <p:ph type="title"/>
          </p:nvPr>
        </p:nvSpPr>
        <p:spPr>
          <a:xfrm>
            <a:off x="250920" y="188640"/>
            <a:ext cx="8638200" cy="5727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de-DE" sz="2400" spc="-1" strike="noStrike">
                <a:solidFill>
                  <a:srgbClr val="0046a0"/>
                </a:solidFill>
                <a:latin typeface="Arial"/>
                <a:ea typeface="DejaVu Sans"/>
              </a:rPr>
              <a:t>Anhang: VCO </a:t>
            </a:r>
            <a:endParaRPr b="0" lang="de-DE" sz="2400" spc="-1" strike="noStrike">
              <a:latin typeface="Arial"/>
            </a:endParaRPr>
          </a:p>
        </p:txBody>
      </p:sp>
      <p:sp>
        <p:nvSpPr>
          <p:cNvPr id="348" name="PlaceHolder 2"/>
          <p:cNvSpPr>
            <a:spLocks noGrp="1"/>
          </p:cNvSpPr>
          <p:nvPr>
            <p:ph type="ftr" idx="38"/>
          </p:nvPr>
        </p:nvSpPr>
        <p:spPr>
          <a:xfrm>
            <a:off x="252000" y="6381720"/>
            <a:ext cx="7176960" cy="3585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t">
            <a:noAutofit/>
          </a:bodyPr>
          <a:lstStyle>
            <a:lvl1pPr>
              <a:lnSpc>
                <a:spcPct val="100000"/>
              </a:lnSpc>
              <a:buNone/>
              <a:defRPr b="0" lang="de-DE" sz="1000" spc="-1" strike="noStrike">
                <a:solidFill>
                  <a:srgbClr val="000000"/>
                </a:solidFill>
                <a:latin typeface="Arial"/>
                <a:ea typeface="DejaVu Sans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Technische Hochschule Nürnberg Georg Simon Ohm</a:t>
            </a:r>
            <a:endParaRPr b="0" lang="de-DE" sz="1000" spc="-1" strike="noStrike">
              <a:latin typeface="Times New Roman"/>
            </a:endParaRPr>
          </a:p>
          <a:p>
            <a:pPr>
              <a:lnSpc>
                <a:spcPct val="100000"/>
              </a:lnSpc>
              <a:buNone/>
            </a:pPr>
            <a:r>
              <a:rPr b="0" lang="de-DE" sz="1000" spc="-1" strike="noStrike">
                <a:solidFill>
                  <a:srgbClr val="0046a0"/>
                </a:solidFill>
                <a:latin typeface="Arial"/>
                <a:ea typeface="DejaVu Sans"/>
              </a:rPr>
              <a:t>www.th-nuernberg.de</a:t>
            </a:r>
            <a:endParaRPr b="0" lang="de-DE" sz="1000" spc="-1" strike="noStrike">
              <a:latin typeface="Times New Roman"/>
            </a:endParaRPr>
          </a:p>
        </p:txBody>
      </p:sp>
      <p:sp>
        <p:nvSpPr>
          <p:cNvPr id="349" name="PlaceHolder 3"/>
          <p:cNvSpPr>
            <a:spLocks noGrp="1"/>
          </p:cNvSpPr>
          <p:nvPr>
            <p:ph type="sldNum" idx="39"/>
          </p:nvPr>
        </p:nvSpPr>
        <p:spPr>
          <a:xfrm>
            <a:off x="8174160" y="6381720"/>
            <a:ext cx="717480" cy="1774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de-DE" sz="1000" spc="-1" strike="noStrike">
                <a:solidFill>
                  <a:srgbClr val="000000"/>
                </a:solidFill>
                <a:latin typeface="Arial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Seite </a:t>
            </a:r>
            <a:fld id="{3FB1D1B7-2C13-4008-B0FF-8891A0BAF565}" type="slidenum"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&lt;number&gt;</a:t>
            </a:fld>
            <a:endParaRPr b="0" lang="de-DE" sz="1000" spc="-1" strike="noStrike">
              <a:latin typeface="Times New Roman"/>
            </a:endParaRPr>
          </a:p>
        </p:txBody>
      </p:sp>
      <p:sp>
        <p:nvSpPr>
          <p:cNvPr id="350" name="PlaceHolder 12"/>
          <p:cNvSpPr/>
          <p:nvPr/>
        </p:nvSpPr>
        <p:spPr>
          <a:xfrm>
            <a:off x="3534120" y="6381720"/>
            <a:ext cx="3218760" cy="358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Vortrag LPDES – Viktor Dilman, Christoph Kirschner</a:t>
            </a:r>
            <a:endParaRPr b="0" lang="de-DE" sz="1000" spc="-1" strike="noStrike">
              <a:latin typeface="Arial"/>
            </a:endParaRPr>
          </a:p>
        </p:txBody>
      </p:sp>
      <p:pic>
        <p:nvPicPr>
          <p:cNvPr id="351" name="Grafik 2" descr="Ein Bild, das Text, Elektronik, Schaltkreis enthält.&#10;&#10;Automatisch generierte Beschreibung"/>
          <p:cNvPicPr/>
          <p:nvPr/>
        </p:nvPicPr>
        <p:blipFill>
          <a:blip r:embed="rId1"/>
          <a:stretch/>
        </p:blipFill>
        <p:spPr>
          <a:xfrm>
            <a:off x="1063080" y="1143000"/>
            <a:ext cx="3009600" cy="4625280"/>
          </a:xfrm>
          <a:prstGeom prst="rect">
            <a:avLst/>
          </a:prstGeom>
          <a:ln w="0">
            <a:noFill/>
          </a:ln>
        </p:spPr>
      </p:pic>
      <p:pic>
        <p:nvPicPr>
          <p:cNvPr id="352" name="Grafik 6" descr="Ein Bild, das Text, Elektronik, Schaltkreis enthält.&#10;&#10;Automatisch generierte Beschreibung"/>
          <p:cNvPicPr/>
          <p:nvPr/>
        </p:nvPicPr>
        <p:blipFill>
          <a:blip r:embed="rId2"/>
          <a:stretch/>
        </p:blipFill>
        <p:spPr>
          <a:xfrm>
            <a:off x="4813920" y="1143000"/>
            <a:ext cx="3180240" cy="4625280"/>
          </a:xfrm>
          <a:prstGeom prst="rect">
            <a:avLst/>
          </a:prstGeom>
          <a:ln w="0">
            <a:noFill/>
          </a:ln>
        </p:spPr>
      </p:pic>
      <p:sp>
        <p:nvSpPr>
          <p:cNvPr id="353" name="Textfeld 23"/>
          <p:cNvSpPr/>
          <p:nvPr/>
        </p:nvSpPr>
        <p:spPr>
          <a:xfrm>
            <a:off x="1063080" y="5815440"/>
            <a:ext cx="2660400" cy="25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i="1" lang="de-DE" sz="1100" spc="-1" strike="noStrike">
                <a:solidFill>
                  <a:srgbClr val="000000"/>
                </a:solidFill>
                <a:latin typeface="Arial"/>
                <a:ea typeface="DejaVu Sans"/>
              </a:rPr>
              <a:t>Abb. 14: Layout des VCO in Fusion 360 </a:t>
            </a:r>
            <a:endParaRPr b="0" lang="de-DE" sz="1100" spc="-1" strike="noStrike">
              <a:latin typeface="Arial"/>
            </a:endParaRPr>
          </a:p>
        </p:txBody>
      </p:sp>
      <p:sp>
        <p:nvSpPr>
          <p:cNvPr id="354" name="Textfeld 8"/>
          <p:cNvSpPr/>
          <p:nvPr/>
        </p:nvSpPr>
        <p:spPr>
          <a:xfrm>
            <a:off x="4794840" y="5815440"/>
            <a:ext cx="3199320" cy="25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i="1" lang="de-DE" sz="1100" spc="-1" strike="noStrike">
                <a:solidFill>
                  <a:srgbClr val="000000"/>
                </a:solidFill>
                <a:latin typeface="Arial"/>
                <a:ea typeface="DejaVu Sans"/>
              </a:rPr>
              <a:t>Abb. 15: Rendering der VCO-Platine (AISLER)   </a:t>
            </a:r>
            <a:endParaRPr b="0" lang="de-DE" sz="1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PlaceHolder 1"/>
          <p:cNvSpPr>
            <a:spLocks noGrp="1"/>
          </p:cNvSpPr>
          <p:nvPr>
            <p:ph type="title"/>
          </p:nvPr>
        </p:nvSpPr>
        <p:spPr>
          <a:xfrm>
            <a:off x="250920" y="188640"/>
            <a:ext cx="8638200" cy="5727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de-DE" sz="2400" spc="-1" strike="noStrike">
                <a:solidFill>
                  <a:srgbClr val="0046a0"/>
                </a:solidFill>
                <a:latin typeface="Arial"/>
                <a:ea typeface="DejaVu Sans"/>
              </a:rPr>
              <a:t>Anhang: SEQ </a:t>
            </a:r>
            <a:endParaRPr b="0" lang="de-DE" sz="2400" spc="-1" strike="noStrike">
              <a:latin typeface="Arial"/>
            </a:endParaRPr>
          </a:p>
        </p:txBody>
      </p:sp>
      <p:sp>
        <p:nvSpPr>
          <p:cNvPr id="356" name="PlaceHolder 2"/>
          <p:cNvSpPr>
            <a:spLocks noGrp="1"/>
          </p:cNvSpPr>
          <p:nvPr>
            <p:ph type="ftr" idx="40"/>
          </p:nvPr>
        </p:nvSpPr>
        <p:spPr>
          <a:xfrm>
            <a:off x="252000" y="6381720"/>
            <a:ext cx="7176960" cy="3585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t">
            <a:noAutofit/>
          </a:bodyPr>
          <a:lstStyle>
            <a:lvl1pPr>
              <a:lnSpc>
                <a:spcPct val="100000"/>
              </a:lnSpc>
              <a:buNone/>
              <a:defRPr b="0" lang="de-DE" sz="1000" spc="-1" strike="noStrike">
                <a:solidFill>
                  <a:srgbClr val="000000"/>
                </a:solidFill>
                <a:latin typeface="Arial"/>
                <a:ea typeface="DejaVu Sans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Technische Hochschule Nürnberg Georg Simon Ohm</a:t>
            </a:r>
            <a:endParaRPr b="0" lang="de-DE" sz="1000" spc="-1" strike="noStrike">
              <a:latin typeface="Times New Roman"/>
            </a:endParaRPr>
          </a:p>
          <a:p>
            <a:pPr>
              <a:lnSpc>
                <a:spcPct val="100000"/>
              </a:lnSpc>
              <a:buNone/>
            </a:pPr>
            <a:r>
              <a:rPr b="0" lang="de-DE" sz="1000" spc="-1" strike="noStrike">
                <a:solidFill>
                  <a:srgbClr val="0046a0"/>
                </a:solidFill>
                <a:latin typeface="Arial"/>
                <a:ea typeface="DejaVu Sans"/>
              </a:rPr>
              <a:t>www.th-nuernberg.de</a:t>
            </a:r>
            <a:endParaRPr b="0" lang="de-DE" sz="1000" spc="-1" strike="noStrike">
              <a:latin typeface="Times New Roman"/>
            </a:endParaRPr>
          </a:p>
        </p:txBody>
      </p:sp>
      <p:sp>
        <p:nvSpPr>
          <p:cNvPr id="357" name="PlaceHolder 3"/>
          <p:cNvSpPr>
            <a:spLocks noGrp="1"/>
          </p:cNvSpPr>
          <p:nvPr>
            <p:ph type="sldNum" idx="41"/>
          </p:nvPr>
        </p:nvSpPr>
        <p:spPr>
          <a:xfrm>
            <a:off x="8174160" y="6381720"/>
            <a:ext cx="717480" cy="1774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de-DE" sz="1000" spc="-1" strike="noStrike">
                <a:solidFill>
                  <a:srgbClr val="000000"/>
                </a:solidFill>
                <a:latin typeface="Arial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Seite </a:t>
            </a:r>
            <a:fld id="{BB39560F-7740-4820-AB71-0022C8572BF4}" type="slidenum"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&lt;number&gt;</a:t>
            </a:fld>
            <a:endParaRPr b="0" lang="de-DE" sz="1000" spc="-1" strike="noStrike">
              <a:latin typeface="Times New Roman"/>
            </a:endParaRPr>
          </a:p>
        </p:txBody>
      </p:sp>
      <p:sp>
        <p:nvSpPr>
          <p:cNvPr id="358" name="PlaceHolder 20"/>
          <p:cNvSpPr/>
          <p:nvPr/>
        </p:nvSpPr>
        <p:spPr>
          <a:xfrm>
            <a:off x="3534120" y="6381720"/>
            <a:ext cx="3218760" cy="358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Vortrag LPDES – Viktor Dilman, Christoph Kirschner</a:t>
            </a:r>
            <a:endParaRPr b="0" lang="de-DE" sz="1000" spc="-1" strike="noStrike">
              <a:latin typeface="Arial"/>
            </a:endParaRPr>
          </a:p>
        </p:txBody>
      </p:sp>
      <p:pic>
        <p:nvPicPr>
          <p:cNvPr id="359" name="Grafik 343" descr=""/>
          <p:cNvPicPr/>
          <p:nvPr/>
        </p:nvPicPr>
        <p:blipFill>
          <a:blip r:embed="rId1"/>
          <a:srcRect l="66" t="156" r="66" b="77"/>
          <a:stretch/>
        </p:blipFill>
        <p:spPr>
          <a:xfrm>
            <a:off x="914400" y="1097280"/>
            <a:ext cx="7313760" cy="4964760"/>
          </a:xfrm>
          <a:prstGeom prst="rect">
            <a:avLst/>
          </a:prstGeom>
          <a:ln w="0">
            <a:noFill/>
          </a:ln>
        </p:spPr>
      </p:pic>
      <p:sp>
        <p:nvSpPr>
          <p:cNvPr id="360" name="Textfeld 8"/>
          <p:cNvSpPr/>
          <p:nvPr/>
        </p:nvSpPr>
        <p:spPr>
          <a:xfrm>
            <a:off x="1370160" y="5933160"/>
            <a:ext cx="3546360" cy="25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i="1" lang="de-DE" sz="1100" spc="-1" strike="noStrike">
                <a:solidFill>
                  <a:srgbClr val="000000"/>
                </a:solidFill>
                <a:latin typeface="Arial"/>
                <a:ea typeface="DejaVu Sans"/>
              </a:rPr>
              <a:t>Abb. 16: Schaltplan des Sequencers aus Fusion 360 </a:t>
            </a:r>
            <a:endParaRPr b="0" lang="de-DE" sz="1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250920" y="188640"/>
            <a:ext cx="8638200" cy="5727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de-DE" sz="2400" spc="-1" strike="noStrike">
                <a:solidFill>
                  <a:srgbClr val="0046a0"/>
                </a:solidFill>
                <a:latin typeface="Arial"/>
                <a:ea typeface="DejaVu Sans"/>
              </a:rPr>
              <a:t>Agenda</a:t>
            </a:r>
            <a:endParaRPr b="0" lang="de-DE" sz="2400" spc="-1" strike="noStrike"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/>
          </p:nvPr>
        </p:nvSpPr>
        <p:spPr>
          <a:xfrm>
            <a:off x="250920" y="1628640"/>
            <a:ext cx="8639280" cy="45345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90000" tIns="45000" bIns="45000" anchor="t">
            <a:noAutofit/>
          </a:bodyPr>
          <a:p>
            <a:pPr marL="343080" indent="-343080">
              <a:lnSpc>
                <a:spcPct val="200000"/>
              </a:lnSpc>
              <a:spcBef>
                <a:spcPts val="901"/>
              </a:spcBef>
              <a:buClr>
                <a:srgbClr val="0046a0"/>
              </a:buClr>
              <a:buFont typeface="Monotype Sorts" charset="2"/>
              <a:buAutoNum type="arabicPeriod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Projektvorstellung</a:t>
            </a:r>
            <a:endParaRPr b="0" lang="de-DE" sz="1800" spc="-1" strike="noStrike">
              <a:latin typeface="Arial"/>
            </a:endParaRPr>
          </a:p>
          <a:p>
            <a:pPr marL="343080" indent="-343080">
              <a:lnSpc>
                <a:spcPct val="200000"/>
              </a:lnSpc>
              <a:spcBef>
                <a:spcPts val="901"/>
              </a:spcBef>
              <a:buClr>
                <a:srgbClr val="0046a0"/>
              </a:buClr>
              <a:buFont typeface="Monotype Sorts" charset="2"/>
              <a:buAutoNum type="arabicPeriod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Architektur eines Synthesizer</a:t>
            </a:r>
            <a:endParaRPr b="0" lang="de-DE" sz="1800" spc="-1" strike="noStrike">
              <a:latin typeface="Arial"/>
            </a:endParaRPr>
          </a:p>
          <a:p>
            <a:pPr marL="343080" indent="-343080">
              <a:lnSpc>
                <a:spcPct val="200000"/>
              </a:lnSpc>
              <a:spcBef>
                <a:spcPts val="901"/>
              </a:spcBef>
              <a:buClr>
                <a:srgbClr val="0046a0"/>
              </a:buClr>
              <a:buFont typeface="Monotype Sorts" charset="2"/>
              <a:buAutoNum type="arabicPeriod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Exemplarischer Aufbau</a:t>
            </a:r>
            <a:endParaRPr b="0" lang="de-DE" sz="1800" spc="-1" strike="noStrike">
              <a:latin typeface="Arial"/>
            </a:endParaRPr>
          </a:p>
          <a:p>
            <a:pPr marL="343080" indent="-343080">
              <a:lnSpc>
                <a:spcPct val="200000"/>
              </a:lnSpc>
              <a:spcBef>
                <a:spcPts val="901"/>
              </a:spcBef>
              <a:buClr>
                <a:srgbClr val="0046a0"/>
              </a:buClr>
              <a:buFont typeface="Monotype Sorts" charset="2"/>
              <a:buAutoNum type="arabicPeriod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Low Frequency Oscillator</a:t>
            </a:r>
            <a:endParaRPr b="0" lang="de-DE" sz="1800" spc="-1" strike="noStrike">
              <a:latin typeface="Arial"/>
            </a:endParaRPr>
          </a:p>
          <a:p>
            <a:pPr marL="343080" indent="-343080">
              <a:lnSpc>
                <a:spcPct val="200000"/>
              </a:lnSpc>
              <a:spcBef>
                <a:spcPts val="901"/>
              </a:spcBef>
              <a:buClr>
                <a:srgbClr val="0046a0"/>
              </a:buClr>
              <a:buFont typeface="Monotype Sorts" charset="2"/>
              <a:buAutoNum type="arabicPeriod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Rapid-Prototyping mit Fusion 360</a:t>
            </a:r>
            <a:endParaRPr b="0" lang="de-DE" sz="1800" spc="-1" strike="noStrike"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901"/>
              </a:spcBef>
              <a:buNone/>
              <a:tabLst>
                <a:tab algn="l" pos="0"/>
              </a:tabLst>
            </a:pPr>
            <a:endParaRPr b="0" lang="de-DE" sz="1800" spc="-1" strike="noStrike">
              <a:latin typeface="Aria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ftr" idx="8"/>
          </p:nvPr>
        </p:nvSpPr>
        <p:spPr>
          <a:xfrm>
            <a:off x="252000" y="6381720"/>
            <a:ext cx="3218760" cy="3585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t">
            <a:noAutofit/>
          </a:bodyPr>
          <a:lstStyle>
            <a:lvl1pPr>
              <a:lnSpc>
                <a:spcPct val="100000"/>
              </a:lnSpc>
              <a:buNone/>
              <a:defRPr b="0" lang="de-DE" sz="1000" spc="-1" strike="noStrike">
                <a:solidFill>
                  <a:srgbClr val="000000"/>
                </a:solidFill>
                <a:latin typeface="Arial"/>
                <a:ea typeface="DejaVu Sans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Technische Hochschule Nürnberg Georg Simon Ohm</a:t>
            </a:r>
            <a:endParaRPr b="0" lang="de-DE" sz="1000" spc="-1" strike="noStrike">
              <a:latin typeface="Times New Roman"/>
            </a:endParaRPr>
          </a:p>
          <a:p>
            <a:pPr>
              <a:lnSpc>
                <a:spcPct val="100000"/>
              </a:lnSpc>
              <a:buNone/>
            </a:pPr>
            <a:r>
              <a:rPr b="0" lang="de-DE" sz="1000" spc="-1" strike="noStrike">
                <a:solidFill>
                  <a:srgbClr val="0046a0"/>
                </a:solidFill>
                <a:latin typeface="Arial"/>
                <a:ea typeface="DejaVu Sans"/>
              </a:rPr>
              <a:t>www.th-nuernberg.de</a:t>
            </a:r>
            <a:endParaRPr b="0" lang="de-DE" sz="1000" spc="-1" strike="noStrike">
              <a:latin typeface="Times New Roman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 type="sldNum" idx="9"/>
          </p:nvPr>
        </p:nvSpPr>
        <p:spPr>
          <a:xfrm>
            <a:off x="8174160" y="6381720"/>
            <a:ext cx="717480" cy="1774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de-DE" sz="1000" spc="-1" strike="noStrike">
                <a:solidFill>
                  <a:srgbClr val="000000"/>
                </a:solidFill>
                <a:latin typeface="Arial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Seite </a:t>
            </a:r>
            <a:fld id="{8F29564A-8683-4F7F-AC20-073EEAFC7C1C}" type="slidenum"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&lt;number&gt;</a:t>
            </a:fld>
            <a:endParaRPr b="0" lang="de-DE" sz="1000" spc="-1" strike="noStrike">
              <a:latin typeface="Times New Roman"/>
            </a:endParaRPr>
          </a:p>
        </p:txBody>
      </p:sp>
      <p:sp>
        <p:nvSpPr>
          <p:cNvPr id="159" name="PlaceHolder 3"/>
          <p:cNvSpPr/>
          <p:nvPr/>
        </p:nvSpPr>
        <p:spPr>
          <a:xfrm>
            <a:off x="3534120" y="6381720"/>
            <a:ext cx="3218760" cy="358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Vortrag LPDES – Viktor Dilman, Christoph Kirschner</a:t>
            </a:r>
            <a:endParaRPr b="0" lang="de-DE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250920" y="188640"/>
            <a:ext cx="8638200" cy="5727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de-DE" sz="2400" spc="-1" strike="noStrike">
                <a:solidFill>
                  <a:srgbClr val="0046a0"/>
                </a:solidFill>
                <a:latin typeface="Arial"/>
                <a:ea typeface="DejaVu Sans"/>
              </a:rPr>
              <a:t>1. Projektvorstellung</a:t>
            </a:r>
            <a:endParaRPr b="0" lang="de-DE" sz="2400" spc="-1" strike="noStrike"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/>
          </p:nvPr>
        </p:nvSpPr>
        <p:spPr>
          <a:xfrm>
            <a:off x="252000" y="1012680"/>
            <a:ext cx="8637120" cy="51505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90000" tIns="45000" bIns="45000" anchor="t">
            <a:noAutofit/>
          </a:bodyPr>
          <a:p>
            <a:pPr marL="285840" indent="-285840">
              <a:lnSpc>
                <a:spcPct val="100000"/>
              </a:lnSpc>
              <a:spcBef>
                <a:spcPts val="901"/>
              </a:spcBef>
              <a:buClr>
                <a:srgbClr val="0933a0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Titel: Entwicklung eines modularen Synthesizers</a:t>
            </a:r>
            <a:endParaRPr b="0" lang="de-DE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spcBef>
                <a:spcPts val="901"/>
              </a:spcBef>
              <a:buClr>
                <a:srgbClr val="0933a0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Ziel: Erzeugung von Tönen auf elektronischem Wege</a:t>
            </a:r>
            <a:endParaRPr b="0" lang="de-DE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spcBef>
                <a:spcPts val="901"/>
              </a:spcBef>
              <a:buClr>
                <a:srgbClr val="0933a0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Motivation: Erweiterung des Kenntnisstands bezüglich analoger Schaltungstechnik und Leiterplattendesign 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 type="ftr" idx="10"/>
          </p:nvPr>
        </p:nvSpPr>
        <p:spPr>
          <a:xfrm>
            <a:off x="252000" y="6381720"/>
            <a:ext cx="7176960" cy="3585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t">
            <a:noAutofit/>
          </a:bodyPr>
          <a:lstStyle>
            <a:lvl1pPr>
              <a:lnSpc>
                <a:spcPct val="100000"/>
              </a:lnSpc>
              <a:buNone/>
              <a:defRPr b="0" lang="de-DE" sz="1000" spc="-1" strike="noStrike">
                <a:solidFill>
                  <a:srgbClr val="000000"/>
                </a:solidFill>
                <a:latin typeface="Arial"/>
                <a:ea typeface="DejaVu Sans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Technische Hochschule Nürnberg Georg Simon Ohm</a:t>
            </a:r>
            <a:endParaRPr b="0" lang="de-DE" sz="1000" spc="-1" strike="noStrike">
              <a:latin typeface="Times New Roman"/>
            </a:endParaRPr>
          </a:p>
          <a:p>
            <a:pPr>
              <a:lnSpc>
                <a:spcPct val="100000"/>
              </a:lnSpc>
              <a:buNone/>
            </a:pPr>
            <a:r>
              <a:rPr b="0" lang="de-DE" sz="1000" spc="-1" strike="noStrike">
                <a:solidFill>
                  <a:srgbClr val="0046a0"/>
                </a:solidFill>
                <a:latin typeface="Arial"/>
                <a:ea typeface="DejaVu Sans"/>
              </a:rPr>
              <a:t>www.th-nuernberg.de</a:t>
            </a:r>
            <a:endParaRPr b="0" lang="de-DE" sz="1000" spc="-1" strike="noStrike">
              <a:latin typeface="Times New Roman"/>
            </a:endParaRPr>
          </a:p>
        </p:txBody>
      </p:sp>
      <p:sp>
        <p:nvSpPr>
          <p:cNvPr id="163" name="PlaceHolder 4"/>
          <p:cNvSpPr>
            <a:spLocks noGrp="1"/>
          </p:cNvSpPr>
          <p:nvPr>
            <p:ph type="sldNum" idx="11"/>
          </p:nvPr>
        </p:nvSpPr>
        <p:spPr>
          <a:xfrm>
            <a:off x="8174160" y="6381720"/>
            <a:ext cx="717480" cy="1774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de-DE" sz="1000" spc="-1" strike="noStrike">
                <a:solidFill>
                  <a:srgbClr val="000000"/>
                </a:solidFill>
                <a:latin typeface="Arial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Seite </a:t>
            </a:r>
            <a:fld id="{62E11C82-E181-4568-B8CF-3DA5C8C8EC4A}" type="slidenum"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&lt;number&gt;</a:t>
            </a:fld>
            <a:endParaRPr b="0" lang="de-DE" sz="1000" spc="-1" strike="noStrike">
              <a:latin typeface="Times New Roman"/>
            </a:endParaRPr>
          </a:p>
        </p:txBody>
      </p:sp>
      <p:pic>
        <p:nvPicPr>
          <p:cNvPr id="164" name="Grafik 6" descr=""/>
          <p:cNvPicPr/>
          <p:nvPr/>
        </p:nvPicPr>
        <p:blipFill>
          <a:blip r:embed="rId1"/>
          <a:srcRect l="8334" t="31971" r="7331" b="27998"/>
          <a:stretch/>
        </p:blipFill>
        <p:spPr>
          <a:xfrm>
            <a:off x="395640" y="2878200"/>
            <a:ext cx="7921440" cy="2503800"/>
          </a:xfrm>
          <a:prstGeom prst="rect">
            <a:avLst/>
          </a:prstGeom>
          <a:ln w="0">
            <a:noFill/>
          </a:ln>
        </p:spPr>
      </p:pic>
      <p:sp>
        <p:nvSpPr>
          <p:cNvPr id="165" name="Textfeld 7"/>
          <p:cNvSpPr/>
          <p:nvPr/>
        </p:nvSpPr>
        <p:spPr>
          <a:xfrm>
            <a:off x="397800" y="5469480"/>
            <a:ext cx="7918920" cy="25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i="1" lang="de-DE" sz="1100" spc="-1" strike="noStrike">
                <a:solidFill>
                  <a:srgbClr val="000000"/>
                </a:solidFill>
                <a:latin typeface="Arial"/>
                <a:ea typeface="DejaVu Sans"/>
              </a:rPr>
              <a:t>Abb. 1.: Beispielfoto eines modularen Synthesizers [1] </a:t>
            </a:r>
            <a:endParaRPr b="0" lang="de-DE" sz="1100" spc="-1" strike="noStrike">
              <a:latin typeface="Arial"/>
            </a:endParaRPr>
          </a:p>
        </p:txBody>
      </p:sp>
      <p:sp>
        <p:nvSpPr>
          <p:cNvPr id="166" name="PlaceHolder 3"/>
          <p:cNvSpPr/>
          <p:nvPr/>
        </p:nvSpPr>
        <p:spPr>
          <a:xfrm>
            <a:off x="3534120" y="6381720"/>
            <a:ext cx="3218760" cy="358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Vortrag LPDES – Viktor Dilman, Christoph Kirschner</a:t>
            </a:r>
            <a:endParaRPr b="0" lang="de-DE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250920" y="188640"/>
            <a:ext cx="8638200" cy="5727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de-DE" sz="2400" spc="-1" strike="noStrike">
                <a:solidFill>
                  <a:srgbClr val="0046a0"/>
                </a:solidFill>
                <a:latin typeface="Arial"/>
                <a:ea typeface="DejaVu Sans"/>
              </a:rPr>
              <a:t>2. Architektur eines Synthesizer</a:t>
            </a:r>
            <a:endParaRPr b="0" lang="de-DE" sz="2400" spc="-1" strike="noStrike"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ftr" idx="12"/>
          </p:nvPr>
        </p:nvSpPr>
        <p:spPr>
          <a:xfrm>
            <a:off x="252000" y="6381720"/>
            <a:ext cx="7176960" cy="3585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t">
            <a:noAutofit/>
          </a:bodyPr>
          <a:lstStyle>
            <a:lvl1pPr>
              <a:lnSpc>
                <a:spcPct val="100000"/>
              </a:lnSpc>
              <a:buNone/>
              <a:defRPr b="0" lang="de-DE" sz="1000" spc="-1" strike="noStrike">
                <a:solidFill>
                  <a:srgbClr val="000000"/>
                </a:solidFill>
                <a:latin typeface="Arial"/>
                <a:ea typeface="DejaVu Sans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Technische Hochschule Nürnberg Georg Simon Ohm</a:t>
            </a:r>
            <a:endParaRPr b="0" lang="de-DE" sz="1000" spc="-1" strike="noStrike">
              <a:latin typeface="Times New Roman"/>
            </a:endParaRPr>
          </a:p>
          <a:p>
            <a:pPr>
              <a:lnSpc>
                <a:spcPct val="100000"/>
              </a:lnSpc>
              <a:buNone/>
            </a:pPr>
            <a:r>
              <a:rPr b="0" lang="de-DE" sz="1000" spc="-1" strike="noStrike">
                <a:solidFill>
                  <a:srgbClr val="0046a0"/>
                </a:solidFill>
                <a:latin typeface="Arial"/>
                <a:ea typeface="DejaVu Sans"/>
              </a:rPr>
              <a:t>www.th-nuernberg.de</a:t>
            </a:r>
            <a:endParaRPr b="0" lang="de-DE" sz="1000" spc="-1" strike="noStrike">
              <a:latin typeface="Times New Roman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sldNum" idx="13"/>
          </p:nvPr>
        </p:nvSpPr>
        <p:spPr>
          <a:xfrm>
            <a:off x="8174160" y="6381720"/>
            <a:ext cx="717480" cy="1774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de-DE" sz="1000" spc="-1" strike="noStrike">
                <a:solidFill>
                  <a:srgbClr val="000000"/>
                </a:solidFill>
                <a:latin typeface="Arial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Seite </a:t>
            </a:r>
            <a:fld id="{2BBFE918-815D-4C20-8218-C967343A2F8F}" type="slidenum"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&lt;number&gt;</a:t>
            </a:fld>
            <a:endParaRPr b="0" lang="de-DE" sz="1000" spc="-1" strike="noStrike">
              <a:latin typeface="Times New Roman"/>
            </a:endParaRPr>
          </a:p>
        </p:txBody>
      </p:sp>
      <p:sp>
        <p:nvSpPr>
          <p:cNvPr id="170" name="Textfeld 5"/>
          <p:cNvSpPr/>
          <p:nvPr/>
        </p:nvSpPr>
        <p:spPr>
          <a:xfrm>
            <a:off x="74520" y="3354840"/>
            <a:ext cx="1261800" cy="637200"/>
          </a:xfrm>
          <a:prstGeom prst="rect">
            <a:avLst/>
          </a:prstGeom>
          <a:noFill/>
          <a:ln w="0">
            <a:solidFill>
              <a:srgbClr val="0046a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de-DE" sz="1200" spc="-1" strike="noStrike">
                <a:solidFill>
                  <a:srgbClr val="000000"/>
                </a:solidFill>
                <a:latin typeface="Arial"/>
                <a:ea typeface="DejaVu Sans"/>
              </a:rPr>
              <a:t>Erzeugung verschiedener Klänge</a:t>
            </a:r>
            <a:endParaRPr b="0" lang="de-DE" sz="1200" spc="-1" strike="noStrike">
              <a:latin typeface="Arial"/>
            </a:endParaRPr>
          </a:p>
        </p:txBody>
      </p:sp>
      <p:sp>
        <p:nvSpPr>
          <p:cNvPr id="171" name="Textfeld 6"/>
          <p:cNvSpPr/>
          <p:nvPr/>
        </p:nvSpPr>
        <p:spPr>
          <a:xfrm>
            <a:off x="35640" y="1150920"/>
            <a:ext cx="429084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Funktionsstruktur</a:t>
            </a:r>
            <a:endParaRPr b="0" lang="de-DE" sz="2000" spc="-1" strike="noStrike">
              <a:latin typeface="Arial"/>
            </a:endParaRPr>
          </a:p>
        </p:txBody>
      </p:sp>
      <p:sp>
        <p:nvSpPr>
          <p:cNvPr id="172" name="Textfeld 7"/>
          <p:cNvSpPr/>
          <p:nvPr/>
        </p:nvSpPr>
        <p:spPr>
          <a:xfrm>
            <a:off x="4316400" y="1150920"/>
            <a:ext cx="463752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Produktstruktur</a:t>
            </a:r>
            <a:endParaRPr b="0" lang="de-DE" sz="2000" spc="-1" strike="noStrike">
              <a:latin typeface="Arial"/>
            </a:endParaRPr>
          </a:p>
        </p:txBody>
      </p:sp>
      <p:sp>
        <p:nvSpPr>
          <p:cNvPr id="173" name="Textfeld 10"/>
          <p:cNvSpPr/>
          <p:nvPr/>
        </p:nvSpPr>
        <p:spPr>
          <a:xfrm>
            <a:off x="1614240" y="2155680"/>
            <a:ext cx="1370520" cy="454680"/>
          </a:xfrm>
          <a:prstGeom prst="rect">
            <a:avLst/>
          </a:prstGeom>
          <a:noFill/>
          <a:ln w="0">
            <a:solidFill>
              <a:srgbClr val="0046a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de-DE" sz="1200" spc="-1" strike="noStrike">
                <a:solidFill>
                  <a:srgbClr val="000000"/>
                </a:solidFill>
                <a:latin typeface="Arial"/>
                <a:ea typeface="DejaVu Sans"/>
              </a:rPr>
              <a:t>Erzeugung von Signalen</a:t>
            </a:r>
            <a:endParaRPr b="0" lang="de-DE" sz="1200" spc="-1" strike="noStrike">
              <a:latin typeface="Arial"/>
            </a:endParaRPr>
          </a:p>
        </p:txBody>
      </p:sp>
      <p:sp>
        <p:nvSpPr>
          <p:cNvPr id="174" name="Textfeld 11"/>
          <p:cNvSpPr/>
          <p:nvPr/>
        </p:nvSpPr>
        <p:spPr>
          <a:xfrm>
            <a:off x="3211920" y="3555720"/>
            <a:ext cx="973080" cy="272160"/>
          </a:xfrm>
          <a:prstGeom prst="rect">
            <a:avLst/>
          </a:prstGeom>
          <a:solidFill>
            <a:srgbClr val="b3c5cb"/>
          </a:solidFill>
          <a:ln w="0">
            <a:solidFill>
              <a:srgbClr val="0046a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de-DE" sz="1200" spc="-1" strike="noStrike">
                <a:solidFill>
                  <a:srgbClr val="000000"/>
                </a:solidFill>
                <a:latin typeface="Arial"/>
                <a:ea typeface="DejaVu Sans"/>
              </a:rPr>
              <a:t>Klangform</a:t>
            </a:r>
            <a:endParaRPr b="0" lang="de-DE" sz="1200" spc="-1" strike="noStrike">
              <a:latin typeface="Arial"/>
            </a:endParaRPr>
          </a:p>
        </p:txBody>
      </p:sp>
      <p:sp>
        <p:nvSpPr>
          <p:cNvPr id="175" name="Textfeld 14"/>
          <p:cNvSpPr/>
          <p:nvPr/>
        </p:nvSpPr>
        <p:spPr>
          <a:xfrm>
            <a:off x="3235680" y="5025240"/>
            <a:ext cx="961560" cy="272160"/>
          </a:xfrm>
          <a:prstGeom prst="rect">
            <a:avLst/>
          </a:prstGeom>
          <a:solidFill>
            <a:srgbClr val="b3c5cb"/>
          </a:solidFill>
          <a:ln w="0">
            <a:solidFill>
              <a:srgbClr val="0046a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de-DE" sz="1200" spc="-1" strike="noStrike">
                <a:solidFill>
                  <a:srgbClr val="000000"/>
                </a:solidFill>
                <a:latin typeface="Arial"/>
                <a:ea typeface="DejaVu Sans"/>
              </a:rPr>
              <a:t>Periodisch</a:t>
            </a:r>
            <a:endParaRPr b="0" lang="de-DE" sz="1200" spc="-1" strike="noStrike">
              <a:latin typeface="Arial"/>
            </a:endParaRPr>
          </a:p>
        </p:txBody>
      </p:sp>
      <p:sp>
        <p:nvSpPr>
          <p:cNvPr id="176" name="Textfeld 16"/>
          <p:cNvSpPr/>
          <p:nvPr/>
        </p:nvSpPr>
        <p:spPr>
          <a:xfrm>
            <a:off x="6148800" y="2133000"/>
            <a:ext cx="1605600" cy="454680"/>
          </a:xfrm>
          <a:prstGeom prst="rect">
            <a:avLst/>
          </a:prstGeom>
          <a:noFill/>
          <a:ln w="0">
            <a:solidFill>
              <a:srgbClr val="0046a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de-DE" sz="1200" spc="-1" strike="noStrike">
                <a:solidFill>
                  <a:srgbClr val="000000"/>
                </a:solidFill>
                <a:latin typeface="Arial"/>
                <a:ea typeface="DejaVu Sans"/>
              </a:rPr>
              <a:t>VCO (Voltage Controlled Oscillator)</a:t>
            </a:r>
            <a:endParaRPr b="0" lang="de-DE" sz="1200" spc="-1" strike="noStrike">
              <a:latin typeface="Arial"/>
            </a:endParaRPr>
          </a:p>
        </p:txBody>
      </p:sp>
      <p:sp>
        <p:nvSpPr>
          <p:cNvPr id="177" name="Textfeld 17"/>
          <p:cNvSpPr/>
          <p:nvPr/>
        </p:nvSpPr>
        <p:spPr>
          <a:xfrm>
            <a:off x="6101280" y="4939200"/>
            <a:ext cx="1635480" cy="454680"/>
          </a:xfrm>
          <a:prstGeom prst="rect">
            <a:avLst/>
          </a:prstGeom>
          <a:noFill/>
          <a:ln w="0">
            <a:solidFill>
              <a:srgbClr val="0046a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de-DE" sz="1200" spc="-1" strike="noStrike">
                <a:solidFill>
                  <a:srgbClr val="000000"/>
                </a:solidFill>
                <a:latin typeface="Arial"/>
                <a:ea typeface="DejaVu Sans"/>
              </a:rPr>
              <a:t>LFO (Low Frequency Oscillator)</a:t>
            </a:r>
            <a:endParaRPr b="0" lang="de-DE" sz="1200" spc="-1" strike="noStrike">
              <a:latin typeface="Arial"/>
            </a:endParaRPr>
          </a:p>
        </p:txBody>
      </p:sp>
      <p:sp>
        <p:nvSpPr>
          <p:cNvPr id="178" name="Textfeld 19"/>
          <p:cNvSpPr/>
          <p:nvPr/>
        </p:nvSpPr>
        <p:spPr>
          <a:xfrm>
            <a:off x="6127560" y="4548600"/>
            <a:ext cx="1635480" cy="272160"/>
          </a:xfrm>
          <a:prstGeom prst="rect">
            <a:avLst/>
          </a:prstGeom>
          <a:noFill/>
          <a:ln w="0">
            <a:solidFill>
              <a:srgbClr val="0046a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de-DE" sz="1200" spc="-1" strike="noStrike">
                <a:solidFill>
                  <a:srgbClr val="000000"/>
                </a:solidFill>
                <a:latin typeface="Arial"/>
                <a:ea typeface="DejaVu Sans"/>
              </a:rPr>
              <a:t>Sequencer</a:t>
            </a:r>
            <a:endParaRPr b="0" lang="de-DE" sz="1200" spc="-1" strike="noStrike">
              <a:latin typeface="Arial"/>
            </a:endParaRPr>
          </a:p>
        </p:txBody>
      </p:sp>
      <p:sp>
        <p:nvSpPr>
          <p:cNvPr id="179" name="Textfeld 22"/>
          <p:cNvSpPr/>
          <p:nvPr/>
        </p:nvSpPr>
        <p:spPr>
          <a:xfrm>
            <a:off x="6114600" y="3517200"/>
            <a:ext cx="1635480" cy="454680"/>
          </a:xfrm>
          <a:prstGeom prst="rect">
            <a:avLst/>
          </a:prstGeom>
          <a:noFill/>
          <a:ln w="0">
            <a:solidFill>
              <a:srgbClr val="0046a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de-DE" sz="1200" spc="-1" strike="noStrike">
                <a:solidFill>
                  <a:srgbClr val="000000"/>
                </a:solidFill>
                <a:latin typeface="Arial"/>
                <a:ea typeface="DejaVu Sans"/>
              </a:rPr>
              <a:t>VCF (Voltage Controlled Filter) </a:t>
            </a:r>
            <a:endParaRPr b="0" lang="de-DE" sz="1200" spc="-1" strike="noStrike">
              <a:latin typeface="Arial"/>
            </a:endParaRPr>
          </a:p>
        </p:txBody>
      </p:sp>
      <p:sp>
        <p:nvSpPr>
          <p:cNvPr id="180" name="Textfeld 24"/>
          <p:cNvSpPr/>
          <p:nvPr/>
        </p:nvSpPr>
        <p:spPr>
          <a:xfrm>
            <a:off x="4411440" y="3407400"/>
            <a:ext cx="1532520" cy="272160"/>
          </a:xfrm>
          <a:prstGeom prst="rect">
            <a:avLst/>
          </a:prstGeom>
          <a:solidFill>
            <a:srgbClr val="b3c5cb"/>
          </a:solidFill>
          <a:ln w="0">
            <a:solidFill>
              <a:srgbClr val="0046a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de-DE" sz="1200" spc="-1" strike="noStrike">
                <a:solidFill>
                  <a:srgbClr val="000000"/>
                </a:solidFill>
                <a:latin typeface="Arial"/>
                <a:ea typeface="DejaVu Sans"/>
              </a:rPr>
              <a:t>Hochpassfilter</a:t>
            </a:r>
            <a:endParaRPr b="0" lang="de-DE" sz="1200" spc="-1" strike="noStrike">
              <a:latin typeface="Arial"/>
            </a:endParaRPr>
          </a:p>
        </p:txBody>
      </p:sp>
      <p:sp>
        <p:nvSpPr>
          <p:cNvPr id="181" name="Textfeld 25"/>
          <p:cNvSpPr/>
          <p:nvPr/>
        </p:nvSpPr>
        <p:spPr>
          <a:xfrm>
            <a:off x="4411440" y="3806640"/>
            <a:ext cx="1541520" cy="272160"/>
          </a:xfrm>
          <a:prstGeom prst="rect">
            <a:avLst/>
          </a:prstGeom>
          <a:solidFill>
            <a:srgbClr val="b3c5cb"/>
          </a:solidFill>
          <a:ln w="0">
            <a:solidFill>
              <a:srgbClr val="0046a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de-DE" sz="1200" spc="-1" strike="noStrike">
                <a:solidFill>
                  <a:srgbClr val="000000"/>
                </a:solidFill>
                <a:latin typeface="Arial"/>
                <a:ea typeface="DejaVu Sans"/>
              </a:rPr>
              <a:t>Tiefpassfilter</a:t>
            </a:r>
            <a:endParaRPr b="0" lang="de-DE" sz="1200" spc="-1" strike="noStrike">
              <a:latin typeface="Arial"/>
            </a:endParaRPr>
          </a:p>
        </p:txBody>
      </p:sp>
      <p:sp>
        <p:nvSpPr>
          <p:cNvPr id="182" name="Textfeld 30"/>
          <p:cNvSpPr/>
          <p:nvPr/>
        </p:nvSpPr>
        <p:spPr>
          <a:xfrm>
            <a:off x="3235680" y="2421000"/>
            <a:ext cx="961560" cy="272160"/>
          </a:xfrm>
          <a:prstGeom prst="rect">
            <a:avLst/>
          </a:prstGeom>
          <a:solidFill>
            <a:srgbClr val="b3c5cb"/>
          </a:solidFill>
          <a:ln w="0">
            <a:solidFill>
              <a:srgbClr val="0046a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de-DE" sz="1200" spc="-1" strike="noStrike">
                <a:solidFill>
                  <a:srgbClr val="000000"/>
                </a:solidFill>
                <a:latin typeface="Arial"/>
                <a:ea typeface="DejaVu Sans"/>
              </a:rPr>
              <a:t>Rechteck</a:t>
            </a:r>
            <a:endParaRPr b="0" lang="de-DE" sz="1200" spc="-1" strike="noStrike">
              <a:latin typeface="Arial"/>
            </a:endParaRPr>
          </a:p>
        </p:txBody>
      </p:sp>
      <p:sp>
        <p:nvSpPr>
          <p:cNvPr id="183" name="Textfeld 32"/>
          <p:cNvSpPr/>
          <p:nvPr/>
        </p:nvSpPr>
        <p:spPr>
          <a:xfrm>
            <a:off x="3235680" y="2061000"/>
            <a:ext cx="973080" cy="272160"/>
          </a:xfrm>
          <a:prstGeom prst="rect">
            <a:avLst/>
          </a:prstGeom>
          <a:solidFill>
            <a:srgbClr val="b3c5cb"/>
          </a:solidFill>
          <a:ln w="0">
            <a:solidFill>
              <a:srgbClr val="0046a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de-DE" sz="1200" spc="-1" strike="noStrike">
                <a:solidFill>
                  <a:srgbClr val="000000"/>
                </a:solidFill>
                <a:latin typeface="Arial"/>
                <a:ea typeface="DejaVu Sans"/>
              </a:rPr>
              <a:t>Sägezahn</a:t>
            </a:r>
            <a:endParaRPr b="0" lang="de-DE" sz="1200" spc="-1" strike="noStrike">
              <a:latin typeface="Arial"/>
            </a:endParaRPr>
          </a:p>
        </p:txBody>
      </p:sp>
      <p:sp>
        <p:nvSpPr>
          <p:cNvPr id="184" name="Textfeld 35"/>
          <p:cNvSpPr/>
          <p:nvPr/>
        </p:nvSpPr>
        <p:spPr>
          <a:xfrm>
            <a:off x="4420440" y="2421000"/>
            <a:ext cx="1533240" cy="272160"/>
          </a:xfrm>
          <a:prstGeom prst="rect">
            <a:avLst/>
          </a:prstGeom>
          <a:solidFill>
            <a:srgbClr val="b3c5cb"/>
          </a:solidFill>
          <a:ln w="0">
            <a:solidFill>
              <a:srgbClr val="0046a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de-DE" sz="1200" spc="-1" strike="noStrike">
                <a:solidFill>
                  <a:srgbClr val="000000"/>
                </a:solidFill>
                <a:latin typeface="Arial"/>
                <a:ea typeface="DejaVu Sans"/>
              </a:rPr>
              <a:t>Rechteckgenerator</a:t>
            </a:r>
            <a:endParaRPr b="0" lang="de-DE" sz="1200" spc="-1" strike="noStrike">
              <a:latin typeface="Arial"/>
            </a:endParaRPr>
          </a:p>
        </p:txBody>
      </p:sp>
      <p:sp>
        <p:nvSpPr>
          <p:cNvPr id="185" name="Textfeld 36"/>
          <p:cNvSpPr/>
          <p:nvPr/>
        </p:nvSpPr>
        <p:spPr>
          <a:xfrm>
            <a:off x="4411440" y="2055600"/>
            <a:ext cx="1532520" cy="272160"/>
          </a:xfrm>
          <a:prstGeom prst="rect">
            <a:avLst/>
          </a:prstGeom>
          <a:solidFill>
            <a:srgbClr val="b3c5cb"/>
          </a:solidFill>
          <a:ln w="0">
            <a:solidFill>
              <a:srgbClr val="0046a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de-DE" sz="1200" spc="-1" strike="noStrike">
                <a:solidFill>
                  <a:srgbClr val="000000"/>
                </a:solidFill>
                <a:latin typeface="Arial"/>
                <a:ea typeface="DejaVu Sans"/>
              </a:rPr>
              <a:t>Sägezahngenerator</a:t>
            </a:r>
            <a:endParaRPr b="0" lang="de-DE" sz="1200" spc="-1" strike="noStrike">
              <a:latin typeface="Arial"/>
            </a:endParaRPr>
          </a:p>
        </p:txBody>
      </p:sp>
      <p:sp>
        <p:nvSpPr>
          <p:cNvPr id="186" name="Textfeld 41"/>
          <p:cNvSpPr/>
          <p:nvPr/>
        </p:nvSpPr>
        <p:spPr>
          <a:xfrm>
            <a:off x="1580400" y="3447360"/>
            <a:ext cx="1373040" cy="454680"/>
          </a:xfrm>
          <a:prstGeom prst="rect">
            <a:avLst/>
          </a:prstGeom>
          <a:noFill/>
          <a:ln w="0">
            <a:solidFill>
              <a:srgbClr val="0046a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de-DE" sz="1200" spc="-1" strike="noStrike">
                <a:solidFill>
                  <a:srgbClr val="000000"/>
                </a:solidFill>
                <a:latin typeface="Arial"/>
                <a:ea typeface="DejaVu Sans"/>
              </a:rPr>
              <a:t>Veränderung von Klangparametern</a:t>
            </a:r>
            <a:endParaRPr b="0" lang="de-DE" sz="1200" spc="-1" strike="noStrike">
              <a:latin typeface="Arial"/>
            </a:endParaRPr>
          </a:p>
        </p:txBody>
      </p:sp>
      <p:sp>
        <p:nvSpPr>
          <p:cNvPr id="187" name="Textfeld 42"/>
          <p:cNvSpPr/>
          <p:nvPr/>
        </p:nvSpPr>
        <p:spPr>
          <a:xfrm>
            <a:off x="4420440" y="4152240"/>
            <a:ext cx="1541520" cy="272160"/>
          </a:xfrm>
          <a:prstGeom prst="rect">
            <a:avLst/>
          </a:prstGeom>
          <a:solidFill>
            <a:srgbClr val="b3c5cb"/>
          </a:solidFill>
          <a:ln w="0">
            <a:solidFill>
              <a:srgbClr val="0046a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de-DE" sz="1200" spc="-1" strike="noStrike">
                <a:solidFill>
                  <a:srgbClr val="000000"/>
                </a:solidFill>
                <a:latin typeface="Arial"/>
                <a:ea typeface="DejaVu Sans"/>
              </a:rPr>
              <a:t>Mischer</a:t>
            </a:r>
            <a:endParaRPr b="0" lang="de-DE" sz="1200" spc="-1" strike="noStrike">
              <a:latin typeface="Arial"/>
            </a:endParaRPr>
          </a:p>
        </p:txBody>
      </p:sp>
      <p:sp>
        <p:nvSpPr>
          <p:cNvPr id="188" name="Textfeld 43"/>
          <p:cNvSpPr/>
          <p:nvPr/>
        </p:nvSpPr>
        <p:spPr>
          <a:xfrm>
            <a:off x="6127560" y="4148280"/>
            <a:ext cx="1648080" cy="272160"/>
          </a:xfrm>
          <a:prstGeom prst="rect">
            <a:avLst/>
          </a:prstGeom>
          <a:noFill/>
          <a:ln w="0">
            <a:solidFill>
              <a:srgbClr val="0046a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de-DE" sz="1200" spc="-1" strike="noStrike">
                <a:solidFill>
                  <a:srgbClr val="000000"/>
                </a:solidFill>
                <a:latin typeface="Arial"/>
                <a:ea typeface="DejaVu Sans"/>
              </a:rPr>
              <a:t>Audio Mixer</a:t>
            </a:r>
            <a:endParaRPr b="0" lang="de-DE" sz="1200" spc="-1" strike="noStrike">
              <a:latin typeface="Arial"/>
            </a:endParaRPr>
          </a:p>
        </p:txBody>
      </p:sp>
      <p:sp>
        <p:nvSpPr>
          <p:cNvPr id="189" name="Textfeld 44"/>
          <p:cNvSpPr/>
          <p:nvPr/>
        </p:nvSpPr>
        <p:spPr>
          <a:xfrm>
            <a:off x="1625040" y="4696920"/>
            <a:ext cx="1358280" cy="454680"/>
          </a:xfrm>
          <a:prstGeom prst="rect">
            <a:avLst/>
          </a:prstGeom>
          <a:noFill/>
          <a:ln w="0">
            <a:solidFill>
              <a:srgbClr val="0046a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de-DE" sz="1200" spc="-1" strike="noStrike">
                <a:solidFill>
                  <a:srgbClr val="000000"/>
                </a:solidFill>
                <a:latin typeface="Arial"/>
                <a:ea typeface="DejaVu Sans"/>
              </a:rPr>
              <a:t>Steuerung von Modulen </a:t>
            </a:r>
            <a:endParaRPr b="0" lang="de-DE" sz="1200" spc="-1" strike="noStrike">
              <a:latin typeface="Arial"/>
            </a:endParaRPr>
          </a:p>
        </p:txBody>
      </p:sp>
      <p:sp>
        <p:nvSpPr>
          <p:cNvPr id="190" name="Textfeld 50"/>
          <p:cNvSpPr/>
          <p:nvPr/>
        </p:nvSpPr>
        <p:spPr>
          <a:xfrm>
            <a:off x="4398840" y="5030640"/>
            <a:ext cx="1532520" cy="272160"/>
          </a:xfrm>
          <a:prstGeom prst="rect">
            <a:avLst/>
          </a:prstGeom>
          <a:solidFill>
            <a:srgbClr val="b3c5cb"/>
          </a:solidFill>
          <a:ln w="0">
            <a:solidFill>
              <a:srgbClr val="0046a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de-DE" sz="1200" spc="-1" strike="noStrike">
                <a:solidFill>
                  <a:srgbClr val="000000"/>
                </a:solidFill>
                <a:latin typeface="Arial"/>
                <a:ea typeface="DejaVu Sans"/>
              </a:rPr>
              <a:t>Oszillator</a:t>
            </a:r>
            <a:endParaRPr b="0" lang="de-DE" sz="1200" spc="-1" strike="noStrike">
              <a:latin typeface="Arial"/>
            </a:endParaRPr>
          </a:p>
        </p:txBody>
      </p:sp>
      <p:sp>
        <p:nvSpPr>
          <p:cNvPr id="191" name="Textfeld 51"/>
          <p:cNvSpPr/>
          <p:nvPr/>
        </p:nvSpPr>
        <p:spPr>
          <a:xfrm>
            <a:off x="3225240" y="4552560"/>
            <a:ext cx="970560" cy="272160"/>
          </a:xfrm>
          <a:prstGeom prst="rect">
            <a:avLst/>
          </a:prstGeom>
          <a:solidFill>
            <a:srgbClr val="b3c5cb"/>
          </a:solidFill>
          <a:ln w="0">
            <a:solidFill>
              <a:srgbClr val="0046a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de-DE" sz="1200" spc="-1" strike="noStrike">
                <a:solidFill>
                  <a:srgbClr val="000000"/>
                </a:solidFill>
                <a:latin typeface="Arial"/>
                <a:ea typeface="DejaVu Sans"/>
              </a:rPr>
              <a:t>Sequenziell</a:t>
            </a:r>
            <a:endParaRPr b="0" lang="de-DE" sz="1200" spc="-1" strike="noStrike">
              <a:latin typeface="Arial"/>
            </a:endParaRPr>
          </a:p>
        </p:txBody>
      </p:sp>
      <p:sp>
        <p:nvSpPr>
          <p:cNvPr id="192" name="Textfeld 54"/>
          <p:cNvSpPr/>
          <p:nvPr/>
        </p:nvSpPr>
        <p:spPr>
          <a:xfrm>
            <a:off x="4399920" y="4547520"/>
            <a:ext cx="1550520" cy="272160"/>
          </a:xfrm>
          <a:prstGeom prst="rect">
            <a:avLst/>
          </a:prstGeom>
          <a:solidFill>
            <a:srgbClr val="b3c5cb"/>
          </a:solidFill>
          <a:ln w="0">
            <a:solidFill>
              <a:srgbClr val="0046a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de-DE" sz="1200" spc="-1" strike="noStrike">
                <a:solidFill>
                  <a:srgbClr val="000000"/>
                </a:solidFill>
                <a:latin typeface="Arial"/>
                <a:ea typeface="DejaVu Sans"/>
              </a:rPr>
              <a:t>Zähler</a:t>
            </a:r>
            <a:endParaRPr b="0" lang="de-DE" sz="1200" spc="-1" strike="noStrike">
              <a:latin typeface="Arial"/>
            </a:endParaRPr>
          </a:p>
        </p:txBody>
      </p:sp>
      <p:sp>
        <p:nvSpPr>
          <p:cNvPr id="193" name="Gerade Verbindung 58"/>
          <p:cNvSpPr/>
          <p:nvPr/>
        </p:nvSpPr>
        <p:spPr>
          <a:xfrm>
            <a:off x="4316040" y="1150920"/>
            <a:ext cx="11880" cy="4951080"/>
          </a:xfrm>
          <a:prstGeom prst="line">
            <a:avLst/>
          </a:prstGeom>
          <a:ln w="9525">
            <a:solidFill>
              <a:srgbClr val="ff0000"/>
            </a:solidFill>
            <a:prstDash val="sys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4" name="Gerade Verbindung 68"/>
          <p:cNvSpPr/>
          <p:nvPr/>
        </p:nvSpPr>
        <p:spPr>
          <a:xfrm flipV="1">
            <a:off x="1337760" y="2386080"/>
            <a:ext cx="276480" cy="129168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5" name="Gerade Verbindung 70"/>
          <p:cNvSpPr/>
          <p:nvPr/>
        </p:nvSpPr>
        <p:spPr>
          <a:xfrm>
            <a:off x="1337760" y="3677760"/>
            <a:ext cx="242640" cy="3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6" name="Gerade Verbindung 71"/>
          <p:cNvSpPr/>
          <p:nvPr/>
        </p:nvSpPr>
        <p:spPr>
          <a:xfrm>
            <a:off x="1337760" y="3677760"/>
            <a:ext cx="285480" cy="124020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7" name="Gerade Verbindung 80"/>
          <p:cNvSpPr/>
          <p:nvPr/>
        </p:nvSpPr>
        <p:spPr>
          <a:xfrm flipV="1">
            <a:off x="2986560" y="2199240"/>
            <a:ext cx="249120" cy="18684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8" name="Gerade Verbindung 83"/>
          <p:cNvSpPr/>
          <p:nvPr/>
        </p:nvSpPr>
        <p:spPr>
          <a:xfrm>
            <a:off x="2986560" y="2386080"/>
            <a:ext cx="249120" cy="1731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9" name="Gerade Verbindung 89"/>
          <p:cNvSpPr/>
          <p:nvPr/>
        </p:nvSpPr>
        <p:spPr>
          <a:xfrm>
            <a:off x="2955240" y="3677760"/>
            <a:ext cx="266400" cy="288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0" name="Gerade Verbindung 95"/>
          <p:cNvSpPr/>
          <p:nvPr/>
        </p:nvSpPr>
        <p:spPr>
          <a:xfrm>
            <a:off x="2993760" y="4908240"/>
            <a:ext cx="241920" cy="25560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1" name="Gerade Verbindung 99"/>
          <p:cNvSpPr/>
          <p:nvPr/>
        </p:nvSpPr>
        <p:spPr>
          <a:xfrm flipV="1">
            <a:off x="2993760" y="4690800"/>
            <a:ext cx="230400" cy="21744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2" name="Gerade Verbindung 108"/>
          <p:cNvSpPr/>
          <p:nvPr/>
        </p:nvSpPr>
        <p:spPr>
          <a:xfrm>
            <a:off x="5945400" y="2193840"/>
            <a:ext cx="203400" cy="16992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3" name="Gerade Verbindung 111"/>
          <p:cNvSpPr/>
          <p:nvPr/>
        </p:nvSpPr>
        <p:spPr>
          <a:xfrm flipV="1">
            <a:off x="5955120" y="2363760"/>
            <a:ext cx="193680" cy="19548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4" name="Gerade Verbindung 117"/>
          <p:cNvSpPr/>
          <p:nvPr/>
        </p:nvSpPr>
        <p:spPr>
          <a:xfrm>
            <a:off x="5945400" y="3545280"/>
            <a:ext cx="169200" cy="2019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5" name="Gerade Verbindung 120"/>
          <p:cNvSpPr/>
          <p:nvPr/>
        </p:nvSpPr>
        <p:spPr>
          <a:xfrm flipV="1">
            <a:off x="5954400" y="3747240"/>
            <a:ext cx="160200" cy="19728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6" name="Gerade Verbindung 123"/>
          <p:cNvSpPr/>
          <p:nvPr/>
        </p:nvSpPr>
        <p:spPr>
          <a:xfrm flipV="1">
            <a:off x="5963400" y="4289400"/>
            <a:ext cx="163800" cy="72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7" name="Gerade Verbindung 126"/>
          <p:cNvSpPr/>
          <p:nvPr/>
        </p:nvSpPr>
        <p:spPr>
          <a:xfrm>
            <a:off x="5952240" y="4685400"/>
            <a:ext cx="174960" cy="108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8" name="Gerade Verbindung 129"/>
          <p:cNvSpPr/>
          <p:nvPr/>
        </p:nvSpPr>
        <p:spPr>
          <a:xfrm flipV="1">
            <a:off x="5942160" y="5157000"/>
            <a:ext cx="158760" cy="684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9" name="Gerade Verbindung 132"/>
          <p:cNvSpPr/>
          <p:nvPr/>
        </p:nvSpPr>
        <p:spPr>
          <a:xfrm>
            <a:off x="4199040" y="5163840"/>
            <a:ext cx="199800" cy="540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0" name="Gerade Verbindung 135"/>
          <p:cNvSpPr/>
          <p:nvPr/>
        </p:nvSpPr>
        <p:spPr>
          <a:xfrm flipV="1">
            <a:off x="4199040" y="4686120"/>
            <a:ext cx="200880" cy="468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1" name="Gerade Verbindung 141"/>
          <p:cNvSpPr/>
          <p:nvPr/>
        </p:nvSpPr>
        <p:spPr>
          <a:xfrm>
            <a:off x="4204440" y="3713400"/>
            <a:ext cx="194400" cy="2217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2" name="Gerade Verbindung 150"/>
          <p:cNvSpPr/>
          <p:nvPr/>
        </p:nvSpPr>
        <p:spPr>
          <a:xfrm>
            <a:off x="4199040" y="2559240"/>
            <a:ext cx="221040" cy="3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3" name="Gerade Verbindung 153"/>
          <p:cNvSpPr/>
          <p:nvPr/>
        </p:nvSpPr>
        <p:spPr>
          <a:xfrm flipV="1">
            <a:off x="4210560" y="2193840"/>
            <a:ext cx="200520" cy="540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4" name="Textfeld 299"/>
          <p:cNvSpPr/>
          <p:nvPr/>
        </p:nvSpPr>
        <p:spPr>
          <a:xfrm>
            <a:off x="8036280" y="3889440"/>
            <a:ext cx="993240" cy="272160"/>
          </a:xfrm>
          <a:prstGeom prst="rect">
            <a:avLst/>
          </a:prstGeom>
          <a:noFill/>
          <a:ln w="0">
            <a:solidFill>
              <a:srgbClr val="0046a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de-DE" sz="1200" spc="-1" strike="noStrike">
                <a:solidFill>
                  <a:srgbClr val="000000"/>
                </a:solidFill>
                <a:latin typeface="Arial"/>
                <a:ea typeface="DejaVu Sans"/>
              </a:rPr>
              <a:t>Synthesizer</a:t>
            </a:r>
            <a:endParaRPr b="0" lang="de-DE" sz="1200" spc="-1" strike="noStrike">
              <a:latin typeface="Arial"/>
            </a:endParaRPr>
          </a:p>
        </p:txBody>
      </p:sp>
      <p:sp>
        <p:nvSpPr>
          <p:cNvPr id="215" name="Gerade Verbindung 300"/>
          <p:cNvSpPr/>
          <p:nvPr/>
        </p:nvSpPr>
        <p:spPr>
          <a:xfrm flipH="1" flipV="1">
            <a:off x="7756200" y="2363760"/>
            <a:ext cx="279720" cy="166392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6" name="Gerade Verbindung 306"/>
          <p:cNvSpPr/>
          <p:nvPr/>
        </p:nvSpPr>
        <p:spPr>
          <a:xfrm flipH="1" flipV="1">
            <a:off x="7764480" y="3755520"/>
            <a:ext cx="271440" cy="2721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7" name="Gerade Verbindung 309"/>
          <p:cNvSpPr/>
          <p:nvPr/>
        </p:nvSpPr>
        <p:spPr>
          <a:xfrm flipH="1">
            <a:off x="7777080" y="4027680"/>
            <a:ext cx="258840" cy="2541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8" name="Gerade Verbindung 312"/>
          <p:cNvSpPr/>
          <p:nvPr/>
        </p:nvSpPr>
        <p:spPr>
          <a:xfrm flipH="1">
            <a:off x="7772760" y="4027680"/>
            <a:ext cx="263160" cy="65700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9" name="Gerade Verbindung 315"/>
          <p:cNvSpPr/>
          <p:nvPr/>
        </p:nvSpPr>
        <p:spPr>
          <a:xfrm flipH="1">
            <a:off x="7765560" y="4027680"/>
            <a:ext cx="270360" cy="119232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0" name="Gerade Verbindung 352"/>
          <p:cNvSpPr/>
          <p:nvPr/>
        </p:nvSpPr>
        <p:spPr>
          <a:xfrm>
            <a:off x="4204080" y="3737880"/>
            <a:ext cx="202680" cy="51660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1" name="Textfeld 134"/>
          <p:cNvSpPr/>
          <p:nvPr/>
        </p:nvSpPr>
        <p:spPr>
          <a:xfrm>
            <a:off x="3221640" y="2882160"/>
            <a:ext cx="973080" cy="272160"/>
          </a:xfrm>
          <a:prstGeom prst="rect">
            <a:avLst/>
          </a:prstGeom>
          <a:solidFill>
            <a:srgbClr val="b3c5cb"/>
          </a:solidFill>
          <a:ln w="0">
            <a:solidFill>
              <a:srgbClr val="0046a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de-DE" sz="1200" spc="-1" strike="noStrike">
                <a:solidFill>
                  <a:srgbClr val="000000"/>
                </a:solidFill>
                <a:latin typeface="Arial"/>
                <a:ea typeface="DejaVu Sans"/>
              </a:rPr>
              <a:t>Lautstärke</a:t>
            </a:r>
            <a:endParaRPr b="0" lang="de-DE" sz="1200" spc="-1" strike="noStrike">
              <a:latin typeface="Arial"/>
            </a:endParaRPr>
          </a:p>
        </p:txBody>
      </p:sp>
      <p:sp>
        <p:nvSpPr>
          <p:cNvPr id="222" name="Textfeld 136"/>
          <p:cNvSpPr/>
          <p:nvPr/>
        </p:nvSpPr>
        <p:spPr>
          <a:xfrm>
            <a:off x="4411440" y="2882160"/>
            <a:ext cx="1530360" cy="272160"/>
          </a:xfrm>
          <a:prstGeom prst="rect">
            <a:avLst/>
          </a:prstGeom>
          <a:solidFill>
            <a:srgbClr val="b3c5cb"/>
          </a:solidFill>
          <a:ln w="0">
            <a:solidFill>
              <a:srgbClr val="0046a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de-DE" sz="1200" spc="-1" strike="noStrike">
                <a:solidFill>
                  <a:srgbClr val="000000"/>
                </a:solidFill>
                <a:latin typeface="Arial"/>
                <a:ea typeface="DejaVu Sans"/>
              </a:rPr>
              <a:t>Verstärker</a:t>
            </a:r>
            <a:endParaRPr b="0" lang="de-DE" sz="1200" spc="-1" strike="noStrike">
              <a:latin typeface="Arial"/>
            </a:endParaRPr>
          </a:p>
        </p:txBody>
      </p:sp>
      <p:sp>
        <p:nvSpPr>
          <p:cNvPr id="223" name="Gerade Verbindung 137"/>
          <p:cNvSpPr/>
          <p:nvPr/>
        </p:nvSpPr>
        <p:spPr>
          <a:xfrm>
            <a:off x="4196520" y="3020400"/>
            <a:ext cx="214560" cy="3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4" name="Textfeld 143"/>
          <p:cNvSpPr/>
          <p:nvPr/>
        </p:nvSpPr>
        <p:spPr>
          <a:xfrm>
            <a:off x="6125760" y="2790000"/>
            <a:ext cx="1611000" cy="454680"/>
          </a:xfrm>
          <a:prstGeom prst="rect">
            <a:avLst/>
          </a:prstGeom>
          <a:noFill/>
          <a:ln w="0">
            <a:solidFill>
              <a:srgbClr val="0046a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de-DE" sz="1200" spc="-1" strike="noStrike">
                <a:solidFill>
                  <a:srgbClr val="000000"/>
                </a:solidFill>
                <a:latin typeface="Arial"/>
                <a:ea typeface="DejaVu Sans"/>
              </a:rPr>
              <a:t>VCA (Voltage Controlled Amplifier)</a:t>
            </a:r>
            <a:endParaRPr b="0" lang="de-DE" sz="1200" spc="-1" strike="noStrike">
              <a:latin typeface="Arial"/>
            </a:endParaRPr>
          </a:p>
        </p:txBody>
      </p:sp>
      <p:sp>
        <p:nvSpPr>
          <p:cNvPr id="225" name="Gerade Verbindung 145"/>
          <p:cNvSpPr/>
          <p:nvPr/>
        </p:nvSpPr>
        <p:spPr>
          <a:xfrm>
            <a:off x="5943240" y="3020400"/>
            <a:ext cx="182160" cy="3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6" name="Gerade Verbindung 164"/>
          <p:cNvSpPr/>
          <p:nvPr/>
        </p:nvSpPr>
        <p:spPr>
          <a:xfrm flipH="1" flipV="1">
            <a:off x="7738200" y="3020760"/>
            <a:ext cx="297720" cy="100692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7" name="Gerade Verbindung 180"/>
          <p:cNvSpPr/>
          <p:nvPr/>
        </p:nvSpPr>
        <p:spPr>
          <a:xfrm flipV="1">
            <a:off x="2955240" y="3020400"/>
            <a:ext cx="266400" cy="6573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8" name="Gerade Verbindung 287"/>
          <p:cNvSpPr/>
          <p:nvPr/>
        </p:nvSpPr>
        <p:spPr>
          <a:xfrm flipV="1">
            <a:off x="4204440" y="3535560"/>
            <a:ext cx="214560" cy="1713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9" name="PlaceHolder 3"/>
          <p:cNvSpPr/>
          <p:nvPr/>
        </p:nvSpPr>
        <p:spPr>
          <a:xfrm>
            <a:off x="3534120" y="6381720"/>
            <a:ext cx="3218760" cy="358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Vortrag LPDES – Viktor Dilman, Christoph Kirschner</a:t>
            </a:r>
            <a:endParaRPr b="0" lang="de-DE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" dur="indefinite" restart="never" nodeType="tmRoot">
          <p:childTnLst>
            <p:seq>
              <p:cTn id="10" dur="indefinite" nodeType="mainSeq">
                <p:childTnLst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250920" y="188640"/>
            <a:ext cx="8638200" cy="5727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de-DE" sz="2400" spc="-1" strike="noStrike">
                <a:solidFill>
                  <a:srgbClr val="0046a0"/>
                </a:solidFill>
                <a:latin typeface="Arial"/>
                <a:ea typeface="DejaVu Sans"/>
              </a:rPr>
              <a:t>3. Exemplarischer Aufbau</a:t>
            </a:r>
            <a:endParaRPr b="0" lang="de-DE" sz="2400" spc="-1" strike="noStrike">
              <a:latin typeface="Arial"/>
            </a:endParaRPr>
          </a:p>
        </p:txBody>
      </p:sp>
      <p:sp>
        <p:nvSpPr>
          <p:cNvPr id="231" name="PlaceHolder 2"/>
          <p:cNvSpPr>
            <a:spLocks noGrp="1"/>
          </p:cNvSpPr>
          <p:nvPr>
            <p:ph type="ftr" idx="14"/>
          </p:nvPr>
        </p:nvSpPr>
        <p:spPr>
          <a:xfrm>
            <a:off x="252000" y="6381720"/>
            <a:ext cx="7176960" cy="3585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t">
            <a:noAutofit/>
          </a:bodyPr>
          <a:lstStyle>
            <a:lvl1pPr>
              <a:lnSpc>
                <a:spcPct val="100000"/>
              </a:lnSpc>
              <a:buNone/>
              <a:defRPr b="0" lang="de-DE" sz="1000" spc="-1" strike="noStrike">
                <a:solidFill>
                  <a:srgbClr val="000000"/>
                </a:solidFill>
                <a:latin typeface="Arial"/>
                <a:ea typeface="DejaVu Sans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Technische Hochschule Nürnberg Georg Simon Ohm</a:t>
            </a:r>
            <a:endParaRPr b="0" lang="de-DE" sz="1000" spc="-1" strike="noStrike">
              <a:latin typeface="Times New Roman"/>
            </a:endParaRPr>
          </a:p>
          <a:p>
            <a:pPr>
              <a:lnSpc>
                <a:spcPct val="100000"/>
              </a:lnSpc>
              <a:buNone/>
            </a:pPr>
            <a:r>
              <a:rPr b="0" lang="de-DE" sz="1000" spc="-1" strike="noStrike">
                <a:solidFill>
                  <a:srgbClr val="0046a0"/>
                </a:solidFill>
                <a:latin typeface="Arial"/>
                <a:ea typeface="DejaVu Sans"/>
              </a:rPr>
              <a:t>www.th-nuernberg.de</a:t>
            </a:r>
            <a:endParaRPr b="0" lang="de-DE" sz="1000" spc="-1" strike="noStrike">
              <a:latin typeface="Times New Roman"/>
            </a:endParaRPr>
          </a:p>
        </p:txBody>
      </p:sp>
      <p:sp>
        <p:nvSpPr>
          <p:cNvPr id="232" name="PlaceHolder 3"/>
          <p:cNvSpPr>
            <a:spLocks noGrp="1"/>
          </p:cNvSpPr>
          <p:nvPr>
            <p:ph type="sldNum" idx="15"/>
          </p:nvPr>
        </p:nvSpPr>
        <p:spPr>
          <a:xfrm>
            <a:off x="8174160" y="6381720"/>
            <a:ext cx="717480" cy="1774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de-DE" sz="1000" spc="-1" strike="noStrike">
                <a:solidFill>
                  <a:srgbClr val="000000"/>
                </a:solidFill>
                <a:latin typeface="Arial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Seite </a:t>
            </a:r>
            <a:fld id="{64264986-FE41-4667-9FD5-288716535C29}" type="slidenum"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&lt;number&gt;</a:t>
            </a:fld>
            <a:endParaRPr b="0" lang="de-DE" sz="1000" spc="-1" strike="noStrike">
              <a:latin typeface="Times New Roman"/>
            </a:endParaRPr>
          </a:p>
        </p:txBody>
      </p:sp>
      <p:grpSp>
        <p:nvGrpSpPr>
          <p:cNvPr id="233" name="Gruppieren 12"/>
          <p:cNvGrpSpPr/>
          <p:nvPr/>
        </p:nvGrpSpPr>
        <p:grpSpPr>
          <a:xfrm>
            <a:off x="519120" y="2876040"/>
            <a:ext cx="1157400" cy="623520"/>
            <a:chOff x="519120" y="2876040"/>
            <a:chExt cx="1157400" cy="623520"/>
          </a:xfrm>
        </p:grpSpPr>
        <p:sp>
          <p:nvSpPr>
            <p:cNvPr id="234" name="Textfeld 5"/>
            <p:cNvSpPr/>
            <p:nvPr/>
          </p:nvSpPr>
          <p:spPr>
            <a:xfrm>
              <a:off x="519120" y="2876040"/>
              <a:ext cx="1157040" cy="6235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72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DE" sz="16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Sequencer</a:t>
              </a:r>
              <a:endParaRPr b="0" lang="de-DE" sz="1600" spc="-1" strike="noStrike">
                <a:latin typeface="Arial"/>
              </a:endParaRPr>
            </a:p>
          </p:txBody>
        </p:sp>
        <p:sp>
          <p:nvSpPr>
            <p:cNvPr id="235" name="Rechteck 9"/>
            <p:cNvSpPr/>
            <p:nvPr/>
          </p:nvSpPr>
          <p:spPr>
            <a:xfrm>
              <a:off x="530280" y="2876040"/>
              <a:ext cx="1146240" cy="623520"/>
            </a:xfrm>
            <a:prstGeom prst="rect">
              <a:avLst/>
            </a:prstGeom>
            <a:noFill/>
            <a:ln>
              <a:solidFill>
                <a:srgbClr val="0046a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/>
          </p:style>
        </p:sp>
      </p:grpSp>
      <p:sp>
        <p:nvSpPr>
          <p:cNvPr id="236" name="PlaceHolder 3"/>
          <p:cNvSpPr/>
          <p:nvPr/>
        </p:nvSpPr>
        <p:spPr>
          <a:xfrm>
            <a:off x="3534120" y="6381720"/>
            <a:ext cx="3218760" cy="358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Vortrag LPDES – Viktor Dilman, Christoph Kirschner</a:t>
            </a:r>
            <a:endParaRPr b="0" lang="de-DE" sz="1000" spc="-1" strike="noStrike">
              <a:latin typeface="Arial"/>
            </a:endParaRPr>
          </a:p>
        </p:txBody>
      </p:sp>
      <p:grpSp>
        <p:nvGrpSpPr>
          <p:cNvPr id="237" name="Gruppieren 14"/>
          <p:cNvGrpSpPr/>
          <p:nvPr/>
        </p:nvGrpSpPr>
        <p:grpSpPr>
          <a:xfrm>
            <a:off x="2093040" y="2876040"/>
            <a:ext cx="1157400" cy="623520"/>
            <a:chOff x="2093040" y="2876040"/>
            <a:chExt cx="1157400" cy="623520"/>
          </a:xfrm>
        </p:grpSpPr>
        <p:sp>
          <p:nvSpPr>
            <p:cNvPr id="238" name="Textfeld 5"/>
            <p:cNvSpPr/>
            <p:nvPr/>
          </p:nvSpPr>
          <p:spPr>
            <a:xfrm>
              <a:off x="2093040" y="2876040"/>
              <a:ext cx="1157040" cy="6235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72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DE" sz="16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VCO</a:t>
              </a:r>
              <a:endParaRPr b="0" lang="de-DE" sz="1600" spc="-1" strike="noStrike">
                <a:latin typeface="Arial"/>
              </a:endParaRPr>
            </a:p>
          </p:txBody>
        </p:sp>
        <p:sp>
          <p:nvSpPr>
            <p:cNvPr id="239" name="Rechteck 16"/>
            <p:cNvSpPr/>
            <p:nvPr/>
          </p:nvSpPr>
          <p:spPr>
            <a:xfrm>
              <a:off x="2104200" y="2876040"/>
              <a:ext cx="1146240" cy="623520"/>
            </a:xfrm>
            <a:prstGeom prst="rect">
              <a:avLst/>
            </a:prstGeom>
            <a:noFill/>
            <a:ln>
              <a:solidFill>
                <a:srgbClr val="0046a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/>
          </p:style>
        </p:sp>
      </p:grpSp>
      <p:grpSp>
        <p:nvGrpSpPr>
          <p:cNvPr id="240" name="Gruppieren 17"/>
          <p:cNvGrpSpPr/>
          <p:nvPr/>
        </p:nvGrpSpPr>
        <p:grpSpPr>
          <a:xfrm>
            <a:off x="3666600" y="2876040"/>
            <a:ext cx="1157400" cy="623520"/>
            <a:chOff x="3666600" y="2876040"/>
            <a:chExt cx="1157400" cy="623520"/>
          </a:xfrm>
        </p:grpSpPr>
        <p:sp>
          <p:nvSpPr>
            <p:cNvPr id="241" name="Textfeld 5"/>
            <p:cNvSpPr/>
            <p:nvPr/>
          </p:nvSpPr>
          <p:spPr>
            <a:xfrm>
              <a:off x="3666600" y="2876040"/>
              <a:ext cx="1157040" cy="6235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72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DE" sz="16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VCF</a:t>
              </a:r>
              <a:endParaRPr b="0" lang="de-DE" sz="1600" spc="-1" strike="noStrike">
                <a:latin typeface="Arial"/>
              </a:endParaRPr>
            </a:p>
          </p:txBody>
        </p:sp>
        <p:sp>
          <p:nvSpPr>
            <p:cNvPr id="242" name="Rechteck 19"/>
            <p:cNvSpPr/>
            <p:nvPr/>
          </p:nvSpPr>
          <p:spPr>
            <a:xfrm>
              <a:off x="3677760" y="2876040"/>
              <a:ext cx="1146240" cy="623520"/>
            </a:xfrm>
            <a:prstGeom prst="rect">
              <a:avLst/>
            </a:prstGeom>
            <a:noFill/>
            <a:ln>
              <a:solidFill>
                <a:srgbClr val="0046a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/>
          </p:style>
        </p:sp>
      </p:grpSp>
      <p:grpSp>
        <p:nvGrpSpPr>
          <p:cNvPr id="243" name="Gruppieren 20"/>
          <p:cNvGrpSpPr/>
          <p:nvPr/>
        </p:nvGrpSpPr>
        <p:grpSpPr>
          <a:xfrm>
            <a:off x="5206320" y="2876040"/>
            <a:ext cx="1157400" cy="623520"/>
            <a:chOff x="5206320" y="2876040"/>
            <a:chExt cx="1157400" cy="623520"/>
          </a:xfrm>
        </p:grpSpPr>
        <p:sp>
          <p:nvSpPr>
            <p:cNvPr id="244" name="Textfeld 5"/>
            <p:cNvSpPr/>
            <p:nvPr/>
          </p:nvSpPr>
          <p:spPr>
            <a:xfrm>
              <a:off x="5206320" y="2876040"/>
              <a:ext cx="1157040" cy="6235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72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DE" sz="16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VCA</a:t>
              </a:r>
              <a:endParaRPr b="0" lang="de-DE" sz="1600" spc="-1" strike="noStrike">
                <a:latin typeface="Arial"/>
              </a:endParaRPr>
            </a:p>
          </p:txBody>
        </p:sp>
        <p:sp>
          <p:nvSpPr>
            <p:cNvPr id="245" name="Rechteck 22"/>
            <p:cNvSpPr/>
            <p:nvPr/>
          </p:nvSpPr>
          <p:spPr>
            <a:xfrm>
              <a:off x="5217480" y="2876040"/>
              <a:ext cx="1146240" cy="623520"/>
            </a:xfrm>
            <a:prstGeom prst="rect">
              <a:avLst/>
            </a:prstGeom>
            <a:noFill/>
            <a:ln>
              <a:solidFill>
                <a:srgbClr val="0046a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/>
          </p:style>
        </p:sp>
      </p:grpSp>
      <p:grpSp>
        <p:nvGrpSpPr>
          <p:cNvPr id="246" name="Gruppieren 24"/>
          <p:cNvGrpSpPr/>
          <p:nvPr/>
        </p:nvGrpSpPr>
        <p:grpSpPr>
          <a:xfrm>
            <a:off x="6777360" y="2876040"/>
            <a:ext cx="1759680" cy="623520"/>
            <a:chOff x="6777360" y="2876040"/>
            <a:chExt cx="1759680" cy="623520"/>
          </a:xfrm>
        </p:grpSpPr>
        <p:sp>
          <p:nvSpPr>
            <p:cNvPr id="247" name="Textfeld 5"/>
            <p:cNvSpPr/>
            <p:nvPr/>
          </p:nvSpPr>
          <p:spPr>
            <a:xfrm>
              <a:off x="6777360" y="2876040"/>
              <a:ext cx="1745640" cy="6235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72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DE" sz="16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Lautsprecher</a:t>
              </a:r>
              <a:endParaRPr b="0" lang="de-DE" sz="1600" spc="-1" strike="noStrike">
                <a:latin typeface="Arial"/>
              </a:endParaRPr>
            </a:p>
          </p:txBody>
        </p:sp>
        <p:sp>
          <p:nvSpPr>
            <p:cNvPr id="248" name="Rechteck 26"/>
            <p:cNvSpPr/>
            <p:nvPr/>
          </p:nvSpPr>
          <p:spPr>
            <a:xfrm>
              <a:off x="6791400" y="2876040"/>
              <a:ext cx="1745640" cy="623520"/>
            </a:xfrm>
            <a:prstGeom prst="rect">
              <a:avLst/>
            </a:prstGeom>
            <a:noFill/>
            <a:ln>
              <a:solidFill>
                <a:srgbClr val="0046a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/>
          </p:style>
        </p:sp>
      </p:grpSp>
      <p:grpSp>
        <p:nvGrpSpPr>
          <p:cNvPr id="249" name="Gruppieren 27"/>
          <p:cNvGrpSpPr/>
          <p:nvPr/>
        </p:nvGrpSpPr>
        <p:grpSpPr>
          <a:xfrm>
            <a:off x="4419720" y="4247280"/>
            <a:ext cx="1157400" cy="623520"/>
            <a:chOff x="4419720" y="4247280"/>
            <a:chExt cx="1157400" cy="623520"/>
          </a:xfrm>
        </p:grpSpPr>
        <p:sp>
          <p:nvSpPr>
            <p:cNvPr id="250" name="Textfeld 5"/>
            <p:cNvSpPr/>
            <p:nvPr/>
          </p:nvSpPr>
          <p:spPr>
            <a:xfrm>
              <a:off x="4419720" y="4247280"/>
              <a:ext cx="1157040" cy="6235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72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de-DE" sz="16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LFO</a:t>
              </a:r>
              <a:endParaRPr b="0" lang="de-DE" sz="1600" spc="-1" strike="noStrike">
                <a:latin typeface="Arial"/>
              </a:endParaRPr>
            </a:p>
          </p:txBody>
        </p:sp>
        <p:sp>
          <p:nvSpPr>
            <p:cNvPr id="251" name="Rechteck 29"/>
            <p:cNvSpPr/>
            <p:nvPr/>
          </p:nvSpPr>
          <p:spPr>
            <a:xfrm>
              <a:off x="4430880" y="4247280"/>
              <a:ext cx="1146240" cy="623520"/>
            </a:xfrm>
            <a:prstGeom prst="rect">
              <a:avLst/>
            </a:prstGeom>
            <a:noFill/>
            <a:ln>
              <a:solidFill>
                <a:srgbClr val="0046a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/>
          </p:style>
        </p:sp>
      </p:grpSp>
      <p:sp>
        <p:nvSpPr>
          <p:cNvPr id="252" name="Gerade Verbindung mit Pfeil 37"/>
          <p:cNvSpPr/>
          <p:nvPr/>
        </p:nvSpPr>
        <p:spPr>
          <a:xfrm flipV="1">
            <a:off x="1677960" y="3185280"/>
            <a:ext cx="4248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46a1"/>
            </a:solidFill>
            <a:tailEnd len="med" type="triangle" w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253" name="Gerade Verbindung mit Pfeil 40"/>
          <p:cNvSpPr/>
          <p:nvPr/>
        </p:nvSpPr>
        <p:spPr>
          <a:xfrm flipV="1">
            <a:off x="3267360" y="3202920"/>
            <a:ext cx="4248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46a1"/>
            </a:solidFill>
            <a:tailEnd len="med" type="triangle" w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254" name="Gerade Verbindung mit Pfeil 41"/>
          <p:cNvSpPr/>
          <p:nvPr/>
        </p:nvSpPr>
        <p:spPr>
          <a:xfrm flipV="1">
            <a:off x="4818600" y="3202920"/>
            <a:ext cx="4248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46a1"/>
            </a:solidFill>
            <a:tailEnd len="med" type="triangle" w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255" name="Gerade Verbindung mit Pfeil 42"/>
          <p:cNvSpPr/>
          <p:nvPr/>
        </p:nvSpPr>
        <p:spPr>
          <a:xfrm flipV="1">
            <a:off x="6351480" y="3185280"/>
            <a:ext cx="4248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46a1"/>
            </a:solidFill>
            <a:tailEnd len="med" type="triangle" w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pic>
        <p:nvPicPr>
          <p:cNvPr id="256" name="Grafik 11" descr="Notenschrift mit einfarbiger Füllung"/>
          <p:cNvPicPr/>
          <p:nvPr/>
        </p:nvPicPr>
        <p:blipFill>
          <a:blip r:embed="rId1"/>
          <a:stretch/>
        </p:blipFill>
        <p:spPr>
          <a:xfrm>
            <a:off x="6960240" y="1826280"/>
            <a:ext cx="1297440" cy="1360800"/>
          </a:xfrm>
          <a:prstGeom prst="rect">
            <a:avLst/>
          </a:prstGeom>
          <a:ln w="0">
            <a:noFill/>
          </a:ln>
        </p:spPr>
      </p:pic>
      <p:grpSp>
        <p:nvGrpSpPr>
          <p:cNvPr id="257" name="Gruppieren 130"/>
          <p:cNvGrpSpPr/>
          <p:nvPr/>
        </p:nvGrpSpPr>
        <p:grpSpPr>
          <a:xfrm>
            <a:off x="4251600" y="3499200"/>
            <a:ext cx="1540080" cy="747720"/>
            <a:chOff x="4251600" y="3499200"/>
            <a:chExt cx="1540080" cy="747720"/>
          </a:xfrm>
        </p:grpSpPr>
        <p:sp>
          <p:nvSpPr>
            <p:cNvPr id="258" name="Gerade Verbindung mit Pfeil 31"/>
            <p:cNvSpPr/>
            <p:nvPr/>
          </p:nvSpPr>
          <p:spPr>
            <a:xfrm flipV="1">
              <a:off x="4251600" y="3499200"/>
              <a:ext cx="360" cy="3830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0046a1"/>
              </a:solidFill>
              <a:tailEnd len="med" type="triangle" w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/>
          </p:style>
        </p:sp>
        <p:sp>
          <p:nvSpPr>
            <p:cNvPr id="259" name="Gerade Verbindung mit Pfeil 32"/>
            <p:cNvSpPr/>
            <p:nvPr/>
          </p:nvSpPr>
          <p:spPr>
            <a:xfrm flipV="1">
              <a:off x="5791320" y="3499200"/>
              <a:ext cx="360" cy="3830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0046a1"/>
              </a:solidFill>
              <a:tailEnd len="med" type="triangle" w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/>
          </p:style>
        </p:sp>
        <p:sp>
          <p:nvSpPr>
            <p:cNvPr id="260" name="Gerade Verbindung 46"/>
            <p:cNvSpPr/>
            <p:nvPr/>
          </p:nvSpPr>
          <p:spPr>
            <a:xfrm>
              <a:off x="4251600" y="3885120"/>
              <a:ext cx="1539720" cy="360"/>
            </a:xfrm>
            <a:prstGeom prst="line">
              <a:avLst/>
            </a:prstGeom>
            <a:ln>
              <a:solidFill>
                <a:srgbClr val="0046a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1" name="Gerade Verbindung 47"/>
            <p:cNvSpPr/>
            <p:nvPr/>
          </p:nvSpPr>
          <p:spPr>
            <a:xfrm>
              <a:off x="5004360" y="3885120"/>
              <a:ext cx="360" cy="361800"/>
            </a:xfrm>
            <a:prstGeom prst="line">
              <a:avLst/>
            </a:prstGeom>
            <a:ln>
              <a:solidFill>
                <a:srgbClr val="0046a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262" name="Gruppieren 129"/>
          <p:cNvGrpSpPr/>
          <p:nvPr/>
        </p:nvGrpSpPr>
        <p:grpSpPr>
          <a:xfrm>
            <a:off x="2672280" y="3504600"/>
            <a:ext cx="1747080" cy="1055160"/>
            <a:chOff x="2672280" y="3504600"/>
            <a:chExt cx="1747080" cy="1055160"/>
          </a:xfrm>
        </p:grpSpPr>
        <p:sp>
          <p:nvSpPr>
            <p:cNvPr id="263" name="Gerade Verbindung mit Pfeil 61"/>
            <p:cNvSpPr/>
            <p:nvPr/>
          </p:nvSpPr>
          <p:spPr>
            <a:xfrm flipV="1">
              <a:off x="2676960" y="3504240"/>
              <a:ext cx="360" cy="10522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0046a1"/>
              </a:solidFill>
              <a:prstDash val="dash"/>
              <a:tailEnd len="med" type="triangle" w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/>
          </p:style>
        </p:sp>
        <p:sp>
          <p:nvSpPr>
            <p:cNvPr id="264" name="Gerade Verbindung 62"/>
            <p:cNvSpPr/>
            <p:nvPr/>
          </p:nvSpPr>
          <p:spPr>
            <a:xfrm>
              <a:off x="2672280" y="4559400"/>
              <a:ext cx="1747080" cy="360"/>
            </a:xfrm>
            <a:prstGeom prst="line">
              <a:avLst/>
            </a:prstGeom>
            <a:ln>
              <a:solidFill>
                <a:srgbClr val="0046a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/>
          </p:cNvSpPr>
          <p:nvPr>
            <p:ph type="title"/>
          </p:nvPr>
        </p:nvSpPr>
        <p:spPr>
          <a:xfrm>
            <a:off x="250920" y="188640"/>
            <a:ext cx="8638200" cy="5727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de-DE" sz="2400" spc="-1" strike="noStrike">
                <a:solidFill>
                  <a:srgbClr val="0046a0"/>
                </a:solidFill>
                <a:latin typeface="Arial"/>
                <a:ea typeface="DejaVu Sans"/>
              </a:rPr>
              <a:t>4.1  Low Frequency Oszillator</a:t>
            </a:r>
            <a:endParaRPr b="0" lang="de-DE" sz="2400" spc="-1" strike="noStrike">
              <a:latin typeface="Arial"/>
            </a:endParaRPr>
          </a:p>
        </p:txBody>
      </p:sp>
      <p:sp>
        <p:nvSpPr>
          <p:cNvPr id="266" name="PlaceHolder 2"/>
          <p:cNvSpPr>
            <a:spLocks noGrp="1"/>
          </p:cNvSpPr>
          <p:nvPr>
            <p:ph type="ftr" idx="16"/>
          </p:nvPr>
        </p:nvSpPr>
        <p:spPr>
          <a:xfrm>
            <a:off x="252000" y="6381720"/>
            <a:ext cx="7176960" cy="3585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t">
            <a:noAutofit/>
          </a:bodyPr>
          <a:lstStyle>
            <a:lvl1pPr>
              <a:lnSpc>
                <a:spcPct val="100000"/>
              </a:lnSpc>
              <a:buNone/>
              <a:defRPr b="0" lang="de-DE" sz="1000" spc="-1" strike="noStrike">
                <a:solidFill>
                  <a:srgbClr val="000000"/>
                </a:solidFill>
                <a:latin typeface="Arial"/>
                <a:ea typeface="DejaVu Sans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Technische Hochschule Nürnberg Georg Simon Ohm</a:t>
            </a:r>
            <a:endParaRPr b="0" lang="de-DE" sz="1000" spc="-1" strike="noStrike">
              <a:latin typeface="Times New Roman"/>
            </a:endParaRPr>
          </a:p>
          <a:p>
            <a:pPr>
              <a:lnSpc>
                <a:spcPct val="100000"/>
              </a:lnSpc>
              <a:buNone/>
            </a:pPr>
            <a:r>
              <a:rPr b="0" lang="de-DE" sz="1000" spc="-1" strike="noStrike">
                <a:solidFill>
                  <a:srgbClr val="0046a0"/>
                </a:solidFill>
                <a:latin typeface="Arial"/>
                <a:ea typeface="DejaVu Sans"/>
              </a:rPr>
              <a:t>www.th-nuernberg.de</a:t>
            </a:r>
            <a:endParaRPr b="0" lang="de-DE" sz="1000" spc="-1" strike="noStrike">
              <a:latin typeface="Times New Roman"/>
            </a:endParaRPr>
          </a:p>
        </p:txBody>
      </p:sp>
      <p:sp>
        <p:nvSpPr>
          <p:cNvPr id="267" name="PlaceHolder 3"/>
          <p:cNvSpPr>
            <a:spLocks noGrp="1"/>
          </p:cNvSpPr>
          <p:nvPr>
            <p:ph type="sldNum" idx="17"/>
          </p:nvPr>
        </p:nvSpPr>
        <p:spPr>
          <a:xfrm>
            <a:off x="8174160" y="6381720"/>
            <a:ext cx="717480" cy="1774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de-DE" sz="1000" spc="-1" strike="noStrike">
                <a:solidFill>
                  <a:srgbClr val="000000"/>
                </a:solidFill>
                <a:latin typeface="Arial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Seite </a:t>
            </a:r>
            <a:fld id="{741A995A-14A9-4BD6-90E6-FE58F2AA60AE}" type="slidenum"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&lt;number&gt;</a:t>
            </a:fld>
            <a:endParaRPr b="0" lang="de-DE" sz="1000" spc="-1" strike="noStrike">
              <a:latin typeface="Times New Roman"/>
            </a:endParaRPr>
          </a:p>
        </p:txBody>
      </p:sp>
      <p:pic>
        <p:nvPicPr>
          <p:cNvPr id="268" name="Grafik 242" descr=""/>
          <p:cNvPicPr/>
          <p:nvPr/>
        </p:nvPicPr>
        <p:blipFill>
          <a:blip r:embed="rId1"/>
          <a:stretch/>
        </p:blipFill>
        <p:spPr>
          <a:xfrm>
            <a:off x="1117440" y="914400"/>
            <a:ext cx="6947280" cy="4768200"/>
          </a:xfrm>
          <a:prstGeom prst="rect">
            <a:avLst/>
          </a:prstGeom>
          <a:ln w="0">
            <a:noFill/>
          </a:ln>
        </p:spPr>
      </p:pic>
      <p:sp>
        <p:nvSpPr>
          <p:cNvPr id="269" name="PlaceHolder 3"/>
          <p:cNvSpPr/>
          <p:nvPr/>
        </p:nvSpPr>
        <p:spPr>
          <a:xfrm>
            <a:off x="3534120" y="6381720"/>
            <a:ext cx="3218760" cy="358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Vortrag LPDES – Viktor Dilman, Christoph Kirschner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270" name="Textfeld 2"/>
          <p:cNvSpPr/>
          <p:nvPr/>
        </p:nvSpPr>
        <p:spPr>
          <a:xfrm>
            <a:off x="1189800" y="5656680"/>
            <a:ext cx="5485320" cy="25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i="1" lang="de-DE" sz="1100" spc="-1" strike="noStrike">
                <a:solidFill>
                  <a:srgbClr val="000000"/>
                </a:solidFill>
                <a:latin typeface="Arial"/>
                <a:ea typeface="DejaVu Sans"/>
              </a:rPr>
              <a:t>Abb. 2.: Schaltplan des LFO aus Fusion 360   </a:t>
            </a:r>
            <a:endParaRPr b="0" lang="de-DE" sz="1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title"/>
          </p:nvPr>
        </p:nvSpPr>
        <p:spPr>
          <a:xfrm>
            <a:off x="250920" y="188640"/>
            <a:ext cx="8638200" cy="5727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de-DE" sz="2400" spc="-1" strike="noStrike">
                <a:solidFill>
                  <a:srgbClr val="0046a0"/>
                </a:solidFill>
                <a:latin typeface="Arial"/>
                <a:ea typeface="DejaVu Sans"/>
              </a:rPr>
              <a:t>4.1  Low Frequency Oscillator</a:t>
            </a:r>
            <a:endParaRPr b="0" lang="de-DE" sz="2400" spc="-1" strike="noStrike">
              <a:latin typeface="Arial"/>
            </a:endParaRPr>
          </a:p>
        </p:txBody>
      </p:sp>
      <p:sp>
        <p:nvSpPr>
          <p:cNvPr id="272" name="PlaceHolder 2"/>
          <p:cNvSpPr>
            <a:spLocks noGrp="1"/>
          </p:cNvSpPr>
          <p:nvPr>
            <p:ph type="ftr" idx="18"/>
          </p:nvPr>
        </p:nvSpPr>
        <p:spPr>
          <a:xfrm>
            <a:off x="252000" y="6381720"/>
            <a:ext cx="7176960" cy="3585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t">
            <a:noAutofit/>
          </a:bodyPr>
          <a:lstStyle>
            <a:lvl1pPr>
              <a:lnSpc>
                <a:spcPct val="100000"/>
              </a:lnSpc>
              <a:buNone/>
              <a:defRPr b="0" lang="de-DE" sz="1000" spc="-1" strike="noStrike">
                <a:solidFill>
                  <a:srgbClr val="000000"/>
                </a:solidFill>
                <a:latin typeface="Arial"/>
                <a:ea typeface="DejaVu Sans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Technische Hochschule Nürnberg Georg Simon Ohm</a:t>
            </a:r>
            <a:endParaRPr b="0" lang="de-DE" sz="1000" spc="-1" strike="noStrike">
              <a:latin typeface="Times New Roman"/>
            </a:endParaRPr>
          </a:p>
          <a:p>
            <a:pPr>
              <a:lnSpc>
                <a:spcPct val="100000"/>
              </a:lnSpc>
              <a:buNone/>
            </a:pPr>
            <a:r>
              <a:rPr b="0" lang="de-DE" sz="1000" spc="-1" strike="noStrike">
                <a:solidFill>
                  <a:srgbClr val="0046a0"/>
                </a:solidFill>
                <a:latin typeface="Arial"/>
                <a:ea typeface="DejaVu Sans"/>
              </a:rPr>
              <a:t>www.th-nuernberg.de</a:t>
            </a:r>
            <a:endParaRPr b="0" lang="de-DE" sz="1000" spc="-1" strike="noStrike">
              <a:latin typeface="Times New Roman"/>
            </a:endParaRPr>
          </a:p>
        </p:txBody>
      </p:sp>
      <p:sp>
        <p:nvSpPr>
          <p:cNvPr id="273" name="PlaceHolder 3"/>
          <p:cNvSpPr>
            <a:spLocks noGrp="1"/>
          </p:cNvSpPr>
          <p:nvPr>
            <p:ph type="sldNum" idx="19"/>
          </p:nvPr>
        </p:nvSpPr>
        <p:spPr>
          <a:xfrm>
            <a:off x="8174160" y="6381720"/>
            <a:ext cx="717480" cy="1774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de-DE" sz="1000" spc="-1" strike="noStrike">
                <a:solidFill>
                  <a:srgbClr val="000000"/>
                </a:solidFill>
                <a:latin typeface="Arial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Seite </a:t>
            </a:r>
            <a:fld id="{5652533D-5ED8-4506-B3EA-6F5D28B31382}" type="slidenum"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&lt;number&gt;</a:t>
            </a:fld>
            <a:endParaRPr b="0" lang="de-DE" sz="1000" spc="-1" strike="noStrike">
              <a:latin typeface="Times New Roman"/>
            </a:endParaRPr>
          </a:p>
        </p:txBody>
      </p:sp>
      <p:sp>
        <p:nvSpPr>
          <p:cNvPr id="274" name="PlaceHolder 3"/>
          <p:cNvSpPr/>
          <p:nvPr/>
        </p:nvSpPr>
        <p:spPr>
          <a:xfrm>
            <a:off x="3534120" y="6381720"/>
            <a:ext cx="3218760" cy="358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Vortrag LPDES – Viktor Dilman, Christoph Kirschner</a:t>
            </a:r>
            <a:endParaRPr b="0" lang="de-DE" sz="1000" spc="-1" strike="noStrike">
              <a:latin typeface="Arial"/>
            </a:endParaRPr>
          </a:p>
        </p:txBody>
      </p:sp>
      <p:pic>
        <p:nvPicPr>
          <p:cNvPr id="275" name="Grafik 275" descr=""/>
          <p:cNvPicPr/>
          <p:nvPr/>
        </p:nvPicPr>
        <p:blipFill>
          <a:blip r:embed="rId1"/>
          <a:srcRect l="9353" t="6890" r="13429" b="11478"/>
          <a:stretch/>
        </p:blipFill>
        <p:spPr>
          <a:xfrm>
            <a:off x="685800" y="1942920"/>
            <a:ext cx="3770640" cy="3085200"/>
          </a:xfrm>
          <a:prstGeom prst="rect">
            <a:avLst/>
          </a:prstGeom>
          <a:ln w="0">
            <a:noFill/>
          </a:ln>
        </p:spPr>
      </p:pic>
      <p:pic>
        <p:nvPicPr>
          <p:cNvPr id="276" name="Grafik 276" descr=""/>
          <p:cNvPicPr/>
          <p:nvPr/>
        </p:nvPicPr>
        <p:blipFill>
          <a:blip r:embed="rId2"/>
          <a:srcRect l="1411" t="0" r="6860" b="6696"/>
          <a:stretch/>
        </p:blipFill>
        <p:spPr>
          <a:xfrm>
            <a:off x="4686120" y="1929960"/>
            <a:ext cx="3885480" cy="3059640"/>
          </a:xfrm>
          <a:prstGeom prst="rect">
            <a:avLst/>
          </a:prstGeom>
          <a:ln w="0">
            <a:noFill/>
          </a:ln>
        </p:spPr>
      </p:pic>
      <p:sp>
        <p:nvSpPr>
          <p:cNvPr id="277" name="Textfeld 4"/>
          <p:cNvSpPr/>
          <p:nvPr/>
        </p:nvSpPr>
        <p:spPr>
          <a:xfrm>
            <a:off x="686160" y="5097600"/>
            <a:ext cx="3199320" cy="25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i="1" lang="de-DE" sz="1100" spc="-1" strike="noStrike">
                <a:solidFill>
                  <a:srgbClr val="000000"/>
                </a:solidFill>
                <a:latin typeface="Arial"/>
                <a:ea typeface="DejaVu Sans"/>
              </a:rPr>
              <a:t>Abb. 3: Layout des LFO in Fusion 360  </a:t>
            </a:r>
            <a:endParaRPr b="0" lang="de-DE" sz="1100" spc="-1" strike="noStrike">
              <a:latin typeface="Arial"/>
            </a:endParaRPr>
          </a:p>
        </p:txBody>
      </p:sp>
      <p:sp>
        <p:nvSpPr>
          <p:cNvPr id="278" name="Textfeld 8"/>
          <p:cNvSpPr/>
          <p:nvPr/>
        </p:nvSpPr>
        <p:spPr>
          <a:xfrm>
            <a:off x="4686480" y="5074920"/>
            <a:ext cx="3199320" cy="25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i="1" lang="de-DE" sz="1100" spc="-1" strike="noStrike">
                <a:solidFill>
                  <a:srgbClr val="000000"/>
                </a:solidFill>
                <a:latin typeface="Arial"/>
                <a:ea typeface="DejaVu Sans"/>
              </a:rPr>
              <a:t>Abb. 4: Rendering der LFO-Platine (AISLER)   </a:t>
            </a:r>
            <a:endParaRPr b="0" lang="de-DE" sz="1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PlaceHolder 1"/>
          <p:cNvSpPr>
            <a:spLocks noGrp="1"/>
          </p:cNvSpPr>
          <p:nvPr>
            <p:ph type="title"/>
          </p:nvPr>
        </p:nvSpPr>
        <p:spPr>
          <a:xfrm>
            <a:off x="250920" y="188640"/>
            <a:ext cx="8638200" cy="5727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de-DE" sz="2400" spc="-1" strike="noStrike">
                <a:solidFill>
                  <a:srgbClr val="0046a0"/>
                </a:solidFill>
                <a:latin typeface="Arial"/>
                <a:ea typeface="DejaVu Sans"/>
              </a:rPr>
              <a:t>3.1  Rapid-Prototyping mit Fusion360</a:t>
            </a:r>
            <a:endParaRPr b="0" lang="de-DE" sz="2400" spc="-1" strike="noStrike">
              <a:latin typeface="Arial"/>
            </a:endParaRPr>
          </a:p>
        </p:txBody>
      </p:sp>
      <p:sp>
        <p:nvSpPr>
          <p:cNvPr id="280" name="PlaceHolder 2"/>
          <p:cNvSpPr>
            <a:spLocks noGrp="1"/>
          </p:cNvSpPr>
          <p:nvPr>
            <p:ph type="ftr" idx="20"/>
          </p:nvPr>
        </p:nvSpPr>
        <p:spPr>
          <a:xfrm>
            <a:off x="252000" y="6381720"/>
            <a:ext cx="7176960" cy="3585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t">
            <a:noAutofit/>
          </a:bodyPr>
          <a:lstStyle>
            <a:lvl1pPr>
              <a:lnSpc>
                <a:spcPct val="100000"/>
              </a:lnSpc>
              <a:buNone/>
              <a:defRPr b="0" lang="de-DE" sz="1000" spc="-1" strike="noStrike">
                <a:solidFill>
                  <a:srgbClr val="000000"/>
                </a:solidFill>
                <a:latin typeface="Arial"/>
                <a:ea typeface="DejaVu Sans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Technische Hochschule Nürnberg Georg Simon Ohm</a:t>
            </a:r>
            <a:endParaRPr b="0" lang="de-DE" sz="1000" spc="-1" strike="noStrike">
              <a:latin typeface="Times New Roman"/>
            </a:endParaRPr>
          </a:p>
          <a:p>
            <a:pPr>
              <a:lnSpc>
                <a:spcPct val="100000"/>
              </a:lnSpc>
              <a:buNone/>
            </a:pPr>
            <a:r>
              <a:rPr b="0" lang="de-DE" sz="1000" spc="-1" strike="noStrike">
                <a:solidFill>
                  <a:srgbClr val="0046a0"/>
                </a:solidFill>
                <a:latin typeface="Arial"/>
                <a:ea typeface="DejaVu Sans"/>
              </a:rPr>
              <a:t>www.th-nuernberg.de</a:t>
            </a:r>
            <a:endParaRPr b="0" lang="de-DE" sz="1000" spc="-1" strike="noStrike">
              <a:latin typeface="Times New Roman"/>
            </a:endParaRPr>
          </a:p>
        </p:txBody>
      </p:sp>
      <p:sp>
        <p:nvSpPr>
          <p:cNvPr id="281" name="PlaceHolder 3"/>
          <p:cNvSpPr>
            <a:spLocks noGrp="1"/>
          </p:cNvSpPr>
          <p:nvPr>
            <p:ph type="sldNum" idx="21"/>
          </p:nvPr>
        </p:nvSpPr>
        <p:spPr>
          <a:xfrm>
            <a:off x="8174160" y="6381720"/>
            <a:ext cx="717480" cy="1774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de-DE" sz="1000" spc="-1" strike="noStrike">
                <a:solidFill>
                  <a:srgbClr val="000000"/>
                </a:solidFill>
                <a:latin typeface="Arial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Seite </a:t>
            </a:r>
            <a:fld id="{F097A481-75BA-4BC6-941E-F0F9387420BE}" type="slidenum"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&lt;number&gt;</a:t>
            </a:fld>
            <a:endParaRPr b="0" lang="de-DE" sz="1000" spc="-1" strike="noStrike">
              <a:latin typeface="Times New Roman"/>
            </a:endParaRPr>
          </a:p>
        </p:txBody>
      </p:sp>
      <p:pic>
        <p:nvPicPr>
          <p:cNvPr id="282" name="Grafik 257" descr=""/>
          <p:cNvPicPr/>
          <p:nvPr/>
        </p:nvPicPr>
        <p:blipFill>
          <a:blip r:embed="rId1"/>
          <a:srcRect l="0" t="4937" r="0" b="47526"/>
          <a:stretch/>
        </p:blipFill>
        <p:spPr>
          <a:xfrm>
            <a:off x="253800" y="908280"/>
            <a:ext cx="4454280" cy="912600"/>
          </a:xfrm>
          <a:prstGeom prst="rect">
            <a:avLst/>
          </a:prstGeom>
          <a:ln w="0">
            <a:noFill/>
          </a:ln>
        </p:spPr>
      </p:pic>
      <p:pic>
        <p:nvPicPr>
          <p:cNvPr id="283" name="Grafik 258" descr=""/>
          <p:cNvPicPr/>
          <p:nvPr/>
        </p:nvPicPr>
        <p:blipFill>
          <a:blip r:embed="rId2"/>
          <a:srcRect l="702" t="0" r="0" b="0"/>
          <a:stretch/>
        </p:blipFill>
        <p:spPr>
          <a:xfrm>
            <a:off x="5120280" y="2217240"/>
            <a:ext cx="3611160" cy="2604960"/>
          </a:xfrm>
          <a:prstGeom prst="rect">
            <a:avLst/>
          </a:prstGeom>
          <a:ln w="0">
            <a:noFill/>
          </a:ln>
        </p:spPr>
      </p:pic>
      <p:sp>
        <p:nvSpPr>
          <p:cNvPr id="284" name="PlaceHolder 3"/>
          <p:cNvSpPr/>
          <p:nvPr/>
        </p:nvSpPr>
        <p:spPr>
          <a:xfrm>
            <a:off x="3534120" y="6381720"/>
            <a:ext cx="3218760" cy="358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Vortrag LPDES – Viktor Dilman, Christoph Kirschner</a:t>
            </a:r>
            <a:endParaRPr b="0" lang="de-DE" sz="1000" spc="-1" strike="noStrike">
              <a:latin typeface="Arial"/>
            </a:endParaRPr>
          </a:p>
        </p:txBody>
      </p:sp>
      <p:pic>
        <p:nvPicPr>
          <p:cNvPr id="285" name="Grafik 285" descr=""/>
          <p:cNvPicPr/>
          <p:nvPr/>
        </p:nvPicPr>
        <p:blipFill>
          <a:blip r:embed="rId3"/>
          <a:srcRect l="0" t="0" r="0" b="31496"/>
          <a:stretch/>
        </p:blipFill>
        <p:spPr>
          <a:xfrm>
            <a:off x="464400" y="2822760"/>
            <a:ext cx="2326320" cy="2833200"/>
          </a:xfrm>
          <a:prstGeom prst="rect">
            <a:avLst/>
          </a:prstGeom>
          <a:ln w="0">
            <a:noFill/>
          </a:ln>
        </p:spPr>
      </p:pic>
      <p:sp>
        <p:nvSpPr>
          <p:cNvPr id="286" name="Freihandform 286"/>
          <p:cNvSpPr/>
          <p:nvPr/>
        </p:nvSpPr>
        <p:spPr>
          <a:xfrm flipH="1" rot="16200000">
            <a:off x="4988520" y="1033200"/>
            <a:ext cx="910080" cy="1141920"/>
          </a:xfrm>
          <a:custGeom>
            <a:avLst/>
            <a:gdLst/>
            <a:ahLst/>
            <a:rect l="l" t="t" r="r" b="b"/>
            <a:pathLst>
              <a:path w="841" h="854">
                <a:moveTo>
                  <a:pt x="517" y="247"/>
                </a:moveTo>
                <a:lnTo>
                  <a:pt x="517" y="415"/>
                </a:lnTo>
                <a:lnTo>
                  <a:pt x="264" y="415"/>
                </a:lnTo>
                <a:lnTo>
                  <a:pt x="264" y="0"/>
                </a:lnTo>
                <a:lnTo>
                  <a:pt x="0" y="0"/>
                </a:lnTo>
                <a:lnTo>
                  <a:pt x="0" y="680"/>
                </a:lnTo>
                <a:lnTo>
                  <a:pt x="517" y="680"/>
                </a:lnTo>
                <a:lnTo>
                  <a:pt x="517" y="854"/>
                </a:lnTo>
                <a:lnTo>
                  <a:pt x="841" y="547"/>
                </a:lnTo>
                <a:lnTo>
                  <a:pt x="517" y="247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87" name="Freihandform 287"/>
          <p:cNvSpPr/>
          <p:nvPr/>
        </p:nvSpPr>
        <p:spPr>
          <a:xfrm>
            <a:off x="2935800" y="3863160"/>
            <a:ext cx="2056320" cy="639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21600" y="5400"/>
                </a:moveTo>
                <a:lnTo>
                  <a:pt x="5400" y="5400"/>
                </a:lnTo>
                <a:lnTo>
                  <a:pt x="5400" y="0"/>
                </a:lnTo>
                <a:lnTo>
                  <a:pt x="0" y="10800"/>
                </a:lnTo>
                <a:lnTo>
                  <a:pt x="5400" y="21600"/>
                </a:lnTo>
                <a:lnTo>
                  <a:pt x="5400" y="16200"/>
                </a:lnTo>
                <a:lnTo>
                  <a:pt x="21600" y="1620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88" name="Textfeld 9"/>
          <p:cNvSpPr/>
          <p:nvPr/>
        </p:nvSpPr>
        <p:spPr>
          <a:xfrm>
            <a:off x="228600" y="1796760"/>
            <a:ext cx="3199320" cy="25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i="1" lang="de-DE" sz="1100" spc="-1" strike="noStrike">
                <a:solidFill>
                  <a:srgbClr val="000000"/>
                </a:solidFill>
                <a:latin typeface="Arial"/>
                <a:ea typeface="DejaVu Sans"/>
              </a:rPr>
              <a:t>Abb. 5: Export der Gerber-Datei in Fusion 360</a:t>
            </a:r>
            <a:endParaRPr b="0" lang="de-DE" sz="1100" spc="-1" strike="noStrike">
              <a:latin typeface="Arial"/>
            </a:endParaRPr>
          </a:p>
        </p:txBody>
      </p:sp>
      <p:sp>
        <p:nvSpPr>
          <p:cNvPr id="289" name="Textfeld 12"/>
          <p:cNvSpPr/>
          <p:nvPr/>
        </p:nvSpPr>
        <p:spPr>
          <a:xfrm>
            <a:off x="5107680" y="4829760"/>
            <a:ext cx="3199320" cy="42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i="1" lang="de-DE" sz="1100" spc="-1" strike="noStrike">
                <a:solidFill>
                  <a:srgbClr val="000000"/>
                </a:solidFill>
                <a:latin typeface="Arial"/>
                <a:ea typeface="DejaVu Sans"/>
              </a:rPr>
              <a:t>Abb. 6: Import der Gerber-Datei in Bantam Tools   </a:t>
            </a:r>
            <a:endParaRPr b="0" lang="de-DE" sz="1100" spc="-1" strike="noStrike">
              <a:latin typeface="Arial"/>
            </a:endParaRPr>
          </a:p>
        </p:txBody>
      </p:sp>
      <p:sp>
        <p:nvSpPr>
          <p:cNvPr id="290" name="Textfeld 13"/>
          <p:cNvSpPr/>
          <p:nvPr/>
        </p:nvSpPr>
        <p:spPr>
          <a:xfrm>
            <a:off x="421560" y="5643000"/>
            <a:ext cx="3199320" cy="25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i="1" lang="de-DE" sz="1100" spc="-1" strike="noStrike">
                <a:solidFill>
                  <a:srgbClr val="000000"/>
                </a:solidFill>
                <a:latin typeface="Arial"/>
                <a:ea typeface="DejaVu Sans"/>
              </a:rPr>
              <a:t>Abb. 7: Fertige Prototypen-Platine   </a:t>
            </a:r>
            <a:endParaRPr b="0" lang="de-DE" sz="1100" spc="-1" strike="noStrike">
              <a:latin typeface="Arial"/>
            </a:endParaRPr>
          </a:p>
        </p:txBody>
      </p:sp>
      <p:sp>
        <p:nvSpPr>
          <p:cNvPr id="291" name="Textfeld 3"/>
          <p:cNvSpPr/>
          <p:nvPr/>
        </p:nvSpPr>
        <p:spPr>
          <a:xfrm>
            <a:off x="7469280" y="5980680"/>
            <a:ext cx="3199320" cy="42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i="1" lang="de-DE" sz="1100" spc="-1" strike="noStrike">
                <a:solidFill>
                  <a:srgbClr val="000000"/>
                </a:solidFill>
                <a:latin typeface="Arial"/>
                <a:ea typeface="DejaVu Sans"/>
              </a:rPr>
              <a:t>Abb. 6: Import der Gerber-Datei in Bantam Tools   </a:t>
            </a:r>
            <a:endParaRPr b="0" lang="de-DE" sz="1100" spc="-1" strike="noStrike">
              <a:latin typeface="Arial"/>
            </a:endParaRPr>
          </a:p>
        </p:txBody>
      </p:sp>
      <p:sp>
        <p:nvSpPr>
          <p:cNvPr id="292" name="Oval 292"/>
          <p:cNvSpPr/>
          <p:nvPr/>
        </p:nvSpPr>
        <p:spPr>
          <a:xfrm>
            <a:off x="2400120" y="1198440"/>
            <a:ext cx="1142280" cy="273600"/>
          </a:xfrm>
          <a:prstGeom prst="ellipse">
            <a:avLst/>
          </a:prstGeom>
          <a:noFill/>
          <a:ln w="19080">
            <a:solidFill>
              <a:srgbClr val="ff0000">
                <a:alpha val="80000"/>
              </a:srgb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3" name="Freihandform 294"/>
          <p:cNvSpPr/>
          <p:nvPr/>
        </p:nvSpPr>
        <p:spPr>
          <a:xfrm rot="4073400">
            <a:off x="3027240" y="1806840"/>
            <a:ext cx="938520" cy="280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21600" y="5400"/>
                </a:moveTo>
                <a:lnTo>
                  <a:pt x="5400" y="5400"/>
                </a:lnTo>
                <a:lnTo>
                  <a:pt x="5400" y="0"/>
                </a:lnTo>
                <a:lnTo>
                  <a:pt x="0" y="10800"/>
                </a:lnTo>
                <a:lnTo>
                  <a:pt x="5400" y="21600"/>
                </a:lnTo>
                <a:lnTo>
                  <a:pt x="5400" y="16200"/>
                </a:lnTo>
                <a:lnTo>
                  <a:pt x="21600" y="1620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94" name=""/>
          <p:cNvSpPr/>
          <p:nvPr/>
        </p:nvSpPr>
        <p:spPr>
          <a:xfrm>
            <a:off x="3105000" y="2262600"/>
            <a:ext cx="1371240" cy="822600"/>
          </a:xfrm>
          <a:custGeom>
            <a:avLst/>
            <a:gdLst/>
            <a:ahLst/>
            <a:rect l="l" t="t" r="r" b="b"/>
            <a:pathLst>
              <a:path w="35994" h="21600">
                <a:moveTo>
                  <a:pt x="3600" y="0"/>
                </a:moveTo>
                <a:arcTo wR="3600" hR="3600" stAng="16200000" swAng="-5400000"/>
                <a:lnTo>
                  <a:pt x="0" y="18000"/>
                </a:lnTo>
                <a:arcTo wR="3600" hR="3600" stAng="10800000" swAng="-5400000"/>
                <a:lnTo>
                  <a:pt x="32394" y="21600"/>
                </a:lnTo>
                <a:arcTo wR="10794" hR="3600" stAng="5400000" swAng="5400000"/>
                <a:lnTo>
                  <a:pt x="21600" y="3600"/>
                </a:lnTo>
                <a:arcTo wR="10794" hR="3600" stAng="10800000" swAng="5400000"/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Gerber</a:t>
            </a:r>
            <a:endParaRPr b="0" lang="de-DE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1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-Export</a:t>
            </a:r>
            <a:endParaRPr b="0" lang="de-DE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PlaceHolder 1"/>
          <p:cNvSpPr>
            <a:spLocks noGrp="1"/>
          </p:cNvSpPr>
          <p:nvPr>
            <p:ph type="title"/>
          </p:nvPr>
        </p:nvSpPr>
        <p:spPr>
          <a:xfrm>
            <a:off x="250920" y="188640"/>
            <a:ext cx="8638200" cy="5727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de-DE" sz="2400" spc="-1" strike="noStrike">
                <a:solidFill>
                  <a:srgbClr val="0046a0"/>
                </a:solidFill>
                <a:latin typeface="Arial"/>
                <a:ea typeface="DejaVu Sans"/>
              </a:rPr>
              <a:t>3.1  Rapid-Prototyping mit Fusion360</a:t>
            </a:r>
            <a:endParaRPr b="0" lang="de-DE" sz="2400" spc="-1" strike="noStrike">
              <a:latin typeface="Arial"/>
            </a:endParaRPr>
          </a:p>
        </p:txBody>
      </p:sp>
      <p:sp>
        <p:nvSpPr>
          <p:cNvPr id="296" name="PlaceHolder 2"/>
          <p:cNvSpPr>
            <a:spLocks noGrp="1"/>
          </p:cNvSpPr>
          <p:nvPr>
            <p:ph type="ftr" idx="22"/>
          </p:nvPr>
        </p:nvSpPr>
        <p:spPr>
          <a:xfrm>
            <a:off x="252000" y="6381720"/>
            <a:ext cx="7176960" cy="3585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t">
            <a:noAutofit/>
          </a:bodyPr>
          <a:lstStyle>
            <a:lvl1pPr>
              <a:lnSpc>
                <a:spcPct val="100000"/>
              </a:lnSpc>
              <a:buNone/>
              <a:defRPr b="0" lang="de-DE" sz="1000" spc="-1" strike="noStrike">
                <a:solidFill>
                  <a:srgbClr val="000000"/>
                </a:solidFill>
                <a:latin typeface="Arial"/>
                <a:ea typeface="DejaVu Sans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Technische Hochschule Nürnberg Georg Simon Ohm</a:t>
            </a:r>
            <a:endParaRPr b="0" lang="de-DE" sz="1000" spc="-1" strike="noStrike">
              <a:latin typeface="Times New Roman"/>
            </a:endParaRPr>
          </a:p>
          <a:p>
            <a:pPr>
              <a:lnSpc>
                <a:spcPct val="100000"/>
              </a:lnSpc>
              <a:buNone/>
            </a:pPr>
            <a:r>
              <a:rPr b="0" lang="de-DE" sz="1000" spc="-1" strike="noStrike">
                <a:solidFill>
                  <a:srgbClr val="0046a0"/>
                </a:solidFill>
                <a:latin typeface="Arial"/>
                <a:ea typeface="DejaVu Sans"/>
              </a:rPr>
              <a:t>www.th-nuernberg.de</a:t>
            </a:r>
            <a:endParaRPr b="0" lang="de-DE" sz="1000" spc="-1" strike="noStrike">
              <a:latin typeface="Times New Roman"/>
            </a:endParaRPr>
          </a:p>
        </p:txBody>
      </p:sp>
      <p:sp>
        <p:nvSpPr>
          <p:cNvPr id="297" name="PlaceHolder 3"/>
          <p:cNvSpPr>
            <a:spLocks noGrp="1"/>
          </p:cNvSpPr>
          <p:nvPr>
            <p:ph type="sldNum" idx="23"/>
          </p:nvPr>
        </p:nvSpPr>
        <p:spPr>
          <a:xfrm>
            <a:off x="8174160" y="6381720"/>
            <a:ext cx="717480" cy="1774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de-DE" sz="1000" spc="-1" strike="noStrike">
                <a:solidFill>
                  <a:srgbClr val="000000"/>
                </a:solidFill>
                <a:latin typeface="Arial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Seite </a:t>
            </a:r>
            <a:fld id="{3C924F5F-E658-44E7-A1ED-8325D2B71BDD}" type="slidenum"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&lt;number&gt;</a:t>
            </a:fld>
            <a:endParaRPr b="0" lang="de-DE" sz="1000" spc="-1" strike="noStrike">
              <a:latin typeface="Times New Roman"/>
            </a:endParaRPr>
          </a:p>
        </p:txBody>
      </p:sp>
      <p:sp>
        <p:nvSpPr>
          <p:cNvPr id="298" name="PlaceHolder 3"/>
          <p:cNvSpPr/>
          <p:nvPr/>
        </p:nvSpPr>
        <p:spPr>
          <a:xfrm>
            <a:off x="3534120" y="6381720"/>
            <a:ext cx="3218760" cy="358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Vortrag LPDES – Viktor Dilman, Christoph Kirschner</a:t>
            </a:r>
            <a:endParaRPr b="0" lang="de-DE" sz="1000" spc="-1" strike="noStrike">
              <a:latin typeface="Arial"/>
            </a:endParaRPr>
          </a:p>
        </p:txBody>
      </p:sp>
      <p:pic>
        <p:nvPicPr>
          <p:cNvPr id="299" name="" descr="">
            <a:hlinkClick r:id="" action="ppaction://media"/>
          </p:cNvPr>
          <p:cNvPicPr/>
          <p:nvPr>
            <a:videoFile r:link="rId1"/>
            <p:extLst>
              <p:ext uri="{DAA4B4D4-6D71-4841-9C94-3DE7FCFB9230}">
                <p14:media r:link="rId2"/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188640" y="1074240"/>
            <a:ext cx="8696880" cy="4892040"/>
          </a:xfrm>
          <a:prstGeom prst="rect">
            <a:avLst/>
          </a:prstGeom>
          <a:ln w="0">
            <a:noFill/>
          </a:ln>
        </p:spPr>
      </p:pic>
      <p:sp>
        <p:nvSpPr>
          <p:cNvPr id="300" name="Textfeld 1"/>
          <p:cNvSpPr/>
          <p:nvPr/>
        </p:nvSpPr>
        <p:spPr>
          <a:xfrm>
            <a:off x="229680" y="5930280"/>
            <a:ext cx="4570920" cy="25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i="1" lang="de-DE" sz="1100" spc="-1" strike="noStrike">
                <a:solidFill>
                  <a:srgbClr val="000000"/>
                </a:solidFill>
                <a:latin typeface="Arial"/>
                <a:ea typeface="DejaVu Sans"/>
              </a:rPr>
              <a:t>Video 1: Vorführung Bantam Tools [3]   </a:t>
            </a:r>
            <a:endParaRPr b="0" lang="de-DE" sz="1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46a0"/>
      </a:hlink>
      <a:folHlink>
        <a:srgbClr val="b2b2b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46a0"/>
      </a:hlink>
      <a:folHlink>
        <a:srgbClr val="b2b2b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46a0"/>
      </a:hlink>
      <a:folHlink>
        <a:srgbClr val="b2b2b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46a0"/>
      </a:hlink>
      <a:folHlink>
        <a:srgbClr val="b2b2b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Folien_deutsch</Template>
  <TotalTime>9</TotalTime>
  <Application>LibreOffice/7.3.7.2$Linux_X86_64 LibreOffice_project/30$Build-2</Application>
  <AppVersion>15.0000</AppVersion>
  <Words>772</Words>
  <Paragraphs>162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2022-10-13T16:02:40Z</dcterms:created>
  <dc:creator>dilmanvi74631</dc:creator>
  <dc:description/>
  <dc:language>de-DE</dc:language>
  <cp:lastModifiedBy/>
  <cp:lastPrinted>2000-02-04T07:33:50Z</cp:lastPrinted>
  <dcterms:modified xsi:type="dcterms:W3CDTF">2022-12-19T10:56:57Z</dcterms:modified>
  <cp:revision>47</cp:revision>
  <dc:subject/>
  <dc:title>Produktarchitektur und -Strategien 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8</vt:i4>
  </property>
  <property fmtid="{D5CDD505-2E9C-101B-9397-08002B2CF9AE}" pid="3" name="PresentationFormat">
    <vt:lpwstr>Bildschirmpräsentation (4:3)</vt:lpwstr>
  </property>
  <property fmtid="{D5CDD505-2E9C-101B-9397-08002B2CF9AE}" pid="4" name="Slides">
    <vt:i4>17</vt:i4>
  </property>
</Properties>
</file>