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3" r:id="rId19"/>
    <p:sldId id="272" r:id="rId20"/>
  </p:sldIdLst>
  <p:sldSz cx="9144000" cy="6858000" type="screen4x3"/>
  <p:notesSz cx="6723063" cy="9852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>
      <p:cViewPr>
        <p:scale>
          <a:sx n="127" d="100"/>
          <a:sy n="127" d="100"/>
        </p:scale>
        <p:origin x="144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8BEB3EB-AD50-4541-A645-5C4D87E42FD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sldNum" idx="40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437FE3C9-F87C-4BFB-8893-A8C43CDD1B73}" type="slidenum"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de-DE" sz="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sldNum" idx="41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1EB7C4CB-4667-4913-AB7B-2DB58853FB8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sldNum" idx="42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DA3B6CB0-E1F1-46ED-B34C-6F90D15B2B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sldNum" idx="43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4ED6B6E4-7021-4788-B9C4-E110322D5D5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sldNum" idx="44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5E427D4A-4563-4068-AD5A-7C0D00A01B2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sldNum" idx="45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40E89FC3-B80A-4743-B399-B50AFD20AE1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sldNum" idx="46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B8112762-9E56-423F-BCA7-F5E881CCB10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pPr algn="r">
              <a:buNone/>
            </a:pPr>
            <a:fld id="{48BEB3EB-AD50-4541-A645-5C4D87E42FD6}" type="slidenum">
              <a:rPr lang="de-DE" sz="1400" b="0" strike="noStrike" spc="-1" smtClean="0">
                <a:latin typeface="Times New Roman"/>
              </a:rPr>
              <a:t>16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01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FB81F7-7301-420C-8FD2-5E91598B811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E95DB5-9C4E-4A39-A9A1-20CE751CAA7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1EEF36-1FC2-4891-9427-3DDC85CE999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969976-C986-457E-B000-A4291977CF9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7E2C27-41CE-484C-A999-6FC5310987F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A7AB12-A7FE-4130-B38B-22591DCD491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CCAD61-A628-4BE8-BF75-5D2E4AD5BF6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D7B4C4-744B-49E3-AC10-208A5358741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C6970D-3E00-41AC-BB7C-890B395CF99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2BB902-2FBE-4D5A-A444-FD79BE2E8AF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750957-867F-4406-AE5A-2CB01D501CD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234F88-F821-4084-9D29-E6CB000C6A5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76F7664-4BF6-4B6B-94D6-E176C3F2AAD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FC443D6-EB1D-4F3F-B9CF-83DAF61E7E5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D6C3BAD-817C-4D7D-82EE-A132E52B659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A542E1A-6896-423B-9231-9AD39EC57CE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B62E4DB-2CC5-4AB6-B667-D49CBF48B60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186B1C6-F446-4AE2-B9E5-82713220A2C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3A250D2-70C7-4019-8C98-EB4C144533F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6CA7A26-DA40-4B7D-BD61-A6862FC649E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32BD727-A70D-40EB-8E09-CA55F9E651F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8AD821C-9D66-44BA-8DBC-F19C46189E0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2FED1DC-EFBC-422A-9911-3BCFDCB234D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D78B4E7-2B7D-4C28-880B-D0C7171A308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8" hidden="1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Text Box 265" hidden="1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Grafik 10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BD0855-AAD7-4362-A1CE-732F24329BC8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F2C7E2-4037-469B-B794-C24DA7C473F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360" cy="1469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MT"/>
                <a:ea typeface="DejaVu Sans"/>
              </a:rPr>
              <a:t>Die Leiterplatte als Musikinstrument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360" cy="17517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von </a:t>
            </a:r>
            <a:r>
              <a:rPr lang="de-DE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Viktor Dilman</a:t>
            </a:r>
            <a:endParaRPr lang="de-DE" sz="18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und</a:t>
            </a:r>
            <a:r>
              <a:rPr lang="de-DE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Christoph Kirschner</a:t>
            </a:r>
            <a:endParaRPr lang="de-DE" sz="18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3"/>
          <a:stretch/>
        </p:blipFill>
        <p:spPr>
          <a:xfrm>
            <a:off x="705600" y="2118960"/>
            <a:ext cx="1309320" cy="130932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4"/>
          <a:stretch/>
        </p:blipFill>
        <p:spPr>
          <a:xfrm>
            <a:off x="957240" y="3092400"/>
            <a:ext cx="1968480" cy="196848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5"/>
          <a:stretch/>
        </p:blipFill>
        <p:spPr>
          <a:xfrm>
            <a:off x="2084760" y="2316960"/>
            <a:ext cx="913680" cy="91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B7C8DA5-E7CF-4153-9767-FED8F1294205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302" name="Grafik 262"/>
          <p:cNvPicPr/>
          <p:nvPr/>
        </p:nvPicPr>
        <p:blipFill>
          <a:blip r:embed="rId2"/>
          <a:stretch/>
        </p:blipFill>
        <p:spPr>
          <a:xfrm>
            <a:off x="525600" y="1074240"/>
            <a:ext cx="4275720" cy="3202920"/>
          </a:xfrm>
          <a:prstGeom prst="rect">
            <a:avLst/>
          </a:prstGeom>
          <a:ln w="0">
            <a:noFill/>
          </a:ln>
        </p:spPr>
      </p:pic>
      <p:pic>
        <p:nvPicPr>
          <p:cNvPr id="303" name="Grafik 263"/>
          <p:cNvPicPr/>
          <p:nvPr/>
        </p:nvPicPr>
        <p:blipFill>
          <a:blip r:embed="rId3"/>
          <a:stretch/>
        </p:blipFill>
        <p:spPr>
          <a:xfrm>
            <a:off x="5029200" y="2466000"/>
            <a:ext cx="3794400" cy="3203280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305" name="Freihandform 304"/>
          <p:cNvSpPr/>
          <p:nvPr/>
        </p:nvSpPr>
        <p:spPr>
          <a:xfrm rot="16200000" flipH="1">
            <a:off x="5144760" y="1324080"/>
            <a:ext cx="911160" cy="114300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feld 18"/>
          <p:cNvSpPr/>
          <p:nvPr/>
        </p:nvSpPr>
        <p:spPr>
          <a:xfrm>
            <a:off x="914400" y="438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9: Export der stl-Datei  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307" name="Textfeld 20"/>
          <p:cNvSpPr/>
          <p:nvPr/>
        </p:nvSpPr>
        <p:spPr>
          <a:xfrm>
            <a:off x="5257800" y="582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10: Import der stl-Datei in Prusa Slicer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8EEF6AB-BC0F-4F34-91DC-DAEE2162A2C3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11" name="PlaceHolder 8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1636200" y="1577880"/>
            <a:ext cx="5943600" cy="3724920"/>
          </a:xfrm>
          <a:prstGeom prst="rect">
            <a:avLst/>
          </a:prstGeom>
          <a:ln w="0">
            <a:noFill/>
          </a:ln>
        </p:spPr>
      </p:pic>
      <p:sp>
        <p:nvSpPr>
          <p:cNvPr id="313" name="Textfeld 23"/>
          <p:cNvSpPr/>
          <p:nvPr/>
        </p:nvSpPr>
        <p:spPr>
          <a:xfrm>
            <a:off x="3310200" y="5467320"/>
            <a:ext cx="246420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11: </a:t>
            </a:r>
            <a:r>
              <a:rPr lang="de-DE" sz="11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Moodle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-Kurs des CWS [2]  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9280" cy="136728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Vielen Dank für Ihre Aufmerksamkeit!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Bock auf Synthie-Sounds ?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6230263-E0F8-4038-8CBA-A0F91B41C84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17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Quellen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280" cy="515160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[1]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  <a:hlinkClick r:id="rId3"/>
              </a:rPr>
              <a:t>https://www.ericasynths.lv/shop/diy-kits-1/mki-x-esedu-diy-system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[2]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https://</a:t>
            </a:r>
            <a:r>
              <a:rPr lang="de-DE" sz="1400" b="0" u="sng" strike="noStrike" spc="-1" dirty="0" err="1">
                <a:solidFill>
                  <a:srgbClr val="0046A0"/>
                </a:solidFill>
                <a:uFillTx/>
                <a:latin typeface="Arial"/>
                <a:ea typeface="DejaVu Sans"/>
              </a:rPr>
              <a:t>elearning.ohmportal.de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/</a:t>
            </a:r>
            <a:r>
              <a:rPr lang="de-DE" sz="1400" b="0" u="sng" strike="noStrike" spc="-1" dirty="0" err="1">
                <a:solidFill>
                  <a:srgbClr val="0046A0"/>
                </a:solidFill>
                <a:uFillTx/>
                <a:latin typeface="Arial"/>
                <a:ea typeface="DejaVu Sans"/>
              </a:rPr>
              <a:t>course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/</a:t>
            </a:r>
            <a:r>
              <a:rPr lang="de-DE" sz="1400" b="0" u="sng" strike="noStrike" spc="-1" dirty="0" err="1">
                <a:solidFill>
                  <a:srgbClr val="0046A0"/>
                </a:solidFill>
                <a:uFillTx/>
                <a:latin typeface="Arial"/>
                <a:ea typeface="DejaVu Sans"/>
              </a:rPr>
              <a:t>view.php?id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=10566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A8943FF-8B5F-4DF9-8658-94146E26AF3D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13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22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ftr" idx="3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3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52B09D5-0ECD-4574-85ED-F8E472591605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38" name="PlaceHolder 16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39" name="Grafik 338"/>
          <p:cNvPicPr/>
          <p:nvPr/>
        </p:nvPicPr>
        <p:blipFill>
          <a:blip r:embed="rId2"/>
          <a:srcRect l="2011" t="3214" r="2987" b="3886"/>
          <a:stretch/>
        </p:blipFill>
        <p:spPr>
          <a:xfrm>
            <a:off x="1177560" y="1001160"/>
            <a:ext cx="6805080" cy="5043600"/>
          </a:xfrm>
          <a:prstGeom prst="rect">
            <a:avLst/>
          </a:prstGeom>
          <a:ln w="0">
            <a:noFill/>
          </a:ln>
        </p:spPr>
      </p:pic>
      <p:sp>
        <p:nvSpPr>
          <p:cNvPr id="2" name="Textfeld 2">
            <a:extLst>
              <a:ext uri="{FF2B5EF4-FFF2-40B4-BE49-F238E27FC236}">
                <a16:creationId xmlns:a16="http://schemas.microsoft.com/office/drawing/2014/main" id="{D2FE42D1-94CB-E35B-5BC4-71768E2CA760}"/>
              </a:ext>
            </a:extLst>
          </p:cNvPr>
          <p:cNvSpPr/>
          <p:nvPr/>
        </p:nvSpPr>
        <p:spPr>
          <a:xfrm>
            <a:off x="1177560" y="5953084"/>
            <a:ext cx="548640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Abb.1</a:t>
            </a:r>
            <a:r>
              <a:rPr lang="de-DE" sz="1100" i="1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.: Schaltplan des </a:t>
            </a:r>
            <a:r>
              <a:rPr lang="de-DE" sz="1100" i="1" spc="-1" dirty="0">
                <a:solidFill>
                  <a:srgbClr val="000000"/>
                </a:solidFill>
                <a:latin typeface="Arial"/>
                <a:ea typeface="DejaVu Sans"/>
              </a:rPr>
              <a:t>VC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aus Fusion 360  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Oszillator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Inhaltsplatzhalter 3"/>
          <p:cNvPicPr/>
          <p:nvPr/>
        </p:nvPicPr>
        <p:blipFill>
          <a:blip r:embed="rId2"/>
          <a:stretch/>
        </p:blipFill>
        <p:spPr>
          <a:xfrm>
            <a:off x="4631400" y="1787760"/>
            <a:ext cx="4268880" cy="2678400"/>
          </a:xfrm>
          <a:prstGeom prst="rect">
            <a:avLst/>
          </a:prstGeom>
          <a:ln w="9525">
            <a:noFill/>
          </a:ln>
        </p:spPr>
      </p:pic>
      <p:sp>
        <p:nvSpPr>
          <p:cNvPr id="325" name="PlaceHolder 2"/>
          <p:cNvSpPr>
            <a:spLocks noGrp="1"/>
          </p:cNvSpPr>
          <p:nvPr>
            <p:ph type="ftr" idx="3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3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A7BBE8C-AC20-4F82-A704-4FA11F4319F3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327" name="Grafik 2"/>
          <p:cNvPicPr/>
          <p:nvPr/>
        </p:nvPicPr>
        <p:blipFill>
          <a:blip r:embed="rId3"/>
          <a:stretch/>
        </p:blipFill>
        <p:spPr>
          <a:xfrm>
            <a:off x="611640" y="1571400"/>
            <a:ext cx="4250160" cy="3111120"/>
          </a:xfrm>
          <a:prstGeom prst="rect">
            <a:avLst/>
          </a:prstGeom>
          <a:ln w="0">
            <a:noFill/>
          </a:ln>
        </p:spPr>
      </p:pic>
      <p:sp>
        <p:nvSpPr>
          <p:cNvPr id="328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38827BC0-028D-7666-9838-7E3232CF72F3}"/>
              </a:ext>
            </a:extLst>
          </p:cNvPr>
          <p:cNvSpPr/>
          <p:nvPr/>
        </p:nvSpPr>
        <p:spPr>
          <a:xfrm>
            <a:off x="611640" y="4768802"/>
            <a:ext cx="425016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Abb.1</a:t>
            </a:r>
            <a:r>
              <a:rPr lang="de-DE" sz="1100" i="1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.: Oszillatorschaltung </a:t>
            </a:r>
            <a:endParaRPr lang="de-DE" sz="1100" b="0" strike="noStrike" spc="-1" dirty="0">
              <a:latin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B9E615-9E25-D9B7-BBC3-849730F18361}"/>
              </a:ext>
            </a:extLst>
          </p:cNvPr>
          <p:cNvSpPr/>
          <p:nvPr/>
        </p:nvSpPr>
        <p:spPr>
          <a:xfrm>
            <a:off x="4893840" y="4768802"/>
            <a:ext cx="425016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Abb.13.: Simulation der Oszillatorschaltung in </a:t>
            </a:r>
            <a:r>
              <a:rPr lang="de-DE" sz="11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LTSpice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ftr" idx="3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3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0A3CE81-7F0E-4E36-9762-8FA7173902B2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32" name="PlaceHolder 12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" name="Grafik 2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65206C7F-09F6-CB1A-10E8-CCE26B1FA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" y="1142999"/>
            <a:ext cx="3010622" cy="4626361"/>
          </a:xfrm>
          <a:prstGeom prst="rect">
            <a:avLst/>
          </a:prstGeom>
        </p:spPr>
      </p:pic>
      <p:pic>
        <p:nvPicPr>
          <p:cNvPr id="7" name="Grafik 6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D41613E5-19C6-EF17-CA3D-A21291EE6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79" y="1142998"/>
            <a:ext cx="3181298" cy="4626362"/>
          </a:xfrm>
          <a:prstGeom prst="rect">
            <a:avLst/>
          </a:prstGeom>
        </p:spPr>
      </p:pic>
      <p:sp>
        <p:nvSpPr>
          <p:cNvPr id="8" name="Textfeld 23">
            <a:extLst>
              <a:ext uri="{FF2B5EF4-FFF2-40B4-BE49-F238E27FC236}">
                <a16:creationId xmlns:a16="http://schemas.microsoft.com/office/drawing/2014/main" id="{35AE0E87-2E47-95C9-0290-0374193B178C}"/>
              </a:ext>
            </a:extLst>
          </p:cNvPr>
          <p:cNvSpPr/>
          <p:nvPr/>
        </p:nvSpPr>
        <p:spPr>
          <a:xfrm>
            <a:off x="1063023" y="5815384"/>
            <a:ext cx="2661484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14: Layout des VCO in Fusion 360 </a:t>
            </a:r>
            <a:endParaRPr lang="de-DE" sz="1100" b="0" strike="noStrike" spc="-1" dirty="0">
              <a:latin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AB33BD-726E-EF7B-A34E-03ABEBB8B3D7}"/>
              </a:ext>
            </a:extLst>
          </p:cNvPr>
          <p:cNvSpPr/>
          <p:nvPr/>
        </p:nvSpPr>
        <p:spPr>
          <a:xfrm>
            <a:off x="4794777" y="5815384"/>
            <a:ext cx="320040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15: Rendering der </a:t>
            </a:r>
            <a:r>
              <a:rPr lang="de-DE" sz="1100" i="1" spc="-1" dirty="0">
                <a:solidFill>
                  <a:srgbClr val="000000"/>
                </a:solidFill>
                <a:latin typeface="Arial"/>
                <a:ea typeface="DejaVu Sans"/>
              </a:rPr>
              <a:t>VC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O-Platine (AISLER)   </a:t>
            </a:r>
            <a:endParaRPr lang="de-DE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0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SEQ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ftr" idx="3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35E5312-50A4-4ED7-9B00-1029EE55F194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43" name="PlaceHolder 20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44" name="Grafik 343"/>
          <p:cNvPicPr/>
          <p:nvPr/>
        </p:nvPicPr>
        <p:blipFill>
          <a:blip r:embed="rId2"/>
          <a:srcRect l="66" t="156" r="66" b="75"/>
          <a:stretch/>
        </p:blipFill>
        <p:spPr>
          <a:xfrm>
            <a:off x="914400" y="1097280"/>
            <a:ext cx="7314840" cy="4965840"/>
          </a:xfrm>
          <a:prstGeom prst="rect">
            <a:avLst/>
          </a:prstGeom>
          <a:ln w="0">
            <a:noFill/>
          </a:ln>
        </p:spPr>
      </p:pic>
      <p:sp>
        <p:nvSpPr>
          <p:cNvPr id="2" name="Textfeld 8">
            <a:extLst>
              <a:ext uri="{FF2B5EF4-FFF2-40B4-BE49-F238E27FC236}">
                <a16:creationId xmlns:a16="http://schemas.microsoft.com/office/drawing/2014/main" id="{0E560E8A-7236-5892-5D2B-A1376C86328C}"/>
              </a:ext>
            </a:extLst>
          </p:cNvPr>
          <p:cNvSpPr/>
          <p:nvPr/>
        </p:nvSpPr>
        <p:spPr>
          <a:xfrm>
            <a:off x="1370160" y="5933042"/>
            <a:ext cx="3547528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16: Schaltplan des </a:t>
            </a:r>
            <a:r>
              <a:rPr lang="de-DE" sz="1100" i="1" spc="-1" dirty="0" err="1">
                <a:solidFill>
                  <a:srgbClr val="000000"/>
                </a:solidFill>
                <a:latin typeface="Arial"/>
                <a:ea typeface="DejaVu Sans"/>
              </a:rPr>
              <a:t>Sequencers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aus Fusion 360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Agenda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360" cy="453564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Projektvorstellung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Architektur eines Synthesizer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Exemplarischer Aufbau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Low Frequency Oscillator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Rapid-Prototyping mit Fusion 360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3003494-0476-4839-BC0F-969C256A7DA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5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1. Projektvorstellung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200" cy="515160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Titel: Entwicklung eines modularen Synthesizers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Ziel: Erzeugung von Tönen auf elektronischem Wege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Motivation: Erweiterung des Kenntnisstands bezüglich analoger Schaltungstechnik und Leiterplattendesign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91E9CE3-E8FD-4026-AA20-2D31E6D06BEA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164" name="Grafik 6"/>
          <p:cNvPicPr/>
          <p:nvPr/>
        </p:nvPicPr>
        <p:blipFill>
          <a:blip r:embed="rId3"/>
          <a:srcRect l="8334" t="31978" r="7331" b="28005"/>
          <a:stretch/>
        </p:blipFill>
        <p:spPr>
          <a:xfrm>
            <a:off x="395640" y="2878200"/>
            <a:ext cx="7922520" cy="2504880"/>
          </a:xfrm>
          <a:prstGeom prst="rect">
            <a:avLst/>
          </a:prstGeom>
          <a:ln w="0">
            <a:noFill/>
          </a:ln>
        </p:spPr>
      </p:pic>
      <p:sp>
        <p:nvSpPr>
          <p:cNvPr id="165" name="Textfeld 7"/>
          <p:cNvSpPr/>
          <p:nvPr/>
        </p:nvSpPr>
        <p:spPr>
          <a:xfrm>
            <a:off x="397800" y="5469480"/>
            <a:ext cx="79200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1.: Beispielfoto eines modularen Synthesizers [1]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6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2. Architektur eines Synthesizer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AE4F6F6-5D40-4E0F-B803-5D542F004B33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70" name="Textfeld 5"/>
          <p:cNvSpPr/>
          <p:nvPr/>
        </p:nvSpPr>
        <p:spPr>
          <a:xfrm>
            <a:off x="74520" y="3354840"/>
            <a:ext cx="126288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Erzeugung verschiedener Klänge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1" name="Textfeld 6"/>
          <p:cNvSpPr/>
          <p:nvPr/>
        </p:nvSpPr>
        <p:spPr>
          <a:xfrm>
            <a:off x="35640" y="1150920"/>
            <a:ext cx="4291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Funktionsstruktur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2" name="Textfeld 7"/>
          <p:cNvSpPr/>
          <p:nvPr/>
        </p:nvSpPr>
        <p:spPr>
          <a:xfrm>
            <a:off x="4316400" y="1150920"/>
            <a:ext cx="46386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Produktstruktur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3" name="Textfeld 10"/>
          <p:cNvSpPr/>
          <p:nvPr/>
        </p:nvSpPr>
        <p:spPr>
          <a:xfrm>
            <a:off x="1614240" y="2155680"/>
            <a:ext cx="13716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Erzeugung von Signalen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4" name="Textfeld 11"/>
          <p:cNvSpPr/>
          <p:nvPr/>
        </p:nvSpPr>
        <p:spPr>
          <a:xfrm>
            <a:off x="3211920" y="355572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Klangform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5" name="Textfeld 14"/>
          <p:cNvSpPr/>
          <p:nvPr/>
        </p:nvSpPr>
        <p:spPr>
          <a:xfrm>
            <a:off x="3235680" y="502524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Periodisch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6" name="Textfeld 16"/>
          <p:cNvSpPr/>
          <p:nvPr/>
        </p:nvSpPr>
        <p:spPr>
          <a:xfrm>
            <a:off x="6148800" y="2133000"/>
            <a:ext cx="16066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VCO (Voltage Controlled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7" name="Textfeld 17"/>
          <p:cNvSpPr/>
          <p:nvPr/>
        </p:nvSpPr>
        <p:spPr>
          <a:xfrm>
            <a:off x="6101280" y="4939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LFO (Low Frequency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8" name="Textfeld 19"/>
          <p:cNvSpPr/>
          <p:nvPr/>
        </p:nvSpPr>
        <p:spPr>
          <a:xfrm>
            <a:off x="6127560" y="4548600"/>
            <a:ext cx="16365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Sequencer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9" name="Textfeld 22"/>
          <p:cNvSpPr/>
          <p:nvPr/>
        </p:nvSpPr>
        <p:spPr>
          <a:xfrm>
            <a:off x="6114600" y="3517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VCF (Voltage Controlled Filter)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0" name="Textfeld 24"/>
          <p:cNvSpPr/>
          <p:nvPr/>
        </p:nvSpPr>
        <p:spPr>
          <a:xfrm>
            <a:off x="4411440" y="34074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Hochpassfilter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1" name="Textfeld 25"/>
          <p:cNvSpPr/>
          <p:nvPr/>
        </p:nvSpPr>
        <p:spPr>
          <a:xfrm>
            <a:off x="4411440" y="38066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Tiefpassfilter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2" name="Textfeld 30"/>
          <p:cNvSpPr/>
          <p:nvPr/>
        </p:nvSpPr>
        <p:spPr>
          <a:xfrm>
            <a:off x="3235680" y="242100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Rechteck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3" name="Textfeld 32"/>
          <p:cNvSpPr/>
          <p:nvPr/>
        </p:nvSpPr>
        <p:spPr>
          <a:xfrm>
            <a:off x="3235680" y="206100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Sägezahn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4" name="Textfeld 35"/>
          <p:cNvSpPr/>
          <p:nvPr/>
        </p:nvSpPr>
        <p:spPr>
          <a:xfrm>
            <a:off x="4420440" y="2421000"/>
            <a:ext cx="15343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Rechteckgenerator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5" name="Textfeld 36"/>
          <p:cNvSpPr/>
          <p:nvPr/>
        </p:nvSpPr>
        <p:spPr>
          <a:xfrm>
            <a:off x="4411440" y="20556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Sägezahngenerator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6" name="Textfeld 41"/>
          <p:cNvSpPr/>
          <p:nvPr/>
        </p:nvSpPr>
        <p:spPr>
          <a:xfrm>
            <a:off x="1580400" y="3447360"/>
            <a:ext cx="13741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Veränderung von Klangparametern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7" name="Textfeld 42"/>
          <p:cNvSpPr/>
          <p:nvPr/>
        </p:nvSpPr>
        <p:spPr>
          <a:xfrm>
            <a:off x="4420440" y="41522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Mischer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8" name="Textfeld 43"/>
          <p:cNvSpPr/>
          <p:nvPr/>
        </p:nvSpPr>
        <p:spPr>
          <a:xfrm>
            <a:off x="6127560" y="4148280"/>
            <a:ext cx="16491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Audio Mixer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9" name="Textfeld 44"/>
          <p:cNvSpPr/>
          <p:nvPr/>
        </p:nvSpPr>
        <p:spPr>
          <a:xfrm>
            <a:off x="1625040" y="4696920"/>
            <a:ext cx="13593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Steuerung von Modulen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0" name="Textfeld 50"/>
          <p:cNvSpPr/>
          <p:nvPr/>
        </p:nvSpPr>
        <p:spPr>
          <a:xfrm>
            <a:off x="4398840" y="503064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Oszillator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1" name="Textfeld 51"/>
          <p:cNvSpPr/>
          <p:nvPr/>
        </p:nvSpPr>
        <p:spPr>
          <a:xfrm>
            <a:off x="3225240" y="4552560"/>
            <a:ext cx="971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Sequenziell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2" name="Textfeld 54"/>
          <p:cNvSpPr/>
          <p:nvPr/>
        </p:nvSpPr>
        <p:spPr>
          <a:xfrm>
            <a:off x="4399920" y="4547520"/>
            <a:ext cx="1551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Zähler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3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Gerade Verbindung 70"/>
          <p:cNvSpPr/>
          <p:nvPr/>
        </p:nvSpPr>
        <p:spPr>
          <a:xfrm>
            <a:off x="1337760" y="3677760"/>
            <a:ext cx="2426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Gerade Verbindung 71"/>
          <p:cNvSpPr/>
          <p:nvPr/>
        </p:nvSpPr>
        <p:spPr>
          <a:xfrm>
            <a:off x="1337760" y="3677760"/>
            <a:ext cx="285480" cy="1240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erade Verbindung 89"/>
          <p:cNvSpPr/>
          <p:nvPr/>
        </p:nvSpPr>
        <p:spPr>
          <a:xfrm>
            <a:off x="2955240" y="3677760"/>
            <a:ext cx="266400" cy="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Gerade Verbindung 95"/>
          <p:cNvSpPr/>
          <p:nvPr/>
        </p:nvSpPr>
        <p:spPr>
          <a:xfrm>
            <a:off x="2993760" y="4908240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erade Verbindung 99"/>
          <p:cNvSpPr/>
          <p:nvPr/>
        </p:nvSpPr>
        <p:spPr>
          <a:xfrm flipV="1">
            <a:off x="2993760" y="4690800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Gerade Verbindung 117"/>
          <p:cNvSpPr/>
          <p:nvPr/>
        </p:nvSpPr>
        <p:spPr>
          <a:xfrm>
            <a:off x="5945400" y="3545280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erade Verbindung 120"/>
          <p:cNvSpPr/>
          <p:nvPr/>
        </p:nvSpPr>
        <p:spPr>
          <a:xfrm flipV="1">
            <a:off x="5954400" y="3747240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erade Verbindung 123"/>
          <p:cNvSpPr/>
          <p:nvPr/>
        </p:nvSpPr>
        <p:spPr>
          <a:xfrm flipV="1">
            <a:off x="5963400" y="4289400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Gerade Verbindung 126"/>
          <p:cNvSpPr/>
          <p:nvPr/>
        </p:nvSpPr>
        <p:spPr>
          <a:xfrm>
            <a:off x="5952240" y="4685400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Gerade Verbindung 129"/>
          <p:cNvSpPr/>
          <p:nvPr/>
        </p:nvSpPr>
        <p:spPr>
          <a:xfrm flipV="1">
            <a:off x="5942160" y="5157000"/>
            <a:ext cx="158760" cy="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erade Verbindung 132"/>
          <p:cNvSpPr/>
          <p:nvPr/>
        </p:nvSpPr>
        <p:spPr>
          <a:xfrm>
            <a:off x="4199040" y="5163840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erade Verbindung 135"/>
          <p:cNvSpPr/>
          <p:nvPr/>
        </p:nvSpPr>
        <p:spPr>
          <a:xfrm flipV="1">
            <a:off x="4199040" y="4686120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Gerade Verbindung 141"/>
          <p:cNvSpPr/>
          <p:nvPr/>
        </p:nvSpPr>
        <p:spPr>
          <a:xfrm>
            <a:off x="4204440" y="3713400"/>
            <a:ext cx="194400" cy="22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Textfeld 299"/>
          <p:cNvSpPr/>
          <p:nvPr/>
        </p:nvSpPr>
        <p:spPr>
          <a:xfrm>
            <a:off x="8036280" y="3889440"/>
            <a:ext cx="9943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Synthesizer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5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Gerade Verbindung 306"/>
          <p:cNvSpPr/>
          <p:nvPr/>
        </p:nvSpPr>
        <p:spPr>
          <a:xfrm flipH="1" flipV="1">
            <a:off x="7764480" y="3755520"/>
            <a:ext cx="271440" cy="272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Gerade Verbindung 309"/>
          <p:cNvSpPr/>
          <p:nvPr/>
        </p:nvSpPr>
        <p:spPr>
          <a:xfrm flipH="1">
            <a:off x="7777080" y="4027680"/>
            <a:ext cx="258840" cy="25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Gerade Verbindung 312"/>
          <p:cNvSpPr/>
          <p:nvPr/>
        </p:nvSpPr>
        <p:spPr>
          <a:xfrm flipH="1">
            <a:off x="7772760" y="4027680"/>
            <a:ext cx="263160" cy="657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erade Verbindung 315"/>
          <p:cNvSpPr/>
          <p:nvPr/>
        </p:nvSpPr>
        <p:spPr>
          <a:xfrm flipH="1">
            <a:off x="7765560" y="4027680"/>
            <a:ext cx="270360" cy="1192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Gerade Verbindung 352"/>
          <p:cNvSpPr/>
          <p:nvPr/>
        </p:nvSpPr>
        <p:spPr>
          <a:xfrm>
            <a:off x="4204080" y="3737880"/>
            <a:ext cx="202680" cy="516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Textfeld 134"/>
          <p:cNvSpPr/>
          <p:nvPr/>
        </p:nvSpPr>
        <p:spPr>
          <a:xfrm>
            <a:off x="3221640" y="288216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Lautstärke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2" name="Textfeld 136"/>
          <p:cNvSpPr/>
          <p:nvPr/>
        </p:nvSpPr>
        <p:spPr>
          <a:xfrm>
            <a:off x="4411440" y="2882160"/>
            <a:ext cx="15314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Verstärker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3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Textfeld 143"/>
          <p:cNvSpPr/>
          <p:nvPr/>
        </p:nvSpPr>
        <p:spPr>
          <a:xfrm>
            <a:off x="6125760" y="2790000"/>
            <a:ext cx="16120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VCA (Voltage Controlled Amplifier)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5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Gerade Verbindung 287"/>
          <p:cNvSpPr/>
          <p:nvPr/>
        </p:nvSpPr>
        <p:spPr>
          <a:xfrm flipV="1">
            <a:off x="4204440" y="3535560"/>
            <a:ext cx="21456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 Exemplarischer Aufbau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29E6CA6-CC10-4579-9B6B-EA31453D6FE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de-DE" sz="1000" b="0" strike="noStrike" spc="-1">
              <a:latin typeface="Times New Roman"/>
            </a:endParaRPr>
          </a:p>
        </p:txBody>
      </p:sp>
      <p:grpSp>
        <p:nvGrpSpPr>
          <p:cNvPr id="233" name="Gruppieren 12"/>
          <p:cNvGrpSpPr/>
          <p:nvPr/>
        </p:nvGrpSpPr>
        <p:grpSpPr>
          <a:xfrm>
            <a:off x="519120" y="2876040"/>
            <a:ext cx="1158480" cy="624600"/>
            <a:chOff x="519120" y="2876040"/>
            <a:chExt cx="1158480" cy="624600"/>
          </a:xfrm>
        </p:grpSpPr>
        <p:sp>
          <p:nvSpPr>
            <p:cNvPr id="234" name="Textfeld 5"/>
            <p:cNvSpPr/>
            <p:nvPr/>
          </p:nvSpPr>
          <p:spPr>
            <a:xfrm>
              <a:off x="5191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Sequencer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35" name="Rechteck 9"/>
            <p:cNvSpPr/>
            <p:nvPr/>
          </p:nvSpPr>
          <p:spPr>
            <a:xfrm>
              <a:off x="5302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3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237" name="Gruppieren 14"/>
          <p:cNvGrpSpPr/>
          <p:nvPr/>
        </p:nvGrpSpPr>
        <p:grpSpPr>
          <a:xfrm>
            <a:off x="2093040" y="2876040"/>
            <a:ext cx="1158480" cy="624600"/>
            <a:chOff x="2093040" y="2876040"/>
            <a:chExt cx="1158480" cy="624600"/>
          </a:xfrm>
        </p:grpSpPr>
        <p:sp>
          <p:nvSpPr>
            <p:cNvPr id="238" name="Textfeld 5"/>
            <p:cNvSpPr/>
            <p:nvPr/>
          </p:nvSpPr>
          <p:spPr>
            <a:xfrm>
              <a:off x="209304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VCO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39" name="Rechteck 16"/>
            <p:cNvSpPr/>
            <p:nvPr/>
          </p:nvSpPr>
          <p:spPr>
            <a:xfrm>
              <a:off x="210420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0" name="Gruppieren 17"/>
          <p:cNvGrpSpPr/>
          <p:nvPr/>
        </p:nvGrpSpPr>
        <p:grpSpPr>
          <a:xfrm>
            <a:off x="3666600" y="2876040"/>
            <a:ext cx="1158480" cy="624600"/>
            <a:chOff x="3666600" y="2876040"/>
            <a:chExt cx="1158480" cy="624600"/>
          </a:xfrm>
        </p:grpSpPr>
        <p:sp>
          <p:nvSpPr>
            <p:cNvPr id="241" name="Textfeld 5"/>
            <p:cNvSpPr/>
            <p:nvPr/>
          </p:nvSpPr>
          <p:spPr>
            <a:xfrm>
              <a:off x="366660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VCF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2" name="Rechteck 19"/>
            <p:cNvSpPr/>
            <p:nvPr/>
          </p:nvSpPr>
          <p:spPr>
            <a:xfrm>
              <a:off x="367776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3" name="Gruppieren 20"/>
          <p:cNvGrpSpPr/>
          <p:nvPr/>
        </p:nvGrpSpPr>
        <p:grpSpPr>
          <a:xfrm>
            <a:off x="5206320" y="2876040"/>
            <a:ext cx="1158480" cy="624600"/>
            <a:chOff x="5206320" y="2876040"/>
            <a:chExt cx="1158480" cy="624600"/>
          </a:xfrm>
        </p:grpSpPr>
        <p:sp>
          <p:nvSpPr>
            <p:cNvPr id="244" name="Textfeld 5"/>
            <p:cNvSpPr/>
            <p:nvPr/>
          </p:nvSpPr>
          <p:spPr>
            <a:xfrm>
              <a:off x="52063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VCA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5" name="Rechteck 22"/>
            <p:cNvSpPr/>
            <p:nvPr/>
          </p:nvSpPr>
          <p:spPr>
            <a:xfrm>
              <a:off x="52174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6" name="Gruppieren 24"/>
          <p:cNvGrpSpPr/>
          <p:nvPr/>
        </p:nvGrpSpPr>
        <p:grpSpPr>
          <a:xfrm>
            <a:off x="6777360" y="2876040"/>
            <a:ext cx="1760760" cy="624600"/>
            <a:chOff x="6777360" y="2876040"/>
            <a:chExt cx="1760760" cy="624600"/>
          </a:xfrm>
        </p:grpSpPr>
        <p:sp>
          <p:nvSpPr>
            <p:cNvPr id="247" name="Textfeld 5"/>
            <p:cNvSpPr/>
            <p:nvPr/>
          </p:nvSpPr>
          <p:spPr>
            <a:xfrm>
              <a:off x="6777360" y="2876040"/>
              <a:ext cx="17467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Lautsprecher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8" name="Rechteck 26"/>
            <p:cNvSpPr/>
            <p:nvPr/>
          </p:nvSpPr>
          <p:spPr>
            <a:xfrm>
              <a:off x="6791400" y="2876040"/>
              <a:ext cx="17467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9" name="Gruppieren 27"/>
          <p:cNvGrpSpPr/>
          <p:nvPr/>
        </p:nvGrpSpPr>
        <p:grpSpPr>
          <a:xfrm>
            <a:off x="4419720" y="4247280"/>
            <a:ext cx="1158480" cy="624600"/>
            <a:chOff x="4419720" y="4247280"/>
            <a:chExt cx="1158480" cy="624600"/>
          </a:xfrm>
        </p:grpSpPr>
        <p:sp>
          <p:nvSpPr>
            <p:cNvPr id="250" name="Textfeld 5"/>
            <p:cNvSpPr/>
            <p:nvPr/>
          </p:nvSpPr>
          <p:spPr>
            <a:xfrm>
              <a:off x="4419720" y="424728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LFO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51" name="Rechteck 29"/>
            <p:cNvSpPr/>
            <p:nvPr/>
          </p:nvSpPr>
          <p:spPr>
            <a:xfrm>
              <a:off x="4430880" y="424728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52" name="Gerade Verbindung mit Pfeil 37"/>
          <p:cNvSpPr/>
          <p:nvPr/>
        </p:nvSpPr>
        <p:spPr>
          <a:xfrm flipV="1">
            <a:off x="1677960" y="318744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3" name="Gerade Verbindung mit Pfeil 40"/>
          <p:cNvSpPr/>
          <p:nvPr/>
        </p:nvSpPr>
        <p:spPr>
          <a:xfrm flipV="1">
            <a:off x="3267360" y="320508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4" name="Gerade Verbindung mit Pfeil 41"/>
          <p:cNvSpPr/>
          <p:nvPr/>
        </p:nvSpPr>
        <p:spPr>
          <a:xfrm flipV="1">
            <a:off x="4818600" y="320508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5" name="Gerade Verbindung mit Pfeil 42"/>
          <p:cNvSpPr/>
          <p:nvPr/>
        </p:nvSpPr>
        <p:spPr>
          <a:xfrm flipV="1">
            <a:off x="6351480" y="318744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56" name="Grafik 11" descr="Notenschrift mit einfarbiger Füllung"/>
          <p:cNvPicPr/>
          <p:nvPr/>
        </p:nvPicPr>
        <p:blipFill>
          <a:blip r:embed="rId3"/>
          <a:stretch/>
        </p:blipFill>
        <p:spPr>
          <a:xfrm>
            <a:off x="6960240" y="1826280"/>
            <a:ext cx="1298520" cy="1361880"/>
          </a:xfrm>
          <a:prstGeom prst="rect">
            <a:avLst/>
          </a:prstGeom>
          <a:ln w="0">
            <a:noFill/>
          </a:ln>
        </p:spPr>
      </p:pic>
      <p:grpSp>
        <p:nvGrpSpPr>
          <p:cNvPr id="257" name="Gruppieren 130"/>
          <p:cNvGrpSpPr/>
          <p:nvPr/>
        </p:nvGrpSpPr>
        <p:grpSpPr>
          <a:xfrm>
            <a:off x="4251600" y="3500280"/>
            <a:ext cx="1540080" cy="746640"/>
            <a:chOff x="4251600" y="3500280"/>
            <a:chExt cx="1540080" cy="746640"/>
          </a:xfrm>
        </p:grpSpPr>
        <p:sp>
          <p:nvSpPr>
            <p:cNvPr id="258" name="Gerade Verbindung mit Pfeil 31"/>
            <p:cNvSpPr/>
            <p:nvPr/>
          </p:nvSpPr>
          <p:spPr>
            <a:xfrm flipV="1">
              <a:off x="4251600" y="3499920"/>
              <a:ext cx="360" cy="384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9" name="Gerade Verbindung mit Pfeil 32"/>
            <p:cNvSpPr/>
            <p:nvPr/>
          </p:nvSpPr>
          <p:spPr>
            <a:xfrm flipV="1">
              <a:off x="5791320" y="3499920"/>
              <a:ext cx="360" cy="384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0" name="Gerade Verbindung 46"/>
            <p:cNvSpPr/>
            <p:nvPr/>
          </p:nvSpPr>
          <p:spPr>
            <a:xfrm>
              <a:off x="4251600" y="3885120"/>
              <a:ext cx="1539720" cy="36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 Verbindung 47"/>
            <p:cNvSpPr/>
            <p:nvPr/>
          </p:nvSpPr>
          <p:spPr>
            <a:xfrm>
              <a:off x="5004360" y="3885120"/>
              <a:ext cx="360" cy="36180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Gruppieren 129"/>
          <p:cNvGrpSpPr/>
          <p:nvPr/>
        </p:nvGrpSpPr>
        <p:grpSpPr>
          <a:xfrm>
            <a:off x="2672280" y="3505680"/>
            <a:ext cx="1747080" cy="1054080"/>
            <a:chOff x="2672280" y="3505680"/>
            <a:chExt cx="1747080" cy="1054080"/>
          </a:xfrm>
        </p:grpSpPr>
        <p:sp>
          <p:nvSpPr>
            <p:cNvPr id="263" name="Gerade Verbindung mit Pfeil 61"/>
            <p:cNvSpPr/>
            <p:nvPr/>
          </p:nvSpPr>
          <p:spPr>
            <a:xfrm flipV="1">
              <a:off x="2676960" y="3505680"/>
              <a:ext cx="360" cy="1053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prstDash val="dash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4" name="Gerade Verbindung 62"/>
            <p:cNvSpPr/>
            <p:nvPr/>
          </p:nvSpPr>
          <p:spPr>
            <a:xfrm>
              <a:off x="2672280" y="4559400"/>
              <a:ext cx="1747080" cy="360"/>
            </a:xfrm>
            <a:prstGeom prst="line">
              <a:avLst/>
            </a:prstGeom>
            <a:ln>
              <a:solidFill>
                <a:srgbClr val="0046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6B9817B-97F4-450B-BC08-91B2F3A4EDD5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68" name="Grafik 242"/>
          <p:cNvPicPr/>
          <p:nvPr/>
        </p:nvPicPr>
        <p:blipFill>
          <a:blip r:embed="rId2"/>
          <a:stretch/>
        </p:blipFill>
        <p:spPr>
          <a:xfrm>
            <a:off x="1117440" y="914400"/>
            <a:ext cx="6948360" cy="476928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1189800" y="5800680"/>
            <a:ext cx="548640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</a:t>
            </a:r>
            <a:r>
              <a:rPr lang="de-DE" sz="1100" i="1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.: Schaltplan des LFO aus Fusion 360  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ftr" idx="1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4C659B8-C2DD-448B-A67D-1FFCEB6A58E4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74" name="Textfeld 1"/>
          <p:cNvSpPr/>
          <p:nvPr/>
        </p:nvSpPr>
        <p:spPr>
          <a:xfrm>
            <a:off x="3832560" y="2727720"/>
            <a:ext cx="1499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Layout Fusion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76" name="Grafik 275"/>
          <p:cNvPicPr/>
          <p:nvPr/>
        </p:nvPicPr>
        <p:blipFill>
          <a:blip r:embed="rId2"/>
          <a:stretch/>
        </p:blipFill>
        <p:spPr>
          <a:xfrm>
            <a:off x="228600" y="1682280"/>
            <a:ext cx="4885200" cy="3781080"/>
          </a:xfrm>
          <a:prstGeom prst="rect">
            <a:avLst/>
          </a:prstGeom>
          <a:ln w="0">
            <a:noFill/>
          </a:ln>
        </p:spPr>
      </p:pic>
      <p:pic>
        <p:nvPicPr>
          <p:cNvPr id="277" name="Grafik 276"/>
          <p:cNvPicPr/>
          <p:nvPr/>
        </p:nvPicPr>
        <p:blipFill>
          <a:blip r:embed="rId3"/>
          <a:stretch/>
        </p:blipFill>
        <p:spPr>
          <a:xfrm>
            <a:off x="5221800" y="2207520"/>
            <a:ext cx="3720240" cy="2880360"/>
          </a:xfrm>
          <a:prstGeom prst="rect">
            <a:avLst/>
          </a:prstGeom>
          <a:ln w="0">
            <a:noFill/>
          </a:ln>
        </p:spPr>
      </p:pic>
      <p:sp>
        <p:nvSpPr>
          <p:cNvPr id="278" name="Textfeld 4"/>
          <p:cNvSpPr/>
          <p:nvPr/>
        </p:nvSpPr>
        <p:spPr>
          <a:xfrm>
            <a:off x="253800" y="5512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3: Layout des LFO in Fusion 360  </a:t>
            </a:r>
            <a:endParaRPr lang="de-DE" sz="1100" b="0" strike="noStrike" spc="-1" dirty="0">
              <a:latin typeface="Arial"/>
            </a:endParaRPr>
          </a:p>
        </p:txBody>
      </p:sp>
      <p:sp>
        <p:nvSpPr>
          <p:cNvPr id="279" name="Textfeld 8"/>
          <p:cNvSpPr/>
          <p:nvPr/>
        </p:nvSpPr>
        <p:spPr>
          <a:xfrm>
            <a:off x="5257800" y="52293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4: Rendering der LFO-Platine (AISLER)  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ftr" idx="2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3931197-8366-4FD0-87A8-51AA15BC465E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83" name="Grafik 257"/>
          <p:cNvPicPr/>
          <p:nvPr/>
        </p:nvPicPr>
        <p:blipFill>
          <a:blip r:embed="rId2"/>
          <a:srcRect t="4937" b="47526"/>
          <a:stretch/>
        </p:blipFill>
        <p:spPr>
          <a:xfrm>
            <a:off x="253800" y="908280"/>
            <a:ext cx="4455360" cy="913680"/>
          </a:xfrm>
          <a:prstGeom prst="rect">
            <a:avLst/>
          </a:prstGeom>
          <a:ln w="0">
            <a:noFill/>
          </a:ln>
        </p:spPr>
      </p:pic>
      <p:pic>
        <p:nvPicPr>
          <p:cNvPr id="284" name="Grafik 258"/>
          <p:cNvPicPr/>
          <p:nvPr/>
        </p:nvPicPr>
        <p:blipFill>
          <a:blip r:embed="rId3"/>
          <a:srcRect l="702"/>
          <a:stretch/>
        </p:blipFill>
        <p:spPr>
          <a:xfrm>
            <a:off x="5120280" y="2217240"/>
            <a:ext cx="3612240" cy="260604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86" name="Grafik 285"/>
          <p:cNvPicPr/>
          <p:nvPr/>
        </p:nvPicPr>
        <p:blipFill>
          <a:blip r:embed="rId4"/>
          <a:srcRect b="31504"/>
          <a:stretch/>
        </p:blipFill>
        <p:spPr>
          <a:xfrm>
            <a:off x="464400" y="2778480"/>
            <a:ext cx="2327400" cy="2834280"/>
          </a:xfrm>
          <a:prstGeom prst="rect">
            <a:avLst/>
          </a:prstGeom>
          <a:ln w="0">
            <a:noFill/>
          </a:ln>
        </p:spPr>
      </p:pic>
      <p:sp>
        <p:nvSpPr>
          <p:cNvPr id="287" name="Freihandform 286"/>
          <p:cNvSpPr/>
          <p:nvPr/>
        </p:nvSpPr>
        <p:spPr>
          <a:xfrm rot="16200000" flipH="1">
            <a:off x="4988160" y="1033200"/>
            <a:ext cx="911160" cy="114300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Freihandform 287"/>
          <p:cNvSpPr/>
          <p:nvPr/>
        </p:nvSpPr>
        <p:spPr>
          <a:xfrm>
            <a:off x="2935800" y="3863160"/>
            <a:ext cx="2057400" cy="64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feld 9"/>
          <p:cNvSpPr/>
          <p:nvPr/>
        </p:nvSpPr>
        <p:spPr>
          <a:xfrm>
            <a:off x="228600" y="18687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5: Export der Gerber-Datei in Fusion 360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90" name="Textfeld 12"/>
          <p:cNvSpPr/>
          <p:nvPr/>
        </p:nvSpPr>
        <p:spPr>
          <a:xfrm>
            <a:off x="5257800" y="5000760"/>
            <a:ext cx="320040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91" name="Textfeld 13"/>
          <p:cNvSpPr/>
          <p:nvPr/>
        </p:nvSpPr>
        <p:spPr>
          <a:xfrm>
            <a:off x="469800" y="5656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7: Fertige Prototypen-Platine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D0A30C2-FBC1-4BC1-86F8-F08FAF706342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95" name="Textfeld 1"/>
          <p:cNvSpPr/>
          <p:nvPr/>
        </p:nvSpPr>
        <p:spPr>
          <a:xfrm>
            <a:off x="2823480" y="2572560"/>
            <a:ext cx="3122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Frontplatten design in Fusion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9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97" name="Grafik 296"/>
          <p:cNvPicPr/>
          <p:nvPr/>
        </p:nvPicPr>
        <p:blipFill>
          <a:blip r:embed="rId2"/>
          <a:stretch/>
        </p:blipFill>
        <p:spPr>
          <a:xfrm rot="16176000">
            <a:off x="2398680" y="510840"/>
            <a:ext cx="4408200" cy="5425920"/>
          </a:xfrm>
          <a:prstGeom prst="rect">
            <a:avLst/>
          </a:prstGeom>
          <a:ln w="0">
            <a:noFill/>
          </a:ln>
        </p:spPr>
      </p:pic>
      <p:sp>
        <p:nvSpPr>
          <p:cNvPr id="298" name="Textfeld 15"/>
          <p:cNvSpPr/>
          <p:nvPr/>
        </p:nvSpPr>
        <p:spPr>
          <a:xfrm>
            <a:off x="2467800" y="4594680"/>
            <a:ext cx="457200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8: Konstruktion der Frontplatte mit 3D-Model der Platine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0</TotalTime>
  <Words>763</Words>
  <Application>Microsoft Macintosh PowerPoint</Application>
  <PresentationFormat>Bildschirmpräsentation (4:3)</PresentationFormat>
  <Paragraphs>161</Paragraphs>
  <Slides>17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ArialMT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Die Leiterplatte als Musikinstrument</vt:lpstr>
      <vt:lpstr>Agenda</vt:lpstr>
      <vt:lpstr>1. Projektvorstellung</vt:lpstr>
      <vt:lpstr>2. Architektur eines Synthesizer</vt:lpstr>
      <vt:lpstr>3. Exemplarischer Aufbau</vt:lpstr>
      <vt:lpstr>4.1  Low Frequency Oszillator</vt:lpstr>
      <vt:lpstr>4.1  Low Frequency Oszillator</vt:lpstr>
      <vt:lpstr>3.1  Rapid-Prototyping mit Fusion360</vt:lpstr>
      <vt:lpstr>3.1  Rapid-Prototyping mit Fusion360</vt:lpstr>
      <vt:lpstr>3.2  Rapid-Prototyping mit Fusion360</vt:lpstr>
      <vt:lpstr>3.2  Rapid-Prototyping mit Fusion360</vt:lpstr>
      <vt:lpstr>PowerPoint-Präsentation</vt:lpstr>
      <vt:lpstr>Quellen</vt:lpstr>
      <vt:lpstr>Anhang: VCO </vt:lpstr>
      <vt:lpstr>Anhang: Oszillator </vt:lpstr>
      <vt:lpstr>Anhang: VCO </vt:lpstr>
      <vt:lpstr>Anhang: SEQ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Produktarchitektur und -Strategien </dc:title>
  <dc:subject/>
  <dc:creator>dilmanvi74631</dc:creator>
  <dc:description/>
  <cp:lastModifiedBy>dilmanvi74631</cp:lastModifiedBy>
  <cp:revision>41</cp:revision>
  <cp:lastPrinted>2000-02-04T07:33:50Z</cp:lastPrinted>
  <dcterms:created xsi:type="dcterms:W3CDTF">2022-10-13T16:02:40Z</dcterms:created>
  <dcterms:modified xsi:type="dcterms:W3CDTF">2022-12-18T00:01:44Z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14</vt:i4>
  </property>
</Properties>
</file>