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71" r:id="rId8"/>
    <p:sldId id="260" r:id="rId9"/>
    <p:sldId id="269" r:id="rId10"/>
    <p:sldId id="264" r:id="rId11"/>
    <p:sldId id="270" r:id="rId12"/>
    <p:sldId id="265" r:id="rId13"/>
    <p:sldId id="261" r:id="rId14"/>
    <p:sldId id="266" r:id="rId15"/>
    <p:sldId id="267" r:id="rId16"/>
    <p:sldId id="268" r:id="rId17"/>
  </p:sldIdLst>
  <p:sldSz cx="9144000" cy="6858000" type="screen4x3"/>
  <p:notesSz cx="6723063" cy="98520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>
      <p:cViewPr>
        <p:scale>
          <a:sx n="99" d="100"/>
          <a:sy n="99" d="100"/>
        </p:scale>
        <p:origin x="1464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4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47" name="PlaceHolder 4"/>
          <p:cNvSpPr>
            <a:spLocks noGrp="1"/>
          </p:cNvSpPr>
          <p:nvPr>
            <p:ph type="dt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de-DE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de-DE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48" name="PlaceHolder 5"/>
          <p:cNvSpPr>
            <a:spLocks noGrp="1"/>
          </p:cNvSpPr>
          <p:nvPr>
            <p:ph type="ftr" idx="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de-DE" sz="1400" b="0" strike="noStrike" spc="-1">
                <a:latin typeface="Times New Roman"/>
              </a:defRPr>
            </a:lvl1pPr>
          </a:lstStyle>
          <a:p>
            <a:r>
              <a:rPr lang="de-DE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49" name="PlaceHolder 6"/>
          <p:cNvSpPr>
            <a:spLocks noGrp="1"/>
          </p:cNvSpPr>
          <p:nvPr>
            <p:ph type="sldNum" idx="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de-DE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5AAB67CA-36E7-45A5-BF13-A22122B1375D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760" cy="44334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360" cy="142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sldNum" idx="32"/>
          </p:nvPr>
        </p:nvSpPr>
        <p:spPr>
          <a:xfrm>
            <a:off x="4370400" y="9318600"/>
            <a:ext cx="1493640" cy="491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800" b="0" strike="noStrike" spc="-1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800" b="0" strike="noStrike" spc="-1">
                <a:solidFill>
                  <a:srgbClr val="000000"/>
                </a:solidFill>
                <a:latin typeface="Arial"/>
                <a:ea typeface="+mn-ea"/>
              </a:rPr>
              <a:t>Folie </a:t>
            </a:r>
            <a:fld id="{4D7BF617-7300-4B4B-B63A-80B169E8E20D}" type="slidenum">
              <a:rPr lang="en-US" sz="800" b="0" strike="noStrike" spc="-1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lang="de-DE" sz="8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760" cy="44334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360" cy="142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sldNum" idx="33"/>
          </p:nvPr>
        </p:nvSpPr>
        <p:spPr>
          <a:xfrm>
            <a:off x="4370400" y="9318600"/>
            <a:ext cx="1493640" cy="491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Folie </a:t>
            </a:r>
            <a:fld id="{C2A719D2-948A-4EA0-95EF-6FE296051600}" type="slidenum">
              <a:rPr lang="en-US" sz="1400" b="0" strike="noStrike" spc="-1">
                <a:latin typeface="Times New Roman"/>
              </a:rPr>
              <a:t>2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25" y="738188"/>
            <a:ext cx="4927600" cy="369570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760" cy="44334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360" cy="142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sldNum" idx="34"/>
          </p:nvPr>
        </p:nvSpPr>
        <p:spPr>
          <a:xfrm>
            <a:off x="4370400" y="9318600"/>
            <a:ext cx="1493640" cy="491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Folie </a:t>
            </a:r>
            <a:fld id="{7F66BE42-C94A-42F8-8F5D-88C2408C8792}" type="slidenum">
              <a:rPr lang="en-US" sz="1400" b="0" strike="noStrike" spc="-1">
                <a:latin typeface="Times New Roman"/>
              </a:rPr>
              <a:t>3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25" y="738188"/>
            <a:ext cx="4927600" cy="369570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760" cy="44334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360" cy="142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sldNum" idx="35"/>
          </p:nvPr>
        </p:nvSpPr>
        <p:spPr>
          <a:xfrm>
            <a:off x="4370400" y="9318600"/>
            <a:ext cx="1493640" cy="491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Folie </a:t>
            </a:r>
            <a:fld id="{DAFAB654-782A-44A3-97FE-C840D23AFFF2}" type="slidenum">
              <a:rPr lang="en-US" sz="1400" b="0" strike="noStrike" spc="-1">
                <a:latin typeface="Times New Roman"/>
              </a:rPr>
              <a:t>4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25" y="738188"/>
            <a:ext cx="4927600" cy="369570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760" cy="44334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360" cy="142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sldNum" idx="35"/>
          </p:nvPr>
        </p:nvSpPr>
        <p:spPr>
          <a:xfrm>
            <a:off x="4370400" y="9318600"/>
            <a:ext cx="1493640" cy="491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Folie </a:t>
            </a:r>
            <a:fld id="{DAFAB654-782A-44A3-97FE-C840D23AFFF2}" type="slidenum">
              <a:rPr lang="en-US" sz="1400" b="0" strike="noStrike" spc="-1">
                <a:latin typeface="Times New Roman"/>
              </a:rPr>
              <a:t>5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5766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25" y="738188"/>
            <a:ext cx="4927600" cy="369570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760" cy="44334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360" cy="142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sldNum" idx="36"/>
          </p:nvPr>
        </p:nvSpPr>
        <p:spPr>
          <a:xfrm>
            <a:off x="4370400" y="9318600"/>
            <a:ext cx="1493640" cy="491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Folie </a:t>
            </a:r>
            <a:fld id="{FD807312-3C78-49FC-A23A-D66E49BA66BE}" type="slidenum">
              <a:rPr lang="en-US" sz="1400" b="0" strike="noStrike" spc="-1">
                <a:latin typeface="Times New Roman"/>
              </a:rPr>
              <a:t>12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25" y="738188"/>
            <a:ext cx="4927600" cy="3695700"/>
          </a:xfrm>
          <a:prstGeom prst="rect">
            <a:avLst/>
          </a:prstGeom>
          <a:ln w="0">
            <a:noFill/>
          </a:ln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760" cy="44334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7360" cy="142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sldNum" idx="37"/>
          </p:nvPr>
        </p:nvSpPr>
        <p:spPr>
          <a:xfrm>
            <a:off x="4370400" y="9318600"/>
            <a:ext cx="1493640" cy="491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Folie </a:t>
            </a:r>
            <a:fld id="{12272F78-2708-4FC2-A7C1-AF913C76579F}" type="slidenum">
              <a:rPr lang="en-US" sz="1400" b="0" strike="noStrike" spc="-1">
                <a:latin typeface="Times New Roman"/>
              </a:rPr>
              <a:t>13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964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252000" y="3704040"/>
            <a:ext cx="863964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25200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67928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3173040" y="101268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094440" y="101268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252000" y="370404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3173040" y="370404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6094440" y="370404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B2E63C6-D375-49D0-B9E3-9D55F666EC58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252000" y="1012680"/>
            <a:ext cx="863964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3E0AD17-D148-4BEB-BC02-7CA594C2409E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964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5315862-F73E-435A-A92F-9F4CA2839C37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EF78911-17FC-41F6-BE63-CEA433D12008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7FFC628-000A-4CF9-9FB4-D920702C4DAA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250920" y="188640"/>
            <a:ext cx="8639640" cy="266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7BCAEA4-42EF-4F4F-9DDA-74B0A0828ABF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25200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3CAC7DB-53EC-4213-BDE6-675AEFA36956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252000" y="1012680"/>
            <a:ext cx="863964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67928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253A72D-7290-4D28-9AA3-41B524ACABF7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252000" y="3704040"/>
            <a:ext cx="863964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C5CBE38-880C-426B-AE44-A645F8F7BF42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964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252000" y="3704040"/>
            <a:ext cx="863964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6218C51-1CDB-40C3-A82F-85284268179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25200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467928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4206BFF-57D9-4245-AFD8-768E3417D186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3173040" y="101268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6094440" y="101268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252000" y="370404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/>
          </p:nvPr>
        </p:nvSpPr>
        <p:spPr>
          <a:xfrm>
            <a:off x="3173040" y="370404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/>
          </p:nvPr>
        </p:nvSpPr>
        <p:spPr>
          <a:xfrm>
            <a:off x="6094440" y="370404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D1331AA-25BF-4E26-82C8-BD3EA21744D9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F0E309C4-5093-4747-BE07-4DD19E484D91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252000" y="1012680"/>
            <a:ext cx="863964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8CE6681-330A-424B-A814-8789BCB9353D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964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80E32B7E-AB0D-45D7-9518-CBA12E0FCA99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8C49F825-E63A-4CCE-899C-9CA9AC78D440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2AA61897-B5D1-44B7-9AD0-1B6ED3C367CC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964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250920" y="188640"/>
            <a:ext cx="8639640" cy="266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274A05DB-691E-4544-B0ED-B410F05E7ED2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25200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A17FF3B-3CF3-4B41-B182-83FF83370E92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467928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D3FD7900-8C7C-4130-B9B5-59881AE5283F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252000" y="3704040"/>
            <a:ext cx="863964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11DA8C6-F1F3-448B-9F71-1D7C92045F5C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964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252000" y="3704040"/>
            <a:ext cx="863964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3013474-88B5-49A4-91B7-5E31BFB3FD1A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25200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467928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5217A070-56A2-43B4-865E-DF141C244CD9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3173040" y="101268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6094440" y="101268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/>
          </p:nvPr>
        </p:nvSpPr>
        <p:spPr>
          <a:xfrm>
            <a:off x="252000" y="370404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/>
          </p:nvPr>
        </p:nvSpPr>
        <p:spPr>
          <a:xfrm>
            <a:off x="3173040" y="370404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/>
          </p:nvPr>
        </p:nvSpPr>
        <p:spPr>
          <a:xfrm>
            <a:off x="6094440" y="3704040"/>
            <a:ext cx="278172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7B3A398D-8A37-4982-92B7-DB7906B66B8D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250920" y="188640"/>
            <a:ext cx="8639640" cy="266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25200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515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679280" y="370404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9280" y="1012680"/>
            <a:ext cx="421596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252000" y="3704040"/>
            <a:ext cx="8639640" cy="24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8" hidden="1"/>
          <p:cNvSpPr/>
          <p:nvPr/>
        </p:nvSpPr>
        <p:spPr>
          <a:xfrm>
            <a:off x="9509040" y="574560"/>
            <a:ext cx="184320" cy="4611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Text Box 265" hidden="1"/>
          <p:cNvSpPr/>
          <p:nvPr/>
        </p:nvSpPr>
        <p:spPr>
          <a:xfrm>
            <a:off x="3276720" y="4800600"/>
            <a:ext cx="183960" cy="2149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293"/>
          <p:cNvSpPr/>
          <p:nvPr/>
        </p:nvSpPr>
        <p:spPr>
          <a:xfrm>
            <a:off x="3492360" y="765000"/>
            <a:ext cx="4319640" cy="360"/>
          </a:xfrm>
          <a:prstGeom prst="line">
            <a:avLst/>
          </a:prstGeom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Line 294"/>
          <p:cNvSpPr/>
          <p:nvPr/>
        </p:nvSpPr>
        <p:spPr>
          <a:xfrm flipH="1">
            <a:off x="3058920" y="836280"/>
            <a:ext cx="4176720" cy="360"/>
          </a:xfrm>
          <a:prstGeom prst="line">
            <a:avLst/>
          </a:prstGeom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Rectangle 257" hidden="1"/>
          <p:cNvSpPr/>
          <p:nvPr/>
        </p:nvSpPr>
        <p:spPr>
          <a:xfrm>
            <a:off x="251640" y="6237360"/>
            <a:ext cx="8639640" cy="2520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Rectangle 89" hidden="1"/>
          <p:cNvSpPr/>
          <p:nvPr/>
        </p:nvSpPr>
        <p:spPr>
          <a:xfrm>
            <a:off x="250920" y="836640"/>
            <a:ext cx="8639640" cy="5688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Grafik 13"/>
          <p:cNvPicPr/>
          <p:nvPr/>
        </p:nvPicPr>
        <p:blipFill>
          <a:blip r:embed="rId14"/>
          <a:stretch/>
        </p:blipFill>
        <p:spPr>
          <a:xfrm>
            <a:off x="6120000" y="259200"/>
            <a:ext cx="2796840" cy="395280"/>
          </a:xfrm>
          <a:prstGeom prst="rect">
            <a:avLst/>
          </a:prstGeom>
          <a:ln w="0">
            <a:noFill/>
          </a:ln>
        </p:spPr>
      </p:pic>
      <p:sp>
        <p:nvSpPr>
          <p:cNvPr id="7" name="Text Box 3"/>
          <p:cNvSpPr/>
          <p:nvPr/>
        </p:nvSpPr>
        <p:spPr>
          <a:xfrm>
            <a:off x="9509040" y="574560"/>
            <a:ext cx="184320" cy="4611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Text Box 6"/>
          <p:cNvSpPr/>
          <p:nvPr/>
        </p:nvSpPr>
        <p:spPr>
          <a:xfrm>
            <a:off x="3276720" y="4800600"/>
            <a:ext cx="183960" cy="2149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0" y="2130480"/>
            <a:ext cx="4320720" cy="14695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800" b="1" strike="noStrike" spc="-1">
                <a:solidFill>
                  <a:srgbClr val="0046A0"/>
                </a:solidFill>
                <a:latin typeface="Arial"/>
              </a:rPr>
              <a:t>Mastertitelformat bearbeiten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Rectangle 257"/>
          <p:cNvSpPr/>
          <p:nvPr/>
        </p:nvSpPr>
        <p:spPr>
          <a:xfrm>
            <a:off x="251640" y="6237360"/>
            <a:ext cx="8639640" cy="2520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89"/>
          <p:cNvSpPr/>
          <p:nvPr/>
        </p:nvSpPr>
        <p:spPr>
          <a:xfrm>
            <a:off x="250920" y="836640"/>
            <a:ext cx="8639640" cy="5688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" name="Grafik 10"/>
          <p:cNvPicPr/>
          <p:nvPr/>
        </p:nvPicPr>
        <p:blipFill>
          <a:blip r:embed="rId14"/>
          <a:stretch/>
        </p:blipFill>
        <p:spPr>
          <a:xfrm>
            <a:off x="6120000" y="259200"/>
            <a:ext cx="2796840" cy="395280"/>
          </a:xfrm>
          <a:prstGeom prst="rect">
            <a:avLst/>
          </a:prstGeom>
          <a:ln w="0">
            <a:noFill/>
          </a:ln>
        </p:spPr>
      </p:pic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8"/>
          <p:cNvSpPr/>
          <p:nvPr/>
        </p:nvSpPr>
        <p:spPr>
          <a:xfrm>
            <a:off x="9509040" y="574560"/>
            <a:ext cx="184320" cy="4611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 Box 265"/>
          <p:cNvSpPr/>
          <p:nvPr/>
        </p:nvSpPr>
        <p:spPr>
          <a:xfrm>
            <a:off x="3276720" y="4800600"/>
            <a:ext cx="183960" cy="2149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Line 293"/>
          <p:cNvSpPr/>
          <p:nvPr/>
        </p:nvSpPr>
        <p:spPr>
          <a:xfrm>
            <a:off x="3492360" y="765000"/>
            <a:ext cx="4319640" cy="360"/>
          </a:xfrm>
          <a:prstGeom prst="line">
            <a:avLst/>
          </a:prstGeom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294"/>
          <p:cNvSpPr/>
          <p:nvPr/>
        </p:nvSpPr>
        <p:spPr>
          <a:xfrm flipH="1">
            <a:off x="3058920" y="836280"/>
            <a:ext cx="4176720" cy="360"/>
          </a:xfrm>
          <a:prstGeom prst="line">
            <a:avLst/>
          </a:prstGeom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Rectangle 257"/>
          <p:cNvSpPr/>
          <p:nvPr/>
        </p:nvSpPr>
        <p:spPr>
          <a:xfrm>
            <a:off x="251640" y="6237360"/>
            <a:ext cx="8639640" cy="2520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Rectangle 89"/>
          <p:cNvSpPr/>
          <p:nvPr/>
        </p:nvSpPr>
        <p:spPr>
          <a:xfrm>
            <a:off x="250920" y="836640"/>
            <a:ext cx="8639640" cy="5688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6" name="Grafik 13"/>
          <p:cNvPicPr/>
          <p:nvPr/>
        </p:nvPicPr>
        <p:blipFill>
          <a:blip r:embed="rId14"/>
          <a:stretch/>
        </p:blipFill>
        <p:spPr>
          <a:xfrm>
            <a:off x="6120000" y="259200"/>
            <a:ext cx="2796840" cy="395280"/>
          </a:xfrm>
          <a:prstGeom prst="rect">
            <a:avLst/>
          </a:prstGeom>
          <a:ln w="0">
            <a:noFill/>
          </a:ln>
        </p:spPr>
      </p:pic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</a:rPr>
              <a:t>Mastertitelformat bearbeiten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52000" y="1012680"/>
            <a:ext cx="8639640" cy="5151960"/>
          </a:xfrm>
          <a:prstGeom prst="rect">
            <a:avLst/>
          </a:prstGeom>
          <a:noFill/>
          <a:ln w="9360">
            <a:noFill/>
          </a:ln>
        </p:spPr>
        <p:txBody>
          <a:bodyPr lIns="0" numCol="1" spcCol="0" anchor="t">
            <a:noAutofit/>
          </a:bodyPr>
          <a:lstStyle/>
          <a:p>
            <a:pPr>
              <a:lnSpc>
                <a:spcPct val="100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Mastertextformat bearbeiten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61800" lvl="1" indent="-361800">
              <a:lnSpc>
                <a:spcPct val="1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Char char=""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Ebene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12800" lvl="2" indent="-351000">
              <a:lnSpc>
                <a:spcPct val="1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Char char=""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Ebene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074600" lvl="3" indent="-361800">
              <a:lnSpc>
                <a:spcPct val="1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Char char=""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Ebene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436760" lvl="4" indent="-361800">
              <a:lnSpc>
                <a:spcPct val="1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Char char=""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Fünfte Ebene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ftr" idx="1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&lt;footer&gt;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sldNum" idx="2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84C29827-AED1-4C2B-AAF2-C2F18E8E52A7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‹Nr.›</a:t>
            </a:fld>
            <a:endParaRPr lang="de-DE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 Box 8"/>
          <p:cNvSpPr/>
          <p:nvPr/>
        </p:nvSpPr>
        <p:spPr>
          <a:xfrm>
            <a:off x="9509040" y="574560"/>
            <a:ext cx="184320" cy="4611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Text Box 265"/>
          <p:cNvSpPr/>
          <p:nvPr/>
        </p:nvSpPr>
        <p:spPr>
          <a:xfrm>
            <a:off x="3276720" y="4800600"/>
            <a:ext cx="183960" cy="2149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Line 293"/>
          <p:cNvSpPr/>
          <p:nvPr/>
        </p:nvSpPr>
        <p:spPr>
          <a:xfrm>
            <a:off x="3492360" y="765000"/>
            <a:ext cx="4319640" cy="360"/>
          </a:xfrm>
          <a:prstGeom prst="line">
            <a:avLst/>
          </a:prstGeom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294"/>
          <p:cNvSpPr/>
          <p:nvPr/>
        </p:nvSpPr>
        <p:spPr>
          <a:xfrm flipH="1">
            <a:off x="3058920" y="836280"/>
            <a:ext cx="4176720" cy="360"/>
          </a:xfrm>
          <a:prstGeom prst="line">
            <a:avLst/>
          </a:prstGeom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Rectangle 257"/>
          <p:cNvSpPr/>
          <p:nvPr/>
        </p:nvSpPr>
        <p:spPr>
          <a:xfrm>
            <a:off x="251640" y="6237360"/>
            <a:ext cx="8639640" cy="2520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Rectangle 89"/>
          <p:cNvSpPr/>
          <p:nvPr/>
        </p:nvSpPr>
        <p:spPr>
          <a:xfrm>
            <a:off x="250920" y="836640"/>
            <a:ext cx="8639640" cy="5688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3" name="Grafik 13"/>
          <p:cNvPicPr/>
          <p:nvPr/>
        </p:nvPicPr>
        <p:blipFill>
          <a:blip r:embed="rId14"/>
          <a:stretch/>
        </p:blipFill>
        <p:spPr>
          <a:xfrm>
            <a:off x="6120000" y="259200"/>
            <a:ext cx="2796840" cy="395280"/>
          </a:xfrm>
          <a:prstGeom prst="rect">
            <a:avLst/>
          </a:prstGeom>
          <a:ln w="0">
            <a:noFill/>
          </a:ln>
        </p:spPr>
      </p:pic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</a:rPr>
              <a:t>Mastertitelformat bearbeiten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252000" y="1012680"/>
            <a:ext cx="8639640" cy="5151960"/>
          </a:xfrm>
          <a:prstGeom prst="rect">
            <a:avLst/>
          </a:prstGeom>
          <a:noFill/>
          <a:ln w="9360">
            <a:noFill/>
          </a:ln>
        </p:spPr>
        <p:txBody>
          <a:bodyPr lIns="0" numCol="1" spcCol="0" anchor="t">
            <a:noAutofit/>
          </a:bodyPr>
          <a:lstStyle/>
          <a:p>
            <a:pPr>
              <a:lnSpc>
                <a:spcPct val="100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Mastertextformat bearbeiten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61800" lvl="1" indent="-361800">
              <a:lnSpc>
                <a:spcPct val="1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Char char=""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Ebene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12800" lvl="2" indent="-351000">
              <a:lnSpc>
                <a:spcPct val="1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Char char=""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Ebene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074600" lvl="3" indent="-361800">
              <a:lnSpc>
                <a:spcPct val="1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Char char=""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Ebene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436760" lvl="4" indent="-361800">
              <a:lnSpc>
                <a:spcPct val="1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Char char=""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Fünfte Ebene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ftr" idx="3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&lt;footer&gt;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sldNum" idx="4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F0B0F639-B4ED-479A-B2AE-07F8431CEBE8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‹Nr.›</a:t>
            </a:fld>
            <a:endParaRPr lang="de-DE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icasynths.lv/shop/diy-kits-1/mki-x-esedu-diy-syste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ericasynths.lv/shop/diy-kits-1/edu-diy-mixer/" TargetMode="External"/><Relationship Id="rId4" Type="http://schemas.openxmlformats.org/officeDocument/2006/relationships/hyperlink" Target="https://www.ericasynths.lv/shop/diy-kits-1/edu-diy-vco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0" y="2390760"/>
            <a:ext cx="4320720" cy="14695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1" strike="noStrike" spc="-1">
                <a:solidFill>
                  <a:srgbClr val="0046A0"/>
                </a:solidFill>
                <a:latin typeface="ArialMT"/>
              </a:rPr>
              <a:t>Leiterplatte als Musikinstrument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4572000" y="3981600"/>
            <a:ext cx="4320720" cy="1752120"/>
          </a:xfrm>
          <a:prstGeom prst="rect">
            <a:avLst/>
          </a:prstGeom>
          <a:noFill/>
          <a:ln w="9360">
            <a:noFill/>
          </a:ln>
        </p:spPr>
        <p:txBody>
          <a:bodyPr lIns="0" numCol="1" spcCol="0" anchor="t">
            <a:noAutofit/>
          </a:bodyPr>
          <a:lstStyle/>
          <a:p>
            <a:pPr>
              <a:lnSpc>
                <a:spcPct val="100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de-DE" sz="1800" b="1" strike="noStrike" spc="-1">
                <a:solidFill>
                  <a:srgbClr val="000000"/>
                </a:solidFill>
                <a:latin typeface="Arial"/>
              </a:rPr>
              <a:t>von </a:t>
            </a:r>
            <a:r>
              <a:rPr lang="de-DE" sz="1800" b="1" i="1" strike="noStrike" spc="-1">
                <a:solidFill>
                  <a:srgbClr val="000000"/>
                </a:solidFill>
                <a:latin typeface="Arial"/>
              </a:rPr>
              <a:t>Viktor Dilman</a:t>
            </a:r>
            <a:endParaRPr lang="de-DE" sz="1800" b="0" strike="noStrike" spc="-1">
              <a:latin typeface="Arial"/>
            </a:endParaRPr>
          </a:p>
        </p:txBody>
      </p:sp>
      <p:pic>
        <p:nvPicPr>
          <p:cNvPr id="152" name="Grafik 3" descr="Disk Jockey männlich mit einfarbiger Füllung"/>
          <p:cNvPicPr/>
          <p:nvPr/>
        </p:nvPicPr>
        <p:blipFill>
          <a:blip r:embed="rId3"/>
          <a:stretch/>
        </p:blipFill>
        <p:spPr>
          <a:xfrm>
            <a:off x="705600" y="2118960"/>
            <a:ext cx="1309680" cy="1309680"/>
          </a:xfrm>
          <a:prstGeom prst="rect">
            <a:avLst/>
          </a:prstGeom>
          <a:ln w="0">
            <a:noFill/>
          </a:ln>
        </p:spPr>
      </p:pic>
      <p:pic>
        <p:nvPicPr>
          <p:cNvPr id="153" name="Grafik 11" descr="Notenschrift mit einfarbiger Füllung"/>
          <p:cNvPicPr/>
          <p:nvPr/>
        </p:nvPicPr>
        <p:blipFill>
          <a:blip r:embed="rId4"/>
          <a:stretch/>
        </p:blipFill>
        <p:spPr>
          <a:xfrm>
            <a:off x="957240" y="3092400"/>
            <a:ext cx="1968840" cy="1968840"/>
          </a:xfrm>
          <a:prstGeom prst="rect">
            <a:avLst/>
          </a:prstGeom>
          <a:ln w="0">
            <a:noFill/>
          </a:ln>
        </p:spPr>
      </p:pic>
      <p:pic>
        <p:nvPicPr>
          <p:cNvPr id="154" name="Grafik 13" descr="Stimmgabel Silhouette"/>
          <p:cNvPicPr/>
          <p:nvPr/>
        </p:nvPicPr>
        <p:blipFill>
          <a:blip r:embed="rId5"/>
          <a:stretch/>
        </p:blipFill>
        <p:spPr>
          <a:xfrm>
            <a:off x="2084760" y="2316960"/>
            <a:ext cx="914040" cy="914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</a:rPr>
              <a:t>3.2  Rapid-Prototyping mit Fusion360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ftr" idx="24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sldNum" idx="25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BEE8871C-E824-4352-8106-BEACB8B541CC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10</a:t>
            </a:fld>
            <a:endParaRPr lang="de-DE" sz="1000" b="0" strike="noStrike" spc="-1">
              <a:latin typeface="Times New Roman"/>
            </a:endParaRPr>
          </a:p>
        </p:txBody>
      </p:sp>
      <p:pic>
        <p:nvPicPr>
          <p:cNvPr id="263" name="Grafik 262"/>
          <p:cNvPicPr/>
          <p:nvPr/>
        </p:nvPicPr>
        <p:blipFill>
          <a:blip r:embed="rId2"/>
          <a:stretch/>
        </p:blipFill>
        <p:spPr>
          <a:xfrm>
            <a:off x="525600" y="1074240"/>
            <a:ext cx="4276080" cy="3203280"/>
          </a:xfrm>
          <a:prstGeom prst="rect">
            <a:avLst/>
          </a:prstGeom>
          <a:ln w="0">
            <a:noFill/>
          </a:ln>
        </p:spPr>
      </p:pic>
      <p:pic>
        <p:nvPicPr>
          <p:cNvPr id="264" name="Grafik 263"/>
          <p:cNvPicPr/>
          <p:nvPr/>
        </p:nvPicPr>
        <p:blipFill>
          <a:blip r:embed="rId3"/>
          <a:stretch/>
        </p:blipFill>
        <p:spPr>
          <a:xfrm>
            <a:off x="4754880" y="2445840"/>
            <a:ext cx="3794760" cy="3203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</a:rPr>
              <a:t>4.2  Low Frequency Oszillator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ftr" idx="16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17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71BFB0C5-C5F1-4390-B270-4094115838A4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11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11A3ACB-89B5-E40E-D184-798A95494549}"/>
              </a:ext>
            </a:extLst>
          </p:cNvPr>
          <p:cNvSpPr txBox="1"/>
          <p:nvPr/>
        </p:nvSpPr>
        <p:spPr>
          <a:xfrm>
            <a:off x="3513221" y="205740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Fertige Platine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/>
          </p:nvPr>
        </p:nvSpPr>
        <p:spPr>
          <a:xfrm>
            <a:off x="252000" y="2565000"/>
            <a:ext cx="8639640" cy="1367640"/>
          </a:xfrm>
          <a:prstGeom prst="rect">
            <a:avLst/>
          </a:prstGeom>
          <a:noFill/>
          <a:ln w="9360">
            <a:noFill/>
          </a:ln>
        </p:spPr>
        <p:txBody>
          <a:bodyPr lIns="0" numCol="1" spcCol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</a:rPr>
              <a:t>Vielen Dank für Ihre Aufmerksamkeit!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</a:rPr>
              <a:t>Bestehen noch Fragen ?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ftr" idx="26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27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4B11037F-1466-4AAC-9E66-5759C372E5EB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12</a:t>
            </a:fld>
            <a:endParaRPr lang="de-DE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</a:rPr>
              <a:t>Quellen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9640" cy="5151960"/>
          </a:xfrm>
          <a:prstGeom prst="rect">
            <a:avLst/>
          </a:prstGeom>
          <a:noFill/>
          <a:ln w="9360">
            <a:noFill/>
          </a:ln>
        </p:spPr>
        <p:txBody>
          <a:bodyPr lIns="0" numCol="1" spcCol="0" anchor="t">
            <a:no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[1] Lindemann, U.: Handbuch Produktentwicklung. München: Carl Hanser Verlag, 2016 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[2] </a:t>
            </a:r>
            <a:r>
              <a:rPr lang="de-DE" sz="1400" b="0" u="sng" strike="noStrike" spc="-1">
                <a:solidFill>
                  <a:srgbClr val="0046A0"/>
                </a:solidFill>
                <a:uFillTx/>
                <a:latin typeface="Arial"/>
                <a:hlinkClick r:id="rId3"/>
              </a:rPr>
              <a:t>https://www.ericasynths.lv/shop/diy-kits-1/mki-x-esedu-diy-system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[3] </a:t>
            </a:r>
            <a:r>
              <a:rPr lang="de-DE" sz="1400" b="0" u="sng" strike="noStrike" spc="-1">
                <a:solidFill>
                  <a:srgbClr val="0046A0"/>
                </a:solidFill>
                <a:uFillTx/>
                <a:latin typeface="Arial"/>
                <a:hlinkClick r:id="rId4"/>
              </a:rPr>
              <a:t>https://www.ericasynths.lv/shop/diy-kits-1/edu-diy-vco/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[4] </a:t>
            </a:r>
            <a:r>
              <a:rPr lang="de-DE" sz="1400" b="0" u="sng" strike="noStrike" spc="-1">
                <a:solidFill>
                  <a:srgbClr val="0046A0"/>
                </a:solidFill>
                <a:uFillTx/>
                <a:latin typeface="Arial"/>
                <a:hlinkClick r:id="rId5"/>
              </a:rPr>
              <a:t>https://www.ericasynths.lv/shop/diy-kits-1/edu-diy-mixer/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ftr" idx="28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sldNum" idx="29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F33C900E-0990-4A54-8565-724B73AAD5E9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13</a:t>
            </a:fld>
            <a:endParaRPr lang="de-DE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</a:rPr>
              <a:t>X. Oszillator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3" name="Inhaltsplatzhalter 3"/>
          <p:cNvPicPr/>
          <p:nvPr/>
        </p:nvPicPr>
        <p:blipFill>
          <a:blip r:embed="rId2"/>
          <a:stretch/>
        </p:blipFill>
        <p:spPr>
          <a:xfrm>
            <a:off x="4631400" y="1787760"/>
            <a:ext cx="4269240" cy="2678760"/>
          </a:xfrm>
          <a:prstGeom prst="rect">
            <a:avLst/>
          </a:prstGeom>
          <a:ln w="9525">
            <a:noFill/>
          </a:ln>
        </p:spPr>
      </p:pic>
      <p:sp>
        <p:nvSpPr>
          <p:cNvPr id="274" name="PlaceHolder 2"/>
          <p:cNvSpPr>
            <a:spLocks noGrp="1"/>
          </p:cNvSpPr>
          <p:nvPr>
            <p:ph type="ftr" idx="30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sldNum" idx="31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13575248-1CDE-4834-A8F5-E17F241D56EF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14</a:t>
            </a:fld>
            <a:endParaRPr lang="de-DE" sz="1000" b="0" strike="noStrike" spc="-1">
              <a:latin typeface="Times New Roman"/>
            </a:endParaRPr>
          </a:p>
        </p:txBody>
      </p:sp>
      <p:pic>
        <p:nvPicPr>
          <p:cNvPr id="276" name="Grafik 2"/>
          <p:cNvPicPr/>
          <p:nvPr/>
        </p:nvPicPr>
        <p:blipFill>
          <a:blip r:embed="rId3"/>
          <a:stretch/>
        </p:blipFill>
        <p:spPr>
          <a:xfrm>
            <a:off x="611640" y="1571400"/>
            <a:ext cx="4250520" cy="3111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</a:rPr>
              <a:t>Agenda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250920" y="1628640"/>
            <a:ext cx="8640720" cy="4536000"/>
          </a:xfrm>
          <a:prstGeom prst="rect">
            <a:avLst/>
          </a:prstGeom>
          <a:noFill/>
          <a:ln w="9360">
            <a:noFill/>
          </a:ln>
        </p:spPr>
        <p:txBody>
          <a:bodyPr lIns="0" numCol="1" spcCol="0" anchor="t">
            <a:noAutofit/>
          </a:bodyPr>
          <a:lstStyle/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Projektvorstellung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Grundlegende Prizipien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Oszillatorschaltung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VCO/LFO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ftr" idx="8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sldNum" idx="9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2AFF2A82-70DE-4654-9C22-6948D423C0C5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2</a:t>
            </a:fld>
            <a:endParaRPr lang="de-DE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</a:rPr>
              <a:t>1. Projektvorstellung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8560" cy="5151960"/>
          </a:xfrm>
          <a:prstGeom prst="rect">
            <a:avLst/>
          </a:prstGeom>
          <a:noFill/>
          <a:ln w="9360">
            <a:noFill/>
          </a:ln>
        </p:spPr>
        <p:txBody>
          <a:bodyPr lIns="0" numCol="1" spcCol="0" anchor="t">
            <a:noAutofit/>
          </a:bodyPr>
          <a:lstStyle/>
          <a:p>
            <a:pPr marL="285840" indent="-285840">
              <a:lnSpc>
                <a:spcPct val="100000"/>
              </a:lnSpc>
              <a:spcBef>
                <a:spcPts val="901"/>
              </a:spcBef>
              <a:buClr>
                <a:srgbClr val="0933A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Titel: Entwicklung eines modularen Synthesizers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901"/>
              </a:spcBef>
              <a:buClr>
                <a:srgbClr val="0933A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Ziel: Erzeugung von Tönen auf elektronischem Wege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901"/>
              </a:spcBef>
              <a:buClr>
                <a:srgbClr val="0933A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Motivation: Erweiterung des Kenntnisstands bezüglich analoger Schaltungstechnik und Leiterplattendesign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ftr" idx="10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sldNum" idx="11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9930D1C5-CA46-4FA4-9D77-5B743013BB7B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3</a:t>
            </a:fld>
            <a:endParaRPr lang="de-DE" sz="1000" b="0" strike="noStrike" spc="-1">
              <a:latin typeface="Times New Roman"/>
            </a:endParaRPr>
          </a:p>
        </p:txBody>
      </p:sp>
      <p:pic>
        <p:nvPicPr>
          <p:cNvPr id="163" name="Grafik 6"/>
          <p:cNvPicPr/>
          <p:nvPr/>
        </p:nvPicPr>
        <p:blipFill>
          <a:blip r:embed="rId3"/>
          <a:srcRect l="8334" t="31981" r="7331" b="28008"/>
          <a:stretch/>
        </p:blipFill>
        <p:spPr>
          <a:xfrm>
            <a:off x="395640" y="2878200"/>
            <a:ext cx="7922880" cy="2505240"/>
          </a:xfrm>
          <a:prstGeom prst="rect">
            <a:avLst/>
          </a:prstGeom>
          <a:ln w="0">
            <a:noFill/>
          </a:ln>
        </p:spPr>
      </p:pic>
      <p:sp>
        <p:nvSpPr>
          <p:cNvPr id="164" name="Textfeld 7"/>
          <p:cNvSpPr/>
          <p:nvPr/>
        </p:nvSpPr>
        <p:spPr>
          <a:xfrm>
            <a:off x="397800" y="5469480"/>
            <a:ext cx="7920360" cy="2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>
                <a:solidFill>
                  <a:srgbClr val="000000"/>
                </a:solidFill>
                <a:latin typeface="Arial"/>
              </a:rPr>
              <a:t>Abb. 1.: Beispielfoto eines modularen Synthesizers [2] </a:t>
            </a:r>
            <a:endParaRPr lang="de-DE" sz="11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</a:rPr>
              <a:t>2. Produktarchitektur: Synthesizer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ftr" idx="12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sldNum" idx="13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08CBC139-2345-45E0-8E58-FCC18BAE34EF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4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172" name="Textfeld 5"/>
          <p:cNvSpPr/>
          <p:nvPr/>
        </p:nvSpPr>
        <p:spPr>
          <a:xfrm>
            <a:off x="74520" y="3354840"/>
            <a:ext cx="1263240" cy="63720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Erzeugung verschiedener Klänge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73" name="Textfeld 6"/>
          <p:cNvSpPr/>
          <p:nvPr/>
        </p:nvSpPr>
        <p:spPr>
          <a:xfrm>
            <a:off x="35640" y="1150920"/>
            <a:ext cx="429228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Funktionsstruktur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174" name="Textfeld 7"/>
          <p:cNvSpPr/>
          <p:nvPr/>
        </p:nvSpPr>
        <p:spPr>
          <a:xfrm>
            <a:off x="4316400" y="1150920"/>
            <a:ext cx="463896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Produktstruktur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175" name="Textfeld 10"/>
          <p:cNvSpPr/>
          <p:nvPr/>
        </p:nvSpPr>
        <p:spPr>
          <a:xfrm>
            <a:off x="1614240" y="2155680"/>
            <a:ext cx="137196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Erzeugung von Signalen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76" name="Textfeld 11"/>
          <p:cNvSpPr/>
          <p:nvPr/>
        </p:nvSpPr>
        <p:spPr>
          <a:xfrm>
            <a:off x="3212280" y="3975840"/>
            <a:ext cx="97452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Klangform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77" name="Textfeld 14"/>
          <p:cNvSpPr/>
          <p:nvPr/>
        </p:nvSpPr>
        <p:spPr>
          <a:xfrm>
            <a:off x="3235680" y="5594760"/>
            <a:ext cx="9630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Periodisch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78" name="Textfeld 16"/>
          <p:cNvSpPr/>
          <p:nvPr/>
        </p:nvSpPr>
        <p:spPr>
          <a:xfrm>
            <a:off x="6148800" y="2133000"/>
            <a:ext cx="160704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VCO (Voltage Controlled Oscillator)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79" name="Textfeld 17"/>
          <p:cNvSpPr/>
          <p:nvPr/>
        </p:nvSpPr>
        <p:spPr>
          <a:xfrm>
            <a:off x="6101280" y="5509080"/>
            <a:ext cx="163692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LFO (Low Frequency Oscillator)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0" name="Textfeld 19"/>
          <p:cNvSpPr/>
          <p:nvPr/>
        </p:nvSpPr>
        <p:spPr>
          <a:xfrm>
            <a:off x="6127560" y="5118480"/>
            <a:ext cx="1636920" cy="27216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Sequencer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1" name="Textfeld 22"/>
          <p:cNvSpPr/>
          <p:nvPr/>
        </p:nvSpPr>
        <p:spPr>
          <a:xfrm>
            <a:off x="6114600" y="4087080"/>
            <a:ext cx="163692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VCF (Voltage Controlled Filter) 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2" name="Textfeld 24"/>
          <p:cNvSpPr/>
          <p:nvPr/>
        </p:nvSpPr>
        <p:spPr>
          <a:xfrm>
            <a:off x="4411440" y="3977280"/>
            <a:ext cx="15339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Hochpassfilter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3" name="Textfeld 25"/>
          <p:cNvSpPr/>
          <p:nvPr/>
        </p:nvSpPr>
        <p:spPr>
          <a:xfrm>
            <a:off x="4411440" y="4376520"/>
            <a:ext cx="15429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Tiefpassfilter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4" name="Textfeld 30"/>
          <p:cNvSpPr/>
          <p:nvPr/>
        </p:nvSpPr>
        <p:spPr>
          <a:xfrm>
            <a:off x="3235680" y="2421000"/>
            <a:ext cx="9630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Rechteck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5" name="Textfeld 32"/>
          <p:cNvSpPr/>
          <p:nvPr/>
        </p:nvSpPr>
        <p:spPr>
          <a:xfrm>
            <a:off x="3235680" y="2061000"/>
            <a:ext cx="97452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Sägezahn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6" name="Textfeld 35"/>
          <p:cNvSpPr/>
          <p:nvPr/>
        </p:nvSpPr>
        <p:spPr>
          <a:xfrm>
            <a:off x="4420440" y="2421000"/>
            <a:ext cx="153468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Rechteckgenerator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7" name="Textfeld 36"/>
          <p:cNvSpPr/>
          <p:nvPr/>
        </p:nvSpPr>
        <p:spPr>
          <a:xfrm>
            <a:off x="4411440" y="2055600"/>
            <a:ext cx="15339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Sägezahngenerator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8" name="Textfeld 41"/>
          <p:cNvSpPr/>
          <p:nvPr/>
        </p:nvSpPr>
        <p:spPr>
          <a:xfrm>
            <a:off x="1580400" y="3447360"/>
            <a:ext cx="137448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Veränderung von Klangparametern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9" name="Textfeld 42"/>
          <p:cNvSpPr/>
          <p:nvPr/>
        </p:nvSpPr>
        <p:spPr>
          <a:xfrm>
            <a:off x="4420440" y="4722120"/>
            <a:ext cx="15429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Mischer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90" name="Textfeld 43"/>
          <p:cNvSpPr/>
          <p:nvPr/>
        </p:nvSpPr>
        <p:spPr>
          <a:xfrm>
            <a:off x="6127560" y="4718160"/>
            <a:ext cx="1649520" cy="27216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Audio Mixer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91" name="Textfeld 44"/>
          <p:cNvSpPr/>
          <p:nvPr/>
        </p:nvSpPr>
        <p:spPr>
          <a:xfrm>
            <a:off x="1634040" y="5220000"/>
            <a:ext cx="135972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Steuerung von Modulen 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92" name="Textfeld 50"/>
          <p:cNvSpPr/>
          <p:nvPr/>
        </p:nvSpPr>
        <p:spPr>
          <a:xfrm>
            <a:off x="4398840" y="5600160"/>
            <a:ext cx="15339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Oszillator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93" name="Textfeld 51"/>
          <p:cNvSpPr/>
          <p:nvPr/>
        </p:nvSpPr>
        <p:spPr>
          <a:xfrm>
            <a:off x="3225240" y="5122080"/>
            <a:ext cx="9720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Sequenziell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94" name="Textfeld 54"/>
          <p:cNvSpPr/>
          <p:nvPr/>
        </p:nvSpPr>
        <p:spPr>
          <a:xfrm>
            <a:off x="4399920" y="5117040"/>
            <a:ext cx="15519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Zähler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95" name="Gerade Verbindung 58"/>
          <p:cNvSpPr/>
          <p:nvPr/>
        </p:nvSpPr>
        <p:spPr>
          <a:xfrm>
            <a:off x="4316040" y="1150920"/>
            <a:ext cx="11880" cy="4951080"/>
          </a:xfrm>
          <a:prstGeom prst="line">
            <a:avLst/>
          </a:prstGeom>
          <a:ln w="9525">
            <a:solidFill>
              <a:srgbClr val="FF0000"/>
            </a:solidFill>
            <a:prstDash val="sys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Gerade Verbindung 68"/>
          <p:cNvSpPr/>
          <p:nvPr/>
        </p:nvSpPr>
        <p:spPr>
          <a:xfrm flipV="1">
            <a:off x="1337760" y="2386080"/>
            <a:ext cx="276480" cy="1291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Gerade Verbindung 70"/>
          <p:cNvSpPr/>
          <p:nvPr/>
        </p:nvSpPr>
        <p:spPr>
          <a:xfrm>
            <a:off x="1337760" y="3677760"/>
            <a:ext cx="242640" cy="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Gerade Verbindung 71"/>
          <p:cNvSpPr/>
          <p:nvPr/>
        </p:nvSpPr>
        <p:spPr>
          <a:xfrm>
            <a:off x="1337760" y="3677760"/>
            <a:ext cx="295920" cy="17730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Gerade Verbindung 80"/>
          <p:cNvSpPr/>
          <p:nvPr/>
        </p:nvSpPr>
        <p:spPr>
          <a:xfrm flipV="1">
            <a:off x="2986560" y="2199240"/>
            <a:ext cx="249120" cy="1868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Gerade Verbindung 83"/>
          <p:cNvSpPr/>
          <p:nvPr/>
        </p:nvSpPr>
        <p:spPr>
          <a:xfrm>
            <a:off x="2986560" y="2386080"/>
            <a:ext cx="249120" cy="1731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Gerade Verbindung 89"/>
          <p:cNvSpPr/>
          <p:nvPr/>
        </p:nvSpPr>
        <p:spPr>
          <a:xfrm>
            <a:off x="2955240" y="3677760"/>
            <a:ext cx="256680" cy="436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Gerade Verbindung 95"/>
          <p:cNvSpPr/>
          <p:nvPr/>
        </p:nvSpPr>
        <p:spPr>
          <a:xfrm>
            <a:off x="2993760" y="5477760"/>
            <a:ext cx="241920" cy="255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Gerade Verbindung 99"/>
          <p:cNvSpPr/>
          <p:nvPr/>
        </p:nvSpPr>
        <p:spPr>
          <a:xfrm flipV="1">
            <a:off x="2993760" y="5260320"/>
            <a:ext cx="230400" cy="2174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Gerade Verbindung 108"/>
          <p:cNvSpPr/>
          <p:nvPr/>
        </p:nvSpPr>
        <p:spPr>
          <a:xfrm>
            <a:off x="5945400" y="2193840"/>
            <a:ext cx="203400" cy="169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Gerade Verbindung 111"/>
          <p:cNvSpPr/>
          <p:nvPr/>
        </p:nvSpPr>
        <p:spPr>
          <a:xfrm flipV="1">
            <a:off x="5955120" y="2363760"/>
            <a:ext cx="193680" cy="195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Gerade Verbindung 117"/>
          <p:cNvSpPr/>
          <p:nvPr/>
        </p:nvSpPr>
        <p:spPr>
          <a:xfrm>
            <a:off x="5945400" y="4115520"/>
            <a:ext cx="169200" cy="2019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Gerade Verbindung 120"/>
          <p:cNvSpPr/>
          <p:nvPr/>
        </p:nvSpPr>
        <p:spPr>
          <a:xfrm flipV="1">
            <a:off x="5954400" y="4317480"/>
            <a:ext cx="160200" cy="1972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Gerade Verbindung 123"/>
          <p:cNvSpPr/>
          <p:nvPr/>
        </p:nvSpPr>
        <p:spPr>
          <a:xfrm flipV="1">
            <a:off x="5963400" y="4859640"/>
            <a:ext cx="163800" cy="7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Gerade Verbindung 126"/>
          <p:cNvSpPr/>
          <p:nvPr/>
        </p:nvSpPr>
        <p:spPr>
          <a:xfrm>
            <a:off x="5952240" y="5255640"/>
            <a:ext cx="174960" cy="10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Gerade Verbindung 129"/>
          <p:cNvSpPr/>
          <p:nvPr/>
        </p:nvSpPr>
        <p:spPr>
          <a:xfrm>
            <a:off x="5933160" y="5738760"/>
            <a:ext cx="167760" cy="7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Gerade Verbindung 132"/>
          <p:cNvSpPr/>
          <p:nvPr/>
        </p:nvSpPr>
        <p:spPr>
          <a:xfrm>
            <a:off x="4199040" y="5733360"/>
            <a:ext cx="199800" cy="54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Gerade Verbindung 135"/>
          <p:cNvSpPr/>
          <p:nvPr/>
        </p:nvSpPr>
        <p:spPr>
          <a:xfrm flipV="1">
            <a:off x="4199040" y="5255640"/>
            <a:ext cx="200880" cy="4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Gerade Verbindung 141"/>
          <p:cNvSpPr/>
          <p:nvPr/>
        </p:nvSpPr>
        <p:spPr>
          <a:xfrm>
            <a:off x="4186800" y="4114440"/>
            <a:ext cx="224280" cy="10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Gerade Verbindung 144"/>
          <p:cNvSpPr/>
          <p:nvPr/>
        </p:nvSpPr>
        <p:spPr>
          <a:xfrm>
            <a:off x="4186800" y="4114440"/>
            <a:ext cx="224280" cy="4003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Gerade Verbindung 150"/>
          <p:cNvSpPr/>
          <p:nvPr/>
        </p:nvSpPr>
        <p:spPr>
          <a:xfrm>
            <a:off x="4199040" y="2559240"/>
            <a:ext cx="2210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Gerade Verbindung 153"/>
          <p:cNvSpPr/>
          <p:nvPr/>
        </p:nvSpPr>
        <p:spPr>
          <a:xfrm flipV="1">
            <a:off x="4210560" y="2193840"/>
            <a:ext cx="200520" cy="54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Textfeld 299"/>
          <p:cNvSpPr/>
          <p:nvPr/>
        </p:nvSpPr>
        <p:spPr>
          <a:xfrm>
            <a:off x="8036280" y="3889440"/>
            <a:ext cx="994680" cy="27216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Synthesizer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218" name="Gerade Verbindung 300"/>
          <p:cNvSpPr/>
          <p:nvPr/>
        </p:nvSpPr>
        <p:spPr>
          <a:xfrm flipH="1" flipV="1">
            <a:off x="7756200" y="2363760"/>
            <a:ext cx="279720" cy="1663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Gerade Verbindung 306"/>
          <p:cNvSpPr/>
          <p:nvPr/>
        </p:nvSpPr>
        <p:spPr>
          <a:xfrm flipH="1">
            <a:off x="7751880" y="4027680"/>
            <a:ext cx="284040" cy="2898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Gerade Verbindung 309"/>
          <p:cNvSpPr/>
          <p:nvPr/>
        </p:nvSpPr>
        <p:spPr>
          <a:xfrm flipH="1">
            <a:off x="7777440" y="4027680"/>
            <a:ext cx="258480" cy="8319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Gerade Verbindung 312"/>
          <p:cNvSpPr/>
          <p:nvPr/>
        </p:nvSpPr>
        <p:spPr>
          <a:xfrm flipH="1">
            <a:off x="7764480" y="4027680"/>
            <a:ext cx="271440" cy="12290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Gerade Verbindung 315"/>
          <p:cNvSpPr/>
          <p:nvPr/>
        </p:nvSpPr>
        <p:spPr>
          <a:xfrm flipH="1">
            <a:off x="7738200" y="4027680"/>
            <a:ext cx="297720" cy="17118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Gerade Verbindung 352"/>
          <p:cNvSpPr/>
          <p:nvPr/>
        </p:nvSpPr>
        <p:spPr>
          <a:xfrm>
            <a:off x="4186800" y="4114440"/>
            <a:ext cx="233280" cy="745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Textfeld 76"/>
          <p:cNvSpPr/>
          <p:nvPr/>
        </p:nvSpPr>
        <p:spPr>
          <a:xfrm>
            <a:off x="4402080" y="3539520"/>
            <a:ext cx="156132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Hüllkurvengenerator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229" name="Textfeld 96"/>
          <p:cNvSpPr/>
          <p:nvPr/>
        </p:nvSpPr>
        <p:spPr>
          <a:xfrm>
            <a:off x="6102720" y="3355560"/>
            <a:ext cx="1648800" cy="63720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ADSR </a:t>
            </a:r>
            <a:endParaRPr lang="de-DE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(Attack, Decay, Sustain, Release)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230" name="Gerade Verbindung 97"/>
          <p:cNvSpPr/>
          <p:nvPr/>
        </p:nvSpPr>
        <p:spPr>
          <a:xfrm>
            <a:off x="5963760" y="3677760"/>
            <a:ext cx="138960" cy="7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Gerade Verbindung 104"/>
          <p:cNvSpPr/>
          <p:nvPr/>
        </p:nvSpPr>
        <p:spPr>
          <a:xfrm flipH="1" flipV="1">
            <a:off x="7751880" y="3678480"/>
            <a:ext cx="284040" cy="3492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Textfeld 134"/>
          <p:cNvSpPr/>
          <p:nvPr/>
        </p:nvSpPr>
        <p:spPr>
          <a:xfrm>
            <a:off x="3221640" y="2882160"/>
            <a:ext cx="97452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Lautstärke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233" name="Textfeld 136"/>
          <p:cNvSpPr/>
          <p:nvPr/>
        </p:nvSpPr>
        <p:spPr>
          <a:xfrm>
            <a:off x="4411440" y="2882160"/>
            <a:ext cx="15318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Verstärker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234" name="Gerade Verbindung 137"/>
          <p:cNvSpPr/>
          <p:nvPr/>
        </p:nvSpPr>
        <p:spPr>
          <a:xfrm>
            <a:off x="4196520" y="3020400"/>
            <a:ext cx="21456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Textfeld 143"/>
          <p:cNvSpPr/>
          <p:nvPr/>
        </p:nvSpPr>
        <p:spPr>
          <a:xfrm>
            <a:off x="6125760" y="2790000"/>
            <a:ext cx="161244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VCA (Voltage Controlled Amplifier)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236" name="Gerade Verbindung 145"/>
          <p:cNvSpPr/>
          <p:nvPr/>
        </p:nvSpPr>
        <p:spPr>
          <a:xfrm>
            <a:off x="5943240" y="3020400"/>
            <a:ext cx="18216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Gerade Verbindung 164"/>
          <p:cNvSpPr/>
          <p:nvPr/>
        </p:nvSpPr>
        <p:spPr>
          <a:xfrm flipH="1" flipV="1">
            <a:off x="7738200" y="3020760"/>
            <a:ext cx="297720" cy="1006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Gerade Verbindung 180"/>
          <p:cNvSpPr/>
          <p:nvPr/>
        </p:nvSpPr>
        <p:spPr>
          <a:xfrm flipV="1">
            <a:off x="2955240" y="3020400"/>
            <a:ext cx="266400" cy="657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Gerade Verbindung 287"/>
          <p:cNvSpPr/>
          <p:nvPr/>
        </p:nvSpPr>
        <p:spPr>
          <a:xfrm flipV="1">
            <a:off x="4186800" y="3677760"/>
            <a:ext cx="215280" cy="436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</a:rPr>
              <a:t>2. Produktarchitektur: Synthesizer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ftr" idx="12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sldNum" idx="13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08CBC139-2345-45E0-8E58-FCC18BAE34EF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5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C1596B1-0B0D-3EBE-6865-015A98B8E797}"/>
              </a:ext>
            </a:extLst>
          </p:cNvPr>
          <p:cNvSpPr txBox="1"/>
          <p:nvPr/>
        </p:nvSpPr>
        <p:spPr>
          <a:xfrm>
            <a:off x="2884868" y="3202948"/>
            <a:ext cx="357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Blockstruktur Aufbau Synthesizer</a:t>
            </a:r>
          </a:p>
        </p:txBody>
      </p:sp>
    </p:spTree>
    <p:extLst>
      <p:ext uri="{BB962C8B-B14F-4D97-AF65-F5344CB8AC3E}">
        <p14:creationId xmlns:p14="http://schemas.microsoft.com/office/powerpoint/2010/main" val="122167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</a:rPr>
              <a:t>4.1  Low Frequency Oszillator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ftr" idx="14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15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157B46F5-9BC8-46CA-9E88-BA286AA4552A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6</a:t>
            </a:fld>
            <a:endParaRPr lang="de-DE" sz="1000" b="0" strike="noStrike" spc="-1">
              <a:latin typeface="Times New Roman"/>
            </a:endParaRPr>
          </a:p>
        </p:txBody>
      </p:sp>
      <p:pic>
        <p:nvPicPr>
          <p:cNvPr id="243" name="Grafik 242"/>
          <p:cNvPicPr/>
          <p:nvPr/>
        </p:nvPicPr>
        <p:blipFill>
          <a:blip r:embed="rId2"/>
          <a:stretch/>
        </p:blipFill>
        <p:spPr>
          <a:xfrm>
            <a:off x="1166400" y="1211400"/>
            <a:ext cx="6948720" cy="476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</a:rPr>
              <a:t>4.1  Low Frequency Oszillator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ftr" idx="14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15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157B46F5-9BC8-46CA-9E88-BA286AA4552A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7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32DA89C-A73C-CD93-5328-80FF5931B6F6}"/>
              </a:ext>
            </a:extLst>
          </p:cNvPr>
          <p:cNvSpPr txBox="1"/>
          <p:nvPr/>
        </p:nvSpPr>
        <p:spPr>
          <a:xfrm>
            <a:off x="3766088" y="272770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Layout Fusion</a:t>
            </a:r>
          </a:p>
        </p:txBody>
      </p:sp>
    </p:spTree>
    <p:extLst>
      <p:ext uri="{BB962C8B-B14F-4D97-AF65-F5344CB8AC3E}">
        <p14:creationId xmlns:p14="http://schemas.microsoft.com/office/powerpoint/2010/main" val="2170634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</a:rPr>
              <a:t>3.1  Rapid-Prototyping mit Fusion360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ftr" idx="22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sldNum" idx="23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C86FE10B-0797-4BD6-BCC6-466EC7817F68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8</a:t>
            </a:fld>
            <a:endParaRPr lang="de-DE" sz="1000" b="0" strike="noStrike" spc="-1">
              <a:latin typeface="Times New Roman"/>
            </a:endParaRPr>
          </a:p>
        </p:txBody>
      </p:sp>
      <p:pic>
        <p:nvPicPr>
          <p:cNvPr id="258" name="Grafik 257"/>
          <p:cNvPicPr/>
          <p:nvPr/>
        </p:nvPicPr>
        <p:blipFill>
          <a:blip r:embed="rId2"/>
          <a:srcRect t="4937" b="47526"/>
          <a:stretch/>
        </p:blipFill>
        <p:spPr>
          <a:xfrm>
            <a:off x="573480" y="1371600"/>
            <a:ext cx="4455720" cy="914040"/>
          </a:xfrm>
          <a:prstGeom prst="rect">
            <a:avLst/>
          </a:prstGeom>
          <a:ln w="0">
            <a:noFill/>
          </a:ln>
        </p:spPr>
      </p:pic>
      <p:pic>
        <p:nvPicPr>
          <p:cNvPr id="259" name="Grafik 258"/>
          <p:cNvPicPr/>
          <p:nvPr/>
        </p:nvPicPr>
        <p:blipFill>
          <a:blip r:embed="rId3"/>
          <a:srcRect l="702"/>
          <a:stretch/>
        </p:blipFill>
        <p:spPr>
          <a:xfrm>
            <a:off x="3954600" y="2529360"/>
            <a:ext cx="4732200" cy="3414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9640" cy="574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</a:rPr>
              <a:t>3.1  Rapid-Prototyping mit Fusion360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ftr" idx="22"/>
          </p:nvPr>
        </p:nvSpPr>
        <p:spPr>
          <a:xfrm>
            <a:off x="252000" y="6381720"/>
            <a:ext cx="7178400" cy="360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sldNum" idx="23"/>
          </p:nvPr>
        </p:nvSpPr>
        <p:spPr>
          <a:xfrm>
            <a:off x="8174160" y="6381720"/>
            <a:ext cx="718920" cy="1789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</a:rPr>
              <a:t>Seite </a:t>
            </a:r>
            <a:fld id="{C86FE10B-0797-4BD6-BCC6-466EC7817F68}" type="slidenum">
              <a:rPr lang="de-DE" sz="1000" b="0" strike="noStrike" spc="-1">
                <a:solidFill>
                  <a:srgbClr val="000000"/>
                </a:solidFill>
                <a:latin typeface="Arial"/>
              </a:rPr>
              <a:t>9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6AAF646-EACA-FCD0-3CEA-3ED4434A7CC8}"/>
              </a:ext>
            </a:extLst>
          </p:cNvPr>
          <p:cNvSpPr txBox="1"/>
          <p:nvPr/>
        </p:nvSpPr>
        <p:spPr>
          <a:xfrm>
            <a:off x="2805193" y="2572719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Frontplatten design in Fusion</a:t>
            </a:r>
          </a:p>
        </p:txBody>
      </p:sp>
    </p:spTree>
    <p:extLst>
      <p:ext uri="{BB962C8B-B14F-4D97-AF65-F5344CB8AC3E}">
        <p14:creationId xmlns:p14="http://schemas.microsoft.com/office/powerpoint/2010/main" val="95854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Folien_deutsch</Template>
  <TotalTime>0</TotalTime>
  <Words>472</Words>
  <Application>Microsoft Macintosh PowerPoint</Application>
  <PresentationFormat>Bildschirmpräsentation (4:3)</PresentationFormat>
  <Paragraphs>115</Paragraphs>
  <Slides>14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Arial</vt:lpstr>
      <vt:lpstr>ArialMT</vt:lpstr>
      <vt:lpstr>Monotype Sorts</vt:lpstr>
      <vt:lpstr>Symbol</vt:lpstr>
      <vt:lpstr>Times New Roman</vt:lpstr>
      <vt:lpstr>Wingdings</vt:lpstr>
      <vt:lpstr>Office Theme</vt:lpstr>
      <vt:lpstr>Office Theme</vt:lpstr>
      <vt:lpstr>Office Theme</vt:lpstr>
      <vt:lpstr>Leiterplatte als Musikinstrument</vt:lpstr>
      <vt:lpstr>Agenda</vt:lpstr>
      <vt:lpstr>1. Projektvorstellung</vt:lpstr>
      <vt:lpstr>2. Produktarchitektur: Synthesizer</vt:lpstr>
      <vt:lpstr>2. Produktarchitektur: Synthesizer</vt:lpstr>
      <vt:lpstr>4.1  Low Frequency Oszillator</vt:lpstr>
      <vt:lpstr>4.1  Low Frequency Oszillator</vt:lpstr>
      <vt:lpstr>3.1  Rapid-Prototyping mit Fusion360</vt:lpstr>
      <vt:lpstr>3.1  Rapid-Prototyping mit Fusion360</vt:lpstr>
      <vt:lpstr>3.2  Rapid-Prototyping mit Fusion360</vt:lpstr>
      <vt:lpstr>4.2  Low Frequency Oszillator</vt:lpstr>
      <vt:lpstr>PowerPoint-Präsentation</vt:lpstr>
      <vt:lpstr>Quellen</vt:lpstr>
      <vt:lpstr>X. Oszillator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Produktarchitektur und -Strategien </dc:title>
  <dc:subject/>
  <dc:creator>dilmanvi74631</dc:creator>
  <dc:description/>
  <cp:lastModifiedBy>dilmanvi74631</cp:lastModifiedBy>
  <cp:revision>29</cp:revision>
  <cp:lastPrinted>2000-02-04T07:33:50Z</cp:lastPrinted>
  <dcterms:created xsi:type="dcterms:W3CDTF">2022-10-13T16:02:40Z</dcterms:created>
  <dcterms:modified xsi:type="dcterms:W3CDTF">2022-12-12T18:15:27Z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Overheadfolien</vt:lpwstr>
  </property>
  <property fmtid="{D5CDD505-2E9C-101B-9397-08002B2CF9AE}" pid="4" name="Slides">
    <vt:i4>8</vt:i4>
  </property>
</Properties>
</file>