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_rels/presentation.xml.rels" ContentType="application/vnd.openxmlformats-package.relationships+xml"/>
  <Override PartName="/ppt/media/image13.png" ContentType="image/png"/>
  <Override PartName="/ppt/media/image12.jpeg" ContentType="image/jpeg"/>
  <Override PartName="/ppt/media/image9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4.png" ContentType="image/png"/>
  <Override PartName="/ppt/media/image5.png" ContentType="image/png"/>
  <Override PartName="/ppt/media/image8.jpeg" ContentType="image/jpeg"/>
  <Override PartName="/ppt/media/image21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5.jpeg" ContentType="image/jpeg"/>
  <Override PartName="/ppt/media/image17.png" ContentType="image/png"/>
  <Override PartName="/ppt/media/image16.png" ContentType="image/png"/>
  <Override PartName="/ppt/media/image14.png" ContentType="image/png"/>
  <Override PartName="/ppt/media/image2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9144000" cy="6858000"/>
  <p:notesSz cx="6723063" cy="9852025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de-DE" sz="2000" spc="-1" strike="noStrike">
                <a:latin typeface="Arial"/>
              </a:rPr>
              <a:t>Click to </a:t>
            </a:r>
            <a:r>
              <a:rPr b="0" lang="de-DE" sz="2000" spc="-1" strike="noStrike">
                <a:latin typeface="Arial"/>
              </a:rPr>
              <a:t>edit the </a:t>
            </a:r>
            <a:r>
              <a:rPr b="0" lang="de-DE" sz="2000" spc="-1" strike="noStrike">
                <a:latin typeface="Arial"/>
              </a:rPr>
              <a:t>notes </a:t>
            </a:r>
            <a:r>
              <a:rPr b="0" lang="de-DE" sz="2000" spc="-1" strike="noStrike">
                <a:latin typeface="Arial"/>
              </a:rPr>
              <a:t>format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de-DE" sz="1400" spc="-1" strike="noStrike">
                <a:latin typeface="Times New Roman"/>
              </a:rPr>
              <a:t>&lt;header&gt;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dt" idx="5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de-DE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de-DE" sz="1400" spc="-1" strike="noStrike">
                <a:latin typeface="Times New Roman"/>
              </a:rPr>
              <a:t>&lt;date/time&gt;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ftr" idx="6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de-DE" sz="1400" spc="-1" strike="noStrike">
                <a:latin typeface="Times New Roman"/>
              </a:defRPr>
            </a:lvl1pPr>
          </a:lstStyle>
          <a:p>
            <a:r>
              <a:rPr b="0" lang="de-DE" sz="1400" spc="-1" strike="noStrike">
                <a:latin typeface="Times New Roman"/>
              </a:rPr>
              <a:t>&lt;footer&gt;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149" name="PlaceHolder 6"/>
          <p:cNvSpPr>
            <a:spLocks noGrp="1"/>
          </p:cNvSpPr>
          <p:nvPr>
            <p:ph type="sldNum" idx="7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de-DE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27289B14-6B24-48BD-AC2C-993FC0FBC294}" type="slidenum">
              <a:rPr b="0" lang="de-DE" sz="1400" spc="-1" strike="noStrike">
                <a:latin typeface="Times New Roman"/>
              </a:rPr>
              <a:t>&lt;number&gt;</a:t>
            </a:fld>
            <a:endParaRPr b="0" lang="de-DE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sldImg"/>
          </p:nvPr>
        </p:nvSpPr>
        <p:spPr>
          <a:xfrm>
            <a:off x="898560" y="738360"/>
            <a:ext cx="4927320" cy="3695400"/>
          </a:xfrm>
          <a:prstGeom prst="rect">
            <a:avLst/>
          </a:prstGeom>
          <a:ln w="0">
            <a:noFill/>
          </a:ln>
        </p:spPr>
      </p:sp>
      <p:sp>
        <p:nvSpPr>
          <p:cNvPr id="330" name="PlaceHolder 2"/>
          <p:cNvSpPr>
            <a:spLocks noGrp="1"/>
          </p:cNvSpPr>
          <p:nvPr>
            <p:ph type="body"/>
          </p:nvPr>
        </p:nvSpPr>
        <p:spPr>
          <a:xfrm>
            <a:off x="896760" y="4680000"/>
            <a:ext cx="4928400" cy="4433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endParaRPr b="0" lang="de-DE" sz="2000" spc="-1" strike="noStrike">
              <a:latin typeface="Arial"/>
            </a:endParaRPr>
          </a:p>
        </p:txBody>
      </p:sp>
      <p:sp>
        <p:nvSpPr>
          <p:cNvPr id="331" name="PlaceHolder 3"/>
          <p:cNvSpPr>
            <a:spLocks noGrp="1"/>
          </p:cNvSpPr>
          <p:nvPr>
            <p:ph type="hdr"/>
          </p:nvPr>
        </p:nvSpPr>
        <p:spPr>
          <a:xfrm>
            <a:off x="903240" y="534960"/>
            <a:ext cx="4257000" cy="142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+mn-ea"/>
              </a:rPr>
              <a:t>Technische Hochschule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+mn-ea"/>
              </a:rPr>
              <a:t>Nürnberg Georg Simon Ohm</a:t>
            </a:r>
            <a:endParaRPr b="0" lang="de-DE" sz="900" spc="-1" strike="noStrike">
              <a:latin typeface="Times New Roman"/>
            </a:endParaRPr>
          </a:p>
        </p:txBody>
      </p:sp>
      <p:sp>
        <p:nvSpPr>
          <p:cNvPr id="332" name="PlaceHolder 4"/>
          <p:cNvSpPr>
            <a:spLocks noGrp="1"/>
          </p:cNvSpPr>
          <p:nvPr>
            <p:ph type="sldNum" idx="34"/>
          </p:nvPr>
        </p:nvSpPr>
        <p:spPr>
          <a:xfrm>
            <a:off x="4370400" y="9318600"/>
            <a:ext cx="1493280" cy="491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8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+mn-ea"/>
              </a:rPr>
              <a:t>Folie </a:t>
            </a:r>
            <a:fld id="{407D46E1-6DFC-4256-958A-A45A840C83F8}" type="slidenum">
              <a:rPr b="0" lang="en-US" sz="8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de-DE" sz="8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sldImg"/>
          </p:nvPr>
        </p:nvSpPr>
        <p:spPr>
          <a:xfrm>
            <a:off x="898560" y="738360"/>
            <a:ext cx="4927320" cy="3695400"/>
          </a:xfrm>
          <a:prstGeom prst="rect">
            <a:avLst/>
          </a:prstGeom>
          <a:ln w="0">
            <a:noFill/>
          </a:ln>
        </p:spPr>
      </p:sp>
      <p:sp>
        <p:nvSpPr>
          <p:cNvPr id="350" name="PlaceHolder 2"/>
          <p:cNvSpPr>
            <a:spLocks noGrp="1"/>
          </p:cNvSpPr>
          <p:nvPr>
            <p:ph type="body"/>
          </p:nvPr>
        </p:nvSpPr>
        <p:spPr>
          <a:xfrm>
            <a:off x="896760" y="4680000"/>
            <a:ext cx="4928400" cy="4433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endParaRPr b="0" lang="de-DE" sz="2000" spc="-1" strike="noStrike">
              <a:latin typeface="Arial"/>
            </a:endParaRPr>
          </a:p>
        </p:txBody>
      </p:sp>
      <p:sp>
        <p:nvSpPr>
          <p:cNvPr id="351" name="PlaceHolder 3"/>
          <p:cNvSpPr>
            <a:spLocks noGrp="1"/>
          </p:cNvSpPr>
          <p:nvPr>
            <p:ph type="hdr"/>
          </p:nvPr>
        </p:nvSpPr>
        <p:spPr>
          <a:xfrm>
            <a:off x="903240" y="534960"/>
            <a:ext cx="4257000" cy="142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+mn-ea"/>
              </a:rPr>
              <a:t>Technische Hochschule Nürnberg Georg Simon Ohm</a:t>
            </a:r>
            <a:endParaRPr b="0" lang="de-DE" sz="900" spc="-1" strike="noStrike">
              <a:latin typeface="Times New Roman"/>
            </a:endParaRPr>
          </a:p>
        </p:txBody>
      </p:sp>
      <p:sp>
        <p:nvSpPr>
          <p:cNvPr id="352" name="PlaceHolder 4"/>
          <p:cNvSpPr>
            <a:spLocks noGrp="1"/>
          </p:cNvSpPr>
          <p:nvPr>
            <p:ph type="sldNum" idx="39"/>
          </p:nvPr>
        </p:nvSpPr>
        <p:spPr>
          <a:xfrm>
            <a:off x="4370400" y="9318600"/>
            <a:ext cx="1493280" cy="491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Folie </a:t>
            </a:r>
            <a:fld id="{30CECAC7-3139-4069-9DEA-2FCB9C462A04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de-DE" sz="14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sldImg"/>
          </p:nvPr>
        </p:nvSpPr>
        <p:spPr>
          <a:xfrm>
            <a:off x="898560" y="738360"/>
            <a:ext cx="4927320" cy="3695400"/>
          </a:xfrm>
          <a:prstGeom prst="rect">
            <a:avLst/>
          </a:prstGeom>
          <a:ln w="0">
            <a:noFill/>
          </a:ln>
        </p:spPr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896760" y="4680000"/>
            <a:ext cx="4928400" cy="4433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endParaRPr b="0" lang="de-DE" sz="2000" spc="-1" strike="noStrike">
              <a:latin typeface="Arial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 type="hdr"/>
          </p:nvPr>
        </p:nvSpPr>
        <p:spPr>
          <a:xfrm>
            <a:off x="903240" y="534960"/>
            <a:ext cx="4257000" cy="142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+mn-ea"/>
              </a:rPr>
              <a:t>Technische Hochschule Nürnberg Georg Simon Ohm</a:t>
            </a:r>
            <a:endParaRPr b="0" lang="de-DE" sz="900" spc="-1" strike="noStrike">
              <a:latin typeface="Times New Roman"/>
            </a:endParaRPr>
          </a:p>
        </p:txBody>
      </p:sp>
      <p:sp>
        <p:nvSpPr>
          <p:cNvPr id="356" name="PlaceHolder 4"/>
          <p:cNvSpPr>
            <a:spLocks noGrp="1"/>
          </p:cNvSpPr>
          <p:nvPr>
            <p:ph type="sldNum" idx="40"/>
          </p:nvPr>
        </p:nvSpPr>
        <p:spPr>
          <a:xfrm>
            <a:off x="4370400" y="9318600"/>
            <a:ext cx="1493280" cy="491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Folie </a:t>
            </a:r>
            <a:fld id="{4834CE61-BCED-44DA-9AB6-A8617203A5FE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de-DE" sz="14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sldImg"/>
          </p:nvPr>
        </p:nvSpPr>
        <p:spPr>
          <a:xfrm>
            <a:off x="898560" y="738360"/>
            <a:ext cx="4927320" cy="3695400"/>
          </a:xfrm>
          <a:prstGeom prst="rect">
            <a:avLst/>
          </a:prstGeom>
          <a:ln w="0">
            <a:noFill/>
          </a:ln>
        </p:spPr>
      </p:sp>
      <p:sp>
        <p:nvSpPr>
          <p:cNvPr id="334" name="PlaceHolder 2"/>
          <p:cNvSpPr>
            <a:spLocks noGrp="1"/>
          </p:cNvSpPr>
          <p:nvPr>
            <p:ph type="body"/>
          </p:nvPr>
        </p:nvSpPr>
        <p:spPr>
          <a:xfrm>
            <a:off x="896760" y="4680000"/>
            <a:ext cx="4928400" cy="4433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endParaRPr b="0" lang="de-DE" sz="2000" spc="-1" strike="noStrike">
              <a:latin typeface="Arial"/>
            </a:endParaRPr>
          </a:p>
        </p:txBody>
      </p:sp>
      <p:sp>
        <p:nvSpPr>
          <p:cNvPr id="335" name="PlaceHolder 3"/>
          <p:cNvSpPr>
            <a:spLocks noGrp="1"/>
          </p:cNvSpPr>
          <p:nvPr>
            <p:ph type="hdr"/>
          </p:nvPr>
        </p:nvSpPr>
        <p:spPr>
          <a:xfrm>
            <a:off x="903240" y="534960"/>
            <a:ext cx="4257000" cy="142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+mn-ea"/>
              </a:rPr>
              <a:t>Technische Hochschule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+mn-ea"/>
              </a:rPr>
              <a:t>Nürnberg Georg Simon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+mn-ea"/>
              </a:rPr>
              <a:t>Ohm</a:t>
            </a:r>
            <a:endParaRPr b="0" lang="de-DE" sz="900" spc="-1" strike="noStrike">
              <a:latin typeface="Times New Roman"/>
            </a:endParaRPr>
          </a:p>
        </p:txBody>
      </p:sp>
      <p:sp>
        <p:nvSpPr>
          <p:cNvPr id="336" name="PlaceHolder 4"/>
          <p:cNvSpPr>
            <a:spLocks noGrp="1"/>
          </p:cNvSpPr>
          <p:nvPr>
            <p:ph type="sldNum" idx="35"/>
          </p:nvPr>
        </p:nvSpPr>
        <p:spPr>
          <a:xfrm>
            <a:off x="4370400" y="9318600"/>
            <a:ext cx="1493280" cy="491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Folie </a:t>
            </a:r>
            <a:fld id="{682E285C-DA85-4034-88A0-53AA3E7E4709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de-DE" sz="14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sldImg"/>
          </p:nvPr>
        </p:nvSpPr>
        <p:spPr>
          <a:xfrm>
            <a:off x="898560" y="738360"/>
            <a:ext cx="4927320" cy="3695400"/>
          </a:xfrm>
          <a:prstGeom prst="rect">
            <a:avLst/>
          </a:prstGeom>
          <a:ln w="0">
            <a:noFill/>
          </a:ln>
        </p:spPr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896760" y="4680000"/>
            <a:ext cx="4928400" cy="4433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endParaRPr b="0" lang="de-DE" sz="2000" spc="-1" strike="noStrike">
              <a:latin typeface="Arial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 type="hdr"/>
          </p:nvPr>
        </p:nvSpPr>
        <p:spPr>
          <a:xfrm>
            <a:off x="903240" y="534960"/>
            <a:ext cx="4257000" cy="142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+mn-ea"/>
              </a:rPr>
              <a:t>Technische Hochschule Nürnberg Georg Simon Ohm</a:t>
            </a:r>
            <a:endParaRPr b="0" lang="de-DE" sz="900" spc="-1" strike="noStrike">
              <a:latin typeface="Times New Roman"/>
            </a:endParaRPr>
          </a:p>
        </p:txBody>
      </p:sp>
      <p:sp>
        <p:nvSpPr>
          <p:cNvPr id="340" name="PlaceHolder 4"/>
          <p:cNvSpPr>
            <a:spLocks noGrp="1"/>
          </p:cNvSpPr>
          <p:nvPr>
            <p:ph type="sldNum" idx="36"/>
          </p:nvPr>
        </p:nvSpPr>
        <p:spPr>
          <a:xfrm>
            <a:off x="4370400" y="9318600"/>
            <a:ext cx="1493280" cy="491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Folie </a:t>
            </a:r>
            <a:fld id="{B383A797-812D-46D0-9F6D-77A0289D3DB2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de-DE" sz="14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sldImg"/>
          </p:nvPr>
        </p:nvSpPr>
        <p:spPr>
          <a:xfrm>
            <a:off x="898560" y="738360"/>
            <a:ext cx="4927320" cy="3695400"/>
          </a:xfrm>
          <a:prstGeom prst="rect">
            <a:avLst/>
          </a:prstGeom>
          <a:ln w="0">
            <a:noFill/>
          </a:ln>
        </p:spPr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896760" y="4680000"/>
            <a:ext cx="4928400" cy="4433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endParaRPr b="0" lang="de-DE" sz="2000" spc="-1" strike="noStrike"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 type="hdr"/>
          </p:nvPr>
        </p:nvSpPr>
        <p:spPr>
          <a:xfrm>
            <a:off x="903240" y="534960"/>
            <a:ext cx="4257000" cy="142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+mn-ea"/>
              </a:rPr>
              <a:t>Technische Hochschule Nürnberg Georg Simon Ohm</a:t>
            </a:r>
            <a:endParaRPr b="0" lang="de-DE" sz="900" spc="-1" strike="noStrike">
              <a:latin typeface="Times New Roman"/>
            </a:endParaRPr>
          </a:p>
        </p:txBody>
      </p:sp>
      <p:sp>
        <p:nvSpPr>
          <p:cNvPr id="344" name="PlaceHolder 4"/>
          <p:cNvSpPr>
            <a:spLocks noGrp="1"/>
          </p:cNvSpPr>
          <p:nvPr>
            <p:ph type="sldNum" idx="37"/>
          </p:nvPr>
        </p:nvSpPr>
        <p:spPr>
          <a:xfrm>
            <a:off x="4370400" y="9318600"/>
            <a:ext cx="1493280" cy="491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Folie </a:t>
            </a:r>
            <a:fld id="{C4DA6387-BB9D-41D8-BFCE-73A28EE5A885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de-DE" sz="14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sldImg"/>
          </p:nvPr>
        </p:nvSpPr>
        <p:spPr>
          <a:xfrm>
            <a:off x="898560" y="738360"/>
            <a:ext cx="4927320" cy="3695400"/>
          </a:xfrm>
          <a:prstGeom prst="rect">
            <a:avLst/>
          </a:prstGeom>
          <a:ln w="0">
            <a:noFill/>
          </a:ln>
        </p:spPr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896760" y="4680000"/>
            <a:ext cx="4928400" cy="4433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endParaRPr b="0" lang="de-DE" sz="2000" spc="-1" strike="noStrike">
              <a:latin typeface="Arial"/>
            </a:endParaRPr>
          </a:p>
        </p:txBody>
      </p:sp>
      <p:sp>
        <p:nvSpPr>
          <p:cNvPr id="347" name="PlaceHolder 3"/>
          <p:cNvSpPr>
            <a:spLocks noGrp="1"/>
          </p:cNvSpPr>
          <p:nvPr>
            <p:ph type="hdr"/>
          </p:nvPr>
        </p:nvSpPr>
        <p:spPr>
          <a:xfrm>
            <a:off x="903240" y="534960"/>
            <a:ext cx="4257000" cy="142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+mn-ea"/>
              </a:rPr>
              <a:t>Technische Hochschule Nürnberg Georg Simon Ohm</a:t>
            </a:r>
            <a:endParaRPr b="0" lang="de-DE" sz="900" spc="-1" strike="noStrike">
              <a:latin typeface="Times New Roman"/>
            </a:endParaRPr>
          </a:p>
        </p:txBody>
      </p:sp>
      <p:sp>
        <p:nvSpPr>
          <p:cNvPr id="348" name="PlaceHolder 4"/>
          <p:cNvSpPr>
            <a:spLocks noGrp="1"/>
          </p:cNvSpPr>
          <p:nvPr>
            <p:ph type="sldNum" idx="38"/>
          </p:nvPr>
        </p:nvSpPr>
        <p:spPr>
          <a:xfrm>
            <a:off x="4370400" y="9318600"/>
            <a:ext cx="1493280" cy="491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Folie </a:t>
            </a:r>
            <a:fld id="{732EC11D-D441-4AD7-81B0-0227D0691FEE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de-DE" sz="14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D028DA6-D042-4C14-97CD-ABA0E66CD210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E21ECBD-BA91-4DAB-A9D8-7BED5431B9AE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EA7CF2D-8862-4C76-9B48-30BE94B04DEF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C4FE83C-B9F5-4E32-A907-248ED514988E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4E3C574-7270-4A71-BA58-1D6C3622817A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40DFD77-84FA-4035-8429-5A2C61556C28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97EB9FE-3BC1-48E2-A31E-996A0EE9B353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643F997-0C6A-42C1-BEBF-0A5234E99E32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9AD3283-1DD3-4D85-8862-ECE1FF6426C8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BE60DA8-8280-4B15-9E70-87EB07E01F91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FC30C1B-AF5D-48D0-A7DF-1DA7B4243D61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4B48554-E130-4236-9F59-FC1C9329A480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09C2A181-F73A-4BEA-A5BA-E785C421AEC8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F611F7F2-F6D1-4121-A20E-3A3638290DCA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789D2E33-8966-4FE8-86FE-1E8EAAAF3623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164D6EC-8294-43A4-9B54-39AF394E7E28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001CCED9-61A2-4A31-8200-3CCE17FA8296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59D3A292-26E6-4F81-AE9F-E615A155FB6A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C9328591-7FCE-4EF6-981C-FE37E7D40574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7A979F72-5A35-4CD7-904A-2568C8FF4BB8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6AE6B49-1B65-410A-8FB7-9EC786B76BB7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6FBBD1B3-AB76-4A2A-8F5F-4A1E0FE619C3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6780D8F7-DC26-43EF-AB61-010DF4DDB4F3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14671DF-623B-4335-B65F-38F823B03381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Text Box 8" hidden="1"/>
          <p:cNvSpPr/>
          <p:nvPr/>
        </p:nvSpPr>
        <p:spPr>
          <a:xfrm>
            <a:off x="9509040" y="574560"/>
            <a:ext cx="183960" cy="4608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Text Box 265" hidden="1"/>
          <p:cNvSpPr/>
          <p:nvPr/>
        </p:nvSpPr>
        <p:spPr>
          <a:xfrm>
            <a:off x="3276720" y="4800600"/>
            <a:ext cx="183600" cy="2145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Line 293"/>
          <p:cNvSpPr/>
          <p:nvPr/>
        </p:nvSpPr>
        <p:spPr>
          <a:xfrm>
            <a:off x="3492360" y="765000"/>
            <a:ext cx="4319640" cy="360"/>
          </a:xfrm>
          <a:prstGeom prst="line">
            <a:avLst/>
          </a:prstGeom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Line 294"/>
          <p:cNvSpPr/>
          <p:nvPr/>
        </p:nvSpPr>
        <p:spPr>
          <a:xfrm flipH="1">
            <a:off x="3058920" y="836280"/>
            <a:ext cx="4176720" cy="360"/>
          </a:xfrm>
          <a:prstGeom prst="line">
            <a:avLst/>
          </a:prstGeom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Rectangle 257" hidden="1"/>
          <p:cNvSpPr/>
          <p:nvPr/>
        </p:nvSpPr>
        <p:spPr>
          <a:xfrm>
            <a:off x="251640" y="6237360"/>
            <a:ext cx="8639280" cy="24840"/>
          </a:xfrm>
          <a:prstGeom prst="rect">
            <a:avLst/>
          </a:prstGeom>
          <a:solidFill>
            <a:srgbClr val="777777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Rectangle 89" hidden="1"/>
          <p:cNvSpPr/>
          <p:nvPr/>
        </p:nvSpPr>
        <p:spPr>
          <a:xfrm>
            <a:off x="250920" y="836640"/>
            <a:ext cx="8639280" cy="56520"/>
          </a:xfrm>
          <a:prstGeom prst="rect">
            <a:avLst/>
          </a:prstGeom>
          <a:solidFill>
            <a:srgbClr val="777777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" name="Grafik 13" descr=""/>
          <p:cNvPicPr/>
          <p:nvPr/>
        </p:nvPicPr>
        <p:blipFill>
          <a:blip r:embed="rId2"/>
          <a:stretch/>
        </p:blipFill>
        <p:spPr>
          <a:xfrm>
            <a:off x="6120000" y="259200"/>
            <a:ext cx="2796480" cy="394920"/>
          </a:xfrm>
          <a:prstGeom prst="rect">
            <a:avLst/>
          </a:prstGeom>
          <a:ln w="0">
            <a:noFill/>
          </a:ln>
        </p:spPr>
      </p:pic>
      <p:sp>
        <p:nvSpPr>
          <p:cNvPr id="7" name="Text Box 3"/>
          <p:cNvSpPr/>
          <p:nvPr/>
        </p:nvSpPr>
        <p:spPr>
          <a:xfrm>
            <a:off x="9509040" y="574560"/>
            <a:ext cx="183960" cy="4608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Text Box 6"/>
          <p:cNvSpPr/>
          <p:nvPr/>
        </p:nvSpPr>
        <p:spPr>
          <a:xfrm>
            <a:off x="3276720" y="4800600"/>
            <a:ext cx="183600" cy="2145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Rectangle 257"/>
          <p:cNvSpPr/>
          <p:nvPr/>
        </p:nvSpPr>
        <p:spPr>
          <a:xfrm>
            <a:off x="251640" y="6237360"/>
            <a:ext cx="8639280" cy="24840"/>
          </a:xfrm>
          <a:prstGeom prst="rect">
            <a:avLst/>
          </a:prstGeom>
          <a:solidFill>
            <a:srgbClr val="777777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Rectangle 89"/>
          <p:cNvSpPr/>
          <p:nvPr/>
        </p:nvSpPr>
        <p:spPr>
          <a:xfrm>
            <a:off x="250920" y="836640"/>
            <a:ext cx="8639280" cy="56520"/>
          </a:xfrm>
          <a:prstGeom prst="rect">
            <a:avLst/>
          </a:prstGeom>
          <a:solidFill>
            <a:srgbClr val="777777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" name="Grafik 10" descr=""/>
          <p:cNvPicPr/>
          <p:nvPr/>
        </p:nvPicPr>
        <p:blipFill>
          <a:blip r:embed="rId3"/>
          <a:stretch/>
        </p:blipFill>
        <p:spPr>
          <a:xfrm>
            <a:off x="6120000" y="259200"/>
            <a:ext cx="2796480" cy="394920"/>
          </a:xfrm>
          <a:prstGeom prst="rect">
            <a:avLst/>
          </a:prstGeom>
          <a:ln w="0">
            <a:noFill/>
          </a:ln>
        </p:spPr>
      </p:pic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280" cy="573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 Box 8"/>
          <p:cNvSpPr/>
          <p:nvPr/>
        </p:nvSpPr>
        <p:spPr>
          <a:xfrm>
            <a:off x="9509040" y="574560"/>
            <a:ext cx="183960" cy="4608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Text Box 265"/>
          <p:cNvSpPr/>
          <p:nvPr/>
        </p:nvSpPr>
        <p:spPr>
          <a:xfrm>
            <a:off x="3276720" y="4800600"/>
            <a:ext cx="183600" cy="2145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Line 293"/>
          <p:cNvSpPr/>
          <p:nvPr/>
        </p:nvSpPr>
        <p:spPr>
          <a:xfrm>
            <a:off x="3492360" y="765000"/>
            <a:ext cx="4319640" cy="360"/>
          </a:xfrm>
          <a:prstGeom prst="line">
            <a:avLst/>
          </a:prstGeom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Line 294"/>
          <p:cNvSpPr/>
          <p:nvPr/>
        </p:nvSpPr>
        <p:spPr>
          <a:xfrm flipH="1">
            <a:off x="3058920" y="836280"/>
            <a:ext cx="4176720" cy="360"/>
          </a:xfrm>
          <a:prstGeom prst="line">
            <a:avLst/>
          </a:prstGeom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Rectangle 257"/>
          <p:cNvSpPr/>
          <p:nvPr/>
        </p:nvSpPr>
        <p:spPr>
          <a:xfrm>
            <a:off x="251640" y="6237360"/>
            <a:ext cx="8639280" cy="24840"/>
          </a:xfrm>
          <a:prstGeom prst="rect">
            <a:avLst/>
          </a:prstGeom>
          <a:solidFill>
            <a:srgbClr val="777777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Rectangle 89"/>
          <p:cNvSpPr/>
          <p:nvPr/>
        </p:nvSpPr>
        <p:spPr>
          <a:xfrm>
            <a:off x="250920" y="836640"/>
            <a:ext cx="8639280" cy="56520"/>
          </a:xfrm>
          <a:prstGeom prst="rect">
            <a:avLst/>
          </a:prstGeom>
          <a:solidFill>
            <a:srgbClr val="777777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6" name="Grafik 13" descr=""/>
          <p:cNvPicPr/>
          <p:nvPr/>
        </p:nvPicPr>
        <p:blipFill>
          <a:blip r:embed="rId2"/>
          <a:stretch/>
        </p:blipFill>
        <p:spPr>
          <a:xfrm>
            <a:off x="6120000" y="259200"/>
            <a:ext cx="2796480" cy="394920"/>
          </a:xfrm>
          <a:prstGeom prst="rect">
            <a:avLst/>
          </a:prstGeom>
          <a:ln w="0">
            <a:noFill/>
          </a:ln>
        </p:spPr>
      </p:pic>
      <p:sp>
        <p:nvSpPr>
          <p:cNvPr id="57" name="PlaceHolder 1"/>
          <p:cNvSpPr>
            <a:spLocks noGrp="1"/>
          </p:cNvSpPr>
          <p:nvPr>
            <p:ph type="ftr" idx="1"/>
          </p:nvPr>
        </p:nvSpPr>
        <p:spPr>
          <a:xfrm>
            <a:off x="252000" y="6381720"/>
            <a:ext cx="7178040" cy="359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&lt;footer&gt;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ldNum" idx="2"/>
          </p:nvPr>
        </p:nvSpPr>
        <p:spPr>
          <a:xfrm>
            <a:off x="8174160" y="6381720"/>
            <a:ext cx="718560" cy="178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A441875-37AB-4A43-9BDB-D6469B760141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 Box 8"/>
          <p:cNvSpPr/>
          <p:nvPr/>
        </p:nvSpPr>
        <p:spPr>
          <a:xfrm>
            <a:off x="9509040" y="574560"/>
            <a:ext cx="183960" cy="4608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Text Box 265"/>
          <p:cNvSpPr/>
          <p:nvPr/>
        </p:nvSpPr>
        <p:spPr>
          <a:xfrm>
            <a:off x="3276720" y="4800600"/>
            <a:ext cx="183600" cy="2145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Line 293"/>
          <p:cNvSpPr/>
          <p:nvPr/>
        </p:nvSpPr>
        <p:spPr>
          <a:xfrm>
            <a:off x="3492360" y="765000"/>
            <a:ext cx="4319640" cy="360"/>
          </a:xfrm>
          <a:prstGeom prst="line">
            <a:avLst/>
          </a:prstGeom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Line 294"/>
          <p:cNvSpPr/>
          <p:nvPr/>
        </p:nvSpPr>
        <p:spPr>
          <a:xfrm flipH="1">
            <a:off x="3058920" y="836280"/>
            <a:ext cx="4176720" cy="360"/>
          </a:xfrm>
          <a:prstGeom prst="line">
            <a:avLst/>
          </a:prstGeom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Rectangle 257"/>
          <p:cNvSpPr/>
          <p:nvPr/>
        </p:nvSpPr>
        <p:spPr>
          <a:xfrm>
            <a:off x="251640" y="6237360"/>
            <a:ext cx="8639280" cy="24840"/>
          </a:xfrm>
          <a:prstGeom prst="rect">
            <a:avLst/>
          </a:prstGeom>
          <a:solidFill>
            <a:srgbClr val="777777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Rectangle 89"/>
          <p:cNvSpPr/>
          <p:nvPr/>
        </p:nvSpPr>
        <p:spPr>
          <a:xfrm>
            <a:off x="250920" y="836640"/>
            <a:ext cx="8639280" cy="56520"/>
          </a:xfrm>
          <a:prstGeom prst="rect">
            <a:avLst/>
          </a:prstGeom>
          <a:solidFill>
            <a:srgbClr val="777777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3" name="Grafik 13" descr=""/>
          <p:cNvPicPr/>
          <p:nvPr/>
        </p:nvPicPr>
        <p:blipFill>
          <a:blip r:embed="rId2"/>
          <a:stretch/>
        </p:blipFill>
        <p:spPr>
          <a:xfrm>
            <a:off x="6120000" y="259200"/>
            <a:ext cx="2796480" cy="394920"/>
          </a:xfrm>
          <a:prstGeom prst="rect">
            <a:avLst/>
          </a:prstGeom>
          <a:ln w="0">
            <a:noFill/>
          </a:ln>
        </p:spPr>
      </p:pic>
      <p:sp>
        <p:nvSpPr>
          <p:cNvPr id="104" name="PlaceHolder 1"/>
          <p:cNvSpPr>
            <a:spLocks noGrp="1"/>
          </p:cNvSpPr>
          <p:nvPr>
            <p:ph type="ftr" idx="3"/>
          </p:nvPr>
        </p:nvSpPr>
        <p:spPr>
          <a:xfrm>
            <a:off x="252000" y="6381720"/>
            <a:ext cx="7178040" cy="359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&lt;footer&gt;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sldNum" idx="4"/>
          </p:nvPr>
        </p:nvSpPr>
        <p:spPr>
          <a:xfrm>
            <a:off x="8174160" y="6381720"/>
            <a:ext cx="718560" cy="178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46949BE-88A6-4E00-A3DF-6B7FBBAE5ECF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edit the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www.ericasynths.lv/shop/diy-kits-1/mki-x-esedu-diy-system" TargetMode="External"/><Relationship Id="rId2" Type="http://schemas.openxmlformats.org/officeDocument/2006/relationships/hyperlink" Target="https://www.ericasynths.lv/shop/diy-kits-1/edu-diy-vco/" TargetMode="External"/><Relationship Id="rId3" Type="http://schemas.openxmlformats.org/officeDocument/2006/relationships/hyperlink" Target="https://www.ericasynths.lv/shop/diy-kits-1/edu-diy-mixer/" TargetMode="External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jpeg"/><Relationship Id="rId4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0" y="2390760"/>
            <a:ext cx="4320360" cy="14691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400" spc="-1" strike="noStrike">
                <a:solidFill>
                  <a:srgbClr val="0046a0"/>
                </a:solidFill>
                <a:latin typeface="ArialMT"/>
                <a:ea typeface="DejaVu Sans"/>
              </a:rPr>
              <a:t>Die Leiterplatte </a:t>
            </a:r>
            <a:r>
              <a:rPr b="1" lang="de-DE" sz="2400" spc="-1" strike="noStrike">
                <a:solidFill>
                  <a:srgbClr val="0046a0"/>
                </a:solidFill>
                <a:latin typeface="ArialMT"/>
                <a:ea typeface="DejaVu Sans"/>
              </a:rPr>
              <a:t>als </a:t>
            </a:r>
            <a:r>
              <a:rPr b="1" lang="de-DE" sz="2400" spc="-1" strike="noStrike">
                <a:solidFill>
                  <a:srgbClr val="0046a0"/>
                </a:solidFill>
                <a:latin typeface="ArialMT"/>
                <a:ea typeface="DejaVu Sans"/>
              </a:rPr>
              <a:t>Musikinstrument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subTitle"/>
          </p:nvPr>
        </p:nvSpPr>
        <p:spPr>
          <a:xfrm>
            <a:off x="4572000" y="3981600"/>
            <a:ext cx="4320360" cy="1751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 marL="228600" indent="-228600">
              <a:lnSpc>
                <a:spcPct val="100000"/>
              </a:lnSpc>
              <a:spcBef>
                <a:spcPts val="901"/>
              </a:spcBef>
              <a:buNone/>
              <a:tabLst>
                <a:tab algn="l" pos="0"/>
              </a:tabLst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von </a:t>
            </a:r>
            <a:r>
              <a:rPr b="1" i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Viktor Dilman</a:t>
            </a:r>
            <a:endParaRPr b="0" lang="de-DE" sz="18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901"/>
              </a:spcBef>
              <a:buNone/>
              <a:tabLst>
                <a:tab algn="l" pos="0"/>
              </a:tabLst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und</a:t>
            </a:r>
            <a:r>
              <a:rPr b="1" i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 Christoph Kirschner</a:t>
            </a:r>
            <a:endParaRPr b="0" lang="de-DE" sz="18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901"/>
              </a:spcBef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</p:txBody>
      </p:sp>
      <p:pic>
        <p:nvPicPr>
          <p:cNvPr id="152" name="Grafik 3" descr="Disk Jockey männlich mit einfarbiger Füllung"/>
          <p:cNvPicPr/>
          <p:nvPr/>
        </p:nvPicPr>
        <p:blipFill>
          <a:blip r:embed="rId1"/>
          <a:stretch/>
        </p:blipFill>
        <p:spPr>
          <a:xfrm>
            <a:off x="705600" y="2118960"/>
            <a:ext cx="1309320" cy="1309320"/>
          </a:xfrm>
          <a:prstGeom prst="rect">
            <a:avLst/>
          </a:prstGeom>
          <a:ln w="0">
            <a:noFill/>
          </a:ln>
        </p:spPr>
      </p:pic>
      <p:pic>
        <p:nvPicPr>
          <p:cNvPr id="153" name="Grafik 11" descr="Notenschrift mit einfarbiger Füllung"/>
          <p:cNvPicPr/>
          <p:nvPr/>
        </p:nvPicPr>
        <p:blipFill>
          <a:blip r:embed="rId2"/>
          <a:stretch/>
        </p:blipFill>
        <p:spPr>
          <a:xfrm>
            <a:off x="957240" y="3092400"/>
            <a:ext cx="1968480" cy="1968480"/>
          </a:xfrm>
          <a:prstGeom prst="rect">
            <a:avLst/>
          </a:prstGeom>
          <a:ln w="0">
            <a:noFill/>
          </a:ln>
        </p:spPr>
      </p:pic>
      <p:pic>
        <p:nvPicPr>
          <p:cNvPr id="154" name="Grafik 13" descr="Stimmgabel Silhouette"/>
          <p:cNvPicPr/>
          <p:nvPr/>
        </p:nvPicPr>
        <p:blipFill>
          <a:blip r:embed="rId3"/>
          <a:stretch/>
        </p:blipFill>
        <p:spPr>
          <a:xfrm>
            <a:off x="2084760" y="2316960"/>
            <a:ext cx="913680" cy="913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280" cy="573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400" spc="-1" strike="noStrike">
                <a:solidFill>
                  <a:srgbClr val="0046a0"/>
                </a:solidFill>
                <a:latin typeface="Arial"/>
                <a:ea typeface="DejaVu Sans"/>
              </a:rPr>
              <a:t>3.2  Rapid-Prototyping mit Fusion360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ftr" idx="24"/>
          </p:nvPr>
        </p:nvSpPr>
        <p:spPr>
          <a:xfrm>
            <a:off x="252000" y="6381720"/>
            <a:ext cx="7178040" cy="359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Technische Hochschule </a:t>
            </a: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Nürnberg Georg Simon </a:t>
            </a: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Ohm</a:t>
            </a:r>
            <a:endParaRPr b="0" lang="de-DE" sz="1000" spc="-1" strike="noStrike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46a0"/>
                </a:solidFill>
                <a:latin typeface="Arial"/>
                <a:ea typeface="DejaVu Sans"/>
              </a:rPr>
              <a:t>www.th-nuernberg.de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sldNum" idx="25"/>
          </p:nvPr>
        </p:nvSpPr>
        <p:spPr>
          <a:xfrm>
            <a:off x="8174160" y="6381720"/>
            <a:ext cx="718560" cy="178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00944178-625E-4FAC-A5EB-4AB5EFF56A61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de-DE" sz="1000" spc="-1" strike="noStrike">
              <a:latin typeface="Times New Roman"/>
            </a:endParaRPr>
          </a:p>
        </p:txBody>
      </p:sp>
      <p:pic>
        <p:nvPicPr>
          <p:cNvPr id="302" name="Grafik 262" descr=""/>
          <p:cNvPicPr/>
          <p:nvPr/>
        </p:nvPicPr>
        <p:blipFill>
          <a:blip r:embed="rId1"/>
          <a:stretch/>
        </p:blipFill>
        <p:spPr>
          <a:xfrm>
            <a:off x="525600" y="1074240"/>
            <a:ext cx="4275720" cy="3202920"/>
          </a:xfrm>
          <a:prstGeom prst="rect">
            <a:avLst/>
          </a:prstGeom>
          <a:ln w="0">
            <a:noFill/>
          </a:ln>
        </p:spPr>
      </p:pic>
      <p:pic>
        <p:nvPicPr>
          <p:cNvPr id="303" name="Grafik 263" descr=""/>
          <p:cNvPicPr/>
          <p:nvPr/>
        </p:nvPicPr>
        <p:blipFill>
          <a:blip r:embed="rId2"/>
          <a:stretch/>
        </p:blipFill>
        <p:spPr>
          <a:xfrm>
            <a:off x="5029200" y="2466000"/>
            <a:ext cx="3794400" cy="3203280"/>
          </a:xfrm>
          <a:prstGeom prst="rect">
            <a:avLst/>
          </a:prstGeom>
          <a:ln w="0">
            <a:noFill/>
          </a:ln>
        </p:spPr>
      </p:pic>
      <p:sp>
        <p:nvSpPr>
          <p:cNvPr id="304" name="PlaceHolder 3"/>
          <p:cNvSpPr/>
          <p:nvPr/>
        </p:nvSpPr>
        <p:spPr>
          <a:xfrm>
            <a:off x="3534120" y="6381720"/>
            <a:ext cx="3219840" cy="359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Vortrag LPDES – Viktor Dilman, Christoph Kirschner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305" name=""/>
          <p:cNvSpPr/>
          <p:nvPr/>
        </p:nvSpPr>
        <p:spPr>
          <a:xfrm flipH="1" rot="16200000">
            <a:off x="5144760" y="1324080"/>
            <a:ext cx="911160" cy="1143000"/>
          </a:xfrm>
          <a:custGeom>
            <a:avLst/>
            <a:gdLst/>
            <a:ahLst/>
            <a:rect l="l" t="t" r="r" b="b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Textfeld 18"/>
          <p:cNvSpPr/>
          <p:nvPr/>
        </p:nvSpPr>
        <p:spPr>
          <a:xfrm>
            <a:off x="914400" y="4389120"/>
            <a:ext cx="320040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de-DE" sz="1100" spc="-1" strike="noStrike">
                <a:solidFill>
                  <a:srgbClr val="000000"/>
                </a:solidFill>
                <a:latin typeface="Arial"/>
                <a:ea typeface="DejaVu Sans"/>
              </a:rPr>
              <a:t>Abb. 9: Export der stl-Datei    </a:t>
            </a:r>
            <a:endParaRPr b="0" lang="de-DE" sz="1100" spc="-1" strike="noStrike">
              <a:latin typeface="Arial"/>
            </a:endParaRPr>
          </a:p>
        </p:txBody>
      </p:sp>
      <p:sp>
        <p:nvSpPr>
          <p:cNvPr id="307" name="Textfeld 20"/>
          <p:cNvSpPr/>
          <p:nvPr/>
        </p:nvSpPr>
        <p:spPr>
          <a:xfrm>
            <a:off x="5257800" y="5829120"/>
            <a:ext cx="320040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de-DE" sz="1100" spc="-1" strike="noStrike">
                <a:solidFill>
                  <a:srgbClr val="000000"/>
                </a:solidFill>
                <a:latin typeface="Arial"/>
                <a:ea typeface="DejaVu Sans"/>
              </a:rPr>
              <a:t>Abb. 10: Import der stl-Datei in Prusa Slicer   </a:t>
            </a:r>
            <a:endParaRPr b="0" lang="de-DE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280" cy="573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400" spc="-1" strike="noStrike">
                <a:solidFill>
                  <a:srgbClr val="0046a0"/>
                </a:solidFill>
                <a:latin typeface="Arial"/>
                <a:ea typeface="DejaVu Sans"/>
              </a:rPr>
              <a:t>3.2  Rapid-Prototyping mit Fusion360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 type="ftr" idx="26"/>
          </p:nvPr>
        </p:nvSpPr>
        <p:spPr>
          <a:xfrm>
            <a:off x="252000" y="6381720"/>
            <a:ext cx="7178040" cy="359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Technische Hochschule </a:t>
            </a: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Nürnberg Georg Simon </a:t>
            </a: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Ohm</a:t>
            </a:r>
            <a:endParaRPr b="0" lang="de-DE" sz="1000" spc="-1" strike="noStrike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46a0"/>
                </a:solidFill>
                <a:latin typeface="Arial"/>
                <a:ea typeface="DejaVu Sans"/>
              </a:rPr>
              <a:t>www.th-nuernberg.de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 type="sldNum" idx="27"/>
          </p:nvPr>
        </p:nvSpPr>
        <p:spPr>
          <a:xfrm>
            <a:off x="8174160" y="6381720"/>
            <a:ext cx="718560" cy="178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497F27BD-B031-4B19-A9B5-C1866AD8AB34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311" name="PlaceHolder 8"/>
          <p:cNvSpPr/>
          <p:nvPr/>
        </p:nvSpPr>
        <p:spPr>
          <a:xfrm>
            <a:off x="3534120" y="6381720"/>
            <a:ext cx="3219840" cy="359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Vortrag LPDES – Viktor </a:t>
            </a: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Dilman, Christoph </a:t>
            </a: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Kirschner</a:t>
            </a:r>
            <a:endParaRPr b="0" lang="de-DE" sz="1000" spc="-1" strike="noStrike">
              <a:latin typeface="Arial"/>
            </a:endParaRPr>
          </a:p>
        </p:txBody>
      </p:sp>
      <p:pic>
        <p:nvPicPr>
          <p:cNvPr id="312" name="" descr=""/>
          <p:cNvPicPr/>
          <p:nvPr/>
        </p:nvPicPr>
        <p:blipFill>
          <a:blip r:embed="rId1"/>
          <a:stretch/>
        </p:blipFill>
        <p:spPr>
          <a:xfrm>
            <a:off x="1636200" y="1577880"/>
            <a:ext cx="5943600" cy="3724920"/>
          </a:xfrm>
          <a:prstGeom prst="rect">
            <a:avLst/>
          </a:prstGeom>
          <a:ln w="0">
            <a:noFill/>
          </a:ln>
        </p:spPr>
      </p:pic>
      <p:sp>
        <p:nvSpPr>
          <p:cNvPr id="313" name="Textfeld 23"/>
          <p:cNvSpPr/>
          <p:nvPr/>
        </p:nvSpPr>
        <p:spPr>
          <a:xfrm>
            <a:off x="3310200" y="5467320"/>
            <a:ext cx="246420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de-DE" sz="1100" spc="-1" strike="noStrike">
                <a:solidFill>
                  <a:srgbClr val="000000"/>
                </a:solidFill>
                <a:latin typeface="Arial"/>
                <a:ea typeface="DejaVu Sans"/>
              </a:rPr>
              <a:t>Abb. 11: Moodle-Kurs des CWS [4]   </a:t>
            </a:r>
            <a:endParaRPr b="0" lang="de-DE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/>
          </p:nvPr>
        </p:nvSpPr>
        <p:spPr>
          <a:xfrm>
            <a:off x="252000" y="2565000"/>
            <a:ext cx="8639280" cy="1367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90000" tIns="45000" bIns="45000" anchor="t">
            <a:noAutofit/>
          </a:bodyPr>
          <a:p>
            <a:pPr marL="228600" indent="-228600" algn="ctr">
              <a:lnSpc>
                <a:spcPct val="100000"/>
              </a:lnSpc>
              <a:spcBef>
                <a:spcPts val="1599"/>
              </a:spcBef>
              <a:buNone/>
              <a:tabLst>
                <a:tab algn="l" pos="0"/>
              </a:tabLst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Vielen Dank für Ihre Aufmerksamkeit!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algn="ctr">
              <a:lnSpc>
                <a:spcPct val="100000"/>
              </a:lnSpc>
              <a:spcBef>
                <a:spcPts val="1599"/>
              </a:spcBef>
              <a:buNone/>
              <a:tabLst>
                <a:tab algn="l" pos="0"/>
              </a:tabLst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Bock auf Synthie-Sounds ?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ftr" idx="28"/>
          </p:nvPr>
        </p:nvSpPr>
        <p:spPr>
          <a:xfrm>
            <a:off x="252000" y="6381720"/>
            <a:ext cx="7178040" cy="359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Technische Hochschule Nürnberg Georg Simon Ohm</a:t>
            </a:r>
            <a:endParaRPr b="0" lang="de-DE" sz="1000" spc="-1" strike="noStrike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46a0"/>
                </a:solidFill>
                <a:latin typeface="Arial"/>
                <a:ea typeface="DejaVu Sans"/>
              </a:rPr>
              <a:t>www.th-nuernberg.de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sldNum" idx="29"/>
          </p:nvPr>
        </p:nvSpPr>
        <p:spPr>
          <a:xfrm>
            <a:off x="8174160" y="6381720"/>
            <a:ext cx="718560" cy="178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BCE9E599-3725-49AD-87AC-B3B890F856AC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317" name="PlaceHolder 3"/>
          <p:cNvSpPr/>
          <p:nvPr/>
        </p:nvSpPr>
        <p:spPr>
          <a:xfrm>
            <a:off x="3534120" y="6381720"/>
            <a:ext cx="3219840" cy="359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Vortrag LPDES – Viktor Dilman, Christoph Kirschner</a:t>
            </a:r>
            <a:endParaRPr b="0" lang="de-DE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280" cy="573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400" spc="-1" strike="noStrike">
                <a:solidFill>
                  <a:srgbClr val="0046a0"/>
                </a:solidFill>
                <a:latin typeface="Arial"/>
                <a:ea typeface="DejaVu Sans"/>
              </a:rPr>
              <a:t>Quellen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/>
          </p:nvPr>
        </p:nvSpPr>
        <p:spPr>
          <a:xfrm>
            <a:off x="252000" y="1012680"/>
            <a:ext cx="8639280" cy="5151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90000" tIns="45000" bIns="45000" anchor="t">
            <a:noAutofit/>
          </a:bodyPr>
          <a:p>
            <a:pPr marL="228600" indent="-228600">
              <a:lnSpc>
                <a:spcPct val="100000"/>
              </a:lnSpc>
              <a:spcBef>
                <a:spcPts val="700"/>
              </a:spcBef>
              <a:buNone/>
              <a:tabLst>
                <a:tab algn="l" pos="0"/>
              </a:tabLst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  <a:ea typeface="DejaVu Sans"/>
              </a:rPr>
              <a:t>[1] </a:t>
            </a:r>
            <a:r>
              <a:rPr b="0" lang="de-DE" sz="1400" spc="-1" strike="noStrike" u="sng">
                <a:solidFill>
                  <a:srgbClr val="0046a0"/>
                </a:solidFill>
                <a:uFillTx/>
                <a:latin typeface="Arial"/>
                <a:ea typeface="DejaVu Sans"/>
                <a:hlinkClick r:id="rId1"/>
              </a:rPr>
              <a:t>https://www.ericasynths.lv/shop/diy-kits-1/mki-x-esedu-diy-system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700"/>
              </a:spcBef>
              <a:buNone/>
              <a:tabLst>
                <a:tab algn="l" pos="0"/>
              </a:tabLst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  <a:ea typeface="DejaVu Sans"/>
              </a:rPr>
              <a:t>[2] </a:t>
            </a:r>
            <a:r>
              <a:rPr b="0" lang="de-DE" sz="1400" spc="-1" strike="noStrike" u="sng">
                <a:solidFill>
                  <a:srgbClr val="0046a0"/>
                </a:solidFill>
                <a:uFillTx/>
                <a:latin typeface="Arial"/>
                <a:ea typeface="DejaVu Sans"/>
                <a:hlinkClick r:id="rId2"/>
              </a:rPr>
              <a:t>https://www.ericasynths.lv/shop/diy-kits-1/edu-diy-vco/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700"/>
              </a:spcBef>
              <a:buNone/>
              <a:tabLst>
                <a:tab algn="l" pos="0"/>
              </a:tabLst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  <a:ea typeface="DejaVu Sans"/>
              </a:rPr>
              <a:t>[3] </a:t>
            </a:r>
            <a:r>
              <a:rPr b="0" lang="de-DE" sz="1400" spc="-1" strike="noStrike" u="sng">
                <a:solidFill>
                  <a:srgbClr val="0046a0"/>
                </a:solidFill>
                <a:uFillTx/>
                <a:latin typeface="Arial"/>
                <a:ea typeface="DejaVu Sans"/>
                <a:hlinkClick r:id="rId3"/>
              </a:rPr>
              <a:t>https://www.ericasynths.lv/shop/diy-kits-1/edu-diy-mixer/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700"/>
              </a:spcBef>
              <a:buNone/>
              <a:tabLst>
                <a:tab algn="l" pos="0"/>
              </a:tabLst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  <a:ea typeface="DejaVu Sans"/>
              </a:rPr>
              <a:t>[4] </a:t>
            </a:r>
            <a:r>
              <a:rPr b="0" lang="de-DE" sz="1400" spc="-1" strike="noStrike" u="sng">
                <a:solidFill>
                  <a:srgbClr val="0046a0"/>
                </a:solidFill>
                <a:uFillTx/>
                <a:latin typeface="Arial"/>
                <a:ea typeface="DejaVu Sans"/>
              </a:rPr>
              <a:t>https://elearning.ohmportal.de/course/view.php?id=10566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700"/>
              </a:spcBef>
              <a:buNone/>
              <a:tabLst>
                <a:tab algn="l" pos="0"/>
              </a:tabLst>
            </a:pP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ftr" idx="30"/>
          </p:nvPr>
        </p:nvSpPr>
        <p:spPr>
          <a:xfrm>
            <a:off x="252000" y="6381720"/>
            <a:ext cx="7178040" cy="359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Technische </a:t>
            </a: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Hochschule </a:t>
            </a: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Nürnberg Georg </a:t>
            </a: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Simon Ohm</a:t>
            </a:r>
            <a:endParaRPr b="0" lang="de-DE" sz="1000" spc="-1" strike="noStrike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46a0"/>
                </a:solidFill>
                <a:latin typeface="Arial"/>
                <a:ea typeface="DejaVu Sans"/>
              </a:rPr>
              <a:t>www.th-nuernberg.de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321" name="PlaceHolder 4"/>
          <p:cNvSpPr>
            <a:spLocks noGrp="1"/>
          </p:cNvSpPr>
          <p:nvPr>
            <p:ph type="sldNum" idx="31"/>
          </p:nvPr>
        </p:nvSpPr>
        <p:spPr>
          <a:xfrm>
            <a:off x="8174160" y="6381720"/>
            <a:ext cx="718560" cy="178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36C30177-F2FA-4D6D-AF1B-25F09DE1534E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322" name="PlaceHolder 3"/>
          <p:cNvSpPr/>
          <p:nvPr/>
        </p:nvSpPr>
        <p:spPr>
          <a:xfrm>
            <a:off x="3534120" y="6381720"/>
            <a:ext cx="3219840" cy="359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Vortrag LPDES – Viktor Dilman, Christoph Kirschner</a:t>
            </a:r>
            <a:endParaRPr b="0" lang="de-DE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280" cy="573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400" spc="-1" strike="noStrike">
                <a:solidFill>
                  <a:srgbClr val="0046a0"/>
                </a:solidFill>
                <a:latin typeface="Arial"/>
                <a:ea typeface="DejaVu Sans"/>
              </a:rPr>
              <a:t>X. </a:t>
            </a:r>
            <a:r>
              <a:rPr b="1" lang="de-DE" sz="2400" spc="-1" strike="noStrike">
                <a:solidFill>
                  <a:srgbClr val="0046a0"/>
                </a:solidFill>
                <a:latin typeface="Arial"/>
                <a:ea typeface="DejaVu Sans"/>
              </a:rPr>
              <a:t>Oszillator 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4" name="Inhaltsplatzhalter 3" descr=""/>
          <p:cNvPicPr/>
          <p:nvPr/>
        </p:nvPicPr>
        <p:blipFill>
          <a:blip r:embed="rId1"/>
          <a:stretch/>
        </p:blipFill>
        <p:spPr>
          <a:xfrm>
            <a:off x="4631400" y="1787760"/>
            <a:ext cx="4268880" cy="2678400"/>
          </a:xfrm>
          <a:prstGeom prst="rect">
            <a:avLst/>
          </a:prstGeom>
          <a:ln w="9525">
            <a:noFill/>
          </a:ln>
        </p:spPr>
      </p:pic>
      <p:sp>
        <p:nvSpPr>
          <p:cNvPr id="325" name="PlaceHolder 2"/>
          <p:cNvSpPr>
            <a:spLocks noGrp="1"/>
          </p:cNvSpPr>
          <p:nvPr>
            <p:ph type="ftr" idx="32"/>
          </p:nvPr>
        </p:nvSpPr>
        <p:spPr>
          <a:xfrm>
            <a:off x="252000" y="6381720"/>
            <a:ext cx="7178040" cy="359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Technische Hochschule Nürnberg Georg Simon Ohm</a:t>
            </a:r>
            <a:endParaRPr b="0" lang="de-DE" sz="1000" spc="-1" strike="noStrike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46a0"/>
                </a:solidFill>
                <a:latin typeface="Arial"/>
                <a:ea typeface="DejaVu Sans"/>
              </a:rPr>
              <a:t>www.th-nuernberg.de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326" name="PlaceHolder 3"/>
          <p:cNvSpPr>
            <a:spLocks noGrp="1"/>
          </p:cNvSpPr>
          <p:nvPr>
            <p:ph type="sldNum" idx="33"/>
          </p:nvPr>
        </p:nvSpPr>
        <p:spPr>
          <a:xfrm>
            <a:off x="8174160" y="6381720"/>
            <a:ext cx="718560" cy="178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BD8D5C73-9CD5-4E3C-80FA-5E435FD99DC7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de-DE" sz="1000" spc="-1" strike="noStrike">
              <a:latin typeface="Times New Roman"/>
            </a:endParaRPr>
          </a:p>
        </p:txBody>
      </p:sp>
      <p:pic>
        <p:nvPicPr>
          <p:cNvPr id="327" name="Grafik 2" descr=""/>
          <p:cNvPicPr/>
          <p:nvPr/>
        </p:nvPicPr>
        <p:blipFill>
          <a:blip r:embed="rId2"/>
          <a:stretch/>
        </p:blipFill>
        <p:spPr>
          <a:xfrm>
            <a:off x="611640" y="1571400"/>
            <a:ext cx="4250160" cy="3111120"/>
          </a:xfrm>
          <a:prstGeom prst="rect">
            <a:avLst/>
          </a:prstGeom>
          <a:ln w="0">
            <a:noFill/>
          </a:ln>
        </p:spPr>
      </p:pic>
      <p:sp>
        <p:nvSpPr>
          <p:cNvPr id="328" name="PlaceHolder 3"/>
          <p:cNvSpPr/>
          <p:nvPr/>
        </p:nvSpPr>
        <p:spPr>
          <a:xfrm>
            <a:off x="3534120" y="6381720"/>
            <a:ext cx="3219840" cy="359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Vortrag LPDES – Viktor Dilman, Christoph Kirschner</a:t>
            </a:r>
            <a:endParaRPr b="0" lang="de-DE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280" cy="573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400" spc="-1" strike="noStrike">
                <a:solidFill>
                  <a:srgbClr val="0046a0"/>
                </a:solidFill>
                <a:latin typeface="Arial"/>
                <a:ea typeface="DejaVu Sans"/>
              </a:rPr>
              <a:t>Agenda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250920" y="1628640"/>
            <a:ext cx="8640360" cy="4535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90000" tIns="45000" bIns="45000" anchor="t">
            <a:noAutofit/>
          </a:bodyPr>
          <a:p>
            <a:pPr marL="343080" indent="-343080">
              <a:lnSpc>
                <a:spcPct val="200000"/>
              </a:lnSpc>
              <a:spcBef>
                <a:spcPts val="901"/>
              </a:spcBef>
              <a:buClr>
                <a:srgbClr val="0046a0"/>
              </a:buClr>
              <a:buFont typeface="Monotype Sorts" charset="2"/>
              <a:buAutoNum type="arabicPeriod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Projektvorstellung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200000"/>
              </a:lnSpc>
              <a:spcBef>
                <a:spcPts val="901"/>
              </a:spcBef>
              <a:buClr>
                <a:srgbClr val="0046a0"/>
              </a:buClr>
              <a:buFont typeface="Monotype Sorts" charset="2"/>
              <a:buAutoNum type="arabicPeriod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Module in der elektronischen Tonerzeugung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200000"/>
              </a:lnSpc>
              <a:spcBef>
                <a:spcPts val="901"/>
              </a:spcBef>
              <a:buClr>
                <a:srgbClr val="0046a0"/>
              </a:buClr>
              <a:buFont typeface="Monotype Sorts" charset="2"/>
              <a:buAutoNum type="arabicPeriod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Oszillatorschaltung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200000"/>
              </a:lnSpc>
              <a:spcBef>
                <a:spcPts val="901"/>
              </a:spcBef>
              <a:buClr>
                <a:srgbClr val="0046a0"/>
              </a:buClr>
              <a:buFont typeface="Monotype Sorts" charset="2"/>
              <a:buAutoNum type="arabicPeriod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Vorgehen bis zur fertigen Leiterplatte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901"/>
              </a:spcBef>
              <a:buNone/>
              <a:tabLst>
                <a:tab algn="l" pos="0"/>
              </a:tabLst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ftr" idx="8"/>
          </p:nvPr>
        </p:nvSpPr>
        <p:spPr>
          <a:xfrm>
            <a:off x="252000" y="6381720"/>
            <a:ext cx="3219840" cy="359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Technische </a:t>
            </a: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Hochschule </a:t>
            </a: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Nürnberg </a:t>
            </a: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Georg Simon </a:t>
            </a: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Ohm</a:t>
            </a:r>
            <a:endParaRPr b="0" lang="de-DE" sz="1000" spc="-1" strike="noStrike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46a0"/>
                </a:solidFill>
                <a:latin typeface="Arial"/>
                <a:ea typeface="DejaVu Sans"/>
              </a:rPr>
              <a:t>www.th-</a:t>
            </a:r>
            <a:r>
              <a:rPr b="0" lang="de-DE" sz="1000" spc="-1" strike="noStrike">
                <a:solidFill>
                  <a:srgbClr val="0046a0"/>
                </a:solidFill>
                <a:latin typeface="Arial"/>
                <a:ea typeface="DejaVu Sans"/>
              </a:rPr>
              <a:t>nuernberg.de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sldNum" idx="9"/>
          </p:nvPr>
        </p:nvSpPr>
        <p:spPr>
          <a:xfrm>
            <a:off x="8174160" y="6381720"/>
            <a:ext cx="718560" cy="178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F4FF9C8D-EB51-4D68-908C-5312964B5A87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159" name="PlaceHolder 3"/>
          <p:cNvSpPr/>
          <p:nvPr/>
        </p:nvSpPr>
        <p:spPr>
          <a:xfrm>
            <a:off x="3534120" y="6381720"/>
            <a:ext cx="3219840" cy="359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Vortrag LPDES – Viktor Dilman, Christoph Kirschner</a:t>
            </a:r>
            <a:endParaRPr b="0" lang="de-DE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280" cy="573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400" spc="-1" strike="noStrike">
                <a:solidFill>
                  <a:srgbClr val="0046a0"/>
                </a:solidFill>
                <a:latin typeface="Arial"/>
                <a:ea typeface="DejaVu Sans"/>
              </a:rPr>
              <a:t>1. </a:t>
            </a:r>
            <a:r>
              <a:rPr b="1" lang="de-DE" sz="2400" spc="-1" strike="noStrike">
                <a:solidFill>
                  <a:srgbClr val="0046a0"/>
                </a:solidFill>
                <a:latin typeface="Arial"/>
                <a:ea typeface="DejaVu Sans"/>
              </a:rPr>
              <a:t>Projekt</a:t>
            </a:r>
            <a:r>
              <a:rPr b="1" lang="de-DE" sz="2400" spc="-1" strike="noStrike">
                <a:solidFill>
                  <a:srgbClr val="0046a0"/>
                </a:solidFill>
                <a:latin typeface="Arial"/>
                <a:ea typeface="DejaVu Sans"/>
              </a:rPr>
              <a:t>vorstell</a:t>
            </a:r>
            <a:r>
              <a:rPr b="1" lang="de-DE" sz="2400" spc="-1" strike="noStrike">
                <a:solidFill>
                  <a:srgbClr val="0046a0"/>
                </a:solidFill>
                <a:latin typeface="Arial"/>
                <a:ea typeface="DejaVu Sans"/>
              </a:rPr>
              <a:t>ung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252000" y="1012680"/>
            <a:ext cx="8638200" cy="5151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90000" tIns="45000" bIns="45000" anchor="t">
            <a:noAutofit/>
          </a:bodyPr>
          <a:p>
            <a:pPr marL="285840" indent="-285840">
              <a:lnSpc>
                <a:spcPct val="100000"/>
              </a:lnSpc>
              <a:spcBef>
                <a:spcPts val="901"/>
              </a:spcBef>
              <a:buClr>
                <a:srgbClr val="0933a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Titel: Entwicklung eines modularen Synthesizers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901"/>
              </a:spcBef>
              <a:buClr>
                <a:srgbClr val="0933a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Ziel: Erzeugung von Tönen auf elektronischem Wege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901"/>
              </a:spcBef>
              <a:buClr>
                <a:srgbClr val="0933a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Motivation: Erweiterung des Kenntnisstands bezüglich analoger Schaltungstechnik und Leiterplattendesign 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ftr" idx="10"/>
          </p:nvPr>
        </p:nvSpPr>
        <p:spPr>
          <a:xfrm>
            <a:off x="252000" y="6381720"/>
            <a:ext cx="7178040" cy="359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Technische </a:t>
            </a: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Hochschule </a:t>
            </a: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Nürnberg </a:t>
            </a: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Georg </a:t>
            </a: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Simon Ohm</a:t>
            </a:r>
            <a:endParaRPr b="0" lang="de-DE" sz="1000" spc="-1" strike="noStrike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46a0"/>
                </a:solidFill>
                <a:latin typeface="Arial"/>
                <a:ea typeface="DejaVu Sans"/>
              </a:rPr>
              <a:t>www.th-</a:t>
            </a:r>
            <a:r>
              <a:rPr b="0" lang="de-DE" sz="1000" spc="-1" strike="noStrike">
                <a:solidFill>
                  <a:srgbClr val="0046a0"/>
                </a:solidFill>
                <a:latin typeface="Arial"/>
                <a:ea typeface="DejaVu Sans"/>
              </a:rPr>
              <a:t>nuernberg.d</a:t>
            </a:r>
            <a:r>
              <a:rPr b="0" lang="de-DE" sz="1000" spc="-1" strike="noStrike">
                <a:solidFill>
                  <a:srgbClr val="0046a0"/>
                </a:solidFill>
                <a:latin typeface="Arial"/>
                <a:ea typeface="DejaVu Sans"/>
              </a:rPr>
              <a:t>e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sldNum" idx="11"/>
          </p:nvPr>
        </p:nvSpPr>
        <p:spPr>
          <a:xfrm>
            <a:off x="8174160" y="6381720"/>
            <a:ext cx="718560" cy="178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2B1DECBD-0CDA-470D-B33A-E87BCBB896AD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de-DE" sz="1000" spc="-1" strike="noStrike">
              <a:latin typeface="Times New Roman"/>
            </a:endParaRPr>
          </a:p>
        </p:txBody>
      </p:sp>
      <p:pic>
        <p:nvPicPr>
          <p:cNvPr id="164" name="Grafik 6" descr=""/>
          <p:cNvPicPr/>
          <p:nvPr/>
        </p:nvPicPr>
        <p:blipFill>
          <a:blip r:embed="rId1"/>
          <a:srcRect l="8334" t="31978" r="7331" b="28005"/>
          <a:stretch/>
        </p:blipFill>
        <p:spPr>
          <a:xfrm>
            <a:off x="395640" y="2878200"/>
            <a:ext cx="7922520" cy="2504880"/>
          </a:xfrm>
          <a:prstGeom prst="rect">
            <a:avLst/>
          </a:prstGeom>
          <a:ln w="0">
            <a:noFill/>
          </a:ln>
        </p:spPr>
      </p:pic>
      <p:sp>
        <p:nvSpPr>
          <p:cNvPr id="165" name="Textfeld 7"/>
          <p:cNvSpPr/>
          <p:nvPr/>
        </p:nvSpPr>
        <p:spPr>
          <a:xfrm>
            <a:off x="397800" y="5469480"/>
            <a:ext cx="792000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de-DE" sz="1100" spc="-1" strike="noStrike">
                <a:solidFill>
                  <a:srgbClr val="000000"/>
                </a:solidFill>
                <a:latin typeface="Arial"/>
                <a:ea typeface="DejaVu Sans"/>
              </a:rPr>
              <a:t>Abb. 1.: Beispielfoto eines modularen Synthesizers [1] </a:t>
            </a:r>
            <a:endParaRPr b="0" lang="de-DE" sz="1100" spc="-1" strike="noStrike">
              <a:latin typeface="Arial"/>
            </a:endParaRPr>
          </a:p>
        </p:txBody>
      </p:sp>
      <p:sp>
        <p:nvSpPr>
          <p:cNvPr id="166" name="PlaceHolder 3"/>
          <p:cNvSpPr/>
          <p:nvPr/>
        </p:nvSpPr>
        <p:spPr>
          <a:xfrm>
            <a:off x="3534120" y="6381720"/>
            <a:ext cx="3219840" cy="359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Vortrag LPDES – Viktor Dilman, Christoph Kirschner</a:t>
            </a:r>
            <a:endParaRPr b="0" lang="de-DE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280" cy="573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400" spc="-1" strike="noStrike">
                <a:solidFill>
                  <a:srgbClr val="0046a0"/>
                </a:solidFill>
                <a:latin typeface="Arial"/>
                <a:ea typeface="DejaVu Sans"/>
              </a:rPr>
              <a:t>2. Produktarchitektur: Synthesizer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ftr" idx="12"/>
          </p:nvPr>
        </p:nvSpPr>
        <p:spPr>
          <a:xfrm>
            <a:off x="252000" y="6381720"/>
            <a:ext cx="7178040" cy="359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Technische Hochschule Nürnberg Georg Simon Ohm</a:t>
            </a:r>
            <a:endParaRPr b="0" lang="de-DE" sz="1000" spc="-1" strike="noStrike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46a0"/>
                </a:solidFill>
                <a:latin typeface="Arial"/>
                <a:ea typeface="DejaVu Sans"/>
              </a:rPr>
              <a:t>www.th-nuernberg.de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sldNum" idx="13"/>
          </p:nvPr>
        </p:nvSpPr>
        <p:spPr>
          <a:xfrm>
            <a:off x="8174160" y="6381720"/>
            <a:ext cx="718560" cy="178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1FFC871B-6EEB-4B77-826E-838F0E83CE16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170" name="Textfeld 5"/>
          <p:cNvSpPr/>
          <p:nvPr/>
        </p:nvSpPr>
        <p:spPr>
          <a:xfrm>
            <a:off x="74520" y="3354840"/>
            <a:ext cx="1262880" cy="637200"/>
          </a:xfrm>
          <a:prstGeom prst="rect">
            <a:avLst/>
          </a:prstGeom>
          <a:noFill/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Erzeugung verschiedener Klänge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71" name="Textfeld 6"/>
          <p:cNvSpPr/>
          <p:nvPr/>
        </p:nvSpPr>
        <p:spPr>
          <a:xfrm>
            <a:off x="35640" y="1150920"/>
            <a:ext cx="42919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Funktionsstruktur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72" name="Textfeld 7"/>
          <p:cNvSpPr/>
          <p:nvPr/>
        </p:nvSpPr>
        <p:spPr>
          <a:xfrm>
            <a:off x="4316400" y="1150920"/>
            <a:ext cx="463860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Produktstruktur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73" name="Textfeld 10"/>
          <p:cNvSpPr/>
          <p:nvPr/>
        </p:nvSpPr>
        <p:spPr>
          <a:xfrm>
            <a:off x="1614240" y="2155680"/>
            <a:ext cx="1371600" cy="454680"/>
          </a:xfrm>
          <a:prstGeom prst="rect">
            <a:avLst/>
          </a:prstGeom>
          <a:noFill/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Erzeugung von Signalen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74" name="Textfeld 11"/>
          <p:cNvSpPr/>
          <p:nvPr/>
        </p:nvSpPr>
        <p:spPr>
          <a:xfrm>
            <a:off x="3211920" y="3555720"/>
            <a:ext cx="97416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Klangform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75" name="Textfeld 14"/>
          <p:cNvSpPr/>
          <p:nvPr/>
        </p:nvSpPr>
        <p:spPr>
          <a:xfrm>
            <a:off x="3235680" y="5025240"/>
            <a:ext cx="96264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Periodisch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76" name="Textfeld 16"/>
          <p:cNvSpPr/>
          <p:nvPr/>
        </p:nvSpPr>
        <p:spPr>
          <a:xfrm>
            <a:off x="6148800" y="2133000"/>
            <a:ext cx="1606680" cy="454680"/>
          </a:xfrm>
          <a:prstGeom prst="rect">
            <a:avLst/>
          </a:prstGeom>
          <a:noFill/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VCO (Voltage Controlled Oscillator)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77" name="Textfeld 17"/>
          <p:cNvSpPr/>
          <p:nvPr/>
        </p:nvSpPr>
        <p:spPr>
          <a:xfrm>
            <a:off x="6101280" y="4939200"/>
            <a:ext cx="1636560" cy="454680"/>
          </a:xfrm>
          <a:prstGeom prst="rect">
            <a:avLst/>
          </a:prstGeom>
          <a:noFill/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LFO (Low Frequency Oscillator)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78" name="Textfeld 19"/>
          <p:cNvSpPr/>
          <p:nvPr/>
        </p:nvSpPr>
        <p:spPr>
          <a:xfrm>
            <a:off x="6127560" y="4548600"/>
            <a:ext cx="1636560" cy="272160"/>
          </a:xfrm>
          <a:prstGeom prst="rect">
            <a:avLst/>
          </a:prstGeom>
          <a:noFill/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Sequencer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79" name="Textfeld 22"/>
          <p:cNvSpPr/>
          <p:nvPr/>
        </p:nvSpPr>
        <p:spPr>
          <a:xfrm>
            <a:off x="6114600" y="3517200"/>
            <a:ext cx="1636560" cy="454680"/>
          </a:xfrm>
          <a:prstGeom prst="rect">
            <a:avLst/>
          </a:prstGeom>
          <a:noFill/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VCF (Voltage Controlled Filter) 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80" name="Textfeld 24"/>
          <p:cNvSpPr/>
          <p:nvPr/>
        </p:nvSpPr>
        <p:spPr>
          <a:xfrm>
            <a:off x="4411440" y="3407400"/>
            <a:ext cx="153360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Hochpassfilter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81" name="Textfeld 25"/>
          <p:cNvSpPr/>
          <p:nvPr/>
        </p:nvSpPr>
        <p:spPr>
          <a:xfrm>
            <a:off x="4411440" y="3806640"/>
            <a:ext cx="154260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Tiefpassfilter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82" name="Textfeld 30"/>
          <p:cNvSpPr/>
          <p:nvPr/>
        </p:nvSpPr>
        <p:spPr>
          <a:xfrm>
            <a:off x="3235680" y="2421000"/>
            <a:ext cx="96264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Rechteck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83" name="Textfeld 32"/>
          <p:cNvSpPr/>
          <p:nvPr/>
        </p:nvSpPr>
        <p:spPr>
          <a:xfrm>
            <a:off x="3235680" y="2061000"/>
            <a:ext cx="97416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Sägezahn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84" name="Textfeld 35"/>
          <p:cNvSpPr/>
          <p:nvPr/>
        </p:nvSpPr>
        <p:spPr>
          <a:xfrm>
            <a:off x="4420440" y="2421000"/>
            <a:ext cx="153432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Rechteckgenerator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85" name="Textfeld 36"/>
          <p:cNvSpPr/>
          <p:nvPr/>
        </p:nvSpPr>
        <p:spPr>
          <a:xfrm>
            <a:off x="4411440" y="2055600"/>
            <a:ext cx="153360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Sägezahngenerator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86" name="Textfeld 41"/>
          <p:cNvSpPr/>
          <p:nvPr/>
        </p:nvSpPr>
        <p:spPr>
          <a:xfrm>
            <a:off x="1580400" y="3447360"/>
            <a:ext cx="1374120" cy="454680"/>
          </a:xfrm>
          <a:prstGeom prst="rect">
            <a:avLst/>
          </a:prstGeom>
          <a:noFill/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Veränderung von Klangparametern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87" name="Textfeld 42"/>
          <p:cNvSpPr/>
          <p:nvPr/>
        </p:nvSpPr>
        <p:spPr>
          <a:xfrm>
            <a:off x="4420440" y="4152240"/>
            <a:ext cx="154260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Mischer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88" name="Textfeld 43"/>
          <p:cNvSpPr/>
          <p:nvPr/>
        </p:nvSpPr>
        <p:spPr>
          <a:xfrm>
            <a:off x="6127560" y="4148280"/>
            <a:ext cx="1649160" cy="272160"/>
          </a:xfrm>
          <a:prstGeom prst="rect">
            <a:avLst/>
          </a:prstGeom>
          <a:noFill/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Audio Mixer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89" name="Textfeld 44"/>
          <p:cNvSpPr/>
          <p:nvPr/>
        </p:nvSpPr>
        <p:spPr>
          <a:xfrm>
            <a:off x="1625040" y="4696920"/>
            <a:ext cx="1359360" cy="454680"/>
          </a:xfrm>
          <a:prstGeom prst="rect">
            <a:avLst/>
          </a:prstGeom>
          <a:noFill/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Steuerung von Modulen 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90" name="Textfeld 50"/>
          <p:cNvSpPr/>
          <p:nvPr/>
        </p:nvSpPr>
        <p:spPr>
          <a:xfrm>
            <a:off x="4398840" y="5030640"/>
            <a:ext cx="153360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Oszillator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91" name="Textfeld 51"/>
          <p:cNvSpPr/>
          <p:nvPr/>
        </p:nvSpPr>
        <p:spPr>
          <a:xfrm>
            <a:off x="3225240" y="4552560"/>
            <a:ext cx="97164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Sequenziell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92" name="Textfeld 54"/>
          <p:cNvSpPr/>
          <p:nvPr/>
        </p:nvSpPr>
        <p:spPr>
          <a:xfrm>
            <a:off x="4399920" y="4547520"/>
            <a:ext cx="155160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Zähler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93" name="Gerade Verbindung 58"/>
          <p:cNvSpPr/>
          <p:nvPr/>
        </p:nvSpPr>
        <p:spPr>
          <a:xfrm>
            <a:off x="4316040" y="1150920"/>
            <a:ext cx="11880" cy="4951080"/>
          </a:xfrm>
          <a:prstGeom prst="line">
            <a:avLst/>
          </a:prstGeom>
          <a:ln w="9525">
            <a:solidFill>
              <a:srgbClr val="ff0000"/>
            </a:solidFill>
            <a:prstDash val="sys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Gerade Verbindung 68"/>
          <p:cNvSpPr/>
          <p:nvPr/>
        </p:nvSpPr>
        <p:spPr>
          <a:xfrm flipV="1">
            <a:off x="1337760" y="2386080"/>
            <a:ext cx="276480" cy="12916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Gerade Verbindung 70"/>
          <p:cNvSpPr/>
          <p:nvPr/>
        </p:nvSpPr>
        <p:spPr>
          <a:xfrm>
            <a:off x="1337760" y="3677760"/>
            <a:ext cx="24264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Gerade Verbindung 71"/>
          <p:cNvSpPr/>
          <p:nvPr/>
        </p:nvSpPr>
        <p:spPr>
          <a:xfrm>
            <a:off x="1337760" y="3677760"/>
            <a:ext cx="285480" cy="12402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Gerade Verbindung 80"/>
          <p:cNvSpPr/>
          <p:nvPr/>
        </p:nvSpPr>
        <p:spPr>
          <a:xfrm flipV="1">
            <a:off x="2986560" y="2199240"/>
            <a:ext cx="249120" cy="18684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Gerade Verbindung 83"/>
          <p:cNvSpPr/>
          <p:nvPr/>
        </p:nvSpPr>
        <p:spPr>
          <a:xfrm>
            <a:off x="2986560" y="2386080"/>
            <a:ext cx="249120" cy="1731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Gerade Verbindung 89"/>
          <p:cNvSpPr/>
          <p:nvPr/>
        </p:nvSpPr>
        <p:spPr>
          <a:xfrm>
            <a:off x="2955240" y="3677760"/>
            <a:ext cx="266400" cy="28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Gerade Verbindung 95"/>
          <p:cNvSpPr/>
          <p:nvPr/>
        </p:nvSpPr>
        <p:spPr>
          <a:xfrm>
            <a:off x="2993760" y="4908240"/>
            <a:ext cx="241920" cy="2556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Gerade Verbindung 99"/>
          <p:cNvSpPr/>
          <p:nvPr/>
        </p:nvSpPr>
        <p:spPr>
          <a:xfrm flipV="1">
            <a:off x="2993760" y="4690800"/>
            <a:ext cx="230400" cy="21744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Gerade Verbindung 108"/>
          <p:cNvSpPr/>
          <p:nvPr/>
        </p:nvSpPr>
        <p:spPr>
          <a:xfrm>
            <a:off x="5945400" y="2193840"/>
            <a:ext cx="203400" cy="1699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Gerade Verbindung 111"/>
          <p:cNvSpPr/>
          <p:nvPr/>
        </p:nvSpPr>
        <p:spPr>
          <a:xfrm flipV="1">
            <a:off x="5955120" y="2363760"/>
            <a:ext cx="193680" cy="1954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Gerade Verbindung 117"/>
          <p:cNvSpPr/>
          <p:nvPr/>
        </p:nvSpPr>
        <p:spPr>
          <a:xfrm>
            <a:off x="5945400" y="3545280"/>
            <a:ext cx="169200" cy="2019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Gerade Verbindung 120"/>
          <p:cNvSpPr/>
          <p:nvPr/>
        </p:nvSpPr>
        <p:spPr>
          <a:xfrm flipV="1">
            <a:off x="5954400" y="3747240"/>
            <a:ext cx="160200" cy="1972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Gerade Verbindung 123"/>
          <p:cNvSpPr/>
          <p:nvPr/>
        </p:nvSpPr>
        <p:spPr>
          <a:xfrm flipV="1">
            <a:off x="5963400" y="4289400"/>
            <a:ext cx="163800" cy="7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Gerade Verbindung 126"/>
          <p:cNvSpPr/>
          <p:nvPr/>
        </p:nvSpPr>
        <p:spPr>
          <a:xfrm>
            <a:off x="5952240" y="4685400"/>
            <a:ext cx="174960" cy="10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Gerade Verbindung 129"/>
          <p:cNvSpPr/>
          <p:nvPr/>
        </p:nvSpPr>
        <p:spPr>
          <a:xfrm flipV="1">
            <a:off x="5942160" y="5157000"/>
            <a:ext cx="158760" cy="684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Gerade Verbindung 132"/>
          <p:cNvSpPr/>
          <p:nvPr/>
        </p:nvSpPr>
        <p:spPr>
          <a:xfrm>
            <a:off x="4199040" y="5163840"/>
            <a:ext cx="199800" cy="54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Gerade Verbindung 135"/>
          <p:cNvSpPr/>
          <p:nvPr/>
        </p:nvSpPr>
        <p:spPr>
          <a:xfrm flipV="1">
            <a:off x="4199040" y="4686120"/>
            <a:ext cx="200880" cy="46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Gerade Verbindung 141"/>
          <p:cNvSpPr/>
          <p:nvPr/>
        </p:nvSpPr>
        <p:spPr>
          <a:xfrm>
            <a:off x="4204440" y="3713400"/>
            <a:ext cx="194400" cy="2217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Gerade Verbindung 150"/>
          <p:cNvSpPr/>
          <p:nvPr/>
        </p:nvSpPr>
        <p:spPr>
          <a:xfrm>
            <a:off x="4199040" y="2559240"/>
            <a:ext cx="22104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Gerade Verbindung 153"/>
          <p:cNvSpPr/>
          <p:nvPr/>
        </p:nvSpPr>
        <p:spPr>
          <a:xfrm flipV="1">
            <a:off x="4210560" y="2193840"/>
            <a:ext cx="200520" cy="54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Textfeld 299"/>
          <p:cNvSpPr/>
          <p:nvPr/>
        </p:nvSpPr>
        <p:spPr>
          <a:xfrm>
            <a:off x="8036280" y="3889440"/>
            <a:ext cx="994320" cy="272160"/>
          </a:xfrm>
          <a:prstGeom prst="rect">
            <a:avLst/>
          </a:prstGeom>
          <a:noFill/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Synthesizer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215" name="Gerade Verbindung 300"/>
          <p:cNvSpPr/>
          <p:nvPr/>
        </p:nvSpPr>
        <p:spPr>
          <a:xfrm flipH="1" flipV="1">
            <a:off x="7756200" y="2363760"/>
            <a:ext cx="279720" cy="16639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Gerade Verbindung 306"/>
          <p:cNvSpPr/>
          <p:nvPr/>
        </p:nvSpPr>
        <p:spPr>
          <a:xfrm flipH="1" flipV="1">
            <a:off x="7764480" y="3755520"/>
            <a:ext cx="271440" cy="2721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Gerade Verbindung 309"/>
          <p:cNvSpPr/>
          <p:nvPr/>
        </p:nvSpPr>
        <p:spPr>
          <a:xfrm flipH="1">
            <a:off x="7777080" y="4027680"/>
            <a:ext cx="258840" cy="2541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Gerade Verbindung 312"/>
          <p:cNvSpPr/>
          <p:nvPr/>
        </p:nvSpPr>
        <p:spPr>
          <a:xfrm flipH="1">
            <a:off x="7772760" y="4027680"/>
            <a:ext cx="263160" cy="6570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Gerade Verbindung 315"/>
          <p:cNvSpPr/>
          <p:nvPr/>
        </p:nvSpPr>
        <p:spPr>
          <a:xfrm flipH="1">
            <a:off x="7765560" y="4027680"/>
            <a:ext cx="270360" cy="11923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Gerade Verbindung 352"/>
          <p:cNvSpPr/>
          <p:nvPr/>
        </p:nvSpPr>
        <p:spPr>
          <a:xfrm>
            <a:off x="4204080" y="3737880"/>
            <a:ext cx="202680" cy="5166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Textfeld 134"/>
          <p:cNvSpPr/>
          <p:nvPr/>
        </p:nvSpPr>
        <p:spPr>
          <a:xfrm>
            <a:off x="3221640" y="2882160"/>
            <a:ext cx="97416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Lautstärke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222" name="Textfeld 136"/>
          <p:cNvSpPr/>
          <p:nvPr/>
        </p:nvSpPr>
        <p:spPr>
          <a:xfrm>
            <a:off x="4411440" y="2882160"/>
            <a:ext cx="153144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Verstärker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223" name="Gerade Verbindung 137"/>
          <p:cNvSpPr/>
          <p:nvPr/>
        </p:nvSpPr>
        <p:spPr>
          <a:xfrm>
            <a:off x="4196520" y="3020400"/>
            <a:ext cx="21456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Textfeld 143"/>
          <p:cNvSpPr/>
          <p:nvPr/>
        </p:nvSpPr>
        <p:spPr>
          <a:xfrm>
            <a:off x="6125760" y="2790000"/>
            <a:ext cx="1612080" cy="454680"/>
          </a:xfrm>
          <a:prstGeom prst="rect">
            <a:avLst/>
          </a:prstGeom>
          <a:noFill/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VCA (Voltage Controlled Amplifier)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225" name="Gerade Verbindung 145"/>
          <p:cNvSpPr/>
          <p:nvPr/>
        </p:nvSpPr>
        <p:spPr>
          <a:xfrm>
            <a:off x="5943240" y="3020400"/>
            <a:ext cx="18216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Gerade Verbindung 164"/>
          <p:cNvSpPr/>
          <p:nvPr/>
        </p:nvSpPr>
        <p:spPr>
          <a:xfrm flipH="1" flipV="1">
            <a:off x="7738200" y="3020760"/>
            <a:ext cx="297720" cy="10069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Gerade Verbindung 180"/>
          <p:cNvSpPr/>
          <p:nvPr/>
        </p:nvSpPr>
        <p:spPr>
          <a:xfrm flipV="1">
            <a:off x="2955240" y="3020400"/>
            <a:ext cx="266400" cy="657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Gerade Verbindung 287"/>
          <p:cNvSpPr/>
          <p:nvPr/>
        </p:nvSpPr>
        <p:spPr>
          <a:xfrm flipV="1">
            <a:off x="4204440" y="3535560"/>
            <a:ext cx="214560" cy="171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PlaceHolder 3"/>
          <p:cNvSpPr/>
          <p:nvPr/>
        </p:nvSpPr>
        <p:spPr>
          <a:xfrm>
            <a:off x="3534120" y="6381720"/>
            <a:ext cx="3219840" cy="359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Vortrag LPDES – Viktor Dilman, Christoph Kirschner</a:t>
            </a:r>
            <a:endParaRPr b="0" lang="de-DE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>
                <p:childTnLst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280" cy="573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400" spc="-1" strike="noStrike">
                <a:solidFill>
                  <a:srgbClr val="0046a0"/>
                </a:solidFill>
                <a:latin typeface="Arial"/>
                <a:ea typeface="DejaVu Sans"/>
              </a:rPr>
              <a:t>2. </a:t>
            </a:r>
            <a:r>
              <a:rPr b="1" lang="de-DE" sz="2400" spc="-1" strike="noStrike">
                <a:solidFill>
                  <a:srgbClr val="0046a0"/>
                </a:solidFill>
                <a:latin typeface="Arial"/>
                <a:ea typeface="DejaVu Sans"/>
              </a:rPr>
              <a:t>Exemplar</a:t>
            </a:r>
            <a:r>
              <a:rPr b="1" lang="de-DE" sz="2400" spc="-1" strike="noStrike">
                <a:solidFill>
                  <a:srgbClr val="0046a0"/>
                </a:solidFill>
                <a:latin typeface="Arial"/>
                <a:ea typeface="DejaVu Sans"/>
              </a:rPr>
              <a:t>ischer </a:t>
            </a:r>
            <a:r>
              <a:rPr b="1" lang="de-DE" sz="2400" spc="-1" strike="noStrike">
                <a:solidFill>
                  <a:srgbClr val="0046a0"/>
                </a:solidFill>
                <a:latin typeface="Arial"/>
                <a:ea typeface="DejaVu Sans"/>
              </a:rPr>
              <a:t>Aufbau: </a:t>
            </a:r>
            <a:r>
              <a:rPr b="1" lang="de-DE" sz="2400" spc="-1" strike="noStrike">
                <a:solidFill>
                  <a:srgbClr val="0046a0"/>
                </a:solidFill>
                <a:latin typeface="Arial"/>
                <a:ea typeface="DejaVu Sans"/>
              </a:rPr>
              <a:t>Synthesi</a:t>
            </a:r>
            <a:r>
              <a:rPr b="1" lang="de-DE" sz="2400" spc="-1" strike="noStrike">
                <a:solidFill>
                  <a:srgbClr val="0046a0"/>
                </a:solidFill>
                <a:latin typeface="Arial"/>
                <a:ea typeface="DejaVu Sans"/>
              </a:rPr>
              <a:t>zer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ftr" idx="14"/>
          </p:nvPr>
        </p:nvSpPr>
        <p:spPr>
          <a:xfrm>
            <a:off x="252000" y="6381720"/>
            <a:ext cx="7178040" cy="359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Technische </a:t>
            </a: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Hochschule </a:t>
            </a: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Nürnberg </a:t>
            </a: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Georg </a:t>
            </a: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Simon Ohm</a:t>
            </a:r>
            <a:endParaRPr b="0" lang="de-DE" sz="1000" spc="-1" strike="noStrike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46a0"/>
                </a:solidFill>
                <a:latin typeface="Arial"/>
                <a:ea typeface="DejaVu Sans"/>
              </a:rPr>
              <a:t>www.th-</a:t>
            </a:r>
            <a:r>
              <a:rPr b="0" lang="de-DE" sz="1000" spc="-1" strike="noStrike">
                <a:solidFill>
                  <a:srgbClr val="0046a0"/>
                </a:solidFill>
                <a:latin typeface="Arial"/>
                <a:ea typeface="DejaVu Sans"/>
              </a:rPr>
              <a:t>nuernberg.d</a:t>
            </a:r>
            <a:r>
              <a:rPr b="0" lang="de-DE" sz="1000" spc="-1" strike="noStrike">
                <a:solidFill>
                  <a:srgbClr val="0046a0"/>
                </a:solidFill>
                <a:latin typeface="Arial"/>
                <a:ea typeface="DejaVu Sans"/>
              </a:rPr>
              <a:t>e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sldNum" idx="15"/>
          </p:nvPr>
        </p:nvSpPr>
        <p:spPr>
          <a:xfrm>
            <a:off x="8174160" y="6381720"/>
            <a:ext cx="718560" cy="178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DAF14CBE-F1DB-4B00-A12A-1D3EF5DE7441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de-DE" sz="1000" spc="-1" strike="noStrike">
              <a:latin typeface="Times New Roman"/>
            </a:endParaRPr>
          </a:p>
        </p:txBody>
      </p:sp>
      <p:grpSp>
        <p:nvGrpSpPr>
          <p:cNvPr id="233" name="Gruppieren 12"/>
          <p:cNvGrpSpPr/>
          <p:nvPr/>
        </p:nvGrpSpPr>
        <p:grpSpPr>
          <a:xfrm>
            <a:off x="519120" y="2876040"/>
            <a:ext cx="1158480" cy="624600"/>
            <a:chOff x="519120" y="2876040"/>
            <a:chExt cx="1158480" cy="624600"/>
          </a:xfrm>
        </p:grpSpPr>
        <p:sp>
          <p:nvSpPr>
            <p:cNvPr id="234" name="Textfeld 5"/>
            <p:cNvSpPr/>
            <p:nvPr/>
          </p:nvSpPr>
          <p:spPr>
            <a:xfrm>
              <a:off x="519120" y="2876040"/>
              <a:ext cx="1158120" cy="624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72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DE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Sequencer</a:t>
              </a:r>
              <a:endParaRPr b="0" lang="de-DE" sz="1600" spc="-1" strike="noStrike">
                <a:latin typeface="Arial"/>
              </a:endParaRPr>
            </a:p>
          </p:txBody>
        </p:sp>
        <p:sp>
          <p:nvSpPr>
            <p:cNvPr id="235" name="Rechteck 9"/>
            <p:cNvSpPr/>
            <p:nvPr/>
          </p:nvSpPr>
          <p:spPr>
            <a:xfrm>
              <a:off x="530280" y="2876040"/>
              <a:ext cx="1147320" cy="624600"/>
            </a:xfrm>
            <a:prstGeom prst="rect">
              <a:avLst/>
            </a:prstGeom>
            <a:noFill/>
            <a:ln>
              <a:solidFill>
                <a:srgbClr val="0046a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</p:grpSp>
      <p:sp>
        <p:nvSpPr>
          <p:cNvPr id="236" name="PlaceHolder 3"/>
          <p:cNvSpPr/>
          <p:nvPr/>
        </p:nvSpPr>
        <p:spPr>
          <a:xfrm>
            <a:off x="3534120" y="6381720"/>
            <a:ext cx="3219840" cy="359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Vortrag LPDES – Viktor Dilman, Christoph Kirschner</a:t>
            </a:r>
            <a:endParaRPr b="0" lang="de-DE" sz="1000" spc="-1" strike="noStrike">
              <a:latin typeface="Arial"/>
            </a:endParaRPr>
          </a:p>
        </p:txBody>
      </p:sp>
      <p:grpSp>
        <p:nvGrpSpPr>
          <p:cNvPr id="237" name="Gruppieren 14"/>
          <p:cNvGrpSpPr/>
          <p:nvPr/>
        </p:nvGrpSpPr>
        <p:grpSpPr>
          <a:xfrm>
            <a:off x="2093040" y="2876040"/>
            <a:ext cx="1158480" cy="624600"/>
            <a:chOff x="2093040" y="2876040"/>
            <a:chExt cx="1158480" cy="624600"/>
          </a:xfrm>
        </p:grpSpPr>
        <p:sp>
          <p:nvSpPr>
            <p:cNvPr id="238" name="Textfeld 5"/>
            <p:cNvSpPr/>
            <p:nvPr/>
          </p:nvSpPr>
          <p:spPr>
            <a:xfrm>
              <a:off x="2093040" y="2876040"/>
              <a:ext cx="1158120" cy="624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72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DE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VCO</a:t>
              </a:r>
              <a:endParaRPr b="0" lang="de-DE" sz="1600" spc="-1" strike="noStrike">
                <a:latin typeface="Arial"/>
              </a:endParaRPr>
            </a:p>
          </p:txBody>
        </p:sp>
        <p:sp>
          <p:nvSpPr>
            <p:cNvPr id="239" name="Rechteck 16"/>
            <p:cNvSpPr/>
            <p:nvPr/>
          </p:nvSpPr>
          <p:spPr>
            <a:xfrm>
              <a:off x="2104200" y="2876040"/>
              <a:ext cx="1147320" cy="624600"/>
            </a:xfrm>
            <a:prstGeom prst="rect">
              <a:avLst/>
            </a:prstGeom>
            <a:noFill/>
            <a:ln>
              <a:solidFill>
                <a:srgbClr val="0046a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</p:grpSp>
      <p:grpSp>
        <p:nvGrpSpPr>
          <p:cNvPr id="240" name="Gruppieren 17"/>
          <p:cNvGrpSpPr/>
          <p:nvPr/>
        </p:nvGrpSpPr>
        <p:grpSpPr>
          <a:xfrm>
            <a:off x="3666600" y="2876040"/>
            <a:ext cx="1158480" cy="624600"/>
            <a:chOff x="3666600" y="2876040"/>
            <a:chExt cx="1158480" cy="624600"/>
          </a:xfrm>
        </p:grpSpPr>
        <p:sp>
          <p:nvSpPr>
            <p:cNvPr id="241" name="Textfeld 5"/>
            <p:cNvSpPr/>
            <p:nvPr/>
          </p:nvSpPr>
          <p:spPr>
            <a:xfrm>
              <a:off x="3666600" y="2876040"/>
              <a:ext cx="1158120" cy="624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72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DE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VCF</a:t>
              </a:r>
              <a:endParaRPr b="0" lang="de-DE" sz="1600" spc="-1" strike="noStrike">
                <a:latin typeface="Arial"/>
              </a:endParaRPr>
            </a:p>
          </p:txBody>
        </p:sp>
        <p:sp>
          <p:nvSpPr>
            <p:cNvPr id="242" name="Rechteck 19"/>
            <p:cNvSpPr/>
            <p:nvPr/>
          </p:nvSpPr>
          <p:spPr>
            <a:xfrm>
              <a:off x="3677760" y="2876040"/>
              <a:ext cx="1147320" cy="624600"/>
            </a:xfrm>
            <a:prstGeom prst="rect">
              <a:avLst/>
            </a:prstGeom>
            <a:noFill/>
            <a:ln>
              <a:solidFill>
                <a:srgbClr val="0046a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</p:grpSp>
      <p:grpSp>
        <p:nvGrpSpPr>
          <p:cNvPr id="243" name="Gruppieren 20"/>
          <p:cNvGrpSpPr/>
          <p:nvPr/>
        </p:nvGrpSpPr>
        <p:grpSpPr>
          <a:xfrm>
            <a:off x="5206320" y="2876040"/>
            <a:ext cx="1158480" cy="624600"/>
            <a:chOff x="5206320" y="2876040"/>
            <a:chExt cx="1158480" cy="624600"/>
          </a:xfrm>
        </p:grpSpPr>
        <p:sp>
          <p:nvSpPr>
            <p:cNvPr id="244" name="Textfeld 5"/>
            <p:cNvSpPr/>
            <p:nvPr/>
          </p:nvSpPr>
          <p:spPr>
            <a:xfrm>
              <a:off x="5206320" y="2876040"/>
              <a:ext cx="1158120" cy="624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72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DE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VCA</a:t>
              </a:r>
              <a:endParaRPr b="0" lang="de-DE" sz="1600" spc="-1" strike="noStrike">
                <a:latin typeface="Arial"/>
              </a:endParaRPr>
            </a:p>
          </p:txBody>
        </p:sp>
        <p:sp>
          <p:nvSpPr>
            <p:cNvPr id="245" name="Rechteck 22"/>
            <p:cNvSpPr/>
            <p:nvPr/>
          </p:nvSpPr>
          <p:spPr>
            <a:xfrm>
              <a:off x="5217480" y="2876040"/>
              <a:ext cx="1147320" cy="624600"/>
            </a:xfrm>
            <a:prstGeom prst="rect">
              <a:avLst/>
            </a:prstGeom>
            <a:noFill/>
            <a:ln>
              <a:solidFill>
                <a:srgbClr val="0046a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</p:grpSp>
      <p:grpSp>
        <p:nvGrpSpPr>
          <p:cNvPr id="246" name="Gruppieren 24"/>
          <p:cNvGrpSpPr/>
          <p:nvPr/>
        </p:nvGrpSpPr>
        <p:grpSpPr>
          <a:xfrm>
            <a:off x="6777360" y="2876040"/>
            <a:ext cx="1760760" cy="624600"/>
            <a:chOff x="6777360" y="2876040"/>
            <a:chExt cx="1760760" cy="624600"/>
          </a:xfrm>
        </p:grpSpPr>
        <p:sp>
          <p:nvSpPr>
            <p:cNvPr id="247" name="Textfeld 5"/>
            <p:cNvSpPr/>
            <p:nvPr/>
          </p:nvSpPr>
          <p:spPr>
            <a:xfrm>
              <a:off x="6777360" y="2876040"/>
              <a:ext cx="1746720" cy="624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72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DE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Lautsprecher</a:t>
              </a:r>
              <a:endParaRPr b="0" lang="de-DE" sz="1600" spc="-1" strike="noStrike">
                <a:latin typeface="Arial"/>
              </a:endParaRPr>
            </a:p>
          </p:txBody>
        </p:sp>
        <p:sp>
          <p:nvSpPr>
            <p:cNvPr id="248" name="Rechteck 26"/>
            <p:cNvSpPr/>
            <p:nvPr/>
          </p:nvSpPr>
          <p:spPr>
            <a:xfrm>
              <a:off x="6791400" y="2876040"/>
              <a:ext cx="1746720" cy="624600"/>
            </a:xfrm>
            <a:prstGeom prst="rect">
              <a:avLst/>
            </a:prstGeom>
            <a:noFill/>
            <a:ln>
              <a:solidFill>
                <a:srgbClr val="0046a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</p:grpSp>
      <p:grpSp>
        <p:nvGrpSpPr>
          <p:cNvPr id="249" name="Gruppieren 27"/>
          <p:cNvGrpSpPr/>
          <p:nvPr/>
        </p:nvGrpSpPr>
        <p:grpSpPr>
          <a:xfrm>
            <a:off x="4419720" y="4247280"/>
            <a:ext cx="1158480" cy="624600"/>
            <a:chOff x="4419720" y="4247280"/>
            <a:chExt cx="1158480" cy="624600"/>
          </a:xfrm>
        </p:grpSpPr>
        <p:sp>
          <p:nvSpPr>
            <p:cNvPr id="250" name="Textfeld 5"/>
            <p:cNvSpPr/>
            <p:nvPr/>
          </p:nvSpPr>
          <p:spPr>
            <a:xfrm>
              <a:off x="4419720" y="4247280"/>
              <a:ext cx="1158120" cy="624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72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DE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LFO</a:t>
              </a:r>
              <a:endParaRPr b="0" lang="de-DE" sz="1600" spc="-1" strike="noStrike">
                <a:latin typeface="Arial"/>
              </a:endParaRPr>
            </a:p>
          </p:txBody>
        </p:sp>
        <p:sp>
          <p:nvSpPr>
            <p:cNvPr id="251" name="Rechteck 29"/>
            <p:cNvSpPr/>
            <p:nvPr/>
          </p:nvSpPr>
          <p:spPr>
            <a:xfrm>
              <a:off x="4430880" y="4247280"/>
              <a:ext cx="1147320" cy="624600"/>
            </a:xfrm>
            <a:prstGeom prst="rect">
              <a:avLst/>
            </a:prstGeom>
            <a:noFill/>
            <a:ln>
              <a:solidFill>
                <a:srgbClr val="0046a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</p:grpSp>
      <p:sp>
        <p:nvSpPr>
          <p:cNvPr id="252" name="Gerade Verbindung mit Pfeil 37"/>
          <p:cNvSpPr/>
          <p:nvPr/>
        </p:nvSpPr>
        <p:spPr>
          <a:xfrm flipV="1">
            <a:off x="1677960" y="3187440"/>
            <a:ext cx="425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46a1"/>
            </a:solidFill>
            <a:tailEnd len="med" type="triangle" w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53" name="Gerade Verbindung mit Pfeil 40"/>
          <p:cNvSpPr/>
          <p:nvPr/>
        </p:nvSpPr>
        <p:spPr>
          <a:xfrm flipV="1">
            <a:off x="3267360" y="3205080"/>
            <a:ext cx="425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46a1"/>
            </a:solidFill>
            <a:tailEnd len="med" type="triangle" w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54" name="Gerade Verbindung mit Pfeil 41"/>
          <p:cNvSpPr/>
          <p:nvPr/>
        </p:nvSpPr>
        <p:spPr>
          <a:xfrm flipV="1">
            <a:off x="4818600" y="3205080"/>
            <a:ext cx="425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46a1"/>
            </a:solidFill>
            <a:tailEnd len="med" type="triangle" w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55" name="Gerade Verbindung mit Pfeil 42"/>
          <p:cNvSpPr/>
          <p:nvPr/>
        </p:nvSpPr>
        <p:spPr>
          <a:xfrm flipV="1">
            <a:off x="6351480" y="3187440"/>
            <a:ext cx="425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46a1"/>
            </a:solidFill>
            <a:tailEnd len="med" type="triangle" w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pic>
        <p:nvPicPr>
          <p:cNvPr id="256" name="Grafik 11" descr="Notenschrift mit einfarbiger Füllung"/>
          <p:cNvPicPr/>
          <p:nvPr/>
        </p:nvPicPr>
        <p:blipFill>
          <a:blip r:embed="rId1"/>
          <a:stretch/>
        </p:blipFill>
        <p:spPr>
          <a:xfrm>
            <a:off x="6960240" y="1826280"/>
            <a:ext cx="1298520" cy="1361880"/>
          </a:xfrm>
          <a:prstGeom prst="rect">
            <a:avLst/>
          </a:prstGeom>
          <a:ln w="0">
            <a:noFill/>
          </a:ln>
        </p:spPr>
      </p:pic>
      <p:grpSp>
        <p:nvGrpSpPr>
          <p:cNvPr id="257" name="Gruppieren 130"/>
          <p:cNvGrpSpPr/>
          <p:nvPr/>
        </p:nvGrpSpPr>
        <p:grpSpPr>
          <a:xfrm>
            <a:off x="4251600" y="3500280"/>
            <a:ext cx="1540080" cy="746640"/>
            <a:chOff x="4251600" y="3500280"/>
            <a:chExt cx="1540080" cy="746640"/>
          </a:xfrm>
        </p:grpSpPr>
        <p:sp>
          <p:nvSpPr>
            <p:cNvPr id="258" name="Gerade Verbindung mit Pfeil 31"/>
            <p:cNvSpPr/>
            <p:nvPr/>
          </p:nvSpPr>
          <p:spPr>
            <a:xfrm flipV="1">
              <a:off x="4251600" y="3499920"/>
              <a:ext cx="360" cy="384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0046a1"/>
              </a:solidFill>
              <a:tailEnd len="med" type="triangle" w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259" name="Gerade Verbindung mit Pfeil 32"/>
            <p:cNvSpPr/>
            <p:nvPr/>
          </p:nvSpPr>
          <p:spPr>
            <a:xfrm flipV="1">
              <a:off x="5791320" y="3499920"/>
              <a:ext cx="360" cy="384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0046a1"/>
              </a:solidFill>
              <a:tailEnd len="med" type="triangle" w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260" name="Gerade Verbindung 46"/>
            <p:cNvSpPr/>
            <p:nvPr/>
          </p:nvSpPr>
          <p:spPr>
            <a:xfrm>
              <a:off x="4251600" y="3885120"/>
              <a:ext cx="1539720" cy="360"/>
            </a:xfrm>
            <a:prstGeom prst="line">
              <a:avLst/>
            </a:prstGeom>
            <a:ln>
              <a:solidFill>
                <a:srgbClr val="0046a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1" name="Gerade Verbindung 47"/>
            <p:cNvSpPr/>
            <p:nvPr/>
          </p:nvSpPr>
          <p:spPr>
            <a:xfrm>
              <a:off x="5004360" y="3885120"/>
              <a:ext cx="360" cy="361800"/>
            </a:xfrm>
            <a:prstGeom prst="line">
              <a:avLst/>
            </a:prstGeom>
            <a:ln>
              <a:solidFill>
                <a:srgbClr val="0046a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62" name="Gruppieren 129"/>
          <p:cNvGrpSpPr/>
          <p:nvPr/>
        </p:nvGrpSpPr>
        <p:grpSpPr>
          <a:xfrm>
            <a:off x="2672280" y="3505680"/>
            <a:ext cx="1747080" cy="1054080"/>
            <a:chOff x="2672280" y="3505680"/>
            <a:chExt cx="1747080" cy="1054080"/>
          </a:xfrm>
        </p:grpSpPr>
        <p:sp>
          <p:nvSpPr>
            <p:cNvPr id="263" name="Gerade Verbindung mit Pfeil 61"/>
            <p:cNvSpPr/>
            <p:nvPr/>
          </p:nvSpPr>
          <p:spPr>
            <a:xfrm flipV="1">
              <a:off x="2676960" y="3505680"/>
              <a:ext cx="360" cy="1053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0046a1"/>
              </a:solidFill>
              <a:prstDash val="dash"/>
              <a:tailEnd len="med" type="triangle" w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264" name="Gerade Verbindung 62"/>
            <p:cNvSpPr/>
            <p:nvPr/>
          </p:nvSpPr>
          <p:spPr>
            <a:xfrm>
              <a:off x="2672280" y="4559400"/>
              <a:ext cx="1747080" cy="360"/>
            </a:xfrm>
            <a:prstGeom prst="line">
              <a:avLst/>
            </a:prstGeom>
            <a:ln>
              <a:solidFill>
                <a:srgbClr val="0046a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280" cy="573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400" spc="-1" strike="noStrike">
                <a:solidFill>
                  <a:srgbClr val="0046a0"/>
                </a:solidFill>
                <a:latin typeface="Arial"/>
                <a:ea typeface="DejaVu Sans"/>
              </a:rPr>
              <a:t>4.1  Low Frequency Oszillator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ftr" idx="16"/>
          </p:nvPr>
        </p:nvSpPr>
        <p:spPr>
          <a:xfrm>
            <a:off x="252000" y="6381720"/>
            <a:ext cx="7178040" cy="359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Technische Hochschule Nürnberg Georg Simon Ohm</a:t>
            </a:r>
            <a:endParaRPr b="0" lang="de-DE" sz="1000" spc="-1" strike="noStrike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46a0"/>
                </a:solidFill>
                <a:latin typeface="Arial"/>
                <a:ea typeface="DejaVu Sans"/>
              </a:rPr>
              <a:t>www.th-nuernberg.de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sldNum" idx="17"/>
          </p:nvPr>
        </p:nvSpPr>
        <p:spPr>
          <a:xfrm>
            <a:off x="8174160" y="6381720"/>
            <a:ext cx="718560" cy="178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36A7D673-3D86-45D6-89F0-157A5651C95D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de-DE" sz="1000" spc="-1" strike="noStrike">
              <a:latin typeface="Times New Roman"/>
            </a:endParaRPr>
          </a:p>
        </p:txBody>
      </p:sp>
      <p:pic>
        <p:nvPicPr>
          <p:cNvPr id="268" name="Grafik 242" descr=""/>
          <p:cNvPicPr/>
          <p:nvPr/>
        </p:nvPicPr>
        <p:blipFill>
          <a:blip r:embed="rId1"/>
          <a:stretch/>
        </p:blipFill>
        <p:spPr>
          <a:xfrm>
            <a:off x="1117440" y="914400"/>
            <a:ext cx="6948360" cy="4769280"/>
          </a:xfrm>
          <a:prstGeom prst="rect">
            <a:avLst/>
          </a:prstGeom>
          <a:ln w="0">
            <a:noFill/>
          </a:ln>
        </p:spPr>
      </p:pic>
      <p:sp>
        <p:nvSpPr>
          <p:cNvPr id="269" name="PlaceHolder 3"/>
          <p:cNvSpPr/>
          <p:nvPr/>
        </p:nvSpPr>
        <p:spPr>
          <a:xfrm>
            <a:off x="3534120" y="6381720"/>
            <a:ext cx="3219840" cy="359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Vortrag LPDES – Viktor Dilman, Christoph Kirschner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270" name="Textfeld 2"/>
          <p:cNvSpPr/>
          <p:nvPr/>
        </p:nvSpPr>
        <p:spPr>
          <a:xfrm>
            <a:off x="1189800" y="5800680"/>
            <a:ext cx="548640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de-DE" sz="1100" spc="-1" strike="noStrike">
                <a:solidFill>
                  <a:srgbClr val="000000"/>
                </a:solidFill>
                <a:latin typeface="Arial"/>
                <a:ea typeface="DejaVu Sans"/>
              </a:rPr>
              <a:t>Abb. 1.: Schaltplan des LFO aus Fusion 360   </a:t>
            </a:r>
            <a:endParaRPr b="0" lang="de-DE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280" cy="573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400" spc="-1" strike="noStrike">
                <a:solidFill>
                  <a:srgbClr val="0046a0"/>
                </a:solidFill>
                <a:latin typeface="Arial"/>
                <a:ea typeface="DejaVu Sans"/>
              </a:rPr>
              <a:t>4.1  Low Frequency Oszillator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ftr" idx="18"/>
          </p:nvPr>
        </p:nvSpPr>
        <p:spPr>
          <a:xfrm>
            <a:off x="252000" y="6381720"/>
            <a:ext cx="7178040" cy="359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Technische Hochschule Nürnberg Georg Simon Ohm</a:t>
            </a:r>
            <a:endParaRPr b="0" lang="de-DE" sz="1000" spc="-1" strike="noStrike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46a0"/>
                </a:solidFill>
                <a:latin typeface="Arial"/>
                <a:ea typeface="DejaVu Sans"/>
              </a:rPr>
              <a:t>www.th-nuernberg.de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sldNum" idx="19"/>
          </p:nvPr>
        </p:nvSpPr>
        <p:spPr>
          <a:xfrm>
            <a:off x="8174160" y="6381720"/>
            <a:ext cx="718560" cy="178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A8551906-2478-405E-B952-B5A7DA63C40F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274" name="Textfeld 1"/>
          <p:cNvSpPr/>
          <p:nvPr/>
        </p:nvSpPr>
        <p:spPr>
          <a:xfrm>
            <a:off x="3832560" y="2727720"/>
            <a:ext cx="1499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Layout Fusion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275" name="PlaceHolder 3"/>
          <p:cNvSpPr/>
          <p:nvPr/>
        </p:nvSpPr>
        <p:spPr>
          <a:xfrm>
            <a:off x="3534120" y="6381720"/>
            <a:ext cx="3219840" cy="359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Vortrag LPDES – Viktor Dilman, Christoph Kirschner</a:t>
            </a:r>
            <a:endParaRPr b="0" lang="de-DE" sz="1000" spc="-1" strike="noStrike">
              <a:latin typeface="Arial"/>
            </a:endParaRPr>
          </a:p>
        </p:txBody>
      </p:sp>
      <p:pic>
        <p:nvPicPr>
          <p:cNvPr id="276" name="" descr=""/>
          <p:cNvPicPr/>
          <p:nvPr/>
        </p:nvPicPr>
        <p:blipFill>
          <a:blip r:embed="rId1"/>
          <a:stretch/>
        </p:blipFill>
        <p:spPr>
          <a:xfrm>
            <a:off x="228600" y="1682280"/>
            <a:ext cx="4885200" cy="3781080"/>
          </a:xfrm>
          <a:prstGeom prst="rect">
            <a:avLst/>
          </a:prstGeom>
          <a:ln w="0">
            <a:noFill/>
          </a:ln>
        </p:spPr>
      </p:pic>
      <p:pic>
        <p:nvPicPr>
          <p:cNvPr id="277" name="" descr=""/>
          <p:cNvPicPr/>
          <p:nvPr/>
        </p:nvPicPr>
        <p:blipFill>
          <a:blip r:embed="rId2"/>
          <a:stretch/>
        </p:blipFill>
        <p:spPr>
          <a:xfrm>
            <a:off x="5221800" y="2207520"/>
            <a:ext cx="3720240" cy="2880360"/>
          </a:xfrm>
          <a:prstGeom prst="rect">
            <a:avLst/>
          </a:prstGeom>
          <a:ln w="0">
            <a:noFill/>
          </a:ln>
        </p:spPr>
      </p:pic>
      <p:sp>
        <p:nvSpPr>
          <p:cNvPr id="278" name="Textfeld 4"/>
          <p:cNvSpPr/>
          <p:nvPr/>
        </p:nvSpPr>
        <p:spPr>
          <a:xfrm>
            <a:off x="253800" y="5512680"/>
            <a:ext cx="320040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de-DE" sz="1100" spc="-1" strike="noStrike">
                <a:solidFill>
                  <a:srgbClr val="000000"/>
                </a:solidFill>
                <a:latin typeface="Arial"/>
                <a:ea typeface="DejaVu Sans"/>
              </a:rPr>
              <a:t>Abb. 3: Layout des LFO in Fusion 360  </a:t>
            </a:r>
            <a:endParaRPr b="0" lang="de-DE" sz="1100" spc="-1" strike="noStrike">
              <a:latin typeface="Arial"/>
            </a:endParaRPr>
          </a:p>
        </p:txBody>
      </p:sp>
      <p:sp>
        <p:nvSpPr>
          <p:cNvPr id="279" name="Textfeld 8"/>
          <p:cNvSpPr/>
          <p:nvPr/>
        </p:nvSpPr>
        <p:spPr>
          <a:xfrm>
            <a:off x="5257800" y="5229360"/>
            <a:ext cx="320040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de-DE" sz="1100" spc="-1" strike="noStrike">
                <a:solidFill>
                  <a:srgbClr val="000000"/>
                </a:solidFill>
                <a:latin typeface="Arial"/>
                <a:ea typeface="DejaVu Sans"/>
              </a:rPr>
              <a:t>Abb. 4: Rendering der LFO-Platine (AISLER)   </a:t>
            </a:r>
            <a:endParaRPr b="0" lang="de-DE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280" cy="573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400" spc="-1" strike="noStrike">
                <a:solidFill>
                  <a:srgbClr val="0046a0"/>
                </a:solidFill>
                <a:latin typeface="Arial"/>
                <a:ea typeface="DejaVu Sans"/>
              </a:rPr>
              <a:t>3.1  </a:t>
            </a:r>
            <a:r>
              <a:rPr b="1" lang="de-DE" sz="2400" spc="-1" strike="noStrike">
                <a:solidFill>
                  <a:srgbClr val="0046a0"/>
                </a:solidFill>
                <a:latin typeface="Arial"/>
                <a:ea typeface="DejaVu Sans"/>
              </a:rPr>
              <a:t>Rapi</a:t>
            </a:r>
            <a:r>
              <a:rPr b="1" lang="de-DE" sz="2400" spc="-1" strike="noStrike">
                <a:solidFill>
                  <a:srgbClr val="0046a0"/>
                </a:solidFill>
                <a:latin typeface="Arial"/>
                <a:ea typeface="DejaVu Sans"/>
              </a:rPr>
              <a:t>d-</a:t>
            </a:r>
            <a:r>
              <a:rPr b="1" lang="de-DE" sz="2400" spc="-1" strike="noStrike">
                <a:solidFill>
                  <a:srgbClr val="0046a0"/>
                </a:solidFill>
                <a:latin typeface="Arial"/>
                <a:ea typeface="DejaVu Sans"/>
              </a:rPr>
              <a:t>Proto</a:t>
            </a:r>
            <a:r>
              <a:rPr b="1" lang="de-DE" sz="2400" spc="-1" strike="noStrike">
                <a:solidFill>
                  <a:srgbClr val="0046a0"/>
                </a:solidFill>
                <a:latin typeface="Arial"/>
                <a:ea typeface="DejaVu Sans"/>
              </a:rPr>
              <a:t>typin</a:t>
            </a:r>
            <a:r>
              <a:rPr b="1" lang="de-DE" sz="2400" spc="-1" strike="noStrike">
                <a:solidFill>
                  <a:srgbClr val="0046a0"/>
                </a:solidFill>
                <a:latin typeface="Arial"/>
                <a:ea typeface="DejaVu Sans"/>
              </a:rPr>
              <a:t>g mit </a:t>
            </a:r>
            <a:r>
              <a:rPr b="1" lang="de-DE" sz="2400" spc="-1" strike="noStrike">
                <a:solidFill>
                  <a:srgbClr val="0046a0"/>
                </a:solidFill>
                <a:latin typeface="Arial"/>
                <a:ea typeface="DejaVu Sans"/>
              </a:rPr>
              <a:t>Fusio</a:t>
            </a:r>
            <a:r>
              <a:rPr b="1" lang="de-DE" sz="2400" spc="-1" strike="noStrike">
                <a:solidFill>
                  <a:srgbClr val="0046a0"/>
                </a:solidFill>
                <a:latin typeface="Arial"/>
                <a:ea typeface="DejaVu Sans"/>
              </a:rPr>
              <a:t>n360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ftr" idx="20"/>
          </p:nvPr>
        </p:nvSpPr>
        <p:spPr>
          <a:xfrm>
            <a:off x="252000" y="6381720"/>
            <a:ext cx="7178040" cy="359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Technische Hochschule Nürnberg Georg Simon Ohm</a:t>
            </a:r>
            <a:endParaRPr b="0" lang="de-DE" sz="1000" spc="-1" strike="noStrike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46a0"/>
                </a:solidFill>
                <a:latin typeface="Arial"/>
                <a:ea typeface="DejaVu Sans"/>
              </a:rPr>
              <a:t>www.th-nuernberg.de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 type="sldNum" idx="21"/>
          </p:nvPr>
        </p:nvSpPr>
        <p:spPr>
          <a:xfrm>
            <a:off x="8174160" y="6381720"/>
            <a:ext cx="718560" cy="178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425DC7BF-AE30-4255-96D4-1E494E5AFA62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de-DE" sz="1000" spc="-1" strike="noStrike">
              <a:latin typeface="Times New Roman"/>
            </a:endParaRPr>
          </a:p>
        </p:txBody>
      </p:sp>
      <p:pic>
        <p:nvPicPr>
          <p:cNvPr id="283" name="Grafik 257" descr=""/>
          <p:cNvPicPr/>
          <p:nvPr/>
        </p:nvPicPr>
        <p:blipFill>
          <a:blip r:embed="rId1"/>
          <a:srcRect l="0" t="4937" r="0" b="47526"/>
          <a:stretch/>
        </p:blipFill>
        <p:spPr>
          <a:xfrm>
            <a:off x="253800" y="908280"/>
            <a:ext cx="4455360" cy="913680"/>
          </a:xfrm>
          <a:prstGeom prst="rect">
            <a:avLst/>
          </a:prstGeom>
          <a:ln w="0">
            <a:noFill/>
          </a:ln>
        </p:spPr>
      </p:pic>
      <p:pic>
        <p:nvPicPr>
          <p:cNvPr id="284" name="Grafik 258" descr=""/>
          <p:cNvPicPr/>
          <p:nvPr/>
        </p:nvPicPr>
        <p:blipFill>
          <a:blip r:embed="rId2"/>
          <a:srcRect l="702" t="0" r="0" b="0"/>
          <a:stretch/>
        </p:blipFill>
        <p:spPr>
          <a:xfrm>
            <a:off x="5120280" y="2217240"/>
            <a:ext cx="3612240" cy="2606040"/>
          </a:xfrm>
          <a:prstGeom prst="rect">
            <a:avLst/>
          </a:prstGeom>
          <a:ln w="0">
            <a:noFill/>
          </a:ln>
        </p:spPr>
      </p:pic>
      <p:sp>
        <p:nvSpPr>
          <p:cNvPr id="285" name="PlaceHolder 3"/>
          <p:cNvSpPr/>
          <p:nvPr/>
        </p:nvSpPr>
        <p:spPr>
          <a:xfrm>
            <a:off x="3534120" y="6381720"/>
            <a:ext cx="3219840" cy="359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Vortrag LPDES – Viktor Dilman, Christoph Kirschner</a:t>
            </a:r>
            <a:endParaRPr b="0" lang="de-DE" sz="1000" spc="-1" strike="noStrike">
              <a:latin typeface="Arial"/>
            </a:endParaRPr>
          </a:p>
        </p:txBody>
      </p:sp>
      <p:pic>
        <p:nvPicPr>
          <p:cNvPr id="286" name="" descr=""/>
          <p:cNvPicPr/>
          <p:nvPr/>
        </p:nvPicPr>
        <p:blipFill>
          <a:blip r:embed="rId3"/>
          <a:srcRect l="0" t="0" r="0" b="31504"/>
          <a:stretch/>
        </p:blipFill>
        <p:spPr>
          <a:xfrm>
            <a:off x="464400" y="2778480"/>
            <a:ext cx="2327400" cy="2834280"/>
          </a:xfrm>
          <a:prstGeom prst="rect">
            <a:avLst/>
          </a:prstGeom>
          <a:ln w="0">
            <a:noFill/>
          </a:ln>
        </p:spPr>
      </p:pic>
      <p:sp>
        <p:nvSpPr>
          <p:cNvPr id="287" name=""/>
          <p:cNvSpPr/>
          <p:nvPr/>
        </p:nvSpPr>
        <p:spPr>
          <a:xfrm flipH="1" rot="16200000">
            <a:off x="4988160" y="1033200"/>
            <a:ext cx="911160" cy="1143000"/>
          </a:xfrm>
          <a:custGeom>
            <a:avLst/>
            <a:gdLst/>
            <a:ahLst/>
            <a:rect l="l" t="t" r="r" b="b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"/>
          <p:cNvSpPr/>
          <p:nvPr/>
        </p:nvSpPr>
        <p:spPr>
          <a:xfrm>
            <a:off x="2935800" y="3863160"/>
            <a:ext cx="2057400" cy="640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21600" y="5400"/>
                </a:moveTo>
                <a:lnTo>
                  <a:pt x="5400" y="5400"/>
                </a:lnTo>
                <a:lnTo>
                  <a:pt x="5400" y="0"/>
                </a:lnTo>
                <a:lnTo>
                  <a:pt x="0" y="10800"/>
                </a:lnTo>
                <a:lnTo>
                  <a:pt x="5400" y="21600"/>
                </a:lnTo>
                <a:lnTo>
                  <a:pt x="5400" y="16200"/>
                </a:lnTo>
                <a:lnTo>
                  <a:pt x="21600" y="162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Textfeld 9"/>
          <p:cNvSpPr/>
          <p:nvPr/>
        </p:nvSpPr>
        <p:spPr>
          <a:xfrm>
            <a:off x="228600" y="1868760"/>
            <a:ext cx="320040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de-DE" sz="1100" spc="-1" strike="noStrike">
                <a:solidFill>
                  <a:srgbClr val="000000"/>
                </a:solidFill>
                <a:latin typeface="Arial"/>
                <a:ea typeface="DejaVu Sans"/>
              </a:rPr>
              <a:t>Abb. 5: Export der Gerber-Datei in Fusion 360</a:t>
            </a:r>
            <a:endParaRPr b="0" lang="de-DE" sz="1100" spc="-1" strike="noStrike">
              <a:latin typeface="Arial"/>
            </a:endParaRPr>
          </a:p>
        </p:txBody>
      </p:sp>
      <p:sp>
        <p:nvSpPr>
          <p:cNvPr id="290" name="Textfeld 12"/>
          <p:cNvSpPr/>
          <p:nvPr/>
        </p:nvSpPr>
        <p:spPr>
          <a:xfrm>
            <a:off x="5257800" y="5000760"/>
            <a:ext cx="3200400" cy="4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de-DE" sz="1100" spc="-1" strike="noStrike">
                <a:solidFill>
                  <a:srgbClr val="000000"/>
                </a:solidFill>
                <a:latin typeface="Arial"/>
                <a:ea typeface="DejaVu Sans"/>
              </a:rPr>
              <a:t>Abb. 6: Import der Gerber-Datei in Bantam Tools   </a:t>
            </a:r>
            <a:endParaRPr b="0" lang="de-DE" sz="1100" spc="-1" strike="noStrike">
              <a:latin typeface="Arial"/>
            </a:endParaRPr>
          </a:p>
        </p:txBody>
      </p:sp>
      <p:sp>
        <p:nvSpPr>
          <p:cNvPr id="291" name="Textfeld 13"/>
          <p:cNvSpPr/>
          <p:nvPr/>
        </p:nvSpPr>
        <p:spPr>
          <a:xfrm>
            <a:off x="469800" y="5656680"/>
            <a:ext cx="320040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de-DE" sz="1100" spc="-1" strike="noStrike">
                <a:solidFill>
                  <a:srgbClr val="000000"/>
                </a:solidFill>
                <a:latin typeface="Arial"/>
                <a:ea typeface="DejaVu Sans"/>
              </a:rPr>
              <a:t>Abb. 7: Fertige Prototypen-Platine   </a:t>
            </a:r>
            <a:endParaRPr b="0" lang="de-DE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280" cy="573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400" spc="-1" strike="noStrike">
                <a:solidFill>
                  <a:srgbClr val="0046a0"/>
                </a:solidFill>
                <a:latin typeface="Arial"/>
                <a:ea typeface="DejaVu Sans"/>
              </a:rPr>
              <a:t>3.1  Rapid-Prototyping mit Fusion360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ftr" idx="22"/>
          </p:nvPr>
        </p:nvSpPr>
        <p:spPr>
          <a:xfrm>
            <a:off x="252000" y="6381720"/>
            <a:ext cx="7178040" cy="359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Technische Hochschule Nürnberg Georg Simon Ohm</a:t>
            </a:r>
            <a:endParaRPr b="0" lang="de-DE" sz="1000" spc="-1" strike="noStrike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46a0"/>
                </a:solidFill>
                <a:latin typeface="Arial"/>
                <a:ea typeface="DejaVu Sans"/>
              </a:rPr>
              <a:t>www.th-nuernberg.de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 type="sldNum" idx="23"/>
          </p:nvPr>
        </p:nvSpPr>
        <p:spPr>
          <a:xfrm>
            <a:off x="8174160" y="6381720"/>
            <a:ext cx="718560" cy="178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9941CF68-9E6B-4595-B659-6AB1275858B1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295" name="Textfeld 1"/>
          <p:cNvSpPr/>
          <p:nvPr/>
        </p:nvSpPr>
        <p:spPr>
          <a:xfrm>
            <a:off x="2823480" y="2572560"/>
            <a:ext cx="3122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Frontplatten design in Fusion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296" name="PlaceHolder 3"/>
          <p:cNvSpPr/>
          <p:nvPr/>
        </p:nvSpPr>
        <p:spPr>
          <a:xfrm>
            <a:off x="3534120" y="6381720"/>
            <a:ext cx="3219840" cy="359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Vortrag LPDES – Viktor Dilman, Christoph Kirschner</a:t>
            </a:r>
            <a:endParaRPr b="0" lang="de-DE" sz="1000" spc="-1" strike="noStrike">
              <a:latin typeface="Arial"/>
            </a:endParaRPr>
          </a:p>
        </p:txBody>
      </p:sp>
      <p:pic>
        <p:nvPicPr>
          <p:cNvPr id="297" name="" descr=""/>
          <p:cNvPicPr/>
          <p:nvPr/>
        </p:nvPicPr>
        <p:blipFill>
          <a:blip r:embed="rId1"/>
          <a:stretch/>
        </p:blipFill>
        <p:spPr>
          <a:xfrm rot="16176000">
            <a:off x="2398680" y="510840"/>
            <a:ext cx="4408200" cy="5425920"/>
          </a:xfrm>
          <a:prstGeom prst="rect">
            <a:avLst/>
          </a:prstGeom>
          <a:ln w="0">
            <a:noFill/>
          </a:ln>
        </p:spPr>
      </p:pic>
      <p:sp>
        <p:nvSpPr>
          <p:cNvPr id="298" name="Textfeld 15"/>
          <p:cNvSpPr/>
          <p:nvPr/>
        </p:nvSpPr>
        <p:spPr>
          <a:xfrm>
            <a:off x="2467800" y="4594680"/>
            <a:ext cx="4572000" cy="25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de-DE" sz="1100" spc="-1" strike="noStrike">
                <a:solidFill>
                  <a:srgbClr val="000000"/>
                </a:solidFill>
                <a:latin typeface="Arial"/>
                <a:ea typeface="DejaVu Sans"/>
              </a:rPr>
              <a:t>Abb. 8: Konstruktion der Frontplatte mit 3D-Model der Platine   </a:t>
            </a:r>
            <a:endParaRPr b="0" lang="de-DE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46a0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46a0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46a0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46a0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Folien_deutsch</Template>
  <TotalTime>9</TotalTime>
  <Application>LibreOffice/7.3.7.2$Linux_X86_64 LibreOffice_project/30$Build-2</Application>
  <AppVersion>15.0000</AppVersion>
  <Words>559</Words>
  <Paragraphs>130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2022-10-13T16:02:40Z</dcterms:created>
  <dc:creator>dilmanvi74631</dc:creator>
  <dc:description/>
  <dc:language>de-DE</dc:language>
  <cp:lastModifiedBy/>
  <cp:lastPrinted>2000-02-04T07:33:50Z</cp:lastPrinted>
  <dcterms:modified xsi:type="dcterms:W3CDTF">2022-12-16T14:07:25Z</dcterms:modified>
  <cp:revision>35</cp:revision>
  <dc:subject/>
  <dc:title>Produktarchitektur und -Strategien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Bildschirmpräsentation (4:3)</vt:lpwstr>
  </property>
  <property fmtid="{D5CDD505-2E9C-101B-9397-08002B2CF9AE}" pid="4" name="Slides">
    <vt:i4>14</vt:i4>
  </property>
</Properties>
</file>