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723063" cy="9852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 varScale="1">
        <p:scale>
          <a:sx n="89" d="100"/>
          <a:sy n="89" d="100"/>
        </p:scale>
        <p:origin x="5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F154703-9710-41CA-9B1B-B74678FD836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sldNum" idx="40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39F37650-1EAD-49E9-A4CB-0C945FA50019}" type="slidenum">
              <a:rPr lang="en-US" sz="8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41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4BBAD28-2F68-436D-8C13-D51B2272EBA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3F7F7A75-8531-4253-92F6-E54BAD27348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BDB8528F-9612-4402-80B0-C722092C9C2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6960" cy="36950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F4553C8-FA59-4149-A746-70937BC711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D54B9187-16B7-4AF8-87B1-448EEC3F38A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60" y="738360"/>
            <a:ext cx="4927320" cy="36954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8040" cy="4432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6640" cy="1418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2920" cy="491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40182B0-437E-4E3F-8621-44EF981F3FC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4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B91D7-0E33-4C4A-BB33-713395B75D4F}" type="slidenum">
              <a:rPr lang="de-DE" sz="1400" b="0" strike="noStrike" spc="-1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76F34A-9947-4DD0-8B85-2ACE2F5D4B9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011858-C3E0-4C72-9E15-C1089FB0F01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BDC0B5-9600-4575-BBBE-09994E5211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043567-A967-4357-9FB6-97C65FC16F3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5158AD-6171-4051-99B1-79DF769C5A6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74F5E8-BE5D-40F7-A74F-5EC316BF531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C57EA3-C27B-4FF6-A8C6-3C2A7F949E0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A40D15-9CEC-486D-A4DB-47C0A2688CC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2DC8BA-93A1-40F2-BE9D-D16D0A98B5A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F6083F-1E7B-4240-96DE-08243310C5C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1CD941-C98B-44A7-AC6C-E882228980E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E0CA82-F449-43AC-91E1-9209BFCF5C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28C37F5-F62F-455B-BBBE-41B232DC91A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974B9B0-4D49-4BDD-A7DC-D2C2797083A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FF324F-ADB0-44BD-8F42-CB0896D1DFC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0722620-7712-411D-A9EF-B12F2164B48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D6B54D-E889-45A6-B29F-6EFD530C78F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981A06-EE31-44C6-90BA-B4EAC234E90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40347CB-C8F4-4829-A1CE-C7EDAA7DD5B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96F4C89-3F3D-4789-AA98-2A22FCD24F6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00E7B9C-A0DB-4C1D-B808-C9739A35200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27BD0CE-F295-4CE8-A7A3-4732AE88C08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4E13ACB-0D03-4014-9CB3-C0070C07C0E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A98E915-581D-4519-A1C8-EEBC64B640F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 hidden="1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Text Box 265" hidden="1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01D1C-F10E-4FBD-BD0C-E0B03BF773E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3600" cy="460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3240" cy="214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8920" cy="2448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8920" cy="561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3"/>
          <p:cNvPicPr/>
          <p:nvPr/>
        </p:nvPicPr>
        <p:blipFill>
          <a:blip r:embed="rId14"/>
          <a:stretch/>
        </p:blipFill>
        <p:spPr>
          <a:xfrm>
            <a:off x="6120000" y="259200"/>
            <a:ext cx="2796120" cy="39456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4C36E-34FF-418A-A802-09B4E7343950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20000" cy="1468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20000" cy="1751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lang="de-DE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lang="de-DE" sz="18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3"/>
          <a:stretch/>
        </p:blipFill>
        <p:spPr>
          <a:xfrm>
            <a:off x="705600" y="2118960"/>
            <a:ext cx="1308960" cy="130896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4"/>
          <a:stretch/>
        </p:blipFill>
        <p:spPr>
          <a:xfrm>
            <a:off x="957240" y="3092400"/>
            <a:ext cx="1968120" cy="196812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5"/>
          <a:stretch/>
        </p:blipFill>
        <p:spPr>
          <a:xfrm>
            <a:off x="2084760" y="2316960"/>
            <a:ext cx="913320" cy="91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F8C312D-2010-4DB2-9431-EE6084675A3A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306" name="Grafik 262"/>
          <p:cNvPicPr/>
          <p:nvPr/>
        </p:nvPicPr>
        <p:blipFill>
          <a:blip r:embed="rId2"/>
          <a:stretch/>
        </p:blipFill>
        <p:spPr>
          <a:xfrm>
            <a:off x="525600" y="1074240"/>
            <a:ext cx="4275360" cy="3202560"/>
          </a:xfrm>
          <a:prstGeom prst="rect">
            <a:avLst/>
          </a:prstGeom>
          <a:ln w="0">
            <a:noFill/>
          </a:ln>
        </p:spPr>
      </p:pic>
      <p:pic>
        <p:nvPicPr>
          <p:cNvPr id="307" name="Grafik 263"/>
          <p:cNvPicPr/>
          <p:nvPr/>
        </p:nvPicPr>
        <p:blipFill>
          <a:blip r:embed="rId3"/>
          <a:stretch/>
        </p:blipFill>
        <p:spPr>
          <a:xfrm>
            <a:off x="5029200" y="2466000"/>
            <a:ext cx="3794040" cy="320292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09" name="Freihandform 304"/>
          <p:cNvSpPr/>
          <p:nvPr/>
        </p:nvSpPr>
        <p:spPr>
          <a:xfrm rot="16200000" flipH="1">
            <a:off x="5145120" y="1324080"/>
            <a:ext cx="910800" cy="114264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Textfeld 18"/>
          <p:cNvSpPr/>
          <p:nvPr/>
        </p:nvSpPr>
        <p:spPr>
          <a:xfrm>
            <a:off x="571320" y="436068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11" name="Textfeld 20"/>
          <p:cNvSpPr/>
          <p:nvPr/>
        </p:nvSpPr>
        <p:spPr>
          <a:xfrm>
            <a:off x="4987080" y="57060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78400" y="1417320"/>
            <a:ext cx="685800" cy="34272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B034ED5-79DF-4FF7-949E-94378D53922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16" name="PlaceHolder 8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17" name="Grafik 311"/>
          <p:cNvPicPr/>
          <p:nvPr/>
        </p:nvPicPr>
        <p:blipFill>
          <a:blip r:embed="rId2"/>
          <a:stretch/>
        </p:blipFill>
        <p:spPr>
          <a:xfrm>
            <a:off x="1636200" y="1577880"/>
            <a:ext cx="5943240" cy="3724560"/>
          </a:xfrm>
          <a:prstGeom prst="rect">
            <a:avLst/>
          </a:prstGeom>
          <a:ln w="0">
            <a:noFill/>
          </a:ln>
        </p:spPr>
      </p:pic>
      <p:sp>
        <p:nvSpPr>
          <p:cNvPr id="318" name="Textfeld 23"/>
          <p:cNvSpPr/>
          <p:nvPr/>
        </p:nvSpPr>
        <p:spPr>
          <a:xfrm>
            <a:off x="3310200" y="5467320"/>
            <a:ext cx="24638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11: Moodle-Kurs des CWS [2]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8920" cy="136692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62DC443-860A-467C-88D8-A0BA77BEC9F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22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920" cy="51512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lang="de-DE" sz="1400" b="0" u="sng" strike="noStrike" spc="-1">
                <a:solidFill>
                  <a:srgbClr val="0046A0"/>
                </a:solidFill>
                <a:uFillTx/>
                <a:latin typeface="Arial"/>
                <a:ea typeface="DejaVu Sans"/>
                <a:hlinkClick r:id="rId3"/>
              </a:rPr>
              <a:t>https://www.ericasynths.lv/shop/diy-kits-1/mki-x-esedu-diy-system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lang="de-DE" sz="1400" b="0" u="sng" strike="noStrike" spc="-1">
                <a:solidFill>
                  <a:srgbClr val="0046A0"/>
                </a:solidFill>
                <a:uFillTx/>
                <a:latin typeface="Arial"/>
                <a:ea typeface="DejaVu Sans"/>
              </a:rPr>
              <a:t>https://elearning.ohmportal.de/course/view.php?id=10566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pos="0" algn="l"/>
              </a:tabLst>
            </a:pP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F1A274D-90BF-4B0A-B900-2B060782D83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13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27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5DF5B98-7186-4D2B-B7DB-49AFFCCCA6D4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1" name="PlaceHolder 16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32" name="Grafik 338"/>
          <p:cNvPicPr/>
          <p:nvPr/>
        </p:nvPicPr>
        <p:blipFill>
          <a:blip r:embed="rId2"/>
          <a:srcRect l="2011" t="3214" r="2987" b="3886"/>
          <a:stretch/>
        </p:blipFill>
        <p:spPr>
          <a:xfrm>
            <a:off x="1177560" y="1001160"/>
            <a:ext cx="6804720" cy="5043240"/>
          </a:xfrm>
          <a:prstGeom prst="rect">
            <a:avLst/>
          </a:prstGeom>
          <a:ln w="0">
            <a:noFill/>
          </a:ln>
        </p:spPr>
      </p:pic>
      <p:sp>
        <p:nvSpPr>
          <p:cNvPr id="333" name="Textfeld 2"/>
          <p:cNvSpPr/>
          <p:nvPr/>
        </p:nvSpPr>
        <p:spPr>
          <a:xfrm>
            <a:off x="1177560" y="5952960"/>
            <a:ext cx="5486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Abb.12.: Schaltplan des VCO aus Fusion 360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rafik 2"/>
          <p:cNvPicPr/>
          <p:nvPr/>
        </p:nvPicPr>
        <p:blipFill>
          <a:blip r:embed="rId2"/>
          <a:stretch/>
        </p:blipFill>
        <p:spPr>
          <a:xfrm>
            <a:off x="611640" y="1571400"/>
            <a:ext cx="4249800" cy="3110760"/>
          </a:xfrm>
          <a:prstGeom prst="rect">
            <a:avLst/>
          </a:prstGeom>
          <a:ln w="0">
            <a:noFill/>
          </a:ln>
        </p:spPr>
      </p:pic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nhaltsplatzhalter 3"/>
          <p:cNvPicPr/>
          <p:nvPr/>
        </p:nvPicPr>
        <p:blipFill>
          <a:blip r:embed="rId3"/>
          <a:stretch/>
        </p:blipFill>
        <p:spPr>
          <a:xfrm>
            <a:off x="4667400" y="2075760"/>
            <a:ext cx="4268520" cy="2678040"/>
          </a:xfrm>
          <a:prstGeom prst="rect">
            <a:avLst/>
          </a:prstGeom>
          <a:ln w="9525">
            <a:noFill/>
          </a:ln>
        </p:spPr>
      </p:pic>
      <p:sp>
        <p:nvSpPr>
          <p:cNvPr id="336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366AF19-C3DC-427A-8D9C-F41D83FD797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3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40" name="Textfeld 2"/>
          <p:cNvSpPr/>
          <p:nvPr/>
        </p:nvSpPr>
        <p:spPr>
          <a:xfrm>
            <a:off x="611640" y="4768920"/>
            <a:ext cx="42498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Abb.12.: Oszillatorschaltung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41" name="Textfeld 2"/>
          <p:cNvSpPr/>
          <p:nvPr/>
        </p:nvSpPr>
        <p:spPr>
          <a:xfrm>
            <a:off x="4893840" y="4804920"/>
            <a:ext cx="424980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Abb.13.: Simulation der Oszillatorschaltung in LTSpice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926F64D-6393-467A-B183-078E07DA3CF8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45" name="PlaceHolder 12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46" name="Grafik 2" descr="Ein Bild, das Text, Elektronik, Schaltkreis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63080" y="1143000"/>
            <a:ext cx="3010320" cy="4626000"/>
          </a:xfrm>
          <a:prstGeom prst="rect">
            <a:avLst/>
          </a:prstGeom>
          <a:ln w="0">
            <a:noFill/>
          </a:ln>
        </p:spPr>
      </p:pic>
      <p:pic>
        <p:nvPicPr>
          <p:cNvPr id="347" name="Grafik 6" descr="Ein Bild, das Text, Elektronik, Schaltkreis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4813920" y="1143000"/>
            <a:ext cx="3180960" cy="4626000"/>
          </a:xfrm>
          <a:prstGeom prst="rect">
            <a:avLst/>
          </a:prstGeom>
          <a:ln w="0">
            <a:noFill/>
          </a:ln>
        </p:spPr>
      </p:pic>
      <p:sp>
        <p:nvSpPr>
          <p:cNvPr id="348" name="Textfeld 23"/>
          <p:cNvSpPr/>
          <p:nvPr/>
        </p:nvSpPr>
        <p:spPr>
          <a:xfrm>
            <a:off x="1063080" y="5815440"/>
            <a:ext cx="266112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14: Layout des VCO in Fusion 360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349" name="Textfeld 8"/>
          <p:cNvSpPr/>
          <p:nvPr/>
        </p:nvSpPr>
        <p:spPr>
          <a:xfrm>
            <a:off x="4794840" y="581544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15: Rendering der VCO-Platine (AISLER)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9A35C17-517F-43DD-9371-61DDF847FA76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17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53" name="PlaceHolder 20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54" name="Grafik 343"/>
          <p:cNvPicPr/>
          <p:nvPr/>
        </p:nvPicPr>
        <p:blipFill>
          <a:blip r:embed="rId2"/>
          <a:srcRect l="66" t="156" r="66" b="77"/>
          <a:stretch/>
        </p:blipFill>
        <p:spPr>
          <a:xfrm>
            <a:off x="914400" y="1097280"/>
            <a:ext cx="7314480" cy="4965480"/>
          </a:xfrm>
          <a:prstGeom prst="rect">
            <a:avLst/>
          </a:prstGeom>
          <a:ln w="0">
            <a:noFill/>
          </a:ln>
        </p:spPr>
      </p:pic>
      <p:sp>
        <p:nvSpPr>
          <p:cNvPr id="355" name="Textfeld 8"/>
          <p:cNvSpPr/>
          <p:nvPr/>
        </p:nvSpPr>
        <p:spPr>
          <a:xfrm>
            <a:off x="1370160" y="5933160"/>
            <a:ext cx="354708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16: Schaltplan des Sequencers aus Fusion 360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40000" cy="453528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FCDEE79-8066-4B09-8809-A12A58535D3F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7840" cy="5151240"/>
          </a:xfrm>
          <a:prstGeom prst="rect">
            <a:avLst/>
          </a:prstGeom>
          <a:noFill/>
          <a:ln w="9360">
            <a:noFill/>
          </a:ln>
        </p:spPr>
        <p:txBody>
          <a:bodyPr lIns="0" tIns="45000" rIns="90000" bIns="45000" numCol="1" spcCol="0"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0D7DE78-C2F0-4D16-BE5A-C9CEC988326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164" name="Grafik 6"/>
          <p:cNvPicPr/>
          <p:nvPr/>
        </p:nvPicPr>
        <p:blipFill>
          <a:blip r:embed="rId3"/>
          <a:srcRect l="8334" t="31976" r="7331" b="28003"/>
          <a:stretch/>
        </p:blipFill>
        <p:spPr>
          <a:xfrm>
            <a:off x="395640" y="2878200"/>
            <a:ext cx="7922160" cy="250452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196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3C8EA8B-B8E2-4931-B7AB-D2D3B2C1AAC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252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15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82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12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2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63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62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620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62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2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2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39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376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2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880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90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12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1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396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380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10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17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712E05C-B0FC-4BD6-B70B-B530033D18DC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de-DE" sz="1000" b="0" strike="noStrike" spc="-1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8120" cy="624240"/>
            <a:chOff x="519120" y="2876040"/>
            <a:chExt cx="1158120" cy="62424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8120" cy="624240"/>
            <a:chOff x="2093040" y="2876040"/>
            <a:chExt cx="1158120" cy="62424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8120" cy="624240"/>
            <a:chOff x="3666600" y="2876040"/>
            <a:chExt cx="1158120" cy="62424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8120" cy="624240"/>
            <a:chOff x="5206320" y="2876040"/>
            <a:chExt cx="1158120" cy="62424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60400" cy="624240"/>
            <a:chOff x="6777360" y="2876040"/>
            <a:chExt cx="1760400" cy="62424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63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63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8120" cy="624240"/>
            <a:chOff x="4419720" y="4247280"/>
            <a:chExt cx="1158120" cy="62424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7760" cy="62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lang="de-DE" sz="1600" b="0" strike="noStrike" spc="-1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6960" cy="62424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6720"/>
            <a:ext cx="42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4360"/>
            <a:ext cx="42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4360"/>
            <a:ext cx="42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6720"/>
            <a:ext cx="42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3"/>
          <a:stretch/>
        </p:blipFill>
        <p:spPr>
          <a:xfrm>
            <a:off x="6960240" y="1826280"/>
            <a:ext cx="1298160" cy="136152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499920"/>
            <a:ext cx="1540080" cy="747000"/>
            <a:chOff x="4251600" y="3499920"/>
            <a:chExt cx="1540080" cy="74700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920"/>
              <a:ext cx="360" cy="383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920"/>
              <a:ext cx="360" cy="383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5320"/>
            <a:ext cx="1747080" cy="1054440"/>
            <a:chOff x="2672280" y="3505320"/>
            <a:chExt cx="1747080" cy="105444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4960"/>
              <a:ext cx="360" cy="1053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DE4720E-6B72-4ED7-84AE-991E6D265652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68" name="Grafik 242"/>
          <p:cNvPicPr/>
          <p:nvPr/>
        </p:nvPicPr>
        <p:blipFill>
          <a:blip r:embed="rId2"/>
          <a:stretch/>
        </p:blipFill>
        <p:spPr>
          <a:xfrm>
            <a:off x="1117440" y="914400"/>
            <a:ext cx="6948000" cy="476892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656680"/>
            <a:ext cx="5486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2.: Schaltplan des LFO aus Fusion 360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4.1  Low Frequency Oscillator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786D043-F486-468A-BCFD-53754C4E8655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75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76" name="Grafik 275"/>
          <p:cNvPicPr/>
          <p:nvPr/>
        </p:nvPicPr>
        <p:blipFill>
          <a:blip r:embed="rId2"/>
          <a:srcRect l="9353" t="6890" r="13429" b="11478"/>
          <a:stretch/>
        </p:blipFill>
        <p:spPr>
          <a:xfrm>
            <a:off x="685800" y="1942920"/>
            <a:ext cx="3771360" cy="3085920"/>
          </a:xfrm>
          <a:prstGeom prst="rect">
            <a:avLst/>
          </a:prstGeom>
          <a:ln w="0">
            <a:noFill/>
          </a:ln>
        </p:spPr>
      </p:pic>
      <p:pic>
        <p:nvPicPr>
          <p:cNvPr id="277" name="Grafik 276"/>
          <p:cNvPicPr/>
          <p:nvPr/>
        </p:nvPicPr>
        <p:blipFill>
          <a:blip r:embed="rId3"/>
          <a:srcRect l="1411" r="6860" b="6696"/>
          <a:stretch/>
        </p:blipFill>
        <p:spPr>
          <a:xfrm>
            <a:off x="4686120" y="1929960"/>
            <a:ext cx="3886200" cy="3060360"/>
          </a:xfrm>
          <a:prstGeom prst="rect">
            <a:avLst/>
          </a:prstGeom>
          <a:ln w="0">
            <a:noFill/>
          </a:ln>
        </p:spPr>
      </p:pic>
      <p:sp>
        <p:nvSpPr>
          <p:cNvPr id="278" name="Textfeld 4"/>
          <p:cNvSpPr/>
          <p:nvPr/>
        </p:nvSpPr>
        <p:spPr>
          <a:xfrm>
            <a:off x="686160" y="50976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79" name="Textfeld 8"/>
          <p:cNvSpPr/>
          <p:nvPr/>
        </p:nvSpPr>
        <p:spPr>
          <a:xfrm>
            <a:off x="4686480" y="507492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229A28E-7528-4465-B458-26B96806D3AB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283" name="Grafik 257"/>
          <p:cNvPicPr/>
          <p:nvPr/>
        </p:nvPicPr>
        <p:blipFill>
          <a:blip r:embed="rId2"/>
          <a:srcRect t="4937" b="47526"/>
          <a:stretch/>
        </p:blipFill>
        <p:spPr>
          <a:xfrm>
            <a:off x="253800" y="908280"/>
            <a:ext cx="4455000" cy="913320"/>
          </a:xfrm>
          <a:prstGeom prst="rect">
            <a:avLst/>
          </a:prstGeom>
          <a:ln w="0">
            <a:noFill/>
          </a:ln>
        </p:spPr>
      </p:pic>
      <p:pic>
        <p:nvPicPr>
          <p:cNvPr id="284" name="Grafik 258"/>
          <p:cNvPicPr/>
          <p:nvPr/>
        </p:nvPicPr>
        <p:blipFill>
          <a:blip r:embed="rId3"/>
          <a:srcRect l="702"/>
          <a:stretch/>
        </p:blipFill>
        <p:spPr>
          <a:xfrm>
            <a:off x="5120280" y="2217240"/>
            <a:ext cx="3611880" cy="2605680"/>
          </a:xfrm>
          <a:prstGeom prst="rect">
            <a:avLst/>
          </a:prstGeom>
          <a:ln w="0">
            <a:noFill/>
          </a:ln>
        </p:spPr>
      </p:pic>
      <p:sp>
        <p:nvSpPr>
          <p:cNvPr id="285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86" name="Grafik 285"/>
          <p:cNvPicPr/>
          <p:nvPr/>
        </p:nvPicPr>
        <p:blipFill>
          <a:blip r:embed="rId4"/>
          <a:srcRect b="31501"/>
          <a:stretch/>
        </p:blipFill>
        <p:spPr>
          <a:xfrm>
            <a:off x="464400" y="2822760"/>
            <a:ext cx="2327040" cy="2833920"/>
          </a:xfrm>
          <a:prstGeom prst="rect">
            <a:avLst/>
          </a:prstGeom>
          <a:ln w="0">
            <a:noFill/>
          </a:ln>
        </p:spPr>
      </p:pic>
      <p:sp>
        <p:nvSpPr>
          <p:cNvPr id="287" name="Freihandform 286"/>
          <p:cNvSpPr/>
          <p:nvPr/>
        </p:nvSpPr>
        <p:spPr>
          <a:xfrm rot="16200000" flipH="1">
            <a:off x="4988520" y="1033200"/>
            <a:ext cx="910800" cy="114264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Freihandform 287"/>
          <p:cNvSpPr/>
          <p:nvPr/>
        </p:nvSpPr>
        <p:spPr>
          <a:xfrm>
            <a:off x="2935800" y="3863160"/>
            <a:ext cx="2057040" cy="63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feld 9"/>
          <p:cNvSpPr/>
          <p:nvPr/>
        </p:nvSpPr>
        <p:spPr>
          <a:xfrm>
            <a:off x="228600" y="179676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0" name="Textfeld 12"/>
          <p:cNvSpPr/>
          <p:nvPr/>
        </p:nvSpPr>
        <p:spPr>
          <a:xfrm>
            <a:off x="5107680" y="4829760"/>
            <a:ext cx="320004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1" name="Textfeld 13"/>
          <p:cNvSpPr/>
          <p:nvPr/>
        </p:nvSpPr>
        <p:spPr>
          <a:xfrm>
            <a:off x="421560" y="5643000"/>
            <a:ext cx="32000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2" name="Textfeld 3"/>
          <p:cNvSpPr/>
          <p:nvPr/>
        </p:nvSpPr>
        <p:spPr>
          <a:xfrm>
            <a:off x="7469280" y="5980680"/>
            <a:ext cx="320004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2400120" y="1198440"/>
            <a:ext cx="1143000" cy="27432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Freihandform 293"/>
          <p:cNvSpPr/>
          <p:nvPr/>
        </p:nvSpPr>
        <p:spPr>
          <a:xfrm>
            <a:off x="3429000" y="2468880"/>
            <a:ext cx="1371600" cy="731520"/>
          </a:xfrm>
          <a:custGeom>
            <a:avLst/>
            <a:gdLst/>
            <a:ahLst/>
            <a:cxnLst/>
            <a:rect l="l" t="t" r="r" b="b"/>
            <a:pathLst>
              <a:path w="4049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6891" y="21600"/>
                </a:lnTo>
                <a:arcTo wR="15291" hR="3600" stAng="5400000" swAng="5400000"/>
                <a:lnTo>
                  <a:pt x="21600" y="3600"/>
                </a:lnTo>
                <a:arcTo wR="15291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de-DE" sz="1800" b="1" strike="noStrike" spc="-1">
                <a:latin typeface="Arial"/>
              </a:rPr>
              <a:t>Gerber-Export</a:t>
            </a:r>
          </a:p>
        </p:txBody>
      </p:sp>
      <p:sp>
        <p:nvSpPr>
          <p:cNvPr id="295" name="Freihandform 294"/>
          <p:cNvSpPr/>
          <p:nvPr/>
        </p:nvSpPr>
        <p:spPr>
          <a:xfrm rot="4073400">
            <a:off x="3026880" y="1807560"/>
            <a:ext cx="939240" cy="28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920" cy="5734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7680" cy="359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lang="de-DE" sz="10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8200" cy="1782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7BBFBE0-5F42-4BE4-9898-18D95F7B612D}" type="slidenum"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299" name="Textfeld 1"/>
          <p:cNvSpPr/>
          <p:nvPr/>
        </p:nvSpPr>
        <p:spPr>
          <a:xfrm>
            <a:off x="2823480" y="2572560"/>
            <a:ext cx="3121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00" name="PlaceHolder 3"/>
          <p:cNvSpPr/>
          <p:nvPr/>
        </p:nvSpPr>
        <p:spPr>
          <a:xfrm>
            <a:off x="3534120" y="6381720"/>
            <a:ext cx="321948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301" name="Grafik 296"/>
          <p:cNvPicPr/>
          <p:nvPr/>
        </p:nvPicPr>
        <p:blipFill>
          <a:blip r:embed="rId2"/>
          <a:stretch/>
        </p:blipFill>
        <p:spPr>
          <a:xfrm rot="16176000">
            <a:off x="2398320" y="511200"/>
            <a:ext cx="4407840" cy="5425560"/>
          </a:xfrm>
          <a:prstGeom prst="rect">
            <a:avLst/>
          </a:prstGeom>
          <a:ln w="0">
            <a:noFill/>
          </a:ln>
        </p:spPr>
      </p:pic>
      <p:sp>
        <p:nvSpPr>
          <p:cNvPr id="302" name="Textfeld 15"/>
          <p:cNvSpPr/>
          <p:nvPr/>
        </p:nvSpPr>
        <p:spPr>
          <a:xfrm>
            <a:off x="2179800" y="4594680"/>
            <a:ext cx="457164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1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lang="de-DE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0</TotalTime>
  <Words>772</Words>
  <Application>Microsoft Macintosh PowerPoint</Application>
  <PresentationFormat>Bildschirmpräsentation (4:3)</PresentationFormat>
  <Paragraphs>162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ArialMT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Die Leiterplatte als Musikinstrument</vt:lpstr>
      <vt:lpstr>Agenda</vt:lpstr>
      <vt:lpstr>1. Projektvorstellung</vt:lpstr>
      <vt:lpstr>2. Architektur eines Synthesizer</vt:lpstr>
      <vt:lpstr>3. Exemplarischer Aufbau</vt:lpstr>
      <vt:lpstr>4.1  Low Frequency Oszillator</vt:lpstr>
      <vt:lpstr>4.1  Low Frequency Oscillator</vt:lpstr>
      <vt:lpstr>3.1  Rapid-Prototyping mit Fusion360</vt:lpstr>
      <vt:lpstr>3.1  Rapid-Prototyping mit Fusion360</vt:lpstr>
      <vt:lpstr>3.2  Rapid-Prototyping mit Fusion360</vt:lpstr>
      <vt:lpstr>3.2  Rapid-Prototyping mit Fusion360</vt:lpstr>
      <vt:lpstr>PowerPoint-Präsentation</vt:lpstr>
      <vt:lpstr>Quellen</vt:lpstr>
      <vt:lpstr>Anhang: VCO </vt:lpstr>
      <vt:lpstr>Anhang: Oszillator </vt:lpstr>
      <vt:lpstr>Anhang: VCO </vt:lpstr>
      <vt:lpstr>Anhang: SEQ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Produktarchitektur und -Strategien </dc:title>
  <dc:subject/>
  <dc:creator>dilmanvi74631</dc:creator>
  <dc:description/>
  <cp:lastModifiedBy>dilmanvi74631</cp:lastModifiedBy>
  <cp:revision>43</cp:revision>
  <cp:lastPrinted>2000-02-04T07:33:50Z</cp:lastPrinted>
  <dcterms:created xsi:type="dcterms:W3CDTF">2022-10-13T16:02:40Z</dcterms:created>
  <dcterms:modified xsi:type="dcterms:W3CDTF">2022-12-18T20:45:20Z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17</vt:i4>
  </property>
</Properties>
</file>