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717" r:id="rId3"/>
    <p:sldId id="716" r:id="rId4"/>
    <p:sldId id="721" r:id="rId5"/>
    <p:sldId id="722" r:id="rId6"/>
    <p:sldId id="72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3"/>
    <p:restoredTop sz="94719"/>
  </p:normalViewPr>
  <p:slideViewPr>
    <p:cSldViewPr snapToGrid="0">
      <p:cViewPr varScale="1">
        <p:scale>
          <a:sx n="148" d="100"/>
          <a:sy n="148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E3218-005D-874D-9F7D-58CC6E43FBB8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B8040-6A7F-5041-9ACF-86A1007C63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86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A096D-8BFA-690D-5710-F6B8D78A2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1BEF13-AD9C-91E2-4736-4B4181E702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8E357B-0EBA-9487-6E33-5695511A2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7BD26-9110-D496-0776-F97E5BAC2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DA0C8-F669-854F-BA2F-B9EF39DA91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2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838F-8E3A-01DB-C921-94BFCD3A4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B1EC3-B3B7-480F-1BC2-720D68BF5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D95BB-8905-4930-90C3-7266A209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BA3F6-6F24-BC50-F61D-75F9093B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D7303-0D56-9CEA-DAF9-55783ADA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96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B726-91BE-64CC-DFD7-D0234631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806AE-1704-5F50-613A-79722A00E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3495D-F94E-E9BD-E48A-A62BE86A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1AE0B-301C-7EC4-8C59-53FA5DF7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5F08-8495-3213-98B5-CA2F9642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08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A52B3-6AD6-5492-BE0B-191DF71AC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05CEE-D01D-7E8B-37E4-717BD57EC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1720-281F-4015-D24A-92144214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5A474-A322-1167-6F75-24FB7B80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73614-410E-3DDA-47D8-747C5B3A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3322-EC4A-5BC6-C213-BD215C41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4EEA-39A7-84EE-AED6-948A9670D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C636-F731-D221-7CB5-5FCFAAD0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5F3EB-DF3F-8A11-C2A8-22A1E51D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FD289-75F7-1A63-2DF6-3C16F07D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86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DFDE-F948-7989-5819-C531AC3E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38D54-14C9-6DFE-B69F-0745E88F7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B7CA7-27E7-30CA-F362-0898EF02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FAC2-9E26-00B4-2459-584B6A3C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5563-81E4-8EB4-AC08-D2E5C00E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19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5CF2-E3E7-9096-05A9-845DD86A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D081-02EA-A727-D3E7-635C26D7D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147F0-B0EB-434D-6EF2-4BDF8C4EC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D5992-B725-C084-08AE-E86AE408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93FEB-2EE8-B83B-12BC-0A8A7DC7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CE6DD-1F9C-AA8F-2487-F5C8CCAE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28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61AD-EFDF-6EA4-3C36-F6F50AED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E1CC5-4251-4805-BCCF-703D244B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5E586-045B-66F4-2974-0337FDB9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0BF7A-E1C7-26B7-8B91-B9591FFF5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4B895-6490-7FB1-55D1-A6578D155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6E7D3-A88D-435F-D7DB-048DF2A2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57620-7F45-4EB0-220A-C333D397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6B185-41FD-AE69-07EF-90BC4780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49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B4A2-DEDE-303D-D025-8C581A46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E1E53-E9EB-4BB5-D276-CD371139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5FDC4-2C6B-09DA-059B-5A0218FA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18D04-283E-B3EE-9604-D14DCE10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13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CD9D9-65D0-619B-35CA-9E7CE854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7DF9D-305F-F975-02D2-FCFE19F1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84663-3480-5478-090E-37C9C012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58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8486-41BE-FBD2-B780-2C58221F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889DB-B0A6-3E9A-F813-AFB626C3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50B22-AE01-85ED-FB44-819B21F39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5AFD1-745B-1C89-8D7D-21A043B6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277EC-DB1F-4D8C-29DC-70E9D139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16CAA-D9AE-2E7E-67CC-7463C8FB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20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4A6A-D81C-4544-5B66-40D88BFE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9358F-AC5C-FFC2-CA1F-B6BEFFFEC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36DC2-8724-70EF-2247-839F8DD4C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BF4CF-F78A-9BE6-01B1-27A36A93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43C18-3444-8E25-E9AD-128B54A1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98BE6-5AE4-7C0A-FAAD-062C4F59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87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11625-A60C-505E-2BD6-B027A94E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D74DB-7953-0D47-472E-117977AD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BD124-C88C-E4B7-59D7-0CE8D6DA6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3EF472-1EBA-624D-90BA-EF696E8617F5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FA60-A4A5-1786-CF82-113FEB34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ECBA1-BAA1-CD25-C6C7-B57A5C0A5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89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1269-23C5-4BC5-EDB7-FBC4925BB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HyperGCN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8F24C-4BB3-BA2C-5A60-FDC09B1D7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B. Tseesuren</a:t>
            </a:r>
          </a:p>
          <a:p>
            <a:endParaRPr lang="en-GB" dirty="0"/>
          </a:p>
          <a:p>
            <a:r>
              <a:rPr lang="en-GB" dirty="0"/>
              <a:t>2024/08/30</a:t>
            </a:r>
          </a:p>
        </p:txBody>
      </p:sp>
    </p:spTree>
    <p:extLst>
      <p:ext uri="{BB962C8B-B14F-4D97-AF65-F5344CB8AC3E}">
        <p14:creationId xmlns:p14="http://schemas.microsoft.com/office/powerpoint/2010/main" val="96256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B687-E891-F0C2-4746-240AF3F9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D2AF0-AFC6-F512-CE45-73D9E71B9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AU" sz="2400" b="1" i="0" u="none" strike="noStrike" dirty="0">
                <a:solidFill>
                  <a:srgbClr val="000000"/>
                </a:solidFill>
                <a:effectLst/>
              </a:rPr>
              <a:t>Collaborative filtering</a:t>
            </a:r>
            <a:r>
              <a:rPr lang="en-AU" sz="2400" b="0" i="0" u="none" strike="noStrike" dirty="0">
                <a:solidFill>
                  <a:srgbClr val="000000"/>
                </a:solidFill>
                <a:effectLst/>
              </a:rPr>
              <a:t> relies on identifying similar users and items to make predictions. Traditionally, there are two primary approaches: user-based CF and item-based CF.</a:t>
            </a:r>
          </a:p>
          <a:p>
            <a:pPr algn="l"/>
            <a:endParaRPr lang="en-AU" sz="24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AU" sz="2400" b="0" i="0" u="none" strike="noStrike" dirty="0">
                <a:solidFill>
                  <a:srgbClr val="000000"/>
                </a:solidFill>
                <a:effectLst/>
              </a:rPr>
              <a:t>Recently, </a:t>
            </a:r>
            <a:r>
              <a:rPr lang="en-AU" sz="2400" b="1" i="0" u="none" strike="noStrike" dirty="0">
                <a:solidFill>
                  <a:srgbClr val="000000"/>
                </a:solidFill>
                <a:effectLst/>
              </a:rPr>
              <a:t>Graph Convolutional Networks (GCNs)</a:t>
            </a:r>
            <a:r>
              <a:rPr lang="en-AU" sz="2400" b="0" i="0" u="none" strike="noStrike" dirty="0">
                <a:solidFill>
                  <a:srgbClr val="000000"/>
                </a:solidFill>
                <a:effectLst/>
              </a:rPr>
              <a:t> have emerged as a key model for collaborative filtering. However, GCN-based CF does not explicitly model user-user or item-item similarities. Instead, it primarily leverages the user-item interaction graph as the core structure.</a:t>
            </a:r>
          </a:p>
          <a:p>
            <a:pPr algn="l"/>
            <a:endParaRPr lang="en-AU" sz="24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AU" sz="2400" b="0" i="0" u="none" strike="noStrike" dirty="0">
                <a:solidFill>
                  <a:srgbClr val="000000"/>
                </a:solidFill>
                <a:effectLst/>
              </a:rPr>
              <a:t>We argue that this approach leads to suboptimal performance. Therefore, in this work, we propose constructing explicit user-user and item-item graphs based on similarity scores to enhance the model's predictive power.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4066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D949C-2177-E09A-1D04-8B7AE5570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0" name="Table 289">
            <a:extLst>
              <a:ext uri="{FF2B5EF4-FFF2-40B4-BE49-F238E27FC236}">
                <a16:creationId xmlns:a16="http://schemas.microsoft.com/office/drawing/2014/main" id="{6B1141AD-4D3C-8FFB-75DF-4FFB4E87E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061566"/>
              </p:ext>
            </p:extLst>
          </p:nvPr>
        </p:nvGraphicFramePr>
        <p:xfrm>
          <a:off x="7884146" y="4424441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60006031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566375D-55E5-A7CF-1BB7-6D6470E33BA2}"/>
              </a:ext>
            </a:extLst>
          </p:cNvPr>
          <p:cNvCxnSpPr>
            <a:cxnSpLocks/>
            <a:stCxn id="57" idx="2"/>
            <a:endCxn id="292" idx="0"/>
          </p:cNvCxnSpPr>
          <p:nvPr/>
        </p:nvCxnSpPr>
        <p:spPr>
          <a:xfrm>
            <a:off x="8217853" y="3901653"/>
            <a:ext cx="0" cy="730358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724FD83-303D-187E-2A84-1D2A3BFCA3DA}"/>
              </a:ext>
            </a:extLst>
          </p:cNvPr>
          <p:cNvCxnSpPr>
            <a:cxnSpLocks/>
            <a:stCxn id="53" idx="2"/>
            <a:endCxn id="290" idx="0"/>
          </p:cNvCxnSpPr>
          <p:nvPr/>
        </p:nvCxnSpPr>
        <p:spPr>
          <a:xfrm>
            <a:off x="8102129" y="3755320"/>
            <a:ext cx="0" cy="669121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DC6EDC0-CCA3-2C64-6368-FF0B5DDBDF42}"/>
              </a:ext>
            </a:extLst>
          </p:cNvPr>
          <p:cNvSpPr/>
          <p:nvPr/>
        </p:nvSpPr>
        <p:spPr>
          <a:xfrm>
            <a:off x="7297881" y="2591774"/>
            <a:ext cx="1608496" cy="1163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US" sz="787" baseline="-25000" dirty="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257C027-1813-F84D-F43B-CBF16FBC8CD2}"/>
              </a:ext>
            </a:extLst>
          </p:cNvPr>
          <p:cNvSpPr/>
          <p:nvPr/>
        </p:nvSpPr>
        <p:spPr>
          <a:xfrm>
            <a:off x="7413605" y="2738107"/>
            <a:ext cx="1608496" cy="1163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US" sz="787" baseline="-25000" dirty="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AEC9B4-439C-2DD8-4E92-19CB107CFF01}"/>
              </a:ext>
            </a:extLst>
          </p:cNvPr>
          <p:cNvSpPr/>
          <p:nvPr/>
        </p:nvSpPr>
        <p:spPr>
          <a:xfrm>
            <a:off x="7520707" y="2916562"/>
            <a:ext cx="1608496" cy="12020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Neighbors 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" pitchFamily="2" charset="77"/>
                <a:ea typeface="Cambria Math" panose="02040503050406030204" pitchFamily="18" charset="0"/>
                <a:cs typeface="Arial" panose="020B0604020202020204" pitchFamily="34" charset="0"/>
              </a:rPr>
              <a:t>e</a:t>
            </a:r>
            <a:r>
              <a:rPr lang="en-US" sz="787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" pitchFamily="2" charset="77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 of (u</a:t>
            </a:r>
            <a:r>
              <a:rPr lang="en-US" sz="787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A4A28EB-9696-86A9-9B78-5CF181A41993}"/>
              </a:ext>
            </a:extLst>
          </p:cNvPr>
          <p:cNvSpPr/>
          <p:nvPr/>
        </p:nvSpPr>
        <p:spPr>
          <a:xfrm>
            <a:off x="7624479" y="3119928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e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0D2CA8B-A9B7-4DDA-F22D-5E2052086046}"/>
              </a:ext>
            </a:extLst>
          </p:cNvPr>
          <p:cNvSpPr/>
          <p:nvPr/>
        </p:nvSpPr>
        <p:spPr>
          <a:xfrm>
            <a:off x="8716646" y="3119928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e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2329425-8C8F-6DB2-B3A5-334418DD4189}"/>
              </a:ext>
            </a:extLst>
          </p:cNvPr>
          <p:cNvSpPr/>
          <p:nvPr/>
        </p:nvSpPr>
        <p:spPr>
          <a:xfrm>
            <a:off x="7906042" y="3763336"/>
            <a:ext cx="844337" cy="1901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b="1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Normalized Sum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372A8F-8333-5199-CD0E-7B574DFD9C4B}"/>
              </a:ext>
            </a:extLst>
          </p:cNvPr>
          <p:cNvSpPr txBox="1"/>
          <p:nvPr/>
        </p:nvSpPr>
        <p:spPr>
          <a:xfrm>
            <a:off x="7499252" y="2899525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F7FFB8-EB56-DB11-F85D-3C3E9FC804A4}"/>
              </a:ext>
            </a:extLst>
          </p:cNvPr>
          <p:cNvSpPr txBox="1"/>
          <p:nvPr/>
        </p:nvSpPr>
        <p:spPr>
          <a:xfrm>
            <a:off x="7412686" y="2733082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2F99DED-D943-6187-037F-1308CC15E560}"/>
              </a:ext>
            </a:extLst>
          </p:cNvPr>
          <p:cNvSpPr txBox="1"/>
          <p:nvPr/>
        </p:nvSpPr>
        <p:spPr>
          <a:xfrm>
            <a:off x="7269932" y="2562735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6FDE60E-D85E-A464-0EB8-1FAE7AAF5930}"/>
              </a:ext>
            </a:extLst>
          </p:cNvPr>
          <p:cNvSpPr txBox="1"/>
          <p:nvPr/>
        </p:nvSpPr>
        <p:spPr>
          <a:xfrm>
            <a:off x="7837277" y="2971243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exp(s</a:t>
            </a:r>
            <a:r>
              <a:rPr lang="en-GB" sz="800" baseline="-25000" dirty="0"/>
              <a:t>10</a:t>
            </a:r>
            <a:r>
              <a:rPr lang="en-GB" sz="800" dirty="0"/>
              <a:t>)</a:t>
            </a:r>
          </a:p>
        </p:txBody>
      </p:sp>
      <p:sp>
        <p:nvSpPr>
          <p:cNvPr id="71" name="Summing Junction 70">
            <a:extLst>
              <a:ext uri="{FF2B5EF4-FFF2-40B4-BE49-F238E27FC236}">
                <a16:creationId xmlns:a16="http://schemas.microsoft.com/office/drawing/2014/main" id="{2BC54CE4-C546-C300-44CB-E64BD91A0C70}"/>
              </a:ext>
            </a:extLst>
          </p:cNvPr>
          <p:cNvSpPr/>
          <p:nvPr/>
        </p:nvSpPr>
        <p:spPr>
          <a:xfrm>
            <a:off x="7961458" y="3347154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D82688AB-BE7F-6933-49A7-B84465EA8776}"/>
              </a:ext>
            </a:extLst>
          </p:cNvPr>
          <p:cNvCxnSpPr>
            <a:cxnSpLocks/>
            <a:stCxn id="64" idx="4"/>
            <a:endCxn id="71" idx="2"/>
          </p:cNvCxnSpPr>
          <p:nvPr/>
        </p:nvCxnSpPr>
        <p:spPr>
          <a:xfrm rot="16200000" flipH="1">
            <a:off x="7797389" y="3301117"/>
            <a:ext cx="109193" cy="218946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618434-7ADC-1845-4D12-94CF74752485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8079491" y="3207493"/>
            <a:ext cx="0" cy="139661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07BF860-F6BD-4130-99FC-16EA6A700C7E}"/>
              </a:ext>
            </a:extLst>
          </p:cNvPr>
          <p:cNvSpPr txBox="1"/>
          <p:nvPr/>
        </p:nvSpPr>
        <p:spPr>
          <a:xfrm>
            <a:off x="8222589" y="2971243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exp(s</a:t>
            </a:r>
            <a:r>
              <a:rPr lang="en-GB" sz="800" baseline="-25000" dirty="0"/>
              <a:t>12</a:t>
            </a:r>
            <a:r>
              <a:rPr lang="en-GB" sz="800" dirty="0"/>
              <a:t>)</a:t>
            </a:r>
          </a:p>
        </p:txBody>
      </p:sp>
      <p:sp>
        <p:nvSpPr>
          <p:cNvPr id="76" name="Summing Junction 75">
            <a:extLst>
              <a:ext uri="{FF2B5EF4-FFF2-40B4-BE49-F238E27FC236}">
                <a16:creationId xmlns:a16="http://schemas.microsoft.com/office/drawing/2014/main" id="{ADC779B6-2342-1803-05CE-4948BF60A14E}"/>
              </a:ext>
            </a:extLst>
          </p:cNvPr>
          <p:cNvSpPr/>
          <p:nvPr/>
        </p:nvSpPr>
        <p:spPr>
          <a:xfrm>
            <a:off x="8346770" y="3347154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910ECF4-32D2-D614-0087-C47B181B9FC7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8464803" y="3213246"/>
            <a:ext cx="0" cy="133908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E4210352-822B-D694-036C-B6747D910CF7}"/>
              </a:ext>
            </a:extLst>
          </p:cNvPr>
          <p:cNvCxnSpPr>
            <a:cxnSpLocks/>
            <a:stCxn id="65" idx="4"/>
          </p:cNvCxnSpPr>
          <p:nvPr/>
        </p:nvCxnSpPr>
        <p:spPr>
          <a:xfrm rot="5400000">
            <a:off x="8638854" y="3309123"/>
            <a:ext cx="148954" cy="242697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D783102-6255-2C60-A63B-C9ABE3BDD4F5}"/>
              </a:ext>
            </a:extLst>
          </p:cNvPr>
          <p:cNvCxnSpPr>
            <a:cxnSpLocks/>
            <a:stCxn id="76" idx="4"/>
            <a:endCxn id="66" idx="0"/>
          </p:cNvCxnSpPr>
          <p:nvPr/>
        </p:nvCxnSpPr>
        <p:spPr>
          <a:xfrm flipH="1">
            <a:off x="8328211" y="3583220"/>
            <a:ext cx="136592" cy="18011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B8AB435-CF28-F0CF-0AF6-AD480AF684EF}"/>
              </a:ext>
            </a:extLst>
          </p:cNvPr>
          <p:cNvCxnSpPr>
            <a:cxnSpLocks/>
            <a:stCxn id="71" idx="4"/>
            <a:endCxn id="66" idx="0"/>
          </p:cNvCxnSpPr>
          <p:nvPr/>
        </p:nvCxnSpPr>
        <p:spPr>
          <a:xfrm>
            <a:off x="8079491" y="3583220"/>
            <a:ext cx="248720" cy="18011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EDB53F-69FB-5729-A342-58BA3E0ABC0B}"/>
              </a:ext>
            </a:extLst>
          </p:cNvPr>
          <p:cNvSpPr txBox="1"/>
          <p:nvPr/>
        </p:nvSpPr>
        <p:spPr>
          <a:xfrm>
            <a:off x="774463" y="2787218"/>
            <a:ext cx="964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Calculate </a:t>
            </a:r>
          </a:p>
          <a:p>
            <a:pPr algn="ctr"/>
            <a:r>
              <a:rPr lang="en-US" sz="800" dirty="0"/>
              <a:t>similarities</a:t>
            </a:r>
          </a:p>
          <a:p>
            <a:pPr algn="ctr"/>
            <a:r>
              <a:rPr lang="en-US" sz="800" dirty="0"/>
              <a:t>between users</a:t>
            </a:r>
          </a:p>
        </p:txBody>
      </p:sp>
      <p:graphicFrame>
        <p:nvGraphicFramePr>
          <p:cNvPr id="261" name="Table 260">
            <a:extLst>
              <a:ext uri="{FF2B5EF4-FFF2-40B4-BE49-F238E27FC236}">
                <a16:creationId xmlns:a16="http://schemas.microsoft.com/office/drawing/2014/main" id="{3C22B710-2F77-D418-B350-3F65F540E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615646"/>
              </p:ext>
            </p:extLst>
          </p:nvPr>
        </p:nvGraphicFramePr>
        <p:xfrm>
          <a:off x="10846778" y="4420873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60006031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B7598B63-36FE-61AE-65BD-8EBA83D0FF09}"/>
              </a:ext>
            </a:extLst>
          </p:cNvPr>
          <p:cNvCxnSpPr>
            <a:cxnSpLocks/>
            <a:stCxn id="237" idx="2"/>
            <a:endCxn id="263" idx="0"/>
          </p:cNvCxnSpPr>
          <p:nvPr/>
        </p:nvCxnSpPr>
        <p:spPr>
          <a:xfrm>
            <a:off x="10962321" y="3889473"/>
            <a:ext cx="2131" cy="73897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B3956306-EFAF-A10D-AB9C-09EEB362A663}"/>
              </a:ext>
            </a:extLst>
          </p:cNvPr>
          <p:cNvCxnSpPr>
            <a:cxnSpLocks/>
            <a:stCxn id="236" idx="2"/>
            <a:endCxn id="261" idx="0"/>
          </p:cNvCxnSpPr>
          <p:nvPr/>
        </p:nvCxnSpPr>
        <p:spPr>
          <a:xfrm>
            <a:off x="11062253" y="3743140"/>
            <a:ext cx="2508" cy="677733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eft Bracket 159">
            <a:extLst>
              <a:ext uri="{FF2B5EF4-FFF2-40B4-BE49-F238E27FC236}">
                <a16:creationId xmlns:a16="http://schemas.microsoft.com/office/drawing/2014/main" id="{F0D1EB89-5E54-1F89-A7E9-CAB55171932F}"/>
              </a:ext>
            </a:extLst>
          </p:cNvPr>
          <p:cNvSpPr/>
          <p:nvPr/>
        </p:nvSpPr>
        <p:spPr>
          <a:xfrm rot="16200000">
            <a:off x="479310" y="5184674"/>
            <a:ext cx="136048" cy="911886"/>
          </a:xfrm>
          <a:prstGeom prst="leftBracket">
            <a:avLst/>
          </a:prstGeom>
          <a:ln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22BA8FF-B9CF-DA70-F09B-F2313BEB77E8}"/>
              </a:ext>
            </a:extLst>
          </p:cNvPr>
          <p:cNvSpPr txBox="1"/>
          <p:nvPr/>
        </p:nvSpPr>
        <p:spPr>
          <a:xfrm>
            <a:off x="160258" y="5698565"/>
            <a:ext cx="746001" cy="27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" dirty="0"/>
              <a:t>Input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4F59A7-E019-9E24-993F-CDAFD006A225}"/>
              </a:ext>
            </a:extLst>
          </p:cNvPr>
          <p:cNvSpPr txBox="1"/>
          <p:nvPr/>
        </p:nvSpPr>
        <p:spPr>
          <a:xfrm>
            <a:off x="106075" y="4969224"/>
            <a:ext cx="9118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sz="1100" dirty="0"/>
              <a:t>Interaction log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E07A5B77-396F-F97B-8B4A-F42F8E376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80472"/>
              </p:ext>
            </p:extLst>
          </p:nvPr>
        </p:nvGraphicFramePr>
        <p:xfrm>
          <a:off x="212793" y="2907181"/>
          <a:ext cx="698452" cy="202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53">
                  <a:extLst>
                    <a:ext uri="{9D8B030D-6E8A-4147-A177-3AD203B41FA5}">
                      <a16:colId xmlns:a16="http://schemas.microsoft.com/office/drawing/2014/main" val="2978828279"/>
                    </a:ext>
                  </a:extLst>
                </a:gridCol>
                <a:gridCol w="368599">
                  <a:extLst>
                    <a:ext uri="{9D8B030D-6E8A-4147-A177-3AD203B41FA5}">
                      <a16:colId xmlns:a16="http://schemas.microsoft.com/office/drawing/2014/main" val="4240891112"/>
                    </a:ext>
                  </a:extLst>
                </a:gridCol>
              </a:tblGrid>
              <a:tr h="13793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i_ID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02670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3006238412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775247317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088545114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174778948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330210492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820238138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665937775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206580491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2824326700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451481421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761882327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264BDDA-3312-5105-7C37-7A41ED535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830850"/>
              </p:ext>
            </p:extLst>
          </p:nvPr>
        </p:nvGraphicFramePr>
        <p:xfrm>
          <a:off x="3071429" y="1333623"/>
          <a:ext cx="2474480" cy="1849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448">
                  <a:extLst>
                    <a:ext uri="{9D8B030D-6E8A-4147-A177-3AD203B41FA5}">
                      <a16:colId xmlns:a16="http://schemas.microsoft.com/office/drawing/2014/main" val="996543840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272046325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77767155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205545574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465396647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912069340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897436287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2991430149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821391181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403170523"/>
                    </a:ext>
                  </a:extLst>
                </a:gridCol>
              </a:tblGrid>
              <a:tr h="211779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96692"/>
                  </a:ext>
                </a:extLst>
              </a:tr>
              <a:tr h="18301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100968676"/>
                  </a:ext>
                </a:extLst>
              </a:tr>
              <a:tr h="144009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247713214"/>
                  </a:ext>
                </a:extLst>
              </a:tr>
              <a:tr h="143284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867497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679134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687148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368150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174481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862001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892426492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9A1668D4-7CB1-36F7-31EA-A9747C8BA499}"/>
              </a:ext>
            </a:extLst>
          </p:cNvPr>
          <p:cNvSpPr txBox="1"/>
          <p:nvPr/>
        </p:nvSpPr>
        <p:spPr>
          <a:xfrm>
            <a:off x="5737046" y="1385235"/>
            <a:ext cx="1334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100" b="1" dirty="0"/>
              <a:t>COO (edge_index)</a:t>
            </a:r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E4C15E2D-C1DA-ED89-0164-DBDFE7B77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09270"/>
              </p:ext>
            </p:extLst>
          </p:nvPr>
        </p:nvGraphicFramePr>
        <p:xfrm>
          <a:off x="5879321" y="2021273"/>
          <a:ext cx="1013858" cy="329330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8801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287574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447483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0134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src</a:t>
                      </a: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dst</a:t>
                      </a: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weight</a:t>
                      </a: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01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02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826828006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10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12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20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23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911554028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31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316939636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32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215452779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46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52499460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47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327421027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48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772297857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54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840022995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980736483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78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723856819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84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476450857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86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286497409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87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4129162003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DC9FDBA6-047F-3AEC-84CB-1C7CF3C74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65940"/>
              </p:ext>
            </p:extLst>
          </p:nvPr>
        </p:nvGraphicFramePr>
        <p:xfrm>
          <a:off x="9109590" y="2397997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8806BE90-5DB8-BBD1-F2F5-3B7F6A5A4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61682"/>
              </p:ext>
            </p:extLst>
          </p:nvPr>
        </p:nvGraphicFramePr>
        <p:xfrm>
          <a:off x="9644947" y="2395892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4BF7B3D8-E1F8-0D0B-33DE-3C186FD49ABE}"/>
              </a:ext>
            </a:extLst>
          </p:cNvPr>
          <p:cNvSpPr txBox="1"/>
          <p:nvPr/>
        </p:nvSpPr>
        <p:spPr>
          <a:xfrm>
            <a:off x="8891472" y="2304029"/>
            <a:ext cx="295274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latin typeface="Bradley Hand" pitchFamily="2" charset="77"/>
                <a:cs typeface="Bai Jamjuree" pitchFamily="2" charset="-34"/>
              </a:rPr>
              <a:t>e</a:t>
            </a:r>
            <a:r>
              <a:rPr lang="en-US" sz="1180" baseline="-25000" dirty="0">
                <a:latin typeface="Bradley Hand" pitchFamily="2" charset="77"/>
                <a:cs typeface="Bai Jamjuree" pitchFamily="2" charset="-34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3495F66-ADDD-AFEB-A618-AA9673932447}"/>
              </a:ext>
            </a:extLst>
          </p:cNvPr>
          <p:cNvSpPr txBox="1"/>
          <p:nvPr/>
        </p:nvSpPr>
        <p:spPr>
          <a:xfrm>
            <a:off x="10034758" y="2291217"/>
            <a:ext cx="303288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latin typeface="Bradley Hand" pitchFamily="2" charset="77"/>
                <a:cs typeface="Bai Jamjuree" pitchFamily="2" charset="-34"/>
              </a:rPr>
              <a:t>e</a:t>
            </a:r>
            <a:r>
              <a:rPr lang="en-US" sz="1180" baseline="-25000" dirty="0">
                <a:latin typeface="Bradley Hand" pitchFamily="2" charset="77"/>
                <a:cs typeface="Bai Jamjuree" pitchFamily="2" charset="-34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3C4E88-0A83-2241-B86D-1D65E46D94C7}"/>
              </a:ext>
            </a:extLst>
          </p:cNvPr>
          <p:cNvSpPr txBox="1"/>
          <p:nvPr/>
        </p:nvSpPr>
        <p:spPr>
          <a:xfrm>
            <a:off x="8392516" y="2184220"/>
            <a:ext cx="2447546" cy="21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7" dirty="0"/>
              <a:t>User &amp; Item embeddings for collaborative signals</a:t>
            </a:r>
          </a:p>
        </p:txBody>
      </p:sp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6713623B-6583-4CDC-E4F2-D15371D8C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866134"/>
              </p:ext>
            </p:extLst>
          </p:nvPr>
        </p:nvGraphicFramePr>
        <p:xfrm>
          <a:off x="1761885" y="3534176"/>
          <a:ext cx="823282" cy="186047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3266">
                  <a:extLst>
                    <a:ext uri="{9D8B030D-6E8A-4147-A177-3AD203B41FA5}">
                      <a16:colId xmlns:a16="http://schemas.microsoft.com/office/drawing/2014/main" val="2978828279"/>
                    </a:ext>
                  </a:extLst>
                </a:gridCol>
                <a:gridCol w="267419">
                  <a:extLst>
                    <a:ext uri="{9D8B030D-6E8A-4147-A177-3AD203B41FA5}">
                      <a16:colId xmlns:a16="http://schemas.microsoft.com/office/drawing/2014/main" val="4240891112"/>
                    </a:ext>
                  </a:extLst>
                </a:gridCol>
                <a:gridCol w="312597">
                  <a:extLst>
                    <a:ext uri="{9D8B030D-6E8A-4147-A177-3AD203B41FA5}">
                      <a16:colId xmlns:a16="http://schemas.microsoft.com/office/drawing/2014/main" val="4177930162"/>
                    </a:ext>
                  </a:extLst>
                </a:gridCol>
              </a:tblGrid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i_ID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i_ID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S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02670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12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3006238412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775247317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088545114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15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174778948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23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130901559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s4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554526175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031943139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3728833441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523183740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45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2653267540"/>
                  </a:ext>
                </a:extLst>
              </a:tr>
            </a:tbl>
          </a:graphicData>
        </a:graphic>
      </p:graphicFrame>
      <p:graphicFrame>
        <p:nvGraphicFramePr>
          <p:cNvPr id="134" name="Table 133">
            <a:extLst>
              <a:ext uri="{FF2B5EF4-FFF2-40B4-BE49-F238E27FC236}">
                <a16:creationId xmlns:a16="http://schemas.microsoft.com/office/drawing/2014/main" id="{0246E05F-61FA-08DC-A8B1-66B57B49B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23305"/>
              </p:ext>
            </p:extLst>
          </p:nvPr>
        </p:nvGraphicFramePr>
        <p:xfrm>
          <a:off x="1768773" y="2234407"/>
          <a:ext cx="809506" cy="118393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60520">
                  <a:extLst>
                    <a:ext uri="{9D8B030D-6E8A-4147-A177-3AD203B41FA5}">
                      <a16:colId xmlns:a16="http://schemas.microsoft.com/office/drawing/2014/main" val="2978828279"/>
                    </a:ext>
                  </a:extLst>
                </a:gridCol>
                <a:gridCol w="276045">
                  <a:extLst>
                    <a:ext uri="{9D8B030D-6E8A-4147-A177-3AD203B41FA5}">
                      <a16:colId xmlns:a16="http://schemas.microsoft.com/office/drawing/2014/main" val="4240891112"/>
                    </a:ext>
                  </a:extLst>
                </a:gridCol>
                <a:gridCol w="272941">
                  <a:extLst>
                    <a:ext uri="{9D8B030D-6E8A-4147-A177-3AD203B41FA5}">
                      <a16:colId xmlns:a16="http://schemas.microsoft.com/office/drawing/2014/main" val="4177930162"/>
                    </a:ext>
                  </a:extLst>
                </a:gridCol>
              </a:tblGrid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S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02670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12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3006238412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775247317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088545114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23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2306972631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24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116118942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34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349304445"/>
                  </a:ext>
                </a:extLst>
              </a:tr>
            </a:tbl>
          </a:graphicData>
        </a:graphic>
      </p:graphicFrame>
      <p:sp>
        <p:nvSpPr>
          <p:cNvPr id="236" name="Rectangle 235">
            <a:extLst>
              <a:ext uri="{FF2B5EF4-FFF2-40B4-BE49-F238E27FC236}">
                <a16:creationId xmlns:a16="http://schemas.microsoft.com/office/drawing/2014/main" id="{4232CBF3-32BE-83C7-3A83-038433809805}"/>
              </a:ext>
            </a:extLst>
          </p:cNvPr>
          <p:cNvSpPr/>
          <p:nvPr/>
        </p:nvSpPr>
        <p:spPr>
          <a:xfrm>
            <a:off x="10258005" y="2579594"/>
            <a:ext cx="1608496" cy="1163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US" sz="787" baseline="-25000" dirty="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7839D461-DB41-A18D-436B-FF19B424D0C6}"/>
              </a:ext>
            </a:extLst>
          </p:cNvPr>
          <p:cNvSpPr/>
          <p:nvPr/>
        </p:nvSpPr>
        <p:spPr>
          <a:xfrm>
            <a:off x="10158073" y="2725927"/>
            <a:ext cx="1608496" cy="1163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US" sz="787" baseline="-25000" dirty="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83ED58E-487A-CC5A-EBE0-30D8F74E4B14}"/>
              </a:ext>
            </a:extLst>
          </p:cNvPr>
          <p:cNvSpPr/>
          <p:nvPr/>
        </p:nvSpPr>
        <p:spPr>
          <a:xfrm>
            <a:off x="10058141" y="2904382"/>
            <a:ext cx="1608496" cy="12020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Neighbors 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" pitchFamily="2" charset="77"/>
                <a:ea typeface="Cambria Math" panose="02040503050406030204" pitchFamily="18" charset="0"/>
                <a:cs typeface="Arial" panose="020B0604020202020204" pitchFamily="34" charset="0"/>
              </a:rPr>
              <a:t>e</a:t>
            </a:r>
            <a:r>
              <a:rPr lang="en-US" sz="787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" pitchFamily="2" charset="77"/>
                <a:ea typeface="Cambria Math" panose="02040503050406030204" pitchFamily="18" charset="0"/>
                <a:cs typeface="Arial" panose="020B0604020202020204" pitchFamily="34" charset="0"/>
              </a:rPr>
              <a:t>5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 of (i</a:t>
            </a:r>
            <a:r>
              <a:rPr lang="en-US" sz="787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5DA221BB-BE83-08C0-2CC4-AB35CC1EE4FA}"/>
              </a:ext>
            </a:extLst>
          </p:cNvPr>
          <p:cNvSpPr/>
          <p:nvPr/>
        </p:nvSpPr>
        <p:spPr>
          <a:xfrm>
            <a:off x="10136035" y="3107748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e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4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FC26FC9E-9FAB-DB03-567A-1EC51928BB27}"/>
              </a:ext>
            </a:extLst>
          </p:cNvPr>
          <p:cNvSpPr/>
          <p:nvPr/>
        </p:nvSpPr>
        <p:spPr>
          <a:xfrm>
            <a:off x="11340340" y="3107748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e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7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402DE9DC-C280-62A8-205A-497CC2365ACC}"/>
              </a:ext>
            </a:extLst>
          </p:cNvPr>
          <p:cNvSpPr/>
          <p:nvPr/>
        </p:nvSpPr>
        <p:spPr>
          <a:xfrm>
            <a:off x="10443476" y="3763336"/>
            <a:ext cx="844337" cy="1901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b="1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Normalized Sum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102558B-6CD5-CE03-AAF9-0A0D8EE7C1DB}"/>
              </a:ext>
            </a:extLst>
          </p:cNvPr>
          <p:cNvSpPr txBox="1"/>
          <p:nvPr/>
        </p:nvSpPr>
        <p:spPr>
          <a:xfrm>
            <a:off x="11235754" y="2887345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1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579D3F8-ECF1-2CCC-183A-1A06F2BA921B}"/>
              </a:ext>
            </a:extLst>
          </p:cNvPr>
          <p:cNvSpPr txBox="1"/>
          <p:nvPr/>
        </p:nvSpPr>
        <p:spPr>
          <a:xfrm>
            <a:off x="11321714" y="2720902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2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652F71F3-679C-560D-3450-D64D4AA6DBA5}"/>
              </a:ext>
            </a:extLst>
          </p:cNvPr>
          <p:cNvSpPr txBox="1"/>
          <p:nvPr/>
        </p:nvSpPr>
        <p:spPr>
          <a:xfrm>
            <a:off x="11429125" y="2550555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3</a:t>
            </a:r>
          </a:p>
        </p:txBody>
      </p:sp>
      <p:sp>
        <p:nvSpPr>
          <p:cNvPr id="247" name="Data 246">
            <a:extLst>
              <a:ext uri="{FF2B5EF4-FFF2-40B4-BE49-F238E27FC236}">
                <a16:creationId xmlns:a16="http://schemas.microsoft.com/office/drawing/2014/main" id="{9C9B9AA9-2965-65C5-DBDF-859B7A96BF1B}"/>
              </a:ext>
            </a:extLst>
          </p:cNvPr>
          <p:cNvSpPr/>
          <p:nvPr/>
        </p:nvSpPr>
        <p:spPr>
          <a:xfrm>
            <a:off x="10513712" y="4321285"/>
            <a:ext cx="880910" cy="707963"/>
          </a:xfrm>
          <a:prstGeom prst="flowChartInputOutput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graphicFrame>
        <p:nvGraphicFramePr>
          <p:cNvPr id="263" name="Table 262">
            <a:extLst>
              <a:ext uri="{FF2B5EF4-FFF2-40B4-BE49-F238E27FC236}">
                <a16:creationId xmlns:a16="http://schemas.microsoft.com/office/drawing/2014/main" id="{A4A93CFD-8D60-65CD-89BC-9EBD633B5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006732"/>
              </p:ext>
            </p:extLst>
          </p:nvPr>
        </p:nvGraphicFramePr>
        <p:xfrm>
          <a:off x="10746469" y="4628443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graphicFrame>
        <p:nvGraphicFramePr>
          <p:cNvPr id="264" name="Table 263">
            <a:extLst>
              <a:ext uri="{FF2B5EF4-FFF2-40B4-BE49-F238E27FC236}">
                <a16:creationId xmlns:a16="http://schemas.microsoft.com/office/drawing/2014/main" id="{DB81DE24-AF4C-743A-F6EF-B5CB98DE6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87814"/>
              </p:ext>
            </p:extLst>
          </p:nvPr>
        </p:nvGraphicFramePr>
        <p:xfrm>
          <a:off x="10644406" y="4836013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60006031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9A75C06B-99FA-FC8D-0636-DDCBFB2DB429}"/>
              </a:ext>
            </a:extLst>
          </p:cNvPr>
          <p:cNvCxnSpPr>
            <a:cxnSpLocks/>
            <a:stCxn id="238" idx="2"/>
            <a:endCxn id="264" idx="0"/>
          </p:cNvCxnSpPr>
          <p:nvPr/>
        </p:nvCxnSpPr>
        <p:spPr>
          <a:xfrm>
            <a:off x="10862389" y="4106475"/>
            <a:ext cx="0" cy="729538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r 276">
            <a:extLst>
              <a:ext uri="{FF2B5EF4-FFF2-40B4-BE49-F238E27FC236}">
                <a16:creationId xmlns:a16="http://schemas.microsoft.com/office/drawing/2014/main" id="{0CC30C8F-6400-A1D9-9E7F-972E7F013C88}"/>
              </a:ext>
            </a:extLst>
          </p:cNvPr>
          <p:cNvSpPr/>
          <p:nvPr/>
        </p:nvSpPr>
        <p:spPr>
          <a:xfrm>
            <a:off x="9731780" y="4557234"/>
            <a:ext cx="236066" cy="236066"/>
          </a:xfrm>
          <a:prstGeom prst="flowChar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6D7310A9-4500-63E1-3B7F-37BA0B8F3DCE}"/>
              </a:ext>
            </a:extLst>
          </p:cNvPr>
          <p:cNvCxnSpPr>
            <a:cxnSpLocks/>
            <a:stCxn id="247" idx="2"/>
            <a:endCxn id="277" idx="6"/>
          </p:cNvCxnSpPr>
          <p:nvPr/>
        </p:nvCxnSpPr>
        <p:spPr>
          <a:xfrm flipH="1">
            <a:off x="9967846" y="4675267"/>
            <a:ext cx="633957" cy="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B47D28E3-F146-F670-9717-FCF116D08FAC}"/>
              </a:ext>
            </a:extLst>
          </p:cNvPr>
          <p:cNvCxnSpPr>
            <a:cxnSpLocks/>
            <a:stCxn id="84" idx="2"/>
            <a:endCxn id="277" idx="0"/>
          </p:cNvCxnSpPr>
          <p:nvPr/>
        </p:nvCxnSpPr>
        <p:spPr>
          <a:xfrm flipH="1">
            <a:off x="9849813" y="2535800"/>
            <a:ext cx="13117" cy="2021434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Data 290">
            <a:extLst>
              <a:ext uri="{FF2B5EF4-FFF2-40B4-BE49-F238E27FC236}">
                <a16:creationId xmlns:a16="http://schemas.microsoft.com/office/drawing/2014/main" id="{DE9CEEE2-B3F9-DF04-11C7-5045CB216870}"/>
              </a:ext>
            </a:extLst>
          </p:cNvPr>
          <p:cNvSpPr/>
          <p:nvPr/>
        </p:nvSpPr>
        <p:spPr>
          <a:xfrm flipH="1">
            <a:off x="7788053" y="4321285"/>
            <a:ext cx="891771" cy="707963"/>
          </a:xfrm>
          <a:prstGeom prst="flowChartInputOutput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graphicFrame>
        <p:nvGraphicFramePr>
          <p:cNvPr id="292" name="Table 291">
            <a:extLst>
              <a:ext uri="{FF2B5EF4-FFF2-40B4-BE49-F238E27FC236}">
                <a16:creationId xmlns:a16="http://schemas.microsoft.com/office/drawing/2014/main" id="{C5EA0C4F-2DFE-7F36-7939-EC10FFBD9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892805"/>
              </p:ext>
            </p:extLst>
          </p:nvPr>
        </p:nvGraphicFramePr>
        <p:xfrm>
          <a:off x="7999870" y="4632011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graphicFrame>
        <p:nvGraphicFramePr>
          <p:cNvPr id="293" name="Table 292">
            <a:extLst>
              <a:ext uri="{FF2B5EF4-FFF2-40B4-BE49-F238E27FC236}">
                <a16:creationId xmlns:a16="http://schemas.microsoft.com/office/drawing/2014/main" id="{C855C64C-3F16-014A-627C-147205CA9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4092"/>
              </p:ext>
            </p:extLst>
          </p:nvPr>
        </p:nvGraphicFramePr>
        <p:xfrm>
          <a:off x="8106972" y="4839581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60006031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sp>
        <p:nvSpPr>
          <p:cNvPr id="305" name="Or 304">
            <a:extLst>
              <a:ext uri="{FF2B5EF4-FFF2-40B4-BE49-F238E27FC236}">
                <a16:creationId xmlns:a16="http://schemas.microsoft.com/office/drawing/2014/main" id="{21B74D31-3E31-F3CC-A704-8AE41D6E2824}"/>
              </a:ext>
            </a:extLst>
          </p:cNvPr>
          <p:cNvSpPr/>
          <p:nvPr/>
        </p:nvSpPr>
        <p:spPr>
          <a:xfrm>
            <a:off x="9196423" y="4557234"/>
            <a:ext cx="236066" cy="236066"/>
          </a:xfrm>
          <a:prstGeom prst="flowChar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A2C79FC8-C466-4BF9-3D62-4685B7E6FF32}"/>
              </a:ext>
            </a:extLst>
          </p:cNvPr>
          <p:cNvCxnSpPr>
            <a:cxnSpLocks/>
            <a:stCxn id="82" idx="2"/>
            <a:endCxn id="305" idx="0"/>
          </p:cNvCxnSpPr>
          <p:nvPr/>
        </p:nvCxnSpPr>
        <p:spPr>
          <a:xfrm flipH="1">
            <a:off x="9314456" y="2537905"/>
            <a:ext cx="13117" cy="2019329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E1976536-5E6A-B49E-ACF5-37D3EE9D115F}"/>
              </a:ext>
            </a:extLst>
          </p:cNvPr>
          <p:cNvCxnSpPr>
            <a:cxnSpLocks/>
            <a:stCxn id="291" idx="2"/>
            <a:endCxn id="305" idx="2"/>
          </p:cNvCxnSpPr>
          <p:nvPr/>
        </p:nvCxnSpPr>
        <p:spPr>
          <a:xfrm>
            <a:off x="8590647" y="4675267"/>
            <a:ext cx="605776" cy="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Summing Junction 311">
            <a:extLst>
              <a:ext uri="{FF2B5EF4-FFF2-40B4-BE49-F238E27FC236}">
                <a16:creationId xmlns:a16="http://schemas.microsoft.com/office/drawing/2014/main" id="{4EB1176A-5A96-A73C-021E-3CFE877AEA64}"/>
              </a:ext>
            </a:extLst>
          </p:cNvPr>
          <p:cNvSpPr/>
          <p:nvPr/>
        </p:nvSpPr>
        <p:spPr>
          <a:xfrm>
            <a:off x="9462996" y="5344627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014C675A-BEE7-A47D-81F4-6A2AD405952A}"/>
              </a:ext>
            </a:extLst>
          </p:cNvPr>
          <p:cNvCxnSpPr>
            <a:cxnSpLocks/>
            <a:stCxn id="305" idx="4"/>
            <a:endCxn id="312" idx="2"/>
          </p:cNvCxnSpPr>
          <p:nvPr/>
        </p:nvCxnSpPr>
        <p:spPr>
          <a:xfrm rot="16200000" flipH="1">
            <a:off x="9054046" y="5053710"/>
            <a:ext cx="669360" cy="148540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Elbow Connector 315">
            <a:extLst>
              <a:ext uri="{FF2B5EF4-FFF2-40B4-BE49-F238E27FC236}">
                <a16:creationId xmlns:a16="http://schemas.microsoft.com/office/drawing/2014/main" id="{CAB31272-AE73-B3BB-2393-C1CBAB718210}"/>
              </a:ext>
            </a:extLst>
          </p:cNvPr>
          <p:cNvCxnSpPr>
            <a:cxnSpLocks/>
            <a:stCxn id="277" idx="4"/>
            <a:endCxn id="312" idx="6"/>
          </p:cNvCxnSpPr>
          <p:nvPr/>
        </p:nvCxnSpPr>
        <p:spPr>
          <a:xfrm rot="5400000">
            <a:off x="9439758" y="5052605"/>
            <a:ext cx="669360" cy="150751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>
            <a:extLst>
              <a:ext uri="{FF2B5EF4-FFF2-40B4-BE49-F238E27FC236}">
                <a16:creationId xmlns:a16="http://schemas.microsoft.com/office/drawing/2014/main" id="{D5D9F1C3-ACB8-7CA6-67FC-46C346AB80F9}"/>
              </a:ext>
            </a:extLst>
          </p:cNvPr>
          <p:cNvSpPr/>
          <p:nvPr/>
        </p:nvSpPr>
        <p:spPr>
          <a:xfrm>
            <a:off x="7220745" y="1976086"/>
            <a:ext cx="4848292" cy="3174882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hyperGCN for Collaborative Filtering</a:t>
            </a:r>
          </a:p>
        </p:txBody>
      </p:sp>
      <p:sp>
        <p:nvSpPr>
          <p:cNvPr id="368" name="Left Bracket 367">
            <a:extLst>
              <a:ext uri="{FF2B5EF4-FFF2-40B4-BE49-F238E27FC236}">
                <a16:creationId xmlns:a16="http://schemas.microsoft.com/office/drawing/2014/main" id="{68187BF1-D4A3-1507-8F87-36182B547549}"/>
              </a:ext>
            </a:extLst>
          </p:cNvPr>
          <p:cNvSpPr/>
          <p:nvPr/>
        </p:nvSpPr>
        <p:spPr>
          <a:xfrm rot="16200000">
            <a:off x="4330532" y="3138556"/>
            <a:ext cx="136047" cy="5004124"/>
          </a:xfrm>
          <a:prstGeom prst="leftBracket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B899736-66FC-9EBD-E8A5-6AD711128229}"/>
              </a:ext>
            </a:extLst>
          </p:cNvPr>
          <p:cNvSpPr txBox="1"/>
          <p:nvPr/>
        </p:nvSpPr>
        <p:spPr>
          <a:xfrm>
            <a:off x="3749976" y="5698565"/>
            <a:ext cx="1137590" cy="27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" dirty="0"/>
              <a:t>Pre-process</a:t>
            </a:r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4CBCC5C1-7A82-D21D-34CA-8B5DB1B88F15}"/>
              </a:ext>
            </a:extLst>
          </p:cNvPr>
          <p:cNvSpPr/>
          <p:nvPr/>
        </p:nvSpPr>
        <p:spPr>
          <a:xfrm rot="16200000">
            <a:off x="9587192" y="3156824"/>
            <a:ext cx="123531" cy="4955062"/>
          </a:xfrm>
          <a:prstGeom prst="leftBracke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9ED2E8-81FF-7D64-6B68-7650EE94E6FE}"/>
              </a:ext>
            </a:extLst>
          </p:cNvPr>
          <p:cNvSpPr txBox="1"/>
          <p:nvPr/>
        </p:nvSpPr>
        <p:spPr>
          <a:xfrm>
            <a:off x="8084521" y="5698565"/>
            <a:ext cx="3060802" cy="27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" dirty="0"/>
              <a:t>Embedding &amp; Optimization &amp; Prediction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C7106B3-5BD3-60B2-8D0B-07581452D156}"/>
              </a:ext>
            </a:extLst>
          </p:cNvPr>
          <p:cNvSpPr txBox="1"/>
          <p:nvPr/>
        </p:nvSpPr>
        <p:spPr>
          <a:xfrm>
            <a:off x="3467569" y="1047820"/>
            <a:ext cx="1671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sz="1100" b="1" dirty="0"/>
              <a:t>Adjacency Matrix (AM)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3AE8ED4-B14F-B21D-CFC9-3147FD4C08CD}"/>
              </a:ext>
            </a:extLst>
          </p:cNvPr>
          <p:cNvCxnSpPr>
            <a:cxnSpLocks/>
          </p:cNvCxnSpPr>
          <p:nvPr/>
        </p:nvCxnSpPr>
        <p:spPr>
          <a:xfrm>
            <a:off x="947013" y="3269174"/>
            <a:ext cx="757426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5B3EFA2D-B924-AA11-0961-430B5B3F4DAD}"/>
              </a:ext>
            </a:extLst>
          </p:cNvPr>
          <p:cNvSpPr/>
          <p:nvPr/>
        </p:nvSpPr>
        <p:spPr>
          <a:xfrm>
            <a:off x="1621216" y="1785207"/>
            <a:ext cx="1112729" cy="3736619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Similarity Matrix (SM)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02D37-8E17-BE2C-EC60-BFE0F958B0F7}"/>
              </a:ext>
            </a:extLst>
          </p:cNvPr>
          <p:cNvSpPr txBox="1"/>
          <p:nvPr/>
        </p:nvSpPr>
        <p:spPr>
          <a:xfrm>
            <a:off x="774463" y="4261933"/>
            <a:ext cx="964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Calculate</a:t>
            </a:r>
          </a:p>
          <a:p>
            <a:pPr algn="ctr"/>
            <a:r>
              <a:rPr lang="en-US" sz="800" dirty="0"/>
              <a:t>similarities</a:t>
            </a:r>
          </a:p>
          <a:p>
            <a:pPr algn="ctr"/>
            <a:r>
              <a:rPr lang="en-US" sz="800" dirty="0"/>
              <a:t>between items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D893EA-6CFC-D816-1D0E-8DD97B7E8C7B}"/>
              </a:ext>
            </a:extLst>
          </p:cNvPr>
          <p:cNvSpPr txBox="1"/>
          <p:nvPr/>
        </p:nvSpPr>
        <p:spPr>
          <a:xfrm>
            <a:off x="2957003" y="3176915"/>
            <a:ext cx="2096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threshold by top-K (</a:t>
            </a:r>
            <a:r>
              <a:rPr lang="en-AU" sz="11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e.g.,</a:t>
            </a:r>
            <a:r>
              <a:rPr lang="en-GB" sz="1100" dirty="0"/>
              <a:t> top-2 for users, top-3 for items)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6BC396-A135-2C15-183E-F87A550C7BDE}"/>
              </a:ext>
            </a:extLst>
          </p:cNvPr>
          <p:cNvSpPr txBox="1"/>
          <p:nvPr/>
        </p:nvSpPr>
        <p:spPr>
          <a:xfrm>
            <a:off x="10348833" y="2971243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exp(s</a:t>
            </a:r>
            <a:r>
              <a:rPr lang="en-GB" sz="800" baseline="-25000" dirty="0"/>
              <a:t>54</a:t>
            </a:r>
            <a:r>
              <a:rPr lang="en-GB" sz="800" dirty="0"/>
              <a:t>)</a:t>
            </a:r>
          </a:p>
        </p:txBody>
      </p:sp>
      <p:sp>
        <p:nvSpPr>
          <p:cNvPr id="46" name="Summing Junction 45">
            <a:extLst>
              <a:ext uri="{FF2B5EF4-FFF2-40B4-BE49-F238E27FC236}">
                <a16:creationId xmlns:a16="http://schemas.microsoft.com/office/drawing/2014/main" id="{34A54870-314C-3853-A1FA-B1535609F67B}"/>
              </a:ext>
            </a:extLst>
          </p:cNvPr>
          <p:cNvSpPr/>
          <p:nvPr/>
        </p:nvSpPr>
        <p:spPr>
          <a:xfrm>
            <a:off x="10473014" y="3347154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0B4A48D-0D69-A6F0-2C13-99DF5BDDA864}"/>
              </a:ext>
            </a:extLst>
          </p:cNvPr>
          <p:cNvCxnSpPr>
            <a:cxnSpLocks/>
            <a:stCxn id="239" idx="4"/>
            <a:endCxn id="46" idx="2"/>
          </p:cNvCxnSpPr>
          <p:nvPr/>
        </p:nvCxnSpPr>
        <p:spPr>
          <a:xfrm rot="16200000" flipH="1">
            <a:off x="10302855" y="3295027"/>
            <a:ext cx="121373" cy="218946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346825-2FF1-9034-C940-FF7F4BFCE65F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0591047" y="3195313"/>
            <a:ext cx="0" cy="151841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19C5FC-CBDB-F874-3DB4-150669BEFD3F}"/>
              </a:ext>
            </a:extLst>
          </p:cNvPr>
          <p:cNvSpPr txBox="1"/>
          <p:nvPr/>
        </p:nvSpPr>
        <p:spPr>
          <a:xfrm>
            <a:off x="10863535" y="2971243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exp(s</a:t>
            </a:r>
            <a:r>
              <a:rPr lang="en-GB" sz="800" baseline="-25000" dirty="0"/>
              <a:t>57</a:t>
            </a:r>
            <a:r>
              <a:rPr lang="en-GB" sz="800" dirty="0"/>
              <a:t>)</a:t>
            </a:r>
          </a:p>
        </p:txBody>
      </p:sp>
      <p:sp>
        <p:nvSpPr>
          <p:cNvPr id="22" name="Summing Junction 21">
            <a:extLst>
              <a:ext uri="{FF2B5EF4-FFF2-40B4-BE49-F238E27FC236}">
                <a16:creationId xmlns:a16="http://schemas.microsoft.com/office/drawing/2014/main" id="{885B4E4F-F4B7-47E1-6A86-74FFACC17681}"/>
              </a:ext>
            </a:extLst>
          </p:cNvPr>
          <p:cNvSpPr/>
          <p:nvPr/>
        </p:nvSpPr>
        <p:spPr>
          <a:xfrm>
            <a:off x="10987716" y="3347154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CB35F9-CB1F-DE9B-FA6A-73EADF06813E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1105749" y="3201066"/>
            <a:ext cx="0" cy="146088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C6506B5-D2F1-4C43-1EDB-F2FB7D8D9F60}"/>
              </a:ext>
            </a:extLst>
          </p:cNvPr>
          <p:cNvCxnSpPr>
            <a:cxnSpLocks/>
            <a:stCxn id="240" idx="4"/>
          </p:cNvCxnSpPr>
          <p:nvPr/>
        </p:nvCxnSpPr>
        <p:spPr>
          <a:xfrm rot="5400000">
            <a:off x="11262548" y="3296943"/>
            <a:ext cx="148954" cy="242697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67ACF8-C718-361F-1B00-A474EC2E44FF}"/>
              </a:ext>
            </a:extLst>
          </p:cNvPr>
          <p:cNvCxnSpPr>
            <a:cxnSpLocks/>
            <a:stCxn id="22" idx="4"/>
            <a:endCxn id="241" idx="0"/>
          </p:cNvCxnSpPr>
          <p:nvPr/>
        </p:nvCxnSpPr>
        <p:spPr>
          <a:xfrm flipH="1">
            <a:off x="10865645" y="3583220"/>
            <a:ext cx="240104" cy="18011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195DC7-FFD2-27E0-E18C-DDBE1CF1B75D}"/>
              </a:ext>
            </a:extLst>
          </p:cNvPr>
          <p:cNvCxnSpPr>
            <a:cxnSpLocks/>
            <a:stCxn id="46" idx="4"/>
            <a:endCxn id="241" idx="0"/>
          </p:cNvCxnSpPr>
          <p:nvPr/>
        </p:nvCxnSpPr>
        <p:spPr>
          <a:xfrm>
            <a:off x="10591047" y="3583220"/>
            <a:ext cx="274598" cy="18011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0DC052E-E4CA-F1EA-0991-80B1188EF344}"/>
              </a:ext>
            </a:extLst>
          </p:cNvPr>
          <p:cNvCxnSpPr>
            <a:cxnSpLocks/>
          </p:cNvCxnSpPr>
          <p:nvPr/>
        </p:nvCxnSpPr>
        <p:spPr>
          <a:xfrm>
            <a:off x="6927683" y="3969676"/>
            <a:ext cx="252368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D9501DC-5217-1A01-2CD9-33A7AADF1325}"/>
              </a:ext>
            </a:extLst>
          </p:cNvPr>
          <p:cNvCxnSpPr>
            <a:cxnSpLocks/>
            <a:stCxn id="60" idx="2"/>
            <a:endCxn id="293" idx="0"/>
          </p:cNvCxnSpPr>
          <p:nvPr/>
        </p:nvCxnSpPr>
        <p:spPr>
          <a:xfrm>
            <a:off x="8324955" y="4118655"/>
            <a:ext cx="0" cy="72092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ADF0F752-185A-492B-38DD-F9AA778DDEFD}"/>
              </a:ext>
            </a:extLst>
          </p:cNvPr>
          <p:cNvSpPr/>
          <p:nvPr/>
        </p:nvSpPr>
        <p:spPr>
          <a:xfrm>
            <a:off x="205719" y="1248454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u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1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AD835E8-0250-57B1-9E4E-3E4466C31708}"/>
              </a:ext>
            </a:extLst>
          </p:cNvPr>
          <p:cNvSpPr/>
          <p:nvPr/>
        </p:nvSpPr>
        <p:spPr>
          <a:xfrm>
            <a:off x="205719" y="1599260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u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2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5750C13B-B2BC-05E5-BE52-0CB34021A51F}"/>
              </a:ext>
            </a:extLst>
          </p:cNvPr>
          <p:cNvSpPr/>
          <p:nvPr/>
        </p:nvSpPr>
        <p:spPr>
          <a:xfrm>
            <a:off x="628411" y="1785207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3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A7976E9-9987-F20D-283F-A5F253F8A46A}"/>
              </a:ext>
            </a:extLst>
          </p:cNvPr>
          <p:cNvSpPr/>
          <p:nvPr/>
        </p:nvSpPr>
        <p:spPr>
          <a:xfrm>
            <a:off x="628411" y="1442070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2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D5F8731-A4C0-8B37-7ED4-3C067439F6DB}"/>
              </a:ext>
            </a:extLst>
          </p:cNvPr>
          <p:cNvSpPr/>
          <p:nvPr/>
        </p:nvSpPr>
        <p:spPr>
          <a:xfrm>
            <a:off x="628411" y="1098933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1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C34F22B-81D3-0C3A-08D5-70009F7FFECD}"/>
              </a:ext>
            </a:extLst>
          </p:cNvPr>
          <p:cNvCxnSpPr>
            <a:cxnSpLocks/>
            <a:stCxn id="146" idx="6"/>
            <a:endCxn id="147" idx="2"/>
          </p:cNvCxnSpPr>
          <p:nvPr/>
        </p:nvCxnSpPr>
        <p:spPr>
          <a:xfrm>
            <a:off x="441785" y="1717293"/>
            <a:ext cx="186626" cy="185947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07D925C-038D-F4F3-1CE7-C865E832D197}"/>
              </a:ext>
            </a:extLst>
          </p:cNvPr>
          <p:cNvCxnSpPr>
            <a:cxnSpLocks/>
            <a:stCxn id="145" idx="6"/>
            <a:endCxn id="148" idx="2"/>
          </p:cNvCxnSpPr>
          <p:nvPr/>
        </p:nvCxnSpPr>
        <p:spPr>
          <a:xfrm>
            <a:off x="441785" y="1366487"/>
            <a:ext cx="186626" cy="19361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E2DCF45-B4D3-3738-5610-9D65E55C5465}"/>
              </a:ext>
            </a:extLst>
          </p:cNvPr>
          <p:cNvCxnSpPr>
            <a:cxnSpLocks/>
            <a:stCxn id="145" idx="7"/>
            <a:endCxn id="149" idx="2"/>
          </p:cNvCxnSpPr>
          <p:nvPr/>
        </p:nvCxnSpPr>
        <p:spPr>
          <a:xfrm flipV="1">
            <a:off x="407214" y="1216966"/>
            <a:ext cx="221197" cy="66059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7B307E5-695F-8F4D-15B9-F7F7531F4B52}"/>
              </a:ext>
            </a:extLst>
          </p:cNvPr>
          <p:cNvCxnSpPr>
            <a:cxnSpLocks/>
            <a:stCxn id="146" idx="7"/>
            <a:endCxn id="149" idx="2"/>
          </p:cNvCxnSpPr>
          <p:nvPr/>
        </p:nvCxnSpPr>
        <p:spPr>
          <a:xfrm flipV="1">
            <a:off x="407214" y="1216966"/>
            <a:ext cx="221197" cy="416865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3F8FC31A-556E-18D7-8F19-279202865779}"/>
              </a:ext>
            </a:extLst>
          </p:cNvPr>
          <p:cNvSpPr/>
          <p:nvPr/>
        </p:nvSpPr>
        <p:spPr>
          <a:xfrm>
            <a:off x="628411" y="2128344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4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9D60864-7564-48EB-7F7C-D0D742722805}"/>
              </a:ext>
            </a:extLst>
          </p:cNvPr>
          <p:cNvCxnSpPr>
            <a:cxnSpLocks/>
            <a:stCxn id="145" idx="5"/>
            <a:endCxn id="171" idx="1"/>
          </p:cNvCxnSpPr>
          <p:nvPr/>
        </p:nvCxnSpPr>
        <p:spPr>
          <a:xfrm>
            <a:off x="407214" y="1449949"/>
            <a:ext cx="255768" cy="71296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0D1076D0-1E4D-800C-3A2E-C8EFCB55B5AA}"/>
              </a:ext>
            </a:extLst>
          </p:cNvPr>
          <p:cNvSpPr/>
          <p:nvPr/>
        </p:nvSpPr>
        <p:spPr>
          <a:xfrm>
            <a:off x="202847" y="1924184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u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3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641F114-8E56-77EE-ABA2-223CC45AE809}"/>
              </a:ext>
            </a:extLst>
          </p:cNvPr>
          <p:cNvCxnSpPr>
            <a:cxnSpLocks/>
            <a:stCxn id="175" idx="7"/>
            <a:endCxn id="147" idx="2"/>
          </p:cNvCxnSpPr>
          <p:nvPr/>
        </p:nvCxnSpPr>
        <p:spPr>
          <a:xfrm flipV="1">
            <a:off x="404342" y="1903240"/>
            <a:ext cx="224069" cy="55515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1EA559D-2BAF-9027-FD71-6521B3E6DC17}"/>
              </a:ext>
            </a:extLst>
          </p:cNvPr>
          <p:cNvCxnSpPr>
            <a:cxnSpLocks/>
            <a:stCxn id="175" idx="6"/>
            <a:endCxn id="171" idx="2"/>
          </p:cNvCxnSpPr>
          <p:nvPr/>
        </p:nvCxnSpPr>
        <p:spPr>
          <a:xfrm>
            <a:off x="438913" y="2042217"/>
            <a:ext cx="189498" cy="20416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C26BE7B-1A63-F91B-B1B9-49D756C3BE1F}"/>
              </a:ext>
            </a:extLst>
          </p:cNvPr>
          <p:cNvCxnSpPr>
            <a:cxnSpLocks/>
          </p:cNvCxnSpPr>
          <p:nvPr/>
        </p:nvCxnSpPr>
        <p:spPr>
          <a:xfrm>
            <a:off x="5076659" y="3275648"/>
            <a:ext cx="0" cy="263328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C85F94A-589F-E422-1EC0-C1565CC49EC3}"/>
              </a:ext>
            </a:extLst>
          </p:cNvPr>
          <p:cNvCxnSpPr>
            <a:cxnSpLocks/>
            <a:stCxn id="175" idx="7"/>
            <a:endCxn id="149" idx="3"/>
          </p:cNvCxnSpPr>
          <p:nvPr/>
        </p:nvCxnSpPr>
        <p:spPr>
          <a:xfrm flipV="1">
            <a:off x="404342" y="1300428"/>
            <a:ext cx="258640" cy="658327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55501BC5-4195-F90C-9391-820BA806BCE3}"/>
              </a:ext>
            </a:extLst>
          </p:cNvPr>
          <p:cNvSpPr txBox="1"/>
          <p:nvPr/>
        </p:nvSpPr>
        <p:spPr>
          <a:xfrm>
            <a:off x="5761482" y="1601060"/>
            <a:ext cx="1242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dirty="0"/>
              <a:t>The edge weight is</a:t>
            </a:r>
          </a:p>
          <a:p>
            <a:pPr algn="ctr"/>
            <a:r>
              <a:rPr lang="en-GB" sz="1050" dirty="0"/>
              <a:t>similarity 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25E7B43-F85E-083A-5710-8849A07FA584}"/>
              </a:ext>
            </a:extLst>
          </p:cNvPr>
          <p:cNvSpPr/>
          <p:nvPr/>
        </p:nvSpPr>
        <p:spPr>
          <a:xfrm>
            <a:off x="191349" y="2283616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u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2FE0B5-8074-E7FD-59EE-327B371E83DD}"/>
              </a:ext>
            </a:extLst>
          </p:cNvPr>
          <p:cNvSpPr/>
          <p:nvPr/>
        </p:nvSpPr>
        <p:spPr>
          <a:xfrm>
            <a:off x="625538" y="2487776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5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53C2E8-A593-D864-5C2B-0816E2E1DA5A}"/>
              </a:ext>
            </a:extLst>
          </p:cNvPr>
          <p:cNvCxnSpPr>
            <a:cxnSpLocks/>
            <a:stCxn id="2" idx="6"/>
            <a:endCxn id="171" idx="2"/>
          </p:cNvCxnSpPr>
          <p:nvPr/>
        </p:nvCxnSpPr>
        <p:spPr>
          <a:xfrm flipV="1">
            <a:off x="427415" y="2246377"/>
            <a:ext cx="200996" cy="155272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014F6D-5FFA-AB40-FDA4-58A25CED0F16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427415" y="2401649"/>
            <a:ext cx="198123" cy="20416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0BB78C-1D35-15C6-9AAD-62759E8DB027}"/>
              </a:ext>
            </a:extLst>
          </p:cNvPr>
          <p:cNvCxnSpPr>
            <a:cxnSpLocks/>
            <a:stCxn id="175" idx="6"/>
            <a:endCxn id="3" idx="2"/>
          </p:cNvCxnSpPr>
          <p:nvPr/>
        </p:nvCxnSpPr>
        <p:spPr>
          <a:xfrm>
            <a:off x="438913" y="2042217"/>
            <a:ext cx="186625" cy="563592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5B1C4F-F6D2-9AF5-DF5E-CD519753F6BE}"/>
              </a:ext>
            </a:extLst>
          </p:cNvPr>
          <p:cNvCxnSpPr>
            <a:cxnSpLocks/>
          </p:cNvCxnSpPr>
          <p:nvPr/>
        </p:nvCxnSpPr>
        <p:spPr>
          <a:xfrm>
            <a:off x="952766" y="4258332"/>
            <a:ext cx="757426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76A16AA-8891-FDDC-3F84-019E4FF53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49290"/>
              </p:ext>
            </p:extLst>
          </p:nvPr>
        </p:nvGraphicFramePr>
        <p:xfrm>
          <a:off x="3071429" y="3625053"/>
          <a:ext cx="2474480" cy="1849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448">
                  <a:extLst>
                    <a:ext uri="{9D8B030D-6E8A-4147-A177-3AD203B41FA5}">
                      <a16:colId xmlns:a16="http://schemas.microsoft.com/office/drawing/2014/main" val="996543840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272046325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77767155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205545574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465396647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912069340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897436287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2991430149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821391181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403170523"/>
                    </a:ext>
                  </a:extLst>
                </a:gridCol>
              </a:tblGrid>
              <a:tr h="211779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96692"/>
                  </a:ext>
                </a:extLst>
              </a:tr>
              <a:tr h="18301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01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02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100968676"/>
                  </a:ext>
                </a:extLst>
              </a:tr>
              <a:tr h="144009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247713214"/>
                  </a:ext>
                </a:extLst>
              </a:tr>
              <a:tr h="143284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867497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31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679134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47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48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687148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54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56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57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368150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64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67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174481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74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76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862001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84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86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87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892426492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3F0260-F20B-4456-0066-D96722308440}"/>
              </a:ext>
            </a:extLst>
          </p:cNvPr>
          <p:cNvCxnSpPr>
            <a:cxnSpLocks/>
          </p:cNvCxnSpPr>
          <p:nvPr/>
        </p:nvCxnSpPr>
        <p:spPr>
          <a:xfrm>
            <a:off x="5587717" y="3949550"/>
            <a:ext cx="252368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D1F5984-328A-933A-FB68-AD85C5115C87}"/>
              </a:ext>
            </a:extLst>
          </p:cNvPr>
          <p:cNvCxnSpPr>
            <a:cxnSpLocks/>
          </p:cNvCxnSpPr>
          <p:nvPr/>
        </p:nvCxnSpPr>
        <p:spPr>
          <a:xfrm>
            <a:off x="2784553" y="2902961"/>
            <a:ext cx="252368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3BFD4B-C4E1-6273-F36D-B1ACCF8D1CBD}"/>
              </a:ext>
            </a:extLst>
          </p:cNvPr>
          <p:cNvSpPr txBox="1"/>
          <p:nvPr/>
        </p:nvSpPr>
        <p:spPr>
          <a:xfrm>
            <a:off x="10665358" y="327929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925488-28CC-527F-6A21-5E005E85D463}"/>
              </a:ext>
            </a:extLst>
          </p:cNvPr>
          <p:cNvSpPr txBox="1"/>
          <p:nvPr/>
        </p:nvSpPr>
        <p:spPr>
          <a:xfrm>
            <a:off x="9862930" y="5340370"/>
            <a:ext cx="8024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Prediction</a:t>
            </a:r>
            <a:endParaRPr lang="en-GB" sz="1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36D9F97-FF95-9F7E-E65A-CDCA67FD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893"/>
            <a:ext cx="10515600" cy="954041"/>
          </a:xfrm>
        </p:spPr>
        <p:txBody>
          <a:bodyPr/>
          <a:lstStyle/>
          <a:p>
            <a:pPr algn="ctr"/>
            <a:r>
              <a:rPr lang="en-GB" dirty="0"/>
              <a:t>HyperGCN in brief</a:t>
            </a:r>
          </a:p>
        </p:txBody>
      </p:sp>
    </p:spTree>
    <p:extLst>
      <p:ext uri="{BB962C8B-B14F-4D97-AF65-F5344CB8AC3E}">
        <p14:creationId xmlns:p14="http://schemas.microsoft.com/office/powerpoint/2010/main" val="156972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5DB55-A633-A9C1-B300-5FA8D389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initial experimental results.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4E15-7E9A-B3DB-60CB-301F65F53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Quite positive.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42093-8C5F-84BB-10BA-246BD2EFE934}"/>
              </a:ext>
            </a:extLst>
          </p:cNvPr>
          <p:cNvSpPr txBox="1"/>
          <p:nvPr/>
        </p:nvSpPr>
        <p:spPr>
          <a:xfrm>
            <a:off x="8295244" y="2018792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 – LightGCN, KNN- is hyperGCN.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9F44D2-569C-3C45-34F2-E4DA24566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880462"/>
              </p:ext>
            </p:extLst>
          </p:nvPr>
        </p:nvGraphicFramePr>
        <p:xfrm>
          <a:off x="638878" y="6069584"/>
          <a:ext cx="109096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117">
                  <a:extLst>
                    <a:ext uri="{9D8B030D-6E8A-4147-A177-3AD203B41FA5}">
                      <a16:colId xmlns:a16="http://schemas.microsoft.com/office/drawing/2014/main" val="1152124052"/>
                    </a:ext>
                  </a:extLst>
                </a:gridCol>
                <a:gridCol w="1669163">
                  <a:extLst>
                    <a:ext uri="{9D8B030D-6E8A-4147-A177-3AD203B41FA5}">
                      <a16:colId xmlns:a16="http://schemas.microsoft.com/office/drawing/2014/main" val="3848531606"/>
                    </a:ext>
                  </a:extLst>
                </a:gridCol>
                <a:gridCol w="1827295">
                  <a:extLst>
                    <a:ext uri="{9D8B030D-6E8A-4147-A177-3AD203B41FA5}">
                      <a16:colId xmlns:a16="http://schemas.microsoft.com/office/drawing/2014/main" val="4038190407"/>
                    </a:ext>
                  </a:extLst>
                </a:gridCol>
                <a:gridCol w="2811222">
                  <a:extLst>
                    <a:ext uri="{9D8B030D-6E8A-4147-A177-3AD203B41FA5}">
                      <a16:colId xmlns:a16="http://schemas.microsoft.com/office/drawing/2014/main" val="1793800729"/>
                    </a:ext>
                  </a:extLst>
                </a:gridCol>
                <a:gridCol w="2035845">
                  <a:extLst>
                    <a:ext uri="{9D8B030D-6E8A-4147-A177-3AD203B41FA5}">
                      <a16:colId xmlns:a16="http://schemas.microsoft.com/office/drawing/2014/main" val="2143561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Dataset: ml-100k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#User: 1,682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#Items: 943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#Interaction: 100,000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Sparsity: 93.7%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86608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168BEA7-0EF5-E8E9-110B-DE4650BA3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15" y="2496947"/>
            <a:ext cx="9556630" cy="341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5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5DB55-A633-A9C1-B300-5FA8D389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initial experimental results.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4E15-7E9A-B3DB-60CB-301F65F53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Quite positive.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E707E1-B986-198D-C4C4-94B3B2E72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82836"/>
              </p:ext>
            </p:extLst>
          </p:nvPr>
        </p:nvGraphicFramePr>
        <p:xfrm>
          <a:off x="835901" y="6069584"/>
          <a:ext cx="10712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257">
                  <a:extLst>
                    <a:ext uri="{9D8B030D-6E8A-4147-A177-3AD203B41FA5}">
                      <a16:colId xmlns:a16="http://schemas.microsoft.com/office/drawing/2014/main" val="1152124052"/>
                    </a:ext>
                  </a:extLst>
                </a:gridCol>
                <a:gridCol w="1742536">
                  <a:extLst>
                    <a:ext uri="{9D8B030D-6E8A-4147-A177-3AD203B41FA5}">
                      <a16:colId xmlns:a16="http://schemas.microsoft.com/office/drawing/2014/main" val="3848531606"/>
                    </a:ext>
                  </a:extLst>
                </a:gridCol>
                <a:gridCol w="1794295">
                  <a:extLst>
                    <a:ext uri="{9D8B030D-6E8A-4147-A177-3AD203B41FA5}">
                      <a16:colId xmlns:a16="http://schemas.microsoft.com/office/drawing/2014/main" val="4038190407"/>
                    </a:ext>
                  </a:extLst>
                </a:gridCol>
                <a:gridCol w="2760453">
                  <a:extLst>
                    <a:ext uri="{9D8B030D-6E8A-4147-A177-3AD203B41FA5}">
                      <a16:colId xmlns:a16="http://schemas.microsoft.com/office/drawing/2014/main" val="1793800729"/>
                    </a:ext>
                  </a:extLst>
                </a:gridCol>
                <a:gridCol w="1999079">
                  <a:extLst>
                    <a:ext uri="{9D8B030D-6E8A-4147-A177-3AD203B41FA5}">
                      <a16:colId xmlns:a16="http://schemas.microsoft.com/office/drawing/2014/main" val="2143561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Dataset: ml-1m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#User: 3,952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#Items: 6,040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#Interaction: 1,000,209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Sparsity: 95.81%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86608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C17FEC0-A317-F7D7-EC55-0D07418B7064}"/>
              </a:ext>
            </a:extLst>
          </p:cNvPr>
          <p:cNvSpPr txBox="1"/>
          <p:nvPr/>
        </p:nvSpPr>
        <p:spPr>
          <a:xfrm>
            <a:off x="8295244" y="2018792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 – LightGCN, KNN- is hyperGCN.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D9974A-40C8-6598-34CC-75CDB933E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67" y="2496947"/>
            <a:ext cx="9293352" cy="331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5DB55-A633-A9C1-B300-5FA8D389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initial experimental results.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4E15-7E9A-B3DB-60CB-301F65F53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Quite positive.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A68CB-AA2C-DEEA-E28C-F29BF0B78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01" y="2554746"/>
            <a:ext cx="9539998" cy="340714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A94681C-C9F8-18E9-2B71-8FD49E59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773840"/>
              </p:ext>
            </p:extLst>
          </p:nvPr>
        </p:nvGraphicFramePr>
        <p:xfrm>
          <a:off x="835901" y="6069584"/>
          <a:ext cx="10712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257">
                  <a:extLst>
                    <a:ext uri="{9D8B030D-6E8A-4147-A177-3AD203B41FA5}">
                      <a16:colId xmlns:a16="http://schemas.microsoft.com/office/drawing/2014/main" val="1152124052"/>
                    </a:ext>
                  </a:extLst>
                </a:gridCol>
                <a:gridCol w="1742536">
                  <a:extLst>
                    <a:ext uri="{9D8B030D-6E8A-4147-A177-3AD203B41FA5}">
                      <a16:colId xmlns:a16="http://schemas.microsoft.com/office/drawing/2014/main" val="3848531606"/>
                    </a:ext>
                  </a:extLst>
                </a:gridCol>
                <a:gridCol w="1794295">
                  <a:extLst>
                    <a:ext uri="{9D8B030D-6E8A-4147-A177-3AD203B41FA5}">
                      <a16:colId xmlns:a16="http://schemas.microsoft.com/office/drawing/2014/main" val="4038190407"/>
                    </a:ext>
                  </a:extLst>
                </a:gridCol>
                <a:gridCol w="2760453">
                  <a:extLst>
                    <a:ext uri="{9D8B030D-6E8A-4147-A177-3AD203B41FA5}">
                      <a16:colId xmlns:a16="http://schemas.microsoft.com/office/drawing/2014/main" val="1793800729"/>
                    </a:ext>
                  </a:extLst>
                </a:gridCol>
                <a:gridCol w="1999079">
                  <a:extLst>
                    <a:ext uri="{9D8B030D-6E8A-4147-A177-3AD203B41FA5}">
                      <a16:colId xmlns:a16="http://schemas.microsoft.com/office/drawing/2014/main" val="2143561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Dataset: Yelp2018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#User: 31,668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#Items: 38,048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#Interaction: 1,561,406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Sparsity: 99.87%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86608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8BDAA2A-7851-1D53-2461-0B44492C3246}"/>
              </a:ext>
            </a:extLst>
          </p:cNvPr>
          <p:cNvSpPr txBox="1"/>
          <p:nvPr/>
        </p:nvSpPr>
        <p:spPr>
          <a:xfrm>
            <a:off x="9566694" y="2043842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KNN- is hyperGCN.</a:t>
            </a:r>
          </a:p>
        </p:txBody>
      </p:sp>
    </p:spTree>
    <p:extLst>
      <p:ext uri="{BB962C8B-B14F-4D97-AF65-F5344CB8AC3E}">
        <p14:creationId xmlns:p14="http://schemas.microsoft.com/office/powerpoint/2010/main" val="346261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691</Words>
  <Application>Microsoft Macintosh PowerPoint</Application>
  <PresentationFormat>Widescreen</PresentationFormat>
  <Paragraphs>415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-webkit-standard</vt:lpstr>
      <vt:lpstr>Aptos</vt:lpstr>
      <vt:lpstr>Aptos Display</vt:lpstr>
      <vt:lpstr>Arial</vt:lpstr>
      <vt:lpstr>Bradley Hand</vt:lpstr>
      <vt:lpstr>Cambria Math</vt:lpstr>
      <vt:lpstr>Office Theme</vt:lpstr>
      <vt:lpstr>HyperGCN</vt:lpstr>
      <vt:lpstr>Motivation (I)</vt:lpstr>
      <vt:lpstr>HyperGCN in brief</vt:lpstr>
      <vt:lpstr>Some initial experimental results.</vt:lpstr>
      <vt:lpstr>Some initial experimental results.</vt:lpstr>
      <vt:lpstr>Some initial experimental results.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Tseesuren Batsuuri</dc:creator>
  <cp:lastModifiedBy>Tseesuren Batsuuri</cp:lastModifiedBy>
  <cp:revision>187</cp:revision>
  <dcterms:created xsi:type="dcterms:W3CDTF">2024-08-30T02:42:35Z</dcterms:created>
  <dcterms:modified xsi:type="dcterms:W3CDTF">2024-09-09T01:44:02Z</dcterms:modified>
</cp:coreProperties>
</file>