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675" r:id="rId6"/>
    <p:sldId id="677" r:id="rId7"/>
    <p:sldId id="676" r:id="rId8"/>
    <p:sldId id="6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838F-8E3A-01DB-C921-94BFCD3A4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B1EC3-B3B7-480F-1BC2-720D68BF5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D95BB-8905-4930-90C3-7266A209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BA3F6-6F24-BC50-F61D-75F9093B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D7303-0D56-9CEA-DAF9-55783ADA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96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B726-91BE-64CC-DFD7-D0234631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806AE-1704-5F50-613A-79722A00E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3495D-F94E-E9BD-E48A-A62BE86A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1AE0B-301C-7EC4-8C59-53FA5DF7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5F08-8495-3213-98B5-CA2F9642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08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A52B3-6AD6-5492-BE0B-191DF71AC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05CEE-D01D-7E8B-37E4-717BD57EC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11720-281F-4015-D24A-92144214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5A474-A322-1167-6F75-24FB7B80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73614-410E-3DDA-47D8-747C5B3A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1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3322-EC4A-5BC6-C213-BD215C41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4EEA-39A7-84EE-AED6-948A9670D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C636-F731-D221-7CB5-5FCFAAD0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5F3EB-DF3F-8A11-C2A8-22A1E51D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FD289-75F7-1A63-2DF6-3C16F07D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86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DFDE-F948-7989-5819-C531AC3E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38D54-14C9-6DFE-B69F-0745E88F7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B7CA7-27E7-30CA-F362-0898EF02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FAC2-9E26-00B4-2459-584B6A3C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15563-81E4-8EB4-AC08-D2E5C00E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19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5CF2-E3E7-9096-05A9-845DD86A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1D081-02EA-A727-D3E7-635C26D7D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147F0-B0EB-434D-6EF2-4BDF8C4EC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D5992-B725-C084-08AE-E86AE408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93FEB-2EE8-B83B-12BC-0A8A7DC7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CE6DD-1F9C-AA8F-2487-F5C8CCAE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28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61AD-EFDF-6EA4-3C36-F6F50AED4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E1CC5-4251-4805-BCCF-703D244BC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5E586-045B-66F4-2974-0337FDB9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0BF7A-E1C7-26B7-8B91-B9591FFF5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4B895-6490-7FB1-55D1-A6578D155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6E7D3-A88D-435F-D7DB-048DF2A2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06/09/2024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57620-7F45-4EB0-220A-C333D397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6B185-41FD-AE69-07EF-90BC4780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49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B4A2-DEDE-303D-D025-8C581A46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E1E53-E9EB-4BB5-D276-CD371139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06/09/2024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5FDC4-2C6B-09DA-059B-5A0218FA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18D04-283E-B3EE-9604-D14DCE10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13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CD9D9-65D0-619B-35CA-9E7CE854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06/09/2024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7DF9D-305F-F975-02D2-FCFE19F1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84663-3480-5478-090E-37C9C012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58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8486-41BE-FBD2-B780-2C58221F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889DB-B0A6-3E9A-F813-AFB626C37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50B22-AE01-85ED-FB44-819B21F39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5AFD1-745B-1C89-8D7D-21A043B6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277EC-DB1F-4D8C-29DC-70E9D139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16CAA-D9AE-2E7E-67CC-7463C8FB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20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4A6A-D81C-4544-5B66-40D88BFE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09358F-AC5C-FFC2-CA1F-B6BEFFFEC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36DC2-8724-70EF-2247-839F8DD4C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BF4CF-F78A-9BE6-01B1-27A36A93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43C18-3444-8E25-E9AD-128B54A1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98BE6-5AE4-7C0A-FAAD-062C4F59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87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11625-A60C-505E-2BD6-B027A94E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D74DB-7953-0D47-472E-117977AD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BD124-C88C-E4B7-59D7-0CE8D6DA6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3EF472-1EBA-624D-90BA-EF696E8617F5}" type="datetimeFigureOut">
              <a:rPr lang="en-GB" smtClean="0"/>
              <a:t>06/09/2024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1FA60-A4A5-1786-CF82-113FEB34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ECBA1-BAA1-CD25-C6C7-B57A5C0A5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89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1269-23C5-4BC5-EDB7-FBC4925BB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HyperGCN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8F24C-4BB3-BA2C-5A60-FDC09B1D7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B. Tseesuren</a:t>
            </a:r>
          </a:p>
          <a:p>
            <a:endParaRPr lang="en-GB" dirty="0"/>
          </a:p>
          <a:p>
            <a:r>
              <a:rPr lang="en-GB" dirty="0"/>
              <a:t>2024/08/30</a:t>
            </a:r>
          </a:p>
        </p:txBody>
      </p:sp>
    </p:spTree>
    <p:extLst>
      <p:ext uri="{BB962C8B-B14F-4D97-AF65-F5344CB8AC3E}">
        <p14:creationId xmlns:p14="http://schemas.microsoft.com/office/powerpoint/2010/main" val="96256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5683-0B44-9E1B-85D1-8C9E43E3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B106-BAD1-82FD-B501-40744328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Load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Split data to train &amp; test (validation &amp; test)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Generate message passing edge indexes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Run model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Get metrics</a:t>
            </a:r>
          </a:p>
        </p:txBody>
      </p:sp>
    </p:spTree>
    <p:extLst>
      <p:ext uri="{BB962C8B-B14F-4D97-AF65-F5344CB8AC3E}">
        <p14:creationId xmlns:p14="http://schemas.microsoft.com/office/powerpoint/2010/main" val="300259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6706-71BA-0E9B-9919-4E65DD26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A6146-80F5-6C5E-C160-938430E01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25967" cy="4351338"/>
          </a:xfrm>
        </p:spPr>
        <p:txBody>
          <a:bodyPr>
            <a:normAutofit/>
          </a:bodyPr>
          <a:lstStyle/>
          <a:p>
            <a:r>
              <a:rPr lang="en-GB" sz="1400" dirty="0"/>
              <a:t>Step 1: Load interaction log</a:t>
            </a:r>
          </a:p>
          <a:p>
            <a:r>
              <a:rPr lang="en-GB" sz="1400" dirty="0"/>
              <a:t>Step 2: Create User (U) &amp; Item (I) interaction matrix</a:t>
            </a:r>
          </a:p>
          <a:p>
            <a:r>
              <a:rPr lang="en-GB" sz="1400" dirty="0"/>
              <a:t>Step 3: Create UU and II similarity matrix</a:t>
            </a:r>
          </a:p>
          <a:p>
            <a:r>
              <a:rPr lang="en-GB" sz="1400" dirty="0"/>
              <a:t>Step 4: Create UU + II = Adjacency Matrix (AM)</a:t>
            </a:r>
          </a:p>
          <a:p>
            <a:r>
              <a:rPr lang="en-GB" sz="1400" dirty="0"/>
              <a:t>Step 4: Model training using the AM</a:t>
            </a:r>
          </a:p>
          <a:p>
            <a:r>
              <a:rPr lang="en-GB" sz="1400" dirty="0"/>
              <a:t>Step 5: Testing the model on the test data</a:t>
            </a:r>
          </a:p>
          <a:p>
            <a:endParaRPr lang="en-GB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3274DC-30A4-97A6-0C10-EF972B8FCC94}"/>
              </a:ext>
            </a:extLst>
          </p:cNvPr>
          <p:cNvSpPr txBox="1"/>
          <p:nvPr/>
        </p:nvSpPr>
        <p:spPr>
          <a:xfrm>
            <a:off x="6001408" y="2393184"/>
            <a:ext cx="4824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user_id	item_id	rating	timestamp</a:t>
            </a:r>
          </a:p>
          <a:p>
            <a:pPr algn="r"/>
            <a:r>
              <a:rPr lang="en-GB" dirty="0"/>
              <a:t>0	1	4	89898898</a:t>
            </a:r>
          </a:p>
          <a:p>
            <a:pPr algn="r"/>
            <a:r>
              <a:rPr lang="en-GB" dirty="0"/>
              <a:t>0	2	5	90909099</a:t>
            </a:r>
          </a:p>
          <a:p>
            <a:pPr algn="r"/>
            <a:r>
              <a:rPr lang="en-GB" dirty="0"/>
              <a:t>1	1	3	90909090</a:t>
            </a:r>
          </a:p>
          <a:p>
            <a:pPr algn="r"/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5239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3A87-35D0-A3D7-B046-706C3873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7D718-0D4E-DB25-23D1-3CFF99D81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7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26726DF-EB24-C0E8-C893-ADCAA59B3ADB}"/>
              </a:ext>
            </a:extLst>
          </p:cNvPr>
          <p:cNvGraphicFramePr>
            <a:graphicFrameLocks noGrp="1"/>
          </p:cNvGraphicFramePr>
          <p:nvPr/>
        </p:nvGraphicFramePr>
        <p:xfrm>
          <a:off x="6038637" y="1928819"/>
          <a:ext cx="2738736" cy="2656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304">
                  <a:extLst>
                    <a:ext uri="{9D8B030D-6E8A-4147-A177-3AD203B41FA5}">
                      <a16:colId xmlns:a16="http://schemas.microsoft.com/office/drawing/2014/main" val="996543840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27204632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7776715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205545574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3465396647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912069340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61398835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723316992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3995093518"/>
                    </a:ext>
                  </a:extLst>
                </a:gridCol>
              </a:tblGrid>
              <a:tr h="306087"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bg1"/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..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 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(N)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N+1 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N+M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96692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100968676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24771321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..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867497743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(N)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67913445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687148530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40940729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78354342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N+M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53587449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087798D1-B9DA-8716-1B4B-646252803BAA}"/>
              </a:ext>
            </a:extLst>
          </p:cNvPr>
          <p:cNvSpPr txBox="1"/>
          <p:nvPr/>
        </p:nvSpPr>
        <p:spPr>
          <a:xfrm>
            <a:off x="6591638" y="1269735"/>
            <a:ext cx="1732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Adjacency Matrix (AM)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2EFF7D-8929-C037-51F2-D82D281A100F}"/>
              </a:ext>
            </a:extLst>
          </p:cNvPr>
          <p:cNvSpPr txBox="1"/>
          <p:nvPr/>
        </p:nvSpPr>
        <p:spPr>
          <a:xfrm>
            <a:off x="4471596" y="3951865"/>
            <a:ext cx="505267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 =</a:t>
            </a:r>
          </a:p>
        </p:txBody>
      </p:sp>
      <p:sp>
        <p:nvSpPr>
          <p:cNvPr id="42" name="Double Brace 41">
            <a:extLst>
              <a:ext uri="{FF2B5EF4-FFF2-40B4-BE49-F238E27FC236}">
                <a16:creationId xmlns:a16="http://schemas.microsoft.com/office/drawing/2014/main" id="{03EF0A8A-B808-5A9D-9E9A-F2743B23DF23}"/>
              </a:ext>
            </a:extLst>
          </p:cNvPr>
          <p:cNvSpPr/>
          <p:nvPr/>
        </p:nvSpPr>
        <p:spPr>
          <a:xfrm>
            <a:off x="5011304" y="3705249"/>
            <a:ext cx="783469" cy="640169"/>
          </a:xfrm>
          <a:prstGeom prst="bracePair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72A676-1FD6-CA4C-1443-83378241BC3F}"/>
              </a:ext>
            </a:extLst>
          </p:cNvPr>
          <p:cNvSpPr txBox="1"/>
          <p:nvPr/>
        </p:nvSpPr>
        <p:spPr>
          <a:xfrm>
            <a:off x="5159854" y="3713601"/>
            <a:ext cx="26481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700BF6-A24C-E820-F3CF-7650710E4A22}"/>
              </a:ext>
            </a:extLst>
          </p:cNvPr>
          <p:cNvSpPr txBox="1"/>
          <p:nvPr/>
        </p:nvSpPr>
        <p:spPr>
          <a:xfrm>
            <a:off x="5432220" y="4056855"/>
            <a:ext cx="26481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E21C68-A9FD-87A1-3271-B5E16441409A}"/>
              </a:ext>
            </a:extLst>
          </p:cNvPr>
          <p:cNvSpPr txBox="1"/>
          <p:nvPr/>
        </p:nvSpPr>
        <p:spPr>
          <a:xfrm>
            <a:off x="5353632" y="3717947"/>
            <a:ext cx="39305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</a:t>
            </a:r>
            <a:r>
              <a:rPr lang="en-US" sz="118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3F4301-160A-1F8E-330C-24D458FAC518}"/>
              </a:ext>
            </a:extLst>
          </p:cNvPr>
          <p:cNvSpPr txBox="1"/>
          <p:nvPr/>
        </p:nvSpPr>
        <p:spPr>
          <a:xfrm>
            <a:off x="5123345" y="4061201"/>
            <a:ext cx="34496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F5121BE7-B64D-22C3-518D-DFB6F4243582}"/>
              </a:ext>
            </a:extLst>
          </p:cNvPr>
          <p:cNvSpPr/>
          <p:nvPr/>
        </p:nvSpPr>
        <p:spPr>
          <a:xfrm>
            <a:off x="8835198" y="2237880"/>
            <a:ext cx="211821" cy="2333112"/>
          </a:xfrm>
          <a:prstGeom prst="rightBrace">
            <a:avLst>
              <a:gd name="adj1" fmla="val 149049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B39CAB-3984-9CBF-B973-CC842E829A5C}"/>
              </a:ext>
            </a:extLst>
          </p:cNvPr>
          <p:cNvSpPr txBox="1"/>
          <p:nvPr/>
        </p:nvSpPr>
        <p:spPr>
          <a:xfrm>
            <a:off x="8941615" y="3446476"/>
            <a:ext cx="46519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9" b="1" dirty="0"/>
              <a:t>M+N</a:t>
            </a: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C9C91988-09E1-AF3B-764D-DB479B8E6474}"/>
              </a:ext>
            </a:extLst>
          </p:cNvPr>
          <p:cNvSpPr/>
          <p:nvPr/>
        </p:nvSpPr>
        <p:spPr>
          <a:xfrm rot="5400000">
            <a:off x="7416745" y="3548772"/>
            <a:ext cx="211821" cy="2333112"/>
          </a:xfrm>
          <a:prstGeom prst="rightBrace">
            <a:avLst>
              <a:gd name="adj1" fmla="val 149049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9589CF-F0DC-659C-2401-05E1A18E81E4}"/>
              </a:ext>
            </a:extLst>
          </p:cNvPr>
          <p:cNvSpPr txBox="1"/>
          <p:nvPr/>
        </p:nvSpPr>
        <p:spPr>
          <a:xfrm>
            <a:off x="7522655" y="4814727"/>
            <a:ext cx="46519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9" b="1" dirty="0"/>
              <a:t>M+N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08A025-B33B-3316-4709-E7FC31514806}"/>
              </a:ext>
            </a:extLst>
          </p:cNvPr>
          <p:cNvSpPr txBox="1"/>
          <p:nvPr/>
        </p:nvSpPr>
        <p:spPr>
          <a:xfrm>
            <a:off x="9518441" y="1269735"/>
            <a:ext cx="16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/>
              <a:t>Sparse Matrix (COO)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77C320-F5D9-9A31-D28B-591552E8C303}"/>
              </a:ext>
            </a:extLst>
          </p:cNvPr>
          <p:cNvGraphicFramePr>
            <a:graphicFrameLocks noGrp="1"/>
          </p:cNvGraphicFramePr>
          <p:nvPr/>
        </p:nvGraphicFramePr>
        <p:xfrm>
          <a:off x="9624326" y="1928821"/>
          <a:ext cx="1350093" cy="270076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50031">
                  <a:extLst>
                    <a:ext uri="{9D8B030D-6E8A-4147-A177-3AD203B41FA5}">
                      <a16:colId xmlns:a16="http://schemas.microsoft.com/office/drawing/2014/main" val="483130676"/>
                    </a:ext>
                  </a:extLst>
                </a:gridCol>
                <a:gridCol w="450031">
                  <a:extLst>
                    <a:ext uri="{9D8B030D-6E8A-4147-A177-3AD203B41FA5}">
                      <a16:colId xmlns:a16="http://schemas.microsoft.com/office/drawing/2014/main" val="3068890240"/>
                    </a:ext>
                  </a:extLst>
                </a:gridCol>
                <a:gridCol w="450031">
                  <a:extLst>
                    <a:ext uri="{9D8B030D-6E8A-4147-A177-3AD203B41FA5}">
                      <a16:colId xmlns:a16="http://schemas.microsoft.com/office/drawing/2014/main" val="1070281204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r>
                        <a:rPr lang="en-US" sz="800" dirty="0"/>
                        <a:t>Adj ID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(src)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Adj ID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(dest)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Rating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66910135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192555688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467404355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588549860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15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06655246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531001759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91236625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6670132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269225261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97652035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55756203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N+M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548658403"/>
                  </a:ext>
                </a:extLst>
              </a:tr>
            </a:tbl>
          </a:graphicData>
        </a:graphic>
      </p:graphicFrame>
      <p:sp>
        <p:nvSpPr>
          <p:cNvPr id="4" name="Right Arrow 3">
            <a:extLst>
              <a:ext uri="{FF2B5EF4-FFF2-40B4-BE49-F238E27FC236}">
                <a16:creationId xmlns:a16="http://schemas.microsoft.com/office/drawing/2014/main" id="{48734E4D-7394-B4E9-5064-AF6B741C3BDF}"/>
              </a:ext>
            </a:extLst>
          </p:cNvPr>
          <p:cNvSpPr/>
          <p:nvPr/>
        </p:nvSpPr>
        <p:spPr>
          <a:xfrm>
            <a:off x="9119354" y="3059036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28F0A22-8AAE-2A5A-C175-77DA342048F8}"/>
              </a:ext>
            </a:extLst>
          </p:cNvPr>
          <p:cNvSpPr/>
          <p:nvPr/>
        </p:nvSpPr>
        <p:spPr>
          <a:xfrm>
            <a:off x="11166560" y="3059036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3A6CA0-C131-A5BB-5086-D12493F8CDB1}"/>
              </a:ext>
            </a:extLst>
          </p:cNvPr>
          <p:cNvSpPr txBox="1"/>
          <p:nvPr/>
        </p:nvSpPr>
        <p:spPr>
          <a:xfrm>
            <a:off x="11142697" y="3532003"/>
            <a:ext cx="763351" cy="233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18" dirty="0"/>
              <a:t>Edge_index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55819A-5DB5-ACC7-E144-DD0DB45B54D6}"/>
              </a:ext>
            </a:extLst>
          </p:cNvPr>
          <p:cNvSpPr/>
          <p:nvPr/>
        </p:nvSpPr>
        <p:spPr>
          <a:xfrm>
            <a:off x="731847" y="2690225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BB2E48-72E7-D6CD-F4F1-E4395A1790E6}"/>
              </a:ext>
            </a:extLst>
          </p:cNvPr>
          <p:cNvSpPr/>
          <p:nvPr/>
        </p:nvSpPr>
        <p:spPr>
          <a:xfrm>
            <a:off x="1686507" y="2523156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DE2BD2-973C-8BA7-E6B6-41E51BCD766B}"/>
              </a:ext>
            </a:extLst>
          </p:cNvPr>
          <p:cNvSpPr/>
          <p:nvPr/>
        </p:nvSpPr>
        <p:spPr>
          <a:xfrm>
            <a:off x="1686507" y="4615917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4FEEFB-9499-3FBE-38C3-996CD27CC255}"/>
              </a:ext>
            </a:extLst>
          </p:cNvPr>
          <p:cNvSpPr/>
          <p:nvPr/>
        </p:nvSpPr>
        <p:spPr>
          <a:xfrm>
            <a:off x="1686507" y="3380860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BFB862-E021-C91F-8079-B330015E668A}"/>
              </a:ext>
            </a:extLst>
          </p:cNvPr>
          <p:cNvSpPr/>
          <p:nvPr/>
        </p:nvSpPr>
        <p:spPr>
          <a:xfrm>
            <a:off x="731847" y="3993199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4D7A98-6FB4-E308-4AC8-0690C965C594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1091847" y="2703156"/>
            <a:ext cx="594660" cy="16706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F7FC1E-FF23-A16D-F40D-4576D70157A1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V="1">
            <a:off x="1091847" y="3560860"/>
            <a:ext cx="594660" cy="61233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3A8A98-FBF7-0B28-8327-1E4C94ACECF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1091847" y="2870225"/>
            <a:ext cx="594660" cy="690635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5D35F0-5D02-C3F8-6461-CFA14E5C9BAF}"/>
              </a:ext>
            </a:extLst>
          </p:cNvPr>
          <p:cNvCxnSpPr>
            <a:cxnSpLocks/>
            <a:stCxn id="16" idx="6"/>
            <a:endCxn id="9" idx="2"/>
          </p:cNvCxnSpPr>
          <p:nvPr/>
        </p:nvCxnSpPr>
        <p:spPr>
          <a:xfrm>
            <a:off x="1091847" y="3399641"/>
            <a:ext cx="594660" cy="1396276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A11DB4-31B4-5399-32B6-817BC0F811DD}"/>
              </a:ext>
            </a:extLst>
          </p:cNvPr>
          <p:cNvSpPr/>
          <p:nvPr/>
        </p:nvSpPr>
        <p:spPr>
          <a:xfrm>
            <a:off x="731847" y="3219641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4B0DA2-0DB1-E44E-1D09-F334304242D8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 flipV="1">
            <a:off x="1091847" y="2703156"/>
            <a:ext cx="594660" cy="696485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51FE6A-82AE-586D-6AD5-BE3515A2B522}"/>
              </a:ext>
            </a:extLst>
          </p:cNvPr>
          <p:cNvCxnSpPr>
            <a:cxnSpLocks/>
            <a:stCxn id="16" idx="6"/>
            <a:endCxn id="10" idx="2"/>
          </p:cNvCxnSpPr>
          <p:nvPr/>
        </p:nvCxnSpPr>
        <p:spPr>
          <a:xfrm>
            <a:off x="1091847" y="3399641"/>
            <a:ext cx="594660" cy="16121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71EBC17-3F15-3C3A-BAA0-8227BC093ECC}"/>
              </a:ext>
            </a:extLst>
          </p:cNvPr>
          <p:cNvSpPr/>
          <p:nvPr/>
        </p:nvSpPr>
        <p:spPr>
          <a:xfrm>
            <a:off x="1686507" y="3981477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E3358-7F3D-DB40-F823-F2BF375CFF73}"/>
              </a:ext>
            </a:extLst>
          </p:cNvPr>
          <p:cNvSpPr/>
          <p:nvPr/>
        </p:nvSpPr>
        <p:spPr>
          <a:xfrm>
            <a:off x="1686507" y="1959864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A2D2D0-1F92-28A2-035F-44EFB8655F26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1091847" y="2139864"/>
            <a:ext cx="594660" cy="1259777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0ECF95-7548-F5FE-8146-0D9532820400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 flipV="1">
            <a:off x="1091847" y="2139864"/>
            <a:ext cx="594660" cy="730361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733BB7-2617-1F54-D6B2-D158D8CD799B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1091847" y="2703156"/>
            <a:ext cx="594660" cy="1470043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CF4075-905D-6EC5-3396-D6AB926EE92A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1091847" y="2870225"/>
            <a:ext cx="594660" cy="1291252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E1B973F-AF04-F92D-0D3A-74B237244929}"/>
              </a:ext>
            </a:extLst>
          </p:cNvPr>
          <p:cNvSpPr txBox="1"/>
          <p:nvPr/>
        </p:nvSpPr>
        <p:spPr>
          <a:xfrm rot="5400000">
            <a:off x="865103" y="3735154"/>
            <a:ext cx="1090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161F21-87C2-BD00-732E-325F2A6B941F}"/>
              </a:ext>
            </a:extLst>
          </p:cNvPr>
          <p:cNvSpPr txBox="1"/>
          <p:nvPr/>
        </p:nvSpPr>
        <p:spPr>
          <a:xfrm rot="5400000">
            <a:off x="1882732" y="3100381"/>
            <a:ext cx="1090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617928-4579-4BDD-AF6A-7ECC99EF757B}"/>
              </a:ext>
            </a:extLst>
          </p:cNvPr>
          <p:cNvSpPr txBox="1"/>
          <p:nvPr/>
        </p:nvSpPr>
        <p:spPr>
          <a:xfrm>
            <a:off x="540069" y="2281113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C034E2-D695-AC19-1CBE-6F89F21E5E85}"/>
              </a:ext>
            </a:extLst>
          </p:cNvPr>
          <p:cNvSpPr txBox="1"/>
          <p:nvPr/>
        </p:nvSpPr>
        <p:spPr>
          <a:xfrm>
            <a:off x="1533405" y="5034810"/>
            <a:ext cx="56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Items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70909F-112A-3CEC-A904-6F26EBCEED6F}"/>
              </a:ext>
            </a:extLst>
          </p:cNvPr>
          <p:cNvSpPr txBox="1"/>
          <p:nvPr/>
        </p:nvSpPr>
        <p:spPr>
          <a:xfrm>
            <a:off x="903553" y="4659415"/>
            <a:ext cx="63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ratings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3DE31D3-AFA2-EAFD-5EFA-F20BCCA3E671}"/>
              </a:ext>
            </a:extLst>
          </p:cNvPr>
          <p:cNvGraphicFramePr>
            <a:graphicFrameLocks noGrp="1"/>
          </p:cNvGraphicFramePr>
          <p:nvPr/>
        </p:nvGraphicFramePr>
        <p:xfrm>
          <a:off x="2695226" y="1874681"/>
          <a:ext cx="1614054" cy="273147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38018">
                  <a:extLst>
                    <a:ext uri="{9D8B030D-6E8A-4147-A177-3AD203B41FA5}">
                      <a16:colId xmlns:a16="http://schemas.microsoft.com/office/drawing/2014/main" val="483130676"/>
                    </a:ext>
                  </a:extLst>
                </a:gridCol>
                <a:gridCol w="538018">
                  <a:extLst>
                    <a:ext uri="{9D8B030D-6E8A-4147-A177-3AD203B41FA5}">
                      <a16:colId xmlns:a16="http://schemas.microsoft.com/office/drawing/2014/main" val="3068890240"/>
                    </a:ext>
                  </a:extLst>
                </a:gridCol>
                <a:gridCol w="538018">
                  <a:extLst>
                    <a:ext uri="{9D8B030D-6E8A-4147-A177-3AD203B41FA5}">
                      <a16:colId xmlns:a16="http://schemas.microsoft.com/office/drawing/2014/main" val="1070281204"/>
                    </a:ext>
                  </a:extLst>
                </a:gridCol>
              </a:tblGrid>
              <a:tr h="216876">
                <a:tc>
                  <a:txBody>
                    <a:bodyPr/>
                    <a:lstStyle/>
                    <a:p>
                      <a:r>
                        <a:rPr lang="en-US" sz="800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Item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01357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555688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404355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549860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5246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01759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6625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132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225261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520357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56203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58403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55B49BA4-0391-8E8D-AC85-86E333180C08}"/>
              </a:ext>
            </a:extLst>
          </p:cNvPr>
          <p:cNvSpPr txBox="1"/>
          <p:nvPr/>
        </p:nvSpPr>
        <p:spPr>
          <a:xfrm>
            <a:off x="2653381" y="1269734"/>
            <a:ext cx="1718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Interaction Matrix (IM)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796F8D-026F-397A-DC78-B6EDC30E250E}"/>
              </a:ext>
            </a:extLst>
          </p:cNvPr>
          <p:cNvSpPr txBox="1"/>
          <p:nvPr/>
        </p:nvSpPr>
        <p:spPr>
          <a:xfrm>
            <a:off x="742687" y="1269735"/>
            <a:ext cx="1266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/>
              <a:t>Bi-partite graph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930FDD-4169-8735-C0DC-2A5E2138D040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>
            <a:off x="1091847" y="4173199"/>
            <a:ext cx="594660" cy="622718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>
            <a:extLst>
              <a:ext uri="{FF2B5EF4-FFF2-40B4-BE49-F238E27FC236}">
                <a16:creationId xmlns:a16="http://schemas.microsoft.com/office/drawing/2014/main" id="{DCD6406E-2BDF-B85F-8B89-239DA92497CA}"/>
              </a:ext>
            </a:extLst>
          </p:cNvPr>
          <p:cNvSpPr/>
          <p:nvPr/>
        </p:nvSpPr>
        <p:spPr>
          <a:xfrm>
            <a:off x="2219457" y="3059036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C2EFDAC6-3146-8735-45FF-CEE9EF4D2B3C}"/>
              </a:ext>
            </a:extLst>
          </p:cNvPr>
          <p:cNvSpPr/>
          <p:nvPr/>
        </p:nvSpPr>
        <p:spPr>
          <a:xfrm>
            <a:off x="5062498" y="3059036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F90C3C-F2B7-4EBE-DB60-8CC1469B9E18}"/>
              </a:ext>
            </a:extLst>
          </p:cNvPr>
          <p:cNvSpPr txBox="1"/>
          <p:nvPr/>
        </p:nvSpPr>
        <p:spPr>
          <a:xfrm>
            <a:off x="3289481" y="5403599"/>
            <a:ext cx="575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is how today it works for bipartite graph based GCN.</a:t>
            </a:r>
          </a:p>
        </p:txBody>
      </p:sp>
    </p:spTree>
    <p:extLst>
      <p:ext uri="{BB962C8B-B14F-4D97-AF65-F5344CB8AC3E}">
        <p14:creationId xmlns:p14="http://schemas.microsoft.com/office/powerpoint/2010/main" val="408188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26726DF-EB24-C0E8-C893-ADCAA59B3ADB}"/>
              </a:ext>
            </a:extLst>
          </p:cNvPr>
          <p:cNvGraphicFramePr>
            <a:graphicFrameLocks noGrp="1"/>
          </p:cNvGraphicFramePr>
          <p:nvPr/>
        </p:nvGraphicFramePr>
        <p:xfrm>
          <a:off x="6038637" y="1928819"/>
          <a:ext cx="2738736" cy="2656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304">
                  <a:extLst>
                    <a:ext uri="{9D8B030D-6E8A-4147-A177-3AD203B41FA5}">
                      <a16:colId xmlns:a16="http://schemas.microsoft.com/office/drawing/2014/main" val="996543840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27204632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7776715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205545574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3465396647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912069340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61398835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723316992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3995093518"/>
                    </a:ext>
                  </a:extLst>
                </a:gridCol>
              </a:tblGrid>
              <a:tr h="306087"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bg1"/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..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 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(N)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N+1 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N+M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96692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100968676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24771321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..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867497743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(N)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67913445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687148530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40940729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78354342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N+M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53587449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087798D1-B9DA-8716-1B4B-646252803BAA}"/>
              </a:ext>
            </a:extLst>
          </p:cNvPr>
          <p:cNvSpPr txBox="1"/>
          <p:nvPr/>
        </p:nvSpPr>
        <p:spPr>
          <a:xfrm>
            <a:off x="6591638" y="1269735"/>
            <a:ext cx="1732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Adjacency Matrix (AM)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2EFF7D-8929-C037-51F2-D82D281A100F}"/>
              </a:ext>
            </a:extLst>
          </p:cNvPr>
          <p:cNvSpPr txBox="1"/>
          <p:nvPr/>
        </p:nvSpPr>
        <p:spPr>
          <a:xfrm>
            <a:off x="4471596" y="3951865"/>
            <a:ext cx="505267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 =</a:t>
            </a:r>
          </a:p>
        </p:txBody>
      </p:sp>
      <p:sp>
        <p:nvSpPr>
          <p:cNvPr id="42" name="Double Brace 41">
            <a:extLst>
              <a:ext uri="{FF2B5EF4-FFF2-40B4-BE49-F238E27FC236}">
                <a16:creationId xmlns:a16="http://schemas.microsoft.com/office/drawing/2014/main" id="{03EF0A8A-B808-5A9D-9E9A-F2743B23DF23}"/>
              </a:ext>
            </a:extLst>
          </p:cNvPr>
          <p:cNvSpPr/>
          <p:nvPr/>
        </p:nvSpPr>
        <p:spPr>
          <a:xfrm>
            <a:off x="5011304" y="3705249"/>
            <a:ext cx="783469" cy="640169"/>
          </a:xfrm>
          <a:prstGeom prst="bracePair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72A676-1FD6-CA4C-1443-83378241BC3F}"/>
              </a:ext>
            </a:extLst>
          </p:cNvPr>
          <p:cNvSpPr txBox="1"/>
          <p:nvPr/>
        </p:nvSpPr>
        <p:spPr>
          <a:xfrm>
            <a:off x="5159854" y="3713601"/>
            <a:ext cx="26481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700BF6-A24C-E820-F3CF-7650710E4A22}"/>
              </a:ext>
            </a:extLst>
          </p:cNvPr>
          <p:cNvSpPr txBox="1"/>
          <p:nvPr/>
        </p:nvSpPr>
        <p:spPr>
          <a:xfrm>
            <a:off x="5432220" y="4056855"/>
            <a:ext cx="26481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E21C68-A9FD-87A1-3271-B5E16441409A}"/>
              </a:ext>
            </a:extLst>
          </p:cNvPr>
          <p:cNvSpPr txBox="1"/>
          <p:nvPr/>
        </p:nvSpPr>
        <p:spPr>
          <a:xfrm>
            <a:off x="5353632" y="3717947"/>
            <a:ext cx="39305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</a:t>
            </a:r>
            <a:r>
              <a:rPr lang="en-US" sz="118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3F4301-160A-1F8E-330C-24D458FAC518}"/>
              </a:ext>
            </a:extLst>
          </p:cNvPr>
          <p:cNvSpPr txBox="1"/>
          <p:nvPr/>
        </p:nvSpPr>
        <p:spPr>
          <a:xfrm>
            <a:off x="5123345" y="4061201"/>
            <a:ext cx="34496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F5121BE7-B64D-22C3-518D-DFB6F4243582}"/>
              </a:ext>
            </a:extLst>
          </p:cNvPr>
          <p:cNvSpPr/>
          <p:nvPr/>
        </p:nvSpPr>
        <p:spPr>
          <a:xfrm>
            <a:off x="8835198" y="2237880"/>
            <a:ext cx="211821" cy="2333112"/>
          </a:xfrm>
          <a:prstGeom prst="rightBrace">
            <a:avLst>
              <a:gd name="adj1" fmla="val 149049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B39CAB-3984-9CBF-B973-CC842E829A5C}"/>
              </a:ext>
            </a:extLst>
          </p:cNvPr>
          <p:cNvSpPr txBox="1"/>
          <p:nvPr/>
        </p:nvSpPr>
        <p:spPr>
          <a:xfrm>
            <a:off x="8941615" y="3446476"/>
            <a:ext cx="46519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9" b="1" dirty="0"/>
              <a:t>M+N</a:t>
            </a: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C9C91988-09E1-AF3B-764D-DB479B8E6474}"/>
              </a:ext>
            </a:extLst>
          </p:cNvPr>
          <p:cNvSpPr/>
          <p:nvPr/>
        </p:nvSpPr>
        <p:spPr>
          <a:xfrm rot="5400000">
            <a:off x="7416745" y="3548772"/>
            <a:ext cx="211821" cy="2333112"/>
          </a:xfrm>
          <a:prstGeom prst="rightBrace">
            <a:avLst>
              <a:gd name="adj1" fmla="val 149049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9589CF-F0DC-659C-2401-05E1A18E81E4}"/>
              </a:ext>
            </a:extLst>
          </p:cNvPr>
          <p:cNvSpPr txBox="1"/>
          <p:nvPr/>
        </p:nvSpPr>
        <p:spPr>
          <a:xfrm>
            <a:off x="7522655" y="4814727"/>
            <a:ext cx="46519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9" b="1" dirty="0"/>
              <a:t>M+N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08A025-B33B-3316-4709-E7FC31514806}"/>
              </a:ext>
            </a:extLst>
          </p:cNvPr>
          <p:cNvSpPr txBox="1"/>
          <p:nvPr/>
        </p:nvSpPr>
        <p:spPr>
          <a:xfrm>
            <a:off x="9518441" y="1269735"/>
            <a:ext cx="16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/>
              <a:t>Sparse Matrix (COO)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77C320-F5D9-9A31-D28B-591552E8C303}"/>
              </a:ext>
            </a:extLst>
          </p:cNvPr>
          <p:cNvGraphicFramePr>
            <a:graphicFrameLocks noGrp="1"/>
          </p:cNvGraphicFramePr>
          <p:nvPr/>
        </p:nvGraphicFramePr>
        <p:xfrm>
          <a:off x="9624326" y="1928821"/>
          <a:ext cx="1350093" cy="270076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50031">
                  <a:extLst>
                    <a:ext uri="{9D8B030D-6E8A-4147-A177-3AD203B41FA5}">
                      <a16:colId xmlns:a16="http://schemas.microsoft.com/office/drawing/2014/main" val="483130676"/>
                    </a:ext>
                  </a:extLst>
                </a:gridCol>
                <a:gridCol w="450031">
                  <a:extLst>
                    <a:ext uri="{9D8B030D-6E8A-4147-A177-3AD203B41FA5}">
                      <a16:colId xmlns:a16="http://schemas.microsoft.com/office/drawing/2014/main" val="3068890240"/>
                    </a:ext>
                  </a:extLst>
                </a:gridCol>
                <a:gridCol w="450031">
                  <a:extLst>
                    <a:ext uri="{9D8B030D-6E8A-4147-A177-3AD203B41FA5}">
                      <a16:colId xmlns:a16="http://schemas.microsoft.com/office/drawing/2014/main" val="1070281204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r>
                        <a:rPr lang="en-US" sz="800" dirty="0"/>
                        <a:t>Adj ID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(src)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Adj ID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(dest)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Rating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66910135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192555688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467404355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588549860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15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06655246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531001759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91236625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6670132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269225261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97652035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55756203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N+M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548658403"/>
                  </a:ext>
                </a:extLst>
              </a:tr>
            </a:tbl>
          </a:graphicData>
        </a:graphic>
      </p:graphicFrame>
      <p:sp>
        <p:nvSpPr>
          <p:cNvPr id="4" name="Right Arrow 3">
            <a:extLst>
              <a:ext uri="{FF2B5EF4-FFF2-40B4-BE49-F238E27FC236}">
                <a16:creationId xmlns:a16="http://schemas.microsoft.com/office/drawing/2014/main" id="{48734E4D-7394-B4E9-5064-AF6B741C3BDF}"/>
              </a:ext>
            </a:extLst>
          </p:cNvPr>
          <p:cNvSpPr/>
          <p:nvPr/>
        </p:nvSpPr>
        <p:spPr>
          <a:xfrm>
            <a:off x="9119354" y="3059036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28F0A22-8AAE-2A5A-C175-77DA342048F8}"/>
              </a:ext>
            </a:extLst>
          </p:cNvPr>
          <p:cNvSpPr/>
          <p:nvPr/>
        </p:nvSpPr>
        <p:spPr>
          <a:xfrm>
            <a:off x="11166560" y="3059036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3A6CA0-C131-A5BB-5086-D12493F8CDB1}"/>
              </a:ext>
            </a:extLst>
          </p:cNvPr>
          <p:cNvSpPr txBox="1"/>
          <p:nvPr/>
        </p:nvSpPr>
        <p:spPr>
          <a:xfrm>
            <a:off x="11142697" y="3532003"/>
            <a:ext cx="763351" cy="233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18" dirty="0"/>
              <a:t>Edge_index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55819A-5DB5-ACC7-E144-DD0DB45B54D6}"/>
              </a:ext>
            </a:extLst>
          </p:cNvPr>
          <p:cNvSpPr/>
          <p:nvPr/>
        </p:nvSpPr>
        <p:spPr>
          <a:xfrm>
            <a:off x="731847" y="2690225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BB2E48-72E7-D6CD-F4F1-E4395A1790E6}"/>
              </a:ext>
            </a:extLst>
          </p:cNvPr>
          <p:cNvSpPr/>
          <p:nvPr/>
        </p:nvSpPr>
        <p:spPr>
          <a:xfrm>
            <a:off x="1686507" y="2523156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DE2BD2-973C-8BA7-E6B6-41E51BCD766B}"/>
              </a:ext>
            </a:extLst>
          </p:cNvPr>
          <p:cNvSpPr/>
          <p:nvPr/>
        </p:nvSpPr>
        <p:spPr>
          <a:xfrm>
            <a:off x="1686507" y="4615917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4FEEFB-9499-3FBE-38C3-996CD27CC255}"/>
              </a:ext>
            </a:extLst>
          </p:cNvPr>
          <p:cNvSpPr/>
          <p:nvPr/>
        </p:nvSpPr>
        <p:spPr>
          <a:xfrm>
            <a:off x="1686507" y="3380860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BFB862-E021-C91F-8079-B330015E668A}"/>
              </a:ext>
            </a:extLst>
          </p:cNvPr>
          <p:cNvSpPr/>
          <p:nvPr/>
        </p:nvSpPr>
        <p:spPr>
          <a:xfrm>
            <a:off x="731847" y="3993199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4D7A98-6FB4-E308-4AC8-0690C965C594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1091847" y="2703156"/>
            <a:ext cx="594660" cy="16706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F7FC1E-FF23-A16D-F40D-4576D70157A1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V="1">
            <a:off x="1091847" y="3560860"/>
            <a:ext cx="594660" cy="61233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3A8A98-FBF7-0B28-8327-1E4C94ACECF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1091847" y="2870225"/>
            <a:ext cx="594660" cy="690635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5D35F0-5D02-C3F8-6461-CFA14E5C9BAF}"/>
              </a:ext>
            </a:extLst>
          </p:cNvPr>
          <p:cNvCxnSpPr>
            <a:cxnSpLocks/>
            <a:stCxn id="16" idx="6"/>
            <a:endCxn id="9" idx="2"/>
          </p:cNvCxnSpPr>
          <p:nvPr/>
        </p:nvCxnSpPr>
        <p:spPr>
          <a:xfrm>
            <a:off x="1091847" y="3399641"/>
            <a:ext cx="594660" cy="1396276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A11DB4-31B4-5399-32B6-817BC0F811DD}"/>
              </a:ext>
            </a:extLst>
          </p:cNvPr>
          <p:cNvSpPr/>
          <p:nvPr/>
        </p:nvSpPr>
        <p:spPr>
          <a:xfrm>
            <a:off x="731847" y="3219641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4B0DA2-0DB1-E44E-1D09-F334304242D8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 flipV="1">
            <a:off x="1091847" y="2703156"/>
            <a:ext cx="594660" cy="696485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51FE6A-82AE-586D-6AD5-BE3515A2B522}"/>
              </a:ext>
            </a:extLst>
          </p:cNvPr>
          <p:cNvCxnSpPr>
            <a:cxnSpLocks/>
            <a:stCxn id="16" idx="6"/>
            <a:endCxn id="10" idx="2"/>
          </p:cNvCxnSpPr>
          <p:nvPr/>
        </p:nvCxnSpPr>
        <p:spPr>
          <a:xfrm>
            <a:off x="1091847" y="3399641"/>
            <a:ext cx="594660" cy="16121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71EBC17-3F15-3C3A-BAA0-8227BC093ECC}"/>
              </a:ext>
            </a:extLst>
          </p:cNvPr>
          <p:cNvSpPr/>
          <p:nvPr/>
        </p:nvSpPr>
        <p:spPr>
          <a:xfrm>
            <a:off x="1686507" y="3981477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E3358-7F3D-DB40-F823-F2BF375CFF73}"/>
              </a:ext>
            </a:extLst>
          </p:cNvPr>
          <p:cNvSpPr/>
          <p:nvPr/>
        </p:nvSpPr>
        <p:spPr>
          <a:xfrm>
            <a:off x="1686507" y="1959864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A2D2D0-1F92-28A2-035F-44EFB8655F26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1091847" y="2139864"/>
            <a:ext cx="594660" cy="1259777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0ECF95-7548-F5FE-8146-0D9532820400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 flipV="1">
            <a:off x="1091847" y="2139864"/>
            <a:ext cx="594660" cy="730361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733BB7-2617-1F54-D6B2-D158D8CD799B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1091847" y="2703156"/>
            <a:ext cx="594660" cy="1470043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CF4075-905D-6EC5-3396-D6AB926EE92A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1091847" y="2870225"/>
            <a:ext cx="594660" cy="1291252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E1B973F-AF04-F92D-0D3A-74B237244929}"/>
              </a:ext>
            </a:extLst>
          </p:cNvPr>
          <p:cNvSpPr txBox="1"/>
          <p:nvPr/>
        </p:nvSpPr>
        <p:spPr>
          <a:xfrm rot="5400000">
            <a:off x="865103" y="3735154"/>
            <a:ext cx="1090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161F21-87C2-BD00-732E-325F2A6B941F}"/>
              </a:ext>
            </a:extLst>
          </p:cNvPr>
          <p:cNvSpPr txBox="1"/>
          <p:nvPr/>
        </p:nvSpPr>
        <p:spPr>
          <a:xfrm rot="5400000">
            <a:off x="1882732" y="3100381"/>
            <a:ext cx="1090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617928-4579-4BDD-AF6A-7ECC99EF757B}"/>
              </a:ext>
            </a:extLst>
          </p:cNvPr>
          <p:cNvSpPr txBox="1"/>
          <p:nvPr/>
        </p:nvSpPr>
        <p:spPr>
          <a:xfrm>
            <a:off x="540069" y="2281113"/>
            <a:ext cx="389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src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C034E2-D695-AC19-1CBE-6F89F21E5E85}"/>
              </a:ext>
            </a:extLst>
          </p:cNvPr>
          <p:cNvSpPr txBox="1"/>
          <p:nvPr/>
        </p:nvSpPr>
        <p:spPr>
          <a:xfrm>
            <a:off x="1533405" y="5034810"/>
            <a:ext cx="477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70909F-112A-3CEC-A904-6F26EBCEED6F}"/>
              </a:ext>
            </a:extLst>
          </p:cNvPr>
          <p:cNvSpPr txBox="1"/>
          <p:nvPr/>
        </p:nvSpPr>
        <p:spPr>
          <a:xfrm>
            <a:off x="735388" y="4659415"/>
            <a:ext cx="902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interaction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3DE31D3-AFA2-EAFD-5EFA-F20BCCA3E671}"/>
              </a:ext>
            </a:extLst>
          </p:cNvPr>
          <p:cNvGraphicFramePr>
            <a:graphicFrameLocks noGrp="1"/>
          </p:cNvGraphicFramePr>
          <p:nvPr/>
        </p:nvGraphicFramePr>
        <p:xfrm>
          <a:off x="2695226" y="1874681"/>
          <a:ext cx="1614054" cy="273147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38018">
                  <a:extLst>
                    <a:ext uri="{9D8B030D-6E8A-4147-A177-3AD203B41FA5}">
                      <a16:colId xmlns:a16="http://schemas.microsoft.com/office/drawing/2014/main" val="483130676"/>
                    </a:ext>
                  </a:extLst>
                </a:gridCol>
                <a:gridCol w="538018">
                  <a:extLst>
                    <a:ext uri="{9D8B030D-6E8A-4147-A177-3AD203B41FA5}">
                      <a16:colId xmlns:a16="http://schemas.microsoft.com/office/drawing/2014/main" val="3068890240"/>
                    </a:ext>
                  </a:extLst>
                </a:gridCol>
                <a:gridCol w="538018">
                  <a:extLst>
                    <a:ext uri="{9D8B030D-6E8A-4147-A177-3AD203B41FA5}">
                      <a16:colId xmlns:a16="http://schemas.microsoft.com/office/drawing/2014/main" val="1070281204"/>
                    </a:ext>
                  </a:extLst>
                </a:gridCol>
              </a:tblGrid>
              <a:tr h="216876">
                <a:tc>
                  <a:txBody>
                    <a:bodyPr/>
                    <a:lstStyle/>
                    <a:p>
                      <a:r>
                        <a:rPr lang="en-US" sz="800" dirty="0"/>
                        <a:t>src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01357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555688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404355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549860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5246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01759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6625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132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225261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520357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56203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58403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55B49BA4-0391-8E8D-AC85-86E333180C08}"/>
              </a:ext>
            </a:extLst>
          </p:cNvPr>
          <p:cNvSpPr txBox="1"/>
          <p:nvPr/>
        </p:nvSpPr>
        <p:spPr>
          <a:xfrm>
            <a:off x="2653381" y="1269734"/>
            <a:ext cx="1718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Interaction Matrix (IM)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796F8D-026F-397A-DC78-B6EDC30E250E}"/>
              </a:ext>
            </a:extLst>
          </p:cNvPr>
          <p:cNvSpPr txBox="1"/>
          <p:nvPr/>
        </p:nvSpPr>
        <p:spPr>
          <a:xfrm>
            <a:off x="742687" y="1269735"/>
            <a:ext cx="1266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/>
              <a:t>Bi-partite graph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930FDD-4169-8735-C0DC-2A5E2138D040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>
            <a:off x="1091847" y="4173199"/>
            <a:ext cx="594660" cy="622718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>
            <a:extLst>
              <a:ext uri="{FF2B5EF4-FFF2-40B4-BE49-F238E27FC236}">
                <a16:creationId xmlns:a16="http://schemas.microsoft.com/office/drawing/2014/main" id="{DCD6406E-2BDF-B85F-8B89-239DA92497CA}"/>
              </a:ext>
            </a:extLst>
          </p:cNvPr>
          <p:cNvSpPr/>
          <p:nvPr/>
        </p:nvSpPr>
        <p:spPr>
          <a:xfrm>
            <a:off x="2219457" y="3059036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C2EFDAC6-3146-8735-45FF-CEE9EF4D2B3C}"/>
              </a:ext>
            </a:extLst>
          </p:cNvPr>
          <p:cNvSpPr/>
          <p:nvPr/>
        </p:nvSpPr>
        <p:spPr>
          <a:xfrm>
            <a:off x="5062498" y="3059036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F90C3C-F2B7-4EBE-DB60-8CC1469B9E18}"/>
              </a:ext>
            </a:extLst>
          </p:cNvPr>
          <p:cNvSpPr txBox="1"/>
          <p:nvPr/>
        </p:nvSpPr>
        <p:spPr>
          <a:xfrm>
            <a:off x="654071" y="5526338"/>
            <a:ext cx="11244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Today all GCN that use bi-partite graph generate adjacency matrix by filling 0 for src to src and dest to dest parts.</a:t>
            </a:r>
          </a:p>
          <a:p>
            <a:endParaRPr lang="en-GB" dirty="0"/>
          </a:p>
          <a:p>
            <a:pPr algn="ctr"/>
            <a:r>
              <a:rPr lang="en-GB" dirty="0">
                <a:solidFill>
                  <a:srgbClr val="FF0000"/>
                </a:solidFill>
              </a:rPr>
              <a:t>Cons: </a:t>
            </a:r>
            <a:r>
              <a:rPr lang="en-GB" b="1" dirty="0">
                <a:solidFill>
                  <a:srgbClr val="FF0000"/>
                </a:solidFill>
              </a:rPr>
              <a:t>(I) inherently transductive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b="1" dirty="0">
                <a:solidFill>
                  <a:srgbClr val="FF0000"/>
                </a:solidFill>
              </a:rPr>
              <a:t>(II) </a:t>
            </a:r>
            <a:r>
              <a:rPr lang="en-AU" b="1" dirty="0">
                <a:solidFill>
                  <a:srgbClr val="FF0000"/>
                </a:solidFill>
              </a:rPr>
              <a:t>Susceptible</a:t>
            </a:r>
            <a:r>
              <a:rPr lang="en-GB" b="1" dirty="0">
                <a:solidFill>
                  <a:srgbClr val="FF0000"/>
                </a:solidFill>
              </a:rPr>
              <a:t> to data sparsity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5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26726DF-EB24-C0E8-C893-ADCAA59B3ADB}"/>
              </a:ext>
            </a:extLst>
          </p:cNvPr>
          <p:cNvGraphicFramePr>
            <a:graphicFrameLocks noGrp="1"/>
          </p:cNvGraphicFramePr>
          <p:nvPr/>
        </p:nvGraphicFramePr>
        <p:xfrm>
          <a:off x="6038637" y="1202311"/>
          <a:ext cx="2738736" cy="2656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304">
                  <a:extLst>
                    <a:ext uri="{9D8B030D-6E8A-4147-A177-3AD203B41FA5}">
                      <a16:colId xmlns:a16="http://schemas.microsoft.com/office/drawing/2014/main" val="996543840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27204632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7776715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205545574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3465396647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912069340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61398835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723316992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3995093518"/>
                    </a:ext>
                  </a:extLst>
                </a:gridCol>
              </a:tblGrid>
              <a:tr h="306087"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bg1"/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..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 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(N)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N+1 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N+M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96692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100968676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24771321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..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867497743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(N)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67913445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687148530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40940729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78354342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N+M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53587449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087798D1-B9DA-8716-1B4B-646252803BAA}"/>
              </a:ext>
            </a:extLst>
          </p:cNvPr>
          <p:cNvSpPr txBox="1"/>
          <p:nvPr/>
        </p:nvSpPr>
        <p:spPr>
          <a:xfrm>
            <a:off x="6591638" y="543227"/>
            <a:ext cx="1732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Adjacency Matrix (AM)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2EFF7D-8929-C037-51F2-D82D281A100F}"/>
              </a:ext>
            </a:extLst>
          </p:cNvPr>
          <p:cNvSpPr txBox="1"/>
          <p:nvPr/>
        </p:nvSpPr>
        <p:spPr>
          <a:xfrm>
            <a:off x="4471596" y="3225357"/>
            <a:ext cx="505267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 =</a:t>
            </a:r>
          </a:p>
        </p:txBody>
      </p:sp>
      <p:sp>
        <p:nvSpPr>
          <p:cNvPr id="42" name="Double Brace 41">
            <a:extLst>
              <a:ext uri="{FF2B5EF4-FFF2-40B4-BE49-F238E27FC236}">
                <a16:creationId xmlns:a16="http://schemas.microsoft.com/office/drawing/2014/main" id="{03EF0A8A-B808-5A9D-9E9A-F2743B23DF23}"/>
              </a:ext>
            </a:extLst>
          </p:cNvPr>
          <p:cNvSpPr/>
          <p:nvPr/>
        </p:nvSpPr>
        <p:spPr>
          <a:xfrm>
            <a:off x="5011304" y="2978741"/>
            <a:ext cx="783469" cy="640169"/>
          </a:xfrm>
          <a:prstGeom prst="bracePair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72A676-1FD6-CA4C-1443-83378241BC3F}"/>
              </a:ext>
            </a:extLst>
          </p:cNvPr>
          <p:cNvSpPr txBox="1"/>
          <p:nvPr/>
        </p:nvSpPr>
        <p:spPr>
          <a:xfrm>
            <a:off x="5159854" y="2987093"/>
            <a:ext cx="26481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700BF6-A24C-E820-F3CF-7650710E4A22}"/>
              </a:ext>
            </a:extLst>
          </p:cNvPr>
          <p:cNvSpPr txBox="1"/>
          <p:nvPr/>
        </p:nvSpPr>
        <p:spPr>
          <a:xfrm>
            <a:off x="5432220" y="3330347"/>
            <a:ext cx="26481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E21C68-A9FD-87A1-3271-B5E16441409A}"/>
              </a:ext>
            </a:extLst>
          </p:cNvPr>
          <p:cNvSpPr txBox="1"/>
          <p:nvPr/>
        </p:nvSpPr>
        <p:spPr>
          <a:xfrm>
            <a:off x="5353632" y="2991439"/>
            <a:ext cx="39305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</a:t>
            </a:r>
            <a:r>
              <a:rPr lang="en-US" sz="118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3F4301-160A-1F8E-330C-24D458FAC518}"/>
              </a:ext>
            </a:extLst>
          </p:cNvPr>
          <p:cNvSpPr txBox="1"/>
          <p:nvPr/>
        </p:nvSpPr>
        <p:spPr>
          <a:xfrm>
            <a:off x="5123345" y="3334693"/>
            <a:ext cx="34496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F5121BE7-B64D-22C3-518D-DFB6F4243582}"/>
              </a:ext>
            </a:extLst>
          </p:cNvPr>
          <p:cNvSpPr/>
          <p:nvPr/>
        </p:nvSpPr>
        <p:spPr>
          <a:xfrm>
            <a:off x="8835198" y="1511372"/>
            <a:ext cx="211821" cy="2333112"/>
          </a:xfrm>
          <a:prstGeom prst="rightBrace">
            <a:avLst>
              <a:gd name="adj1" fmla="val 149049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B39CAB-3984-9CBF-B973-CC842E829A5C}"/>
              </a:ext>
            </a:extLst>
          </p:cNvPr>
          <p:cNvSpPr txBox="1"/>
          <p:nvPr/>
        </p:nvSpPr>
        <p:spPr>
          <a:xfrm>
            <a:off x="8941615" y="2719968"/>
            <a:ext cx="46519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9" b="1" dirty="0"/>
              <a:t>M+N</a:t>
            </a: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C9C91988-09E1-AF3B-764D-DB479B8E6474}"/>
              </a:ext>
            </a:extLst>
          </p:cNvPr>
          <p:cNvSpPr/>
          <p:nvPr/>
        </p:nvSpPr>
        <p:spPr>
          <a:xfrm rot="5400000">
            <a:off x="7416745" y="2822264"/>
            <a:ext cx="211821" cy="2333112"/>
          </a:xfrm>
          <a:prstGeom prst="rightBrace">
            <a:avLst>
              <a:gd name="adj1" fmla="val 149049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9589CF-F0DC-659C-2401-05E1A18E81E4}"/>
              </a:ext>
            </a:extLst>
          </p:cNvPr>
          <p:cNvSpPr txBox="1"/>
          <p:nvPr/>
        </p:nvSpPr>
        <p:spPr>
          <a:xfrm>
            <a:off x="7522655" y="4088219"/>
            <a:ext cx="46519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9" b="1" dirty="0"/>
              <a:t>M+N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08A025-B33B-3316-4709-E7FC31514806}"/>
              </a:ext>
            </a:extLst>
          </p:cNvPr>
          <p:cNvSpPr txBox="1"/>
          <p:nvPr/>
        </p:nvSpPr>
        <p:spPr>
          <a:xfrm>
            <a:off x="9518441" y="543227"/>
            <a:ext cx="16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/>
              <a:t>Sparse Matrix (COO)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77C320-F5D9-9A31-D28B-591552E8C303}"/>
              </a:ext>
            </a:extLst>
          </p:cNvPr>
          <p:cNvGraphicFramePr>
            <a:graphicFrameLocks noGrp="1"/>
          </p:cNvGraphicFramePr>
          <p:nvPr/>
        </p:nvGraphicFramePr>
        <p:xfrm>
          <a:off x="9624326" y="1202313"/>
          <a:ext cx="1350093" cy="270076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50031">
                  <a:extLst>
                    <a:ext uri="{9D8B030D-6E8A-4147-A177-3AD203B41FA5}">
                      <a16:colId xmlns:a16="http://schemas.microsoft.com/office/drawing/2014/main" val="483130676"/>
                    </a:ext>
                  </a:extLst>
                </a:gridCol>
                <a:gridCol w="450031">
                  <a:extLst>
                    <a:ext uri="{9D8B030D-6E8A-4147-A177-3AD203B41FA5}">
                      <a16:colId xmlns:a16="http://schemas.microsoft.com/office/drawing/2014/main" val="3068890240"/>
                    </a:ext>
                  </a:extLst>
                </a:gridCol>
                <a:gridCol w="450031">
                  <a:extLst>
                    <a:ext uri="{9D8B030D-6E8A-4147-A177-3AD203B41FA5}">
                      <a16:colId xmlns:a16="http://schemas.microsoft.com/office/drawing/2014/main" val="1070281204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r>
                        <a:rPr lang="en-US" sz="800" dirty="0"/>
                        <a:t>Adj ID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(src)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Adj ID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(dest)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Rating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66910135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192555688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467404355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588549860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15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06655246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531001759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91236625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6670132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269225261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97652035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55756203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N+M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548658403"/>
                  </a:ext>
                </a:extLst>
              </a:tr>
            </a:tbl>
          </a:graphicData>
        </a:graphic>
      </p:graphicFrame>
      <p:sp>
        <p:nvSpPr>
          <p:cNvPr id="4" name="Right Arrow 3">
            <a:extLst>
              <a:ext uri="{FF2B5EF4-FFF2-40B4-BE49-F238E27FC236}">
                <a16:creationId xmlns:a16="http://schemas.microsoft.com/office/drawing/2014/main" id="{48734E4D-7394-B4E9-5064-AF6B741C3BDF}"/>
              </a:ext>
            </a:extLst>
          </p:cNvPr>
          <p:cNvSpPr/>
          <p:nvPr/>
        </p:nvSpPr>
        <p:spPr>
          <a:xfrm>
            <a:off x="9119354" y="2332528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28F0A22-8AAE-2A5A-C175-77DA342048F8}"/>
              </a:ext>
            </a:extLst>
          </p:cNvPr>
          <p:cNvSpPr/>
          <p:nvPr/>
        </p:nvSpPr>
        <p:spPr>
          <a:xfrm>
            <a:off x="11166560" y="2332528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3A6CA0-C131-A5BB-5086-D12493F8CDB1}"/>
              </a:ext>
            </a:extLst>
          </p:cNvPr>
          <p:cNvSpPr txBox="1"/>
          <p:nvPr/>
        </p:nvSpPr>
        <p:spPr>
          <a:xfrm>
            <a:off x="11142697" y="2805495"/>
            <a:ext cx="763351" cy="233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18" dirty="0"/>
              <a:t>Edge_index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55819A-5DB5-ACC7-E144-DD0DB45B54D6}"/>
              </a:ext>
            </a:extLst>
          </p:cNvPr>
          <p:cNvSpPr/>
          <p:nvPr/>
        </p:nvSpPr>
        <p:spPr>
          <a:xfrm>
            <a:off x="731847" y="1963717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BB2E48-72E7-D6CD-F4F1-E4395A1790E6}"/>
              </a:ext>
            </a:extLst>
          </p:cNvPr>
          <p:cNvSpPr/>
          <p:nvPr/>
        </p:nvSpPr>
        <p:spPr>
          <a:xfrm>
            <a:off x="1686507" y="1796648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DE2BD2-973C-8BA7-E6B6-41E51BCD766B}"/>
              </a:ext>
            </a:extLst>
          </p:cNvPr>
          <p:cNvSpPr/>
          <p:nvPr/>
        </p:nvSpPr>
        <p:spPr>
          <a:xfrm>
            <a:off x="1686507" y="3889409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4FEEFB-9499-3FBE-38C3-996CD27CC255}"/>
              </a:ext>
            </a:extLst>
          </p:cNvPr>
          <p:cNvSpPr/>
          <p:nvPr/>
        </p:nvSpPr>
        <p:spPr>
          <a:xfrm>
            <a:off x="1686507" y="2654352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BFB862-E021-C91F-8079-B330015E668A}"/>
              </a:ext>
            </a:extLst>
          </p:cNvPr>
          <p:cNvSpPr/>
          <p:nvPr/>
        </p:nvSpPr>
        <p:spPr>
          <a:xfrm>
            <a:off x="731847" y="3266691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4D7A98-6FB4-E308-4AC8-0690C965C594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1091847" y="1976648"/>
            <a:ext cx="594660" cy="16706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F7FC1E-FF23-A16D-F40D-4576D70157A1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V="1">
            <a:off x="1091847" y="2834352"/>
            <a:ext cx="594660" cy="61233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3A8A98-FBF7-0B28-8327-1E4C94ACECF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1091847" y="2143717"/>
            <a:ext cx="594660" cy="690635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5D35F0-5D02-C3F8-6461-CFA14E5C9BAF}"/>
              </a:ext>
            </a:extLst>
          </p:cNvPr>
          <p:cNvCxnSpPr>
            <a:cxnSpLocks/>
            <a:stCxn id="16" idx="6"/>
            <a:endCxn id="9" idx="2"/>
          </p:cNvCxnSpPr>
          <p:nvPr/>
        </p:nvCxnSpPr>
        <p:spPr>
          <a:xfrm>
            <a:off x="1091847" y="2673133"/>
            <a:ext cx="594660" cy="1396276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A11DB4-31B4-5399-32B6-817BC0F811DD}"/>
              </a:ext>
            </a:extLst>
          </p:cNvPr>
          <p:cNvSpPr/>
          <p:nvPr/>
        </p:nvSpPr>
        <p:spPr>
          <a:xfrm>
            <a:off x="731847" y="2493133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4B0DA2-0DB1-E44E-1D09-F334304242D8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 flipV="1">
            <a:off x="1091847" y="1976648"/>
            <a:ext cx="594660" cy="696485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51FE6A-82AE-586D-6AD5-BE3515A2B522}"/>
              </a:ext>
            </a:extLst>
          </p:cNvPr>
          <p:cNvCxnSpPr>
            <a:cxnSpLocks/>
            <a:stCxn id="16" idx="6"/>
            <a:endCxn id="10" idx="2"/>
          </p:cNvCxnSpPr>
          <p:nvPr/>
        </p:nvCxnSpPr>
        <p:spPr>
          <a:xfrm>
            <a:off x="1091847" y="2673133"/>
            <a:ext cx="594660" cy="16121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71EBC17-3F15-3C3A-BAA0-8227BC093ECC}"/>
              </a:ext>
            </a:extLst>
          </p:cNvPr>
          <p:cNvSpPr/>
          <p:nvPr/>
        </p:nvSpPr>
        <p:spPr>
          <a:xfrm>
            <a:off x="1686507" y="3254969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E3358-7F3D-DB40-F823-F2BF375CFF73}"/>
              </a:ext>
            </a:extLst>
          </p:cNvPr>
          <p:cNvSpPr/>
          <p:nvPr/>
        </p:nvSpPr>
        <p:spPr>
          <a:xfrm>
            <a:off x="1686507" y="1233356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A2D2D0-1F92-28A2-035F-44EFB8655F26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1091847" y="1413356"/>
            <a:ext cx="594660" cy="1259777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0ECF95-7548-F5FE-8146-0D9532820400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 flipV="1">
            <a:off x="1091847" y="1413356"/>
            <a:ext cx="594660" cy="730361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733BB7-2617-1F54-D6B2-D158D8CD799B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1091847" y="1976648"/>
            <a:ext cx="594660" cy="1470043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CF4075-905D-6EC5-3396-D6AB926EE92A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1091847" y="2143717"/>
            <a:ext cx="594660" cy="1291252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E1B973F-AF04-F92D-0D3A-74B237244929}"/>
              </a:ext>
            </a:extLst>
          </p:cNvPr>
          <p:cNvSpPr txBox="1"/>
          <p:nvPr/>
        </p:nvSpPr>
        <p:spPr>
          <a:xfrm rot="5400000">
            <a:off x="865103" y="3008646"/>
            <a:ext cx="1090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161F21-87C2-BD00-732E-325F2A6B941F}"/>
              </a:ext>
            </a:extLst>
          </p:cNvPr>
          <p:cNvSpPr txBox="1"/>
          <p:nvPr/>
        </p:nvSpPr>
        <p:spPr>
          <a:xfrm rot="5400000">
            <a:off x="1882732" y="2373873"/>
            <a:ext cx="1090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617928-4579-4BDD-AF6A-7ECC99EF757B}"/>
              </a:ext>
            </a:extLst>
          </p:cNvPr>
          <p:cNvSpPr txBox="1"/>
          <p:nvPr/>
        </p:nvSpPr>
        <p:spPr>
          <a:xfrm>
            <a:off x="540069" y="1554605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C034E2-D695-AC19-1CBE-6F89F21E5E85}"/>
              </a:ext>
            </a:extLst>
          </p:cNvPr>
          <p:cNvSpPr txBox="1"/>
          <p:nvPr/>
        </p:nvSpPr>
        <p:spPr>
          <a:xfrm>
            <a:off x="1533405" y="4308302"/>
            <a:ext cx="56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Items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70909F-112A-3CEC-A904-6F26EBCEED6F}"/>
              </a:ext>
            </a:extLst>
          </p:cNvPr>
          <p:cNvSpPr txBox="1"/>
          <p:nvPr/>
        </p:nvSpPr>
        <p:spPr>
          <a:xfrm>
            <a:off x="903553" y="3932907"/>
            <a:ext cx="63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ratings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3DE31D3-AFA2-EAFD-5EFA-F20BCCA3E671}"/>
              </a:ext>
            </a:extLst>
          </p:cNvPr>
          <p:cNvGraphicFramePr>
            <a:graphicFrameLocks noGrp="1"/>
          </p:cNvGraphicFramePr>
          <p:nvPr/>
        </p:nvGraphicFramePr>
        <p:xfrm>
          <a:off x="2695226" y="1148173"/>
          <a:ext cx="1614054" cy="273147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38018">
                  <a:extLst>
                    <a:ext uri="{9D8B030D-6E8A-4147-A177-3AD203B41FA5}">
                      <a16:colId xmlns:a16="http://schemas.microsoft.com/office/drawing/2014/main" val="483130676"/>
                    </a:ext>
                  </a:extLst>
                </a:gridCol>
                <a:gridCol w="538018">
                  <a:extLst>
                    <a:ext uri="{9D8B030D-6E8A-4147-A177-3AD203B41FA5}">
                      <a16:colId xmlns:a16="http://schemas.microsoft.com/office/drawing/2014/main" val="3068890240"/>
                    </a:ext>
                  </a:extLst>
                </a:gridCol>
                <a:gridCol w="538018">
                  <a:extLst>
                    <a:ext uri="{9D8B030D-6E8A-4147-A177-3AD203B41FA5}">
                      <a16:colId xmlns:a16="http://schemas.microsoft.com/office/drawing/2014/main" val="1070281204"/>
                    </a:ext>
                  </a:extLst>
                </a:gridCol>
              </a:tblGrid>
              <a:tr h="216876">
                <a:tc>
                  <a:txBody>
                    <a:bodyPr/>
                    <a:lstStyle/>
                    <a:p>
                      <a:r>
                        <a:rPr lang="en-US" sz="800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Item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01357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555688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404355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549860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5246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01759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6625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132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225261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520357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56203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58403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55B49BA4-0391-8E8D-AC85-86E333180C08}"/>
              </a:ext>
            </a:extLst>
          </p:cNvPr>
          <p:cNvSpPr txBox="1"/>
          <p:nvPr/>
        </p:nvSpPr>
        <p:spPr>
          <a:xfrm>
            <a:off x="2653381" y="543226"/>
            <a:ext cx="1718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Interaction Matrix (IM)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796F8D-026F-397A-DC78-B6EDC30E250E}"/>
              </a:ext>
            </a:extLst>
          </p:cNvPr>
          <p:cNvSpPr txBox="1"/>
          <p:nvPr/>
        </p:nvSpPr>
        <p:spPr>
          <a:xfrm>
            <a:off x="742687" y="543227"/>
            <a:ext cx="1266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/>
              <a:t>Bi-partite graph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930FDD-4169-8735-C0DC-2A5E2138D040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>
            <a:off x="1091847" y="3446691"/>
            <a:ext cx="594660" cy="622718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>
            <a:extLst>
              <a:ext uri="{FF2B5EF4-FFF2-40B4-BE49-F238E27FC236}">
                <a16:creationId xmlns:a16="http://schemas.microsoft.com/office/drawing/2014/main" id="{DCD6406E-2BDF-B85F-8B89-239DA92497CA}"/>
              </a:ext>
            </a:extLst>
          </p:cNvPr>
          <p:cNvSpPr/>
          <p:nvPr/>
        </p:nvSpPr>
        <p:spPr>
          <a:xfrm>
            <a:off x="2219457" y="2332528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C2EFDAC6-3146-8735-45FF-CEE9EF4D2B3C}"/>
              </a:ext>
            </a:extLst>
          </p:cNvPr>
          <p:cNvSpPr/>
          <p:nvPr/>
        </p:nvSpPr>
        <p:spPr>
          <a:xfrm>
            <a:off x="5062498" y="2332528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5F2913-36DC-5ADA-4EB9-2E6FEA24E601}"/>
              </a:ext>
            </a:extLst>
          </p:cNvPr>
          <p:cNvSpPr txBox="1"/>
          <p:nvPr/>
        </p:nvSpPr>
        <p:spPr>
          <a:xfrm>
            <a:off x="1118756" y="4697786"/>
            <a:ext cx="1042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Instead of filling 0s, we can fill </a:t>
            </a:r>
            <a:r>
              <a:rPr lang="en-GB" b="1" dirty="0">
                <a:solidFill>
                  <a:srgbClr val="FF0000"/>
                </a:solidFill>
              </a:rPr>
              <a:t>Similarity score (with some threshold) </a:t>
            </a:r>
            <a:r>
              <a:rPr lang="en-GB" dirty="0"/>
              <a:t>between users &amp; between items.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1EA930-177A-D811-611C-33DE5FB356D4}"/>
              </a:ext>
            </a:extLst>
          </p:cNvPr>
          <p:cNvSpPr txBox="1"/>
          <p:nvPr/>
        </p:nvSpPr>
        <p:spPr>
          <a:xfrm>
            <a:off x="711397" y="5210459"/>
            <a:ext cx="111492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Similarities can be calculated based on the interactions or based on user &amp; item feature information.</a:t>
            </a:r>
          </a:p>
          <a:p>
            <a:pPr algn="ctr"/>
            <a:r>
              <a:rPr lang="en-GB" dirty="0"/>
              <a:t>For instance, we can use LLM for product description to create embeddings and then can calculate similarities.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Attention based model using similarity score &amp; Adaptive parameters in cost function</a:t>
            </a:r>
          </a:p>
        </p:txBody>
      </p:sp>
    </p:spTree>
    <p:extLst>
      <p:ext uri="{BB962C8B-B14F-4D97-AF65-F5344CB8AC3E}">
        <p14:creationId xmlns:p14="http://schemas.microsoft.com/office/powerpoint/2010/main" val="318726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26726DF-EB24-C0E8-C893-ADCAA59B3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01800"/>
              </p:ext>
            </p:extLst>
          </p:nvPr>
        </p:nvGraphicFramePr>
        <p:xfrm>
          <a:off x="6038637" y="1202311"/>
          <a:ext cx="2738736" cy="2656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304">
                  <a:extLst>
                    <a:ext uri="{9D8B030D-6E8A-4147-A177-3AD203B41FA5}">
                      <a16:colId xmlns:a16="http://schemas.microsoft.com/office/drawing/2014/main" val="996543840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27204632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7776715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205545574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3465396647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912069340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613988355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1723316992"/>
                    </a:ext>
                  </a:extLst>
                </a:gridCol>
                <a:gridCol w="304304">
                  <a:extLst>
                    <a:ext uri="{9D8B030D-6E8A-4147-A177-3AD203B41FA5}">
                      <a16:colId xmlns:a16="http://schemas.microsoft.com/office/drawing/2014/main" val="3995093518"/>
                    </a:ext>
                  </a:extLst>
                </a:gridCol>
              </a:tblGrid>
              <a:tr h="306087"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bg1"/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..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 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(N)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N+1 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N+M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96692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100968676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24771321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..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867497743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(N)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67913445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N+1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(1)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687148530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N+2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(2)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40940729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783543424"/>
                  </a:ext>
                </a:extLst>
              </a:tr>
              <a:tr h="29374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N+M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(M)</a:t>
                      </a:r>
                    </a:p>
                  </a:txBody>
                  <a:tcPr marL="59961" marR="59961" marT="29980" marB="2998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>
                          <a:solidFill>
                            <a:srgbClr val="FF0000"/>
                          </a:solidFill>
                        </a:rPr>
                        <a:t>sc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53587449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087798D1-B9DA-8716-1B4B-646252803BAA}"/>
              </a:ext>
            </a:extLst>
          </p:cNvPr>
          <p:cNvSpPr txBox="1"/>
          <p:nvPr/>
        </p:nvSpPr>
        <p:spPr>
          <a:xfrm>
            <a:off x="6591638" y="543227"/>
            <a:ext cx="1732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Adjacency Matrix (AM)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2EFF7D-8929-C037-51F2-D82D281A100F}"/>
              </a:ext>
            </a:extLst>
          </p:cNvPr>
          <p:cNvSpPr txBox="1"/>
          <p:nvPr/>
        </p:nvSpPr>
        <p:spPr>
          <a:xfrm>
            <a:off x="4503126" y="3225357"/>
            <a:ext cx="505267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 =</a:t>
            </a:r>
          </a:p>
        </p:txBody>
      </p:sp>
      <p:sp>
        <p:nvSpPr>
          <p:cNvPr id="42" name="Double Brace 41">
            <a:extLst>
              <a:ext uri="{FF2B5EF4-FFF2-40B4-BE49-F238E27FC236}">
                <a16:creationId xmlns:a16="http://schemas.microsoft.com/office/drawing/2014/main" id="{03EF0A8A-B808-5A9D-9E9A-F2743B23DF23}"/>
              </a:ext>
            </a:extLst>
          </p:cNvPr>
          <p:cNvSpPr/>
          <p:nvPr/>
        </p:nvSpPr>
        <p:spPr>
          <a:xfrm>
            <a:off x="5042834" y="2978741"/>
            <a:ext cx="783469" cy="640169"/>
          </a:xfrm>
          <a:prstGeom prst="bracePair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72A676-1FD6-CA4C-1443-83378241BC3F}"/>
              </a:ext>
            </a:extLst>
          </p:cNvPr>
          <p:cNvSpPr txBox="1"/>
          <p:nvPr/>
        </p:nvSpPr>
        <p:spPr>
          <a:xfrm>
            <a:off x="5170365" y="3312914"/>
            <a:ext cx="26481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700BF6-A24C-E820-F3CF-7650710E4A22}"/>
              </a:ext>
            </a:extLst>
          </p:cNvPr>
          <p:cNvSpPr txBox="1"/>
          <p:nvPr/>
        </p:nvSpPr>
        <p:spPr>
          <a:xfrm>
            <a:off x="5463750" y="2983509"/>
            <a:ext cx="264816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E21C68-A9FD-87A1-3271-B5E16441409A}"/>
              </a:ext>
            </a:extLst>
          </p:cNvPr>
          <p:cNvSpPr txBox="1"/>
          <p:nvPr/>
        </p:nvSpPr>
        <p:spPr>
          <a:xfrm>
            <a:off x="5385162" y="3296239"/>
            <a:ext cx="437940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</a:t>
            </a:r>
            <a:r>
              <a:rPr lang="en-US" sz="118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ii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F5121BE7-B64D-22C3-518D-DFB6F4243582}"/>
              </a:ext>
            </a:extLst>
          </p:cNvPr>
          <p:cNvSpPr/>
          <p:nvPr/>
        </p:nvSpPr>
        <p:spPr>
          <a:xfrm>
            <a:off x="8835198" y="1511372"/>
            <a:ext cx="211821" cy="2333112"/>
          </a:xfrm>
          <a:prstGeom prst="rightBrace">
            <a:avLst>
              <a:gd name="adj1" fmla="val 149049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B39CAB-3984-9CBF-B973-CC842E829A5C}"/>
              </a:ext>
            </a:extLst>
          </p:cNvPr>
          <p:cNvSpPr txBox="1"/>
          <p:nvPr/>
        </p:nvSpPr>
        <p:spPr>
          <a:xfrm>
            <a:off x="8941615" y="2719968"/>
            <a:ext cx="46519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9" b="1" dirty="0"/>
              <a:t>M+N</a:t>
            </a: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C9C91988-09E1-AF3B-764D-DB479B8E6474}"/>
              </a:ext>
            </a:extLst>
          </p:cNvPr>
          <p:cNvSpPr/>
          <p:nvPr/>
        </p:nvSpPr>
        <p:spPr>
          <a:xfrm rot="5400000">
            <a:off x="7416745" y="2822264"/>
            <a:ext cx="211821" cy="2333112"/>
          </a:xfrm>
          <a:prstGeom prst="rightBrace">
            <a:avLst>
              <a:gd name="adj1" fmla="val 149049"/>
              <a:gd name="adj2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9589CF-F0DC-659C-2401-05E1A18E81E4}"/>
              </a:ext>
            </a:extLst>
          </p:cNvPr>
          <p:cNvSpPr txBox="1"/>
          <p:nvPr/>
        </p:nvSpPr>
        <p:spPr>
          <a:xfrm>
            <a:off x="7522655" y="4088219"/>
            <a:ext cx="465192" cy="253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9" b="1" dirty="0"/>
              <a:t>M+N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08A025-B33B-3316-4709-E7FC31514806}"/>
              </a:ext>
            </a:extLst>
          </p:cNvPr>
          <p:cNvSpPr txBox="1"/>
          <p:nvPr/>
        </p:nvSpPr>
        <p:spPr>
          <a:xfrm>
            <a:off x="9518441" y="543227"/>
            <a:ext cx="16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/>
              <a:t>Sparse Matrix (COO)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77C320-F5D9-9A31-D28B-591552E8C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710035"/>
              </p:ext>
            </p:extLst>
          </p:nvPr>
        </p:nvGraphicFramePr>
        <p:xfrm>
          <a:off x="9624326" y="1202313"/>
          <a:ext cx="1350093" cy="270076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50031">
                  <a:extLst>
                    <a:ext uri="{9D8B030D-6E8A-4147-A177-3AD203B41FA5}">
                      <a16:colId xmlns:a16="http://schemas.microsoft.com/office/drawing/2014/main" val="483130676"/>
                    </a:ext>
                  </a:extLst>
                </a:gridCol>
                <a:gridCol w="450031">
                  <a:extLst>
                    <a:ext uri="{9D8B030D-6E8A-4147-A177-3AD203B41FA5}">
                      <a16:colId xmlns:a16="http://schemas.microsoft.com/office/drawing/2014/main" val="3068890240"/>
                    </a:ext>
                  </a:extLst>
                </a:gridCol>
                <a:gridCol w="450031">
                  <a:extLst>
                    <a:ext uri="{9D8B030D-6E8A-4147-A177-3AD203B41FA5}">
                      <a16:colId xmlns:a16="http://schemas.microsoft.com/office/drawing/2014/main" val="1070281204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r>
                        <a:rPr lang="en-US" sz="800" dirty="0"/>
                        <a:t>Adj ID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(src)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Adj ID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(dest)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SC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66910135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0.44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192555688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0.25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467404355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588549860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15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0.32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06655246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0.88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531001759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0.54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91236625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0.15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6670132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269225261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0.53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97652035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55756203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r>
                        <a:rPr lang="en-US" sz="900" dirty="0"/>
                        <a:t>N+M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0.43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548658403"/>
                  </a:ext>
                </a:extLst>
              </a:tr>
            </a:tbl>
          </a:graphicData>
        </a:graphic>
      </p:graphicFrame>
      <p:sp>
        <p:nvSpPr>
          <p:cNvPr id="4" name="Right Arrow 3">
            <a:extLst>
              <a:ext uri="{FF2B5EF4-FFF2-40B4-BE49-F238E27FC236}">
                <a16:creationId xmlns:a16="http://schemas.microsoft.com/office/drawing/2014/main" id="{48734E4D-7394-B4E9-5064-AF6B741C3BDF}"/>
              </a:ext>
            </a:extLst>
          </p:cNvPr>
          <p:cNvSpPr/>
          <p:nvPr/>
        </p:nvSpPr>
        <p:spPr>
          <a:xfrm>
            <a:off x="9119354" y="2332528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28F0A22-8AAE-2A5A-C175-77DA342048F8}"/>
              </a:ext>
            </a:extLst>
          </p:cNvPr>
          <p:cNvSpPr/>
          <p:nvPr/>
        </p:nvSpPr>
        <p:spPr>
          <a:xfrm>
            <a:off x="11166560" y="2332528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3A6CA0-C131-A5BB-5086-D12493F8CDB1}"/>
              </a:ext>
            </a:extLst>
          </p:cNvPr>
          <p:cNvSpPr txBox="1"/>
          <p:nvPr/>
        </p:nvSpPr>
        <p:spPr>
          <a:xfrm>
            <a:off x="11142697" y="2805495"/>
            <a:ext cx="763351" cy="233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18" dirty="0"/>
              <a:t>Edge_index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55819A-5DB5-ACC7-E144-DD0DB45B54D6}"/>
              </a:ext>
            </a:extLst>
          </p:cNvPr>
          <p:cNvSpPr/>
          <p:nvPr/>
        </p:nvSpPr>
        <p:spPr>
          <a:xfrm>
            <a:off x="731847" y="1963717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BB2E48-72E7-D6CD-F4F1-E4395A1790E6}"/>
              </a:ext>
            </a:extLst>
          </p:cNvPr>
          <p:cNvSpPr/>
          <p:nvPr/>
        </p:nvSpPr>
        <p:spPr>
          <a:xfrm>
            <a:off x="1686507" y="1796648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DE2BD2-973C-8BA7-E6B6-41E51BCD766B}"/>
              </a:ext>
            </a:extLst>
          </p:cNvPr>
          <p:cNvSpPr/>
          <p:nvPr/>
        </p:nvSpPr>
        <p:spPr>
          <a:xfrm>
            <a:off x="1686507" y="3889409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4FEEFB-9499-3FBE-38C3-996CD27CC255}"/>
              </a:ext>
            </a:extLst>
          </p:cNvPr>
          <p:cNvSpPr/>
          <p:nvPr/>
        </p:nvSpPr>
        <p:spPr>
          <a:xfrm>
            <a:off x="1686507" y="2654352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BFB862-E021-C91F-8079-B330015E668A}"/>
              </a:ext>
            </a:extLst>
          </p:cNvPr>
          <p:cNvSpPr/>
          <p:nvPr/>
        </p:nvSpPr>
        <p:spPr>
          <a:xfrm>
            <a:off x="731847" y="3266691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4D7A98-6FB4-E308-4AC8-0690C965C594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1091847" y="1976648"/>
            <a:ext cx="594660" cy="16706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F7FC1E-FF23-A16D-F40D-4576D70157A1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V="1">
            <a:off x="1091847" y="2834352"/>
            <a:ext cx="594660" cy="61233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3A8A98-FBF7-0B28-8327-1E4C94ACECF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1091847" y="2143717"/>
            <a:ext cx="594660" cy="690635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5D35F0-5D02-C3F8-6461-CFA14E5C9BAF}"/>
              </a:ext>
            </a:extLst>
          </p:cNvPr>
          <p:cNvCxnSpPr>
            <a:cxnSpLocks/>
            <a:stCxn id="16" idx="6"/>
            <a:endCxn id="9" idx="2"/>
          </p:cNvCxnSpPr>
          <p:nvPr/>
        </p:nvCxnSpPr>
        <p:spPr>
          <a:xfrm>
            <a:off x="1091847" y="2673133"/>
            <a:ext cx="594660" cy="1396276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A11DB4-31B4-5399-32B6-817BC0F811DD}"/>
              </a:ext>
            </a:extLst>
          </p:cNvPr>
          <p:cNvSpPr/>
          <p:nvPr/>
        </p:nvSpPr>
        <p:spPr>
          <a:xfrm>
            <a:off x="731847" y="2493133"/>
            <a:ext cx="360000" cy="360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4B0DA2-0DB1-E44E-1D09-F334304242D8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 flipV="1">
            <a:off x="1091847" y="1976648"/>
            <a:ext cx="594660" cy="696485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51FE6A-82AE-586D-6AD5-BE3515A2B522}"/>
              </a:ext>
            </a:extLst>
          </p:cNvPr>
          <p:cNvCxnSpPr>
            <a:cxnSpLocks/>
            <a:stCxn id="16" idx="6"/>
            <a:endCxn id="10" idx="2"/>
          </p:cNvCxnSpPr>
          <p:nvPr/>
        </p:nvCxnSpPr>
        <p:spPr>
          <a:xfrm>
            <a:off x="1091847" y="2673133"/>
            <a:ext cx="594660" cy="161219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71EBC17-3F15-3C3A-BAA0-8227BC093ECC}"/>
              </a:ext>
            </a:extLst>
          </p:cNvPr>
          <p:cNvSpPr/>
          <p:nvPr/>
        </p:nvSpPr>
        <p:spPr>
          <a:xfrm>
            <a:off x="1686507" y="3254969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8E3358-7F3D-DB40-F823-F2BF375CFF73}"/>
              </a:ext>
            </a:extLst>
          </p:cNvPr>
          <p:cNvSpPr/>
          <p:nvPr/>
        </p:nvSpPr>
        <p:spPr>
          <a:xfrm>
            <a:off x="1686507" y="1233356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A2D2D0-1F92-28A2-035F-44EFB8655F26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1091847" y="1413356"/>
            <a:ext cx="594660" cy="1259777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0ECF95-7548-F5FE-8146-0D9532820400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 flipV="1">
            <a:off x="1091847" y="1413356"/>
            <a:ext cx="594660" cy="730361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733BB7-2617-1F54-D6B2-D158D8CD799B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1091847" y="1976648"/>
            <a:ext cx="594660" cy="1470043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CF4075-905D-6EC5-3396-D6AB926EE92A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1091847" y="2143717"/>
            <a:ext cx="594660" cy="1291252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E1B973F-AF04-F92D-0D3A-74B237244929}"/>
              </a:ext>
            </a:extLst>
          </p:cNvPr>
          <p:cNvSpPr txBox="1"/>
          <p:nvPr/>
        </p:nvSpPr>
        <p:spPr>
          <a:xfrm rot="5400000">
            <a:off x="865103" y="3008646"/>
            <a:ext cx="1090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161F21-87C2-BD00-732E-325F2A6B941F}"/>
              </a:ext>
            </a:extLst>
          </p:cNvPr>
          <p:cNvSpPr txBox="1"/>
          <p:nvPr/>
        </p:nvSpPr>
        <p:spPr>
          <a:xfrm rot="5400000">
            <a:off x="1882732" y="2373873"/>
            <a:ext cx="1090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617928-4579-4BDD-AF6A-7ECC99EF757B}"/>
              </a:ext>
            </a:extLst>
          </p:cNvPr>
          <p:cNvSpPr txBox="1"/>
          <p:nvPr/>
        </p:nvSpPr>
        <p:spPr>
          <a:xfrm>
            <a:off x="540069" y="1554605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C034E2-D695-AC19-1CBE-6F89F21E5E85}"/>
              </a:ext>
            </a:extLst>
          </p:cNvPr>
          <p:cNvSpPr txBox="1"/>
          <p:nvPr/>
        </p:nvSpPr>
        <p:spPr>
          <a:xfrm>
            <a:off x="1533405" y="4308302"/>
            <a:ext cx="56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Items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70909F-112A-3CEC-A904-6F26EBCEED6F}"/>
              </a:ext>
            </a:extLst>
          </p:cNvPr>
          <p:cNvSpPr txBox="1"/>
          <p:nvPr/>
        </p:nvSpPr>
        <p:spPr>
          <a:xfrm>
            <a:off x="903553" y="3932907"/>
            <a:ext cx="63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ratings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3DE31D3-AFA2-EAFD-5EFA-F20BCCA3E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103470"/>
              </p:ext>
            </p:extLst>
          </p:nvPr>
        </p:nvGraphicFramePr>
        <p:xfrm>
          <a:off x="2737266" y="1148173"/>
          <a:ext cx="1782181" cy="135987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38018">
                  <a:extLst>
                    <a:ext uri="{9D8B030D-6E8A-4147-A177-3AD203B41FA5}">
                      <a16:colId xmlns:a16="http://schemas.microsoft.com/office/drawing/2014/main" val="483130676"/>
                    </a:ext>
                  </a:extLst>
                </a:gridCol>
                <a:gridCol w="538018">
                  <a:extLst>
                    <a:ext uri="{9D8B030D-6E8A-4147-A177-3AD203B41FA5}">
                      <a16:colId xmlns:a16="http://schemas.microsoft.com/office/drawing/2014/main" val="3068890240"/>
                    </a:ext>
                  </a:extLst>
                </a:gridCol>
                <a:gridCol w="706145">
                  <a:extLst>
                    <a:ext uri="{9D8B030D-6E8A-4147-A177-3AD203B41FA5}">
                      <a16:colId xmlns:a16="http://schemas.microsoft.com/office/drawing/2014/main" val="1070281204"/>
                    </a:ext>
                  </a:extLst>
                </a:gridCol>
              </a:tblGrid>
              <a:tr h="216876">
                <a:tc>
                  <a:txBody>
                    <a:bodyPr/>
                    <a:lstStyle/>
                    <a:p>
                      <a:r>
                        <a:rPr lang="en-US" sz="800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Sim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01357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555688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404355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520357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56203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58403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55B49BA4-0391-8E8D-AC85-86E333180C08}"/>
              </a:ext>
            </a:extLst>
          </p:cNvPr>
          <p:cNvSpPr txBox="1"/>
          <p:nvPr/>
        </p:nvSpPr>
        <p:spPr>
          <a:xfrm>
            <a:off x="2653381" y="543226"/>
            <a:ext cx="1664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Similarity Matrix (SM)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796F8D-026F-397A-DC78-B6EDC30E250E}"/>
              </a:ext>
            </a:extLst>
          </p:cNvPr>
          <p:cNvSpPr txBox="1"/>
          <p:nvPr/>
        </p:nvSpPr>
        <p:spPr>
          <a:xfrm>
            <a:off x="742687" y="543227"/>
            <a:ext cx="1266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sz="1200" dirty="0"/>
              <a:t>Bi-partite graph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930FDD-4169-8735-C0DC-2A5E2138D040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>
            <a:off x="1091847" y="3446691"/>
            <a:ext cx="594660" cy="622718"/>
          </a:xfrm>
          <a:prstGeom prst="line">
            <a:avLst/>
          </a:prstGeom>
          <a:ln w="222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>
            <a:extLst>
              <a:ext uri="{FF2B5EF4-FFF2-40B4-BE49-F238E27FC236}">
                <a16:creationId xmlns:a16="http://schemas.microsoft.com/office/drawing/2014/main" id="{DCD6406E-2BDF-B85F-8B89-239DA92497CA}"/>
              </a:ext>
            </a:extLst>
          </p:cNvPr>
          <p:cNvSpPr/>
          <p:nvPr/>
        </p:nvSpPr>
        <p:spPr>
          <a:xfrm>
            <a:off x="2219457" y="2332528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C2EFDAC6-3146-8735-45FF-CEE9EF4D2B3C}"/>
              </a:ext>
            </a:extLst>
          </p:cNvPr>
          <p:cNvSpPr/>
          <p:nvPr/>
        </p:nvSpPr>
        <p:spPr>
          <a:xfrm>
            <a:off x="5167601" y="2332528"/>
            <a:ext cx="312839" cy="239687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5F2913-36DC-5ADA-4EB9-2E6FEA24E601}"/>
              </a:ext>
            </a:extLst>
          </p:cNvPr>
          <p:cNvSpPr txBox="1"/>
          <p:nvPr/>
        </p:nvSpPr>
        <p:spPr>
          <a:xfrm>
            <a:off x="1118756" y="4697786"/>
            <a:ext cx="1042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Instead of filling 0s, we can fill </a:t>
            </a:r>
            <a:r>
              <a:rPr lang="en-GB" b="1" dirty="0">
                <a:solidFill>
                  <a:srgbClr val="FF0000"/>
                </a:solidFill>
              </a:rPr>
              <a:t>Similarity score (with some threshold) </a:t>
            </a:r>
            <a:r>
              <a:rPr lang="en-GB" dirty="0"/>
              <a:t>between users &amp; between items.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1EA930-177A-D811-611C-33DE5FB356D4}"/>
              </a:ext>
            </a:extLst>
          </p:cNvPr>
          <p:cNvSpPr txBox="1"/>
          <p:nvPr/>
        </p:nvSpPr>
        <p:spPr>
          <a:xfrm>
            <a:off x="711397" y="5210459"/>
            <a:ext cx="111492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Similarities can be calculated based on the interactions or based on user &amp; item feature information.</a:t>
            </a:r>
          </a:p>
          <a:p>
            <a:pPr algn="ctr"/>
            <a:r>
              <a:rPr lang="en-GB" dirty="0"/>
              <a:t>For instance, we can use LLM for product description to create embeddings and then can calculate similarities.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Attention based model using similarity score &amp; Adaptive parameters in cost function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84F41CE-D67D-3EBD-BD6D-5BCC24C26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638299"/>
              </p:ext>
            </p:extLst>
          </p:nvPr>
        </p:nvGraphicFramePr>
        <p:xfrm>
          <a:off x="2740515" y="2787369"/>
          <a:ext cx="1782181" cy="135987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38018">
                  <a:extLst>
                    <a:ext uri="{9D8B030D-6E8A-4147-A177-3AD203B41FA5}">
                      <a16:colId xmlns:a16="http://schemas.microsoft.com/office/drawing/2014/main" val="483130676"/>
                    </a:ext>
                  </a:extLst>
                </a:gridCol>
                <a:gridCol w="538018">
                  <a:extLst>
                    <a:ext uri="{9D8B030D-6E8A-4147-A177-3AD203B41FA5}">
                      <a16:colId xmlns:a16="http://schemas.microsoft.com/office/drawing/2014/main" val="3068890240"/>
                    </a:ext>
                  </a:extLst>
                </a:gridCol>
                <a:gridCol w="706145">
                  <a:extLst>
                    <a:ext uri="{9D8B030D-6E8A-4147-A177-3AD203B41FA5}">
                      <a16:colId xmlns:a16="http://schemas.microsoft.com/office/drawing/2014/main" val="1070281204"/>
                    </a:ext>
                  </a:extLst>
                </a:gridCol>
              </a:tblGrid>
              <a:tr h="216876">
                <a:tc>
                  <a:txBody>
                    <a:bodyPr/>
                    <a:lstStyle/>
                    <a:p>
                      <a:r>
                        <a:rPr lang="en-US" sz="800" dirty="0"/>
                        <a:t>Item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Item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Sim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01357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555688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404355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520357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562036"/>
                  </a:ext>
                </a:extLst>
              </a:tr>
              <a:tr h="214347">
                <a:tc>
                  <a:txBody>
                    <a:bodyPr/>
                    <a:lstStyle/>
                    <a:p>
                      <a:r>
                        <a:rPr lang="en-US" sz="9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5840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AFCC6C81-8D12-F1DB-2B71-C9978E6F6E33}"/>
              </a:ext>
            </a:extLst>
          </p:cNvPr>
          <p:cNvSpPr txBox="1"/>
          <p:nvPr/>
        </p:nvSpPr>
        <p:spPr>
          <a:xfrm>
            <a:off x="5106641" y="2975674"/>
            <a:ext cx="502061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</a:t>
            </a:r>
            <a:r>
              <a:rPr lang="en-US" sz="118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uu</a:t>
            </a:r>
          </a:p>
        </p:txBody>
      </p:sp>
    </p:spTree>
    <p:extLst>
      <p:ext uri="{BB962C8B-B14F-4D97-AF65-F5344CB8AC3E}">
        <p14:creationId xmlns:p14="http://schemas.microsoft.com/office/powerpoint/2010/main" val="2873970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1328</Words>
  <Application>Microsoft Macintosh PowerPoint</Application>
  <PresentationFormat>Widescreen</PresentationFormat>
  <Paragraphs>762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HyperGCN</vt:lpstr>
      <vt:lpstr>Steps</vt:lpstr>
      <vt:lpstr>Loading the data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Tseesuren Batsuuri</dc:creator>
  <cp:lastModifiedBy>Tseesuren Batsuuri</cp:lastModifiedBy>
  <cp:revision>18</cp:revision>
  <dcterms:created xsi:type="dcterms:W3CDTF">2024-08-30T02:42:35Z</dcterms:created>
  <dcterms:modified xsi:type="dcterms:W3CDTF">2024-09-06T00:24:19Z</dcterms:modified>
</cp:coreProperties>
</file>