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717" r:id="rId3"/>
    <p:sldId id="718" r:id="rId4"/>
    <p:sldId id="722" r:id="rId5"/>
    <p:sldId id="719" r:id="rId6"/>
    <p:sldId id="716" r:id="rId7"/>
    <p:sldId id="721" r:id="rId8"/>
    <p:sldId id="678" r:id="rId9"/>
    <p:sldId id="259" r:id="rId10"/>
    <p:sldId id="675" r:id="rId11"/>
    <p:sldId id="677" r:id="rId12"/>
    <p:sldId id="676" r:id="rId13"/>
    <p:sldId id="257" r:id="rId14"/>
    <p:sldId id="258" r:id="rId15"/>
    <p:sldId id="72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7"/>
    <p:restoredTop sz="96327"/>
  </p:normalViewPr>
  <p:slideViewPr>
    <p:cSldViewPr snapToGrid="0">
      <p:cViewPr varScale="1">
        <p:scale>
          <a:sx n="119" d="100"/>
          <a:sy n="119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E3218-005D-874D-9F7D-58CC6E43FBB8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B8040-6A7F-5041-9ACF-86A1007C63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86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its essence, collaborative filtering is based on idea of finding similar users or items to do recommendation. However, in GCN-based collaborative filtering, this is implicitly done. GCN uses high level structural information in user-item bi-partite graph.</a:t>
            </a:r>
          </a:p>
          <a:p>
            <a:r>
              <a:rPr lang="en-GB" dirty="0"/>
              <a:t>We argue that this is suboptimal. Because this bi-partite graph can contain similar users or unsimilar users. Only one interaction could have an impact for user or item representation.</a:t>
            </a:r>
          </a:p>
          <a:p>
            <a:endParaRPr lang="en-GB" dirty="0"/>
          </a:p>
          <a:p>
            <a:r>
              <a:rPr lang="en-GB" dirty="0"/>
              <a:t> so instead of using bi-partite graph, we use similarity graph which explicitly models user-user and item-item similarities. In addition, compared to traditional model where either user-user or item-item is used and at shallow level, in our proposed model we use both user-user and item-item similarities to find representations of users and items and even with deeper layers. Figure 1 illustrated our idea. As it shows, users (items) can be represented by its similar users (or item) as we calculated k nearest neighbours.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B8040-6A7F-5041-9ACF-86A1007C63A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231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6E04C-8AA7-500E-4EEB-173DAF869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048D34-EDC5-7622-9DB5-CDDD6D965E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F39D97-8CE5-B78C-6A4E-01DFE8537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In essence, collaborative filtering is based on the idea of recommending items by finding similar users or items. However, in GCN-based collaborative filtering, this is done implicitly. GCN utilizes high-level structural information from the user-item bipartite graph to learn users and items.</a:t>
            </a:r>
          </a:p>
          <a:p>
            <a:pPr algn="l"/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We argue that this approach is suboptimal. The bipartite graph may include users with very different preferences who interacted with the same item. A single interaction can disproportionately affect the learned representations of users or items.</a:t>
            </a:r>
          </a:p>
          <a:p>
            <a:pPr algn="l"/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Consider Figure 1, which illustrates a bipartite graph example. Here, user u1u1​ interacts with two items. In the first layer of GCN, u1u1​'s representation is updated based on these two items. In the second layer, each item is represented by user 2 and user 3, respectively. Now, let's assume that user 2 has interacted with many items, while user 3 has interacted with fewer items. In deeper layers of the GCN, user 2's influence on u1u1​'s representation grows stronger due to more interactions and message passing. However, in terms of similarity, user 3 may have a much higher similarity score to u1u1​than user 2. This discrepancy shows how relying solely on the interaction data in the bipartite graph can be suboptimal, as it may not fully capture user or item similarities.</a:t>
            </a:r>
          </a:p>
          <a:p>
            <a:endParaRPr lang="en-GB" dirty="0"/>
          </a:p>
          <a:p>
            <a:r>
              <a:rPr lang="en-GB" dirty="0"/>
              <a:t> so instead of using bi-partite graph, we use similarity graph which explicitly models user-user and item-item similarities. In addition, compared to traditional model where either user-user or item-item is used and at shallow level, in our proposed model we use both user-user and item-item similarities to find representations of users and items and even with deeper layers. Figure 1 illustrated our idea. As it shows, users (items) can be represented by its similar users (or item) as we calculated k nearest neighbours.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E6551-FFD6-E59C-3192-DD11AF16A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B8040-6A7F-5041-9ACF-86A1007C63A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473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KNN based GCN, users (or items) are learned by aggregating its top-k nearest neighbours through multiple 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B8040-6A7F-5041-9ACF-86A1007C63A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39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A096D-8BFA-690D-5710-F6B8D78A2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1BEF13-AD9C-91E2-4736-4B4181E702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8E357B-0EBA-9487-6E33-5695511A2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7BD26-9110-D496-0776-F97E5BAC2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DA0C8-F669-854F-BA2F-B9EF39DA91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25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838F-8E3A-01DB-C921-94BFCD3A4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B1EC3-B3B7-480F-1BC2-720D68BF5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D95BB-8905-4930-90C3-7266A209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BA3F6-6F24-BC50-F61D-75F9093B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D7303-0D56-9CEA-DAF9-55783ADA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96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B726-91BE-64CC-DFD7-D0234631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806AE-1704-5F50-613A-79722A00E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3495D-F94E-E9BD-E48A-A62BE86A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1AE0B-301C-7EC4-8C59-53FA5DF7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5F08-8495-3213-98B5-CA2F9642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08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A52B3-6AD6-5492-BE0B-191DF71AC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05CEE-D01D-7E8B-37E4-717BD57EC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11720-281F-4015-D24A-92144214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5A474-A322-1167-6F75-24FB7B80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73614-410E-3DDA-47D8-747C5B3A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3322-EC4A-5BC6-C213-BD215C41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4EEA-39A7-84EE-AED6-948A9670D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C636-F731-D221-7CB5-5FCFAAD0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5F3EB-DF3F-8A11-C2A8-22A1E51D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FD289-75F7-1A63-2DF6-3C16F07D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86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DFDE-F948-7989-5819-C531AC3E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38D54-14C9-6DFE-B69F-0745E88F7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B7CA7-27E7-30CA-F362-0898EF02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FAC2-9E26-00B4-2459-584B6A3C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5563-81E4-8EB4-AC08-D2E5C00E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19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5CF2-E3E7-9096-05A9-845DD86A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D081-02EA-A727-D3E7-635C26D7D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147F0-B0EB-434D-6EF2-4BDF8C4EC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D5992-B725-C084-08AE-E86AE408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93FEB-2EE8-B83B-12BC-0A8A7DC7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CE6DD-1F9C-AA8F-2487-F5C8CCAE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28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61AD-EFDF-6EA4-3C36-F6F50AED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E1CC5-4251-4805-BCCF-703D244B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5E586-045B-66F4-2974-0337FDB9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0BF7A-E1C7-26B7-8B91-B9591FFF5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4B895-6490-7FB1-55D1-A6578D155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6E7D3-A88D-435F-D7DB-048DF2A2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57620-7F45-4EB0-220A-C333D397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6B185-41FD-AE69-07EF-90BC4780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49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B4A2-DEDE-303D-D025-8C581A46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E1E53-E9EB-4BB5-D276-CD371139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5FDC4-2C6B-09DA-059B-5A0218FA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18D04-283E-B3EE-9604-D14DCE10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13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CD9D9-65D0-619B-35CA-9E7CE854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7DF9D-305F-F975-02D2-FCFE19F1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84663-3480-5478-090E-37C9C012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58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8486-41BE-FBD2-B780-2C58221F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889DB-B0A6-3E9A-F813-AFB626C3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50B22-AE01-85ED-FB44-819B21F39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5AFD1-745B-1C89-8D7D-21A043B6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277EC-DB1F-4D8C-29DC-70E9D139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16CAA-D9AE-2E7E-67CC-7463C8FB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20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4A6A-D81C-4544-5B66-40D88BFE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9358F-AC5C-FFC2-CA1F-B6BEFFFEC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36DC2-8724-70EF-2247-839F8DD4C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BF4CF-F78A-9BE6-01B1-27A36A93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43C18-3444-8E25-E9AD-128B54A1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98BE6-5AE4-7C0A-FAAD-062C4F59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87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11625-A60C-505E-2BD6-B027A94E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D74DB-7953-0D47-472E-117977AD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BD124-C88C-E4B7-59D7-0CE8D6DA6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3EF472-1EBA-624D-90BA-EF696E8617F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FA60-A4A5-1786-CF82-113FEB34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ECBA1-BAA1-CD25-C6C7-B57A5C0A5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89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1269-23C5-4BC5-EDB7-FBC4925BB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HyperGCN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8F24C-4BB3-BA2C-5A60-FDC09B1D7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B. Tseesuren</a:t>
            </a:r>
          </a:p>
          <a:p>
            <a:endParaRPr lang="en-GB" dirty="0"/>
          </a:p>
          <a:p>
            <a:r>
              <a:rPr lang="en-GB" dirty="0"/>
              <a:t>2024/08/30</a:t>
            </a:r>
          </a:p>
        </p:txBody>
      </p:sp>
    </p:spTree>
    <p:extLst>
      <p:ext uri="{BB962C8B-B14F-4D97-AF65-F5344CB8AC3E}">
        <p14:creationId xmlns:p14="http://schemas.microsoft.com/office/powerpoint/2010/main" val="96256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26726DF-EB24-C0E8-C893-ADCAA59B3ADB}"/>
              </a:ext>
            </a:extLst>
          </p:cNvPr>
          <p:cNvGraphicFramePr>
            <a:graphicFrameLocks noGrp="1"/>
          </p:cNvGraphicFramePr>
          <p:nvPr/>
        </p:nvGraphicFramePr>
        <p:xfrm>
          <a:off x="6038637" y="1928819"/>
          <a:ext cx="2738736" cy="2656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304">
                  <a:extLst>
                    <a:ext uri="{9D8B030D-6E8A-4147-A177-3AD203B41FA5}">
                      <a16:colId xmlns:a16="http://schemas.microsoft.com/office/drawing/2014/main" val="996543840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27204632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7776715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205545574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3465396647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912069340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61398835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723316992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3995093518"/>
                    </a:ext>
                  </a:extLst>
                </a:gridCol>
              </a:tblGrid>
              <a:tr h="306087"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bg1"/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 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(N)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N+1 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N+M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96692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100968676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24771321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867497743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(N)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67913445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687148530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40940729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78354342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N+M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53587449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087798D1-B9DA-8716-1B4B-646252803BAA}"/>
              </a:ext>
            </a:extLst>
          </p:cNvPr>
          <p:cNvSpPr txBox="1"/>
          <p:nvPr/>
        </p:nvSpPr>
        <p:spPr>
          <a:xfrm>
            <a:off x="6591638" y="1269735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Adjacency Matrix (AM)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2EFF7D-8929-C037-51F2-D82D281A100F}"/>
              </a:ext>
            </a:extLst>
          </p:cNvPr>
          <p:cNvSpPr txBox="1"/>
          <p:nvPr/>
        </p:nvSpPr>
        <p:spPr>
          <a:xfrm>
            <a:off x="4471596" y="3951865"/>
            <a:ext cx="505267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 =</a:t>
            </a:r>
          </a:p>
        </p:txBody>
      </p:sp>
      <p:sp>
        <p:nvSpPr>
          <p:cNvPr id="42" name="Double Brace 41">
            <a:extLst>
              <a:ext uri="{FF2B5EF4-FFF2-40B4-BE49-F238E27FC236}">
                <a16:creationId xmlns:a16="http://schemas.microsoft.com/office/drawing/2014/main" id="{03EF0A8A-B808-5A9D-9E9A-F2743B23DF23}"/>
              </a:ext>
            </a:extLst>
          </p:cNvPr>
          <p:cNvSpPr/>
          <p:nvPr/>
        </p:nvSpPr>
        <p:spPr>
          <a:xfrm>
            <a:off x="5011304" y="3705249"/>
            <a:ext cx="783469" cy="640169"/>
          </a:xfrm>
          <a:prstGeom prst="bracePair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72A676-1FD6-CA4C-1443-83378241BC3F}"/>
              </a:ext>
            </a:extLst>
          </p:cNvPr>
          <p:cNvSpPr txBox="1"/>
          <p:nvPr/>
        </p:nvSpPr>
        <p:spPr>
          <a:xfrm>
            <a:off x="5159854" y="3713601"/>
            <a:ext cx="26481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700BF6-A24C-E820-F3CF-7650710E4A22}"/>
              </a:ext>
            </a:extLst>
          </p:cNvPr>
          <p:cNvSpPr txBox="1"/>
          <p:nvPr/>
        </p:nvSpPr>
        <p:spPr>
          <a:xfrm>
            <a:off x="5432220" y="4056855"/>
            <a:ext cx="26481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E21C68-A9FD-87A1-3271-B5E16441409A}"/>
              </a:ext>
            </a:extLst>
          </p:cNvPr>
          <p:cNvSpPr txBox="1"/>
          <p:nvPr/>
        </p:nvSpPr>
        <p:spPr>
          <a:xfrm>
            <a:off x="5353632" y="3717947"/>
            <a:ext cx="39305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</a:t>
            </a:r>
            <a:r>
              <a:rPr lang="en-US" sz="118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3F4301-160A-1F8E-330C-24D458FAC518}"/>
              </a:ext>
            </a:extLst>
          </p:cNvPr>
          <p:cNvSpPr txBox="1"/>
          <p:nvPr/>
        </p:nvSpPr>
        <p:spPr>
          <a:xfrm>
            <a:off x="5123345" y="4061201"/>
            <a:ext cx="34496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F5121BE7-B64D-22C3-518D-DFB6F4243582}"/>
              </a:ext>
            </a:extLst>
          </p:cNvPr>
          <p:cNvSpPr/>
          <p:nvPr/>
        </p:nvSpPr>
        <p:spPr>
          <a:xfrm>
            <a:off x="8835198" y="2237880"/>
            <a:ext cx="211821" cy="2333112"/>
          </a:xfrm>
          <a:prstGeom prst="rightBrace">
            <a:avLst>
              <a:gd name="adj1" fmla="val 149049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B39CAB-3984-9CBF-B973-CC842E829A5C}"/>
              </a:ext>
            </a:extLst>
          </p:cNvPr>
          <p:cNvSpPr txBox="1"/>
          <p:nvPr/>
        </p:nvSpPr>
        <p:spPr>
          <a:xfrm>
            <a:off x="8941615" y="3446476"/>
            <a:ext cx="46519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9" b="1" dirty="0"/>
              <a:t>M+N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C9C91988-09E1-AF3B-764D-DB479B8E6474}"/>
              </a:ext>
            </a:extLst>
          </p:cNvPr>
          <p:cNvSpPr/>
          <p:nvPr/>
        </p:nvSpPr>
        <p:spPr>
          <a:xfrm rot="5400000">
            <a:off x="7416745" y="3548772"/>
            <a:ext cx="211821" cy="2333112"/>
          </a:xfrm>
          <a:prstGeom prst="rightBrace">
            <a:avLst>
              <a:gd name="adj1" fmla="val 149049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9589CF-F0DC-659C-2401-05E1A18E81E4}"/>
              </a:ext>
            </a:extLst>
          </p:cNvPr>
          <p:cNvSpPr txBox="1"/>
          <p:nvPr/>
        </p:nvSpPr>
        <p:spPr>
          <a:xfrm>
            <a:off x="7522655" y="4814727"/>
            <a:ext cx="46519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9" b="1" dirty="0"/>
              <a:t>M+N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08A025-B33B-3316-4709-E7FC31514806}"/>
              </a:ext>
            </a:extLst>
          </p:cNvPr>
          <p:cNvSpPr txBox="1"/>
          <p:nvPr/>
        </p:nvSpPr>
        <p:spPr>
          <a:xfrm>
            <a:off x="9518441" y="1269735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/>
              <a:t>Sparse Matrix (COO)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77C320-F5D9-9A31-D28B-591552E8C303}"/>
              </a:ext>
            </a:extLst>
          </p:cNvPr>
          <p:cNvGraphicFramePr>
            <a:graphicFrameLocks noGrp="1"/>
          </p:cNvGraphicFramePr>
          <p:nvPr/>
        </p:nvGraphicFramePr>
        <p:xfrm>
          <a:off x="9624326" y="1928821"/>
          <a:ext cx="1350093" cy="270076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50031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450031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450031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r>
                        <a:rPr lang="en-US" sz="800" dirty="0"/>
                        <a:t>Adj ID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(src)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Adj ID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(dest)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Rating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15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531001759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91236625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670132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269225261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N+M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48734E4D-7394-B4E9-5064-AF6B741C3BDF}"/>
              </a:ext>
            </a:extLst>
          </p:cNvPr>
          <p:cNvSpPr/>
          <p:nvPr/>
        </p:nvSpPr>
        <p:spPr>
          <a:xfrm>
            <a:off x="9119354" y="3059036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28F0A22-8AAE-2A5A-C175-77DA342048F8}"/>
              </a:ext>
            </a:extLst>
          </p:cNvPr>
          <p:cNvSpPr/>
          <p:nvPr/>
        </p:nvSpPr>
        <p:spPr>
          <a:xfrm>
            <a:off x="11166560" y="3059036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A6CA0-C131-A5BB-5086-D12493F8CDB1}"/>
              </a:ext>
            </a:extLst>
          </p:cNvPr>
          <p:cNvSpPr txBox="1"/>
          <p:nvPr/>
        </p:nvSpPr>
        <p:spPr>
          <a:xfrm>
            <a:off x="11142697" y="3532003"/>
            <a:ext cx="763351" cy="23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18" dirty="0"/>
              <a:t>Edge_index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55819A-5DB5-ACC7-E144-DD0DB45B54D6}"/>
              </a:ext>
            </a:extLst>
          </p:cNvPr>
          <p:cNvSpPr/>
          <p:nvPr/>
        </p:nvSpPr>
        <p:spPr>
          <a:xfrm>
            <a:off x="731847" y="2690225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BB2E48-72E7-D6CD-F4F1-E4395A1790E6}"/>
              </a:ext>
            </a:extLst>
          </p:cNvPr>
          <p:cNvSpPr/>
          <p:nvPr/>
        </p:nvSpPr>
        <p:spPr>
          <a:xfrm>
            <a:off x="1686507" y="252315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DE2BD2-973C-8BA7-E6B6-41E51BCD766B}"/>
              </a:ext>
            </a:extLst>
          </p:cNvPr>
          <p:cNvSpPr/>
          <p:nvPr/>
        </p:nvSpPr>
        <p:spPr>
          <a:xfrm>
            <a:off x="1686507" y="4615917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4FEEFB-9499-3FBE-38C3-996CD27CC255}"/>
              </a:ext>
            </a:extLst>
          </p:cNvPr>
          <p:cNvSpPr/>
          <p:nvPr/>
        </p:nvSpPr>
        <p:spPr>
          <a:xfrm>
            <a:off x="1686507" y="338086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BFB862-E021-C91F-8079-B330015E668A}"/>
              </a:ext>
            </a:extLst>
          </p:cNvPr>
          <p:cNvSpPr/>
          <p:nvPr/>
        </p:nvSpPr>
        <p:spPr>
          <a:xfrm>
            <a:off x="731847" y="3993199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4D7A98-6FB4-E308-4AC8-0690C965C594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091847" y="2703156"/>
            <a:ext cx="594660" cy="16706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F7FC1E-FF23-A16D-F40D-4576D70157A1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1091847" y="3560860"/>
            <a:ext cx="594660" cy="61233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3A8A98-FBF7-0B28-8327-1E4C94ACECF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1091847" y="2870225"/>
            <a:ext cx="594660" cy="690635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5D35F0-5D02-C3F8-6461-CFA14E5C9BAF}"/>
              </a:ext>
            </a:extLst>
          </p:cNvPr>
          <p:cNvCxnSpPr>
            <a:cxnSpLocks/>
            <a:stCxn id="16" idx="6"/>
            <a:endCxn id="9" idx="2"/>
          </p:cNvCxnSpPr>
          <p:nvPr/>
        </p:nvCxnSpPr>
        <p:spPr>
          <a:xfrm>
            <a:off x="1091847" y="3399641"/>
            <a:ext cx="594660" cy="1396276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A11DB4-31B4-5399-32B6-817BC0F811DD}"/>
              </a:ext>
            </a:extLst>
          </p:cNvPr>
          <p:cNvSpPr/>
          <p:nvPr/>
        </p:nvSpPr>
        <p:spPr>
          <a:xfrm>
            <a:off x="731847" y="3219641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4B0DA2-0DB1-E44E-1D09-F334304242D8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 flipV="1">
            <a:off x="1091847" y="2703156"/>
            <a:ext cx="594660" cy="696485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51FE6A-82AE-586D-6AD5-BE3515A2B522}"/>
              </a:ext>
            </a:extLst>
          </p:cNvPr>
          <p:cNvCxnSpPr>
            <a:cxnSpLocks/>
            <a:stCxn id="16" idx="6"/>
            <a:endCxn id="10" idx="2"/>
          </p:cNvCxnSpPr>
          <p:nvPr/>
        </p:nvCxnSpPr>
        <p:spPr>
          <a:xfrm>
            <a:off x="1091847" y="3399641"/>
            <a:ext cx="594660" cy="16121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71EBC17-3F15-3C3A-BAA0-8227BC093ECC}"/>
              </a:ext>
            </a:extLst>
          </p:cNvPr>
          <p:cNvSpPr/>
          <p:nvPr/>
        </p:nvSpPr>
        <p:spPr>
          <a:xfrm>
            <a:off x="1686507" y="3981477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E3358-7F3D-DB40-F823-F2BF375CFF73}"/>
              </a:ext>
            </a:extLst>
          </p:cNvPr>
          <p:cNvSpPr/>
          <p:nvPr/>
        </p:nvSpPr>
        <p:spPr>
          <a:xfrm>
            <a:off x="1686507" y="1959864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A2D2D0-1F92-28A2-035F-44EFB8655F26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1091847" y="2139864"/>
            <a:ext cx="594660" cy="1259777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0ECF95-7548-F5FE-8146-0D9532820400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V="1">
            <a:off x="1091847" y="2139864"/>
            <a:ext cx="594660" cy="730361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733BB7-2617-1F54-D6B2-D158D8CD799B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1091847" y="2703156"/>
            <a:ext cx="594660" cy="1470043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CF4075-905D-6EC5-3396-D6AB926EE92A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1091847" y="2870225"/>
            <a:ext cx="594660" cy="1291252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1B973F-AF04-F92D-0D3A-74B237244929}"/>
              </a:ext>
            </a:extLst>
          </p:cNvPr>
          <p:cNvSpPr txBox="1"/>
          <p:nvPr/>
        </p:nvSpPr>
        <p:spPr>
          <a:xfrm rot="5400000">
            <a:off x="865103" y="3735154"/>
            <a:ext cx="1090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61F21-87C2-BD00-732E-325F2A6B941F}"/>
              </a:ext>
            </a:extLst>
          </p:cNvPr>
          <p:cNvSpPr txBox="1"/>
          <p:nvPr/>
        </p:nvSpPr>
        <p:spPr>
          <a:xfrm rot="5400000">
            <a:off x="1882732" y="3100381"/>
            <a:ext cx="1090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617928-4579-4BDD-AF6A-7ECC99EF757B}"/>
              </a:ext>
            </a:extLst>
          </p:cNvPr>
          <p:cNvSpPr txBox="1"/>
          <p:nvPr/>
        </p:nvSpPr>
        <p:spPr>
          <a:xfrm>
            <a:off x="540069" y="2281113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C034E2-D695-AC19-1CBE-6F89F21E5E85}"/>
              </a:ext>
            </a:extLst>
          </p:cNvPr>
          <p:cNvSpPr txBox="1"/>
          <p:nvPr/>
        </p:nvSpPr>
        <p:spPr>
          <a:xfrm>
            <a:off x="1533405" y="5034810"/>
            <a:ext cx="56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70909F-112A-3CEC-A904-6F26EBCEED6F}"/>
              </a:ext>
            </a:extLst>
          </p:cNvPr>
          <p:cNvSpPr txBox="1"/>
          <p:nvPr/>
        </p:nvSpPr>
        <p:spPr>
          <a:xfrm>
            <a:off x="903553" y="4659415"/>
            <a:ext cx="6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ratings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3DE31D3-AFA2-EAFD-5EFA-F20BCCA3E671}"/>
              </a:ext>
            </a:extLst>
          </p:cNvPr>
          <p:cNvGraphicFramePr>
            <a:graphicFrameLocks noGrp="1"/>
          </p:cNvGraphicFramePr>
          <p:nvPr/>
        </p:nvGraphicFramePr>
        <p:xfrm>
          <a:off x="2695226" y="1874681"/>
          <a:ext cx="1614054" cy="273147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38018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538018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538018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16876">
                <a:tc>
                  <a:txBody>
                    <a:bodyPr/>
                    <a:lstStyle/>
                    <a:p>
                      <a:r>
                        <a:rPr lang="en-US" sz="8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Item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01759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6625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132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225261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55B49BA4-0391-8E8D-AC85-86E333180C08}"/>
              </a:ext>
            </a:extLst>
          </p:cNvPr>
          <p:cNvSpPr txBox="1"/>
          <p:nvPr/>
        </p:nvSpPr>
        <p:spPr>
          <a:xfrm>
            <a:off x="2653381" y="1269734"/>
            <a:ext cx="1718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Interaction Matrix (IM)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796F8D-026F-397A-DC78-B6EDC30E250E}"/>
              </a:ext>
            </a:extLst>
          </p:cNvPr>
          <p:cNvSpPr txBox="1"/>
          <p:nvPr/>
        </p:nvSpPr>
        <p:spPr>
          <a:xfrm>
            <a:off x="742687" y="1269735"/>
            <a:ext cx="1266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/>
              <a:t>Bi-partite graph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930FDD-4169-8735-C0DC-2A5E2138D040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>
            <a:off x="1091847" y="4173199"/>
            <a:ext cx="594660" cy="622718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>
            <a:extLst>
              <a:ext uri="{FF2B5EF4-FFF2-40B4-BE49-F238E27FC236}">
                <a16:creationId xmlns:a16="http://schemas.microsoft.com/office/drawing/2014/main" id="{DCD6406E-2BDF-B85F-8B89-239DA92497CA}"/>
              </a:ext>
            </a:extLst>
          </p:cNvPr>
          <p:cNvSpPr/>
          <p:nvPr/>
        </p:nvSpPr>
        <p:spPr>
          <a:xfrm>
            <a:off x="2219457" y="3059036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C2EFDAC6-3146-8735-45FF-CEE9EF4D2B3C}"/>
              </a:ext>
            </a:extLst>
          </p:cNvPr>
          <p:cNvSpPr/>
          <p:nvPr/>
        </p:nvSpPr>
        <p:spPr>
          <a:xfrm>
            <a:off x="5062498" y="3059036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F90C3C-F2B7-4EBE-DB60-8CC1469B9E18}"/>
              </a:ext>
            </a:extLst>
          </p:cNvPr>
          <p:cNvSpPr txBox="1"/>
          <p:nvPr/>
        </p:nvSpPr>
        <p:spPr>
          <a:xfrm>
            <a:off x="3289481" y="5403599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is how today it works for bipartite graph based GCN.</a:t>
            </a:r>
          </a:p>
        </p:txBody>
      </p:sp>
    </p:spTree>
    <p:extLst>
      <p:ext uri="{BB962C8B-B14F-4D97-AF65-F5344CB8AC3E}">
        <p14:creationId xmlns:p14="http://schemas.microsoft.com/office/powerpoint/2010/main" val="408188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26726DF-EB24-C0E8-C893-ADCAA59B3ADB}"/>
              </a:ext>
            </a:extLst>
          </p:cNvPr>
          <p:cNvGraphicFramePr>
            <a:graphicFrameLocks noGrp="1"/>
          </p:cNvGraphicFramePr>
          <p:nvPr/>
        </p:nvGraphicFramePr>
        <p:xfrm>
          <a:off x="6038637" y="1928819"/>
          <a:ext cx="2738736" cy="2656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304">
                  <a:extLst>
                    <a:ext uri="{9D8B030D-6E8A-4147-A177-3AD203B41FA5}">
                      <a16:colId xmlns:a16="http://schemas.microsoft.com/office/drawing/2014/main" val="996543840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27204632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7776715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205545574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3465396647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912069340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61398835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723316992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3995093518"/>
                    </a:ext>
                  </a:extLst>
                </a:gridCol>
              </a:tblGrid>
              <a:tr h="306087"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bg1"/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 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(N)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N+1 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N+M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96692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100968676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24771321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867497743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(N)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67913445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687148530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40940729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78354342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N+M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53587449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087798D1-B9DA-8716-1B4B-646252803BAA}"/>
              </a:ext>
            </a:extLst>
          </p:cNvPr>
          <p:cNvSpPr txBox="1"/>
          <p:nvPr/>
        </p:nvSpPr>
        <p:spPr>
          <a:xfrm>
            <a:off x="6591638" y="1269735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Adjacency Matrix (AM)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2EFF7D-8929-C037-51F2-D82D281A100F}"/>
              </a:ext>
            </a:extLst>
          </p:cNvPr>
          <p:cNvSpPr txBox="1"/>
          <p:nvPr/>
        </p:nvSpPr>
        <p:spPr>
          <a:xfrm>
            <a:off x="4471596" y="3951865"/>
            <a:ext cx="505267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 =</a:t>
            </a:r>
          </a:p>
        </p:txBody>
      </p:sp>
      <p:sp>
        <p:nvSpPr>
          <p:cNvPr id="42" name="Double Brace 41">
            <a:extLst>
              <a:ext uri="{FF2B5EF4-FFF2-40B4-BE49-F238E27FC236}">
                <a16:creationId xmlns:a16="http://schemas.microsoft.com/office/drawing/2014/main" id="{03EF0A8A-B808-5A9D-9E9A-F2743B23DF23}"/>
              </a:ext>
            </a:extLst>
          </p:cNvPr>
          <p:cNvSpPr/>
          <p:nvPr/>
        </p:nvSpPr>
        <p:spPr>
          <a:xfrm>
            <a:off x="5011304" y="3705249"/>
            <a:ext cx="783469" cy="640169"/>
          </a:xfrm>
          <a:prstGeom prst="bracePair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72A676-1FD6-CA4C-1443-83378241BC3F}"/>
              </a:ext>
            </a:extLst>
          </p:cNvPr>
          <p:cNvSpPr txBox="1"/>
          <p:nvPr/>
        </p:nvSpPr>
        <p:spPr>
          <a:xfrm>
            <a:off x="5159854" y="3713601"/>
            <a:ext cx="26481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700BF6-A24C-E820-F3CF-7650710E4A22}"/>
              </a:ext>
            </a:extLst>
          </p:cNvPr>
          <p:cNvSpPr txBox="1"/>
          <p:nvPr/>
        </p:nvSpPr>
        <p:spPr>
          <a:xfrm>
            <a:off x="5432220" y="4056855"/>
            <a:ext cx="26481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E21C68-A9FD-87A1-3271-B5E16441409A}"/>
              </a:ext>
            </a:extLst>
          </p:cNvPr>
          <p:cNvSpPr txBox="1"/>
          <p:nvPr/>
        </p:nvSpPr>
        <p:spPr>
          <a:xfrm>
            <a:off x="5353632" y="3717947"/>
            <a:ext cx="39305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</a:t>
            </a:r>
            <a:r>
              <a:rPr lang="en-US" sz="118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3F4301-160A-1F8E-330C-24D458FAC518}"/>
              </a:ext>
            </a:extLst>
          </p:cNvPr>
          <p:cNvSpPr txBox="1"/>
          <p:nvPr/>
        </p:nvSpPr>
        <p:spPr>
          <a:xfrm>
            <a:off x="5123345" y="4061201"/>
            <a:ext cx="34496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F5121BE7-B64D-22C3-518D-DFB6F4243582}"/>
              </a:ext>
            </a:extLst>
          </p:cNvPr>
          <p:cNvSpPr/>
          <p:nvPr/>
        </p:nvSpPr>
        <p:spPr>
          <a:xfrm>
            <a:off x="8835198" y="2237880"/>
            <a:ext cx="211821" cy="2333112"/>
          </a:xfrm>
          <a:prstGeom prst="rightBrace">
            <a:avLst>
              <a:gd name="adj1" fmla="val 149049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B39CAB-3984-9CBF-B973-CC842E829A5C}"/>
              </a:ext>
            </a:extLst>
          </p:cNvPr>
          <p:cNvSpPr txBox="1"/>
          <p:nvPr/>
        </p:nvSpPr>
        <p:spPr>
          <a:xfrm>
            <a:off x="8941615" y="3446476"/>
            <a:ext cx="46519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9" b="1" dirty="0"/>
              <a:t>M+N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C9C91988-09E1-AF3B-764D-DB479B8E6474}"/>
              </a:ext>
            </a:extLst>
          </p:cNvPr>
          <p:cNvSpPr/>
          <p:nvPr/>
        </p:nvSpPr>
        <p:spPr>
          <a:xfrm rot="5400000">
            <a:off x="7416745" y="3548772"/>
            <a:ext cx="211821" cy="2333112"/>
          </a:xfrm>
          <a:prstGeom prst="rightBrace">
            <a:avLst>
              <a:gd name="adj1" fmla="val 149049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9589CF-F0DC-659C-2401-05E1A18E81E4}"/>
              </a:ext>
            </a:extLst>
          </p:cNvPr>
          <p:cNvSpPr txBox="1"/>
          <p:nvPr/>
        </p:nvSpPr>
        <p:spPr>
          <a:xfrm>
            <a:off x="7522655" y="4814727"/>
            <a:ext cx="46519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9" b="1" dirty="0"/>
              <a:t>M+N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08A025-B33B-3316-4709-E7FC31514806}"/>
              </a:ext>
            </a:extLst>
          </p:cNvPr>
          <p:cNvSpPr txBox="1"/>
          <p:nvPr/>
        </p:nvSpPr>
        <p:spPr>
          <a:xfrm>
            <a:off x="9518441" y="1269735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/>
              <a:t>Sparse Matrix (COO)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77C320-F5D9-9A31-D28B-591552E8C303}"/>
              </a:ext>
            </a:extLst>
          </p:cNvPr>
          <p:cNvGraphicFramePr>
            <a:graphicFrameLocks noGrp="1"/>
          </p:cNvGraphicFramePr>
          <p:nvPr/>
        </p:nvGraphicFramePr>
        <p:xfrm>
          <a:off x="9624326" y="1928821"/>
          <a:ext cx="1350093" cy="270076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50031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450031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450031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r>
                        <a:rPr lang="en-US" sz="800" dirty="0"/>
                        <a:t>Adj ID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(src)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Adj ID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(dest)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Rating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15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531001759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91236625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670132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269225261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N+M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48734E4D-7394-B4E9-5064-AF6B741C3BDF}"/>
              </a:ext>
            </a:extLst>
          </p:cNvPr>
          <p:cNvSpPr/>
          <p:nvPr/>
        </p:nvSpPr>
        <p:spPr>
          <a:xfrm>
            <a:off x="9119354" y="3059036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28F0A22-8AAE-2A5A-C175-77DA342048F8}"/>
              </a:ext>
            </a:extLst>
          </p:cNvPr>
          <p:cNvSpPr/>
          <p:nvPr/>
        </p:nvSpPr>
        <p:spPr>
          <a:xfrm>
            <a:off x="11166560" y="3059036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A6CA0-C131-A5BB-5086-D12493F8CDB1}"/>
              </a:ext>
            </a:extLst>
          </p:cNvPr>
          <p:cNvSpPr txBox="1"/>
          <p:nvPr/>
        </p:nvSpPr>
        <p:spPr>
          <a:xfrm>
            <a:off x="11142697" y="3532003"/>
            <a:ext cx="763351" cy="23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18" dirty="0"/>
              <a:t>Edge_index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55819A-5DB5-ACC7-E144-DD0DB45B54D6}"/>
              </a:ext>
            </a:extLst>
          </p:cNvPr>
          <p:cNvSpPr/>
          <p:nvPr/>
        </p:nvSpPr>
        <p:spPr>
          <a:xfrm>
            <a:off x="731847" y="2690225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BB2E48-72E7-D6CD-F4F1-E4395A1790E6}"/>
              </a:ext>
            </a:extLst>
          </p:cNvPr>
          <p:cNvSpPr/>
          <p:nvPr/>
        </p:nvSpPr>
        <p:spPr>
          <a:xfrm>
            <a:off x="1686507" y="252315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DE2BD2-973C-8BA7-E6B6-41E51BCD766B}"/>
              </a:ext>
            </a:extLst>
          </p:cNvPr>
          <p:cNvSpPr/>
          <p:nvPr/>
        </p:nvSpPr>
        <p:spPr>
          <a:xfrm>
            <a:off x="1686507" y="4615917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4FEEFB-9499-3FBE-38C3-996CD27CC255}"/>
              </a:ext>
            </a:extLst>
          </p:cNvPr>
          <p:cNvSpPr/>
          <p:nvPr/>
        </p:nvSpPr>
        <p:spPr>
          <a:xfrm>
            <a:off x="1686507" y="338086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BFB862-E021-C91F-8079-B330015E668A}"/>
              </a:ext>
            </a:extLst>
          </p:cNvPr>
          <p:cNvSpPr/>
          <p:nvPr/>
        </p:nvSpPr>
        <p:spPr>
          <a:xfrm>
            <a:off x="731847" y="3993199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4D7A98-6FB4-E308-4AC8-0690C965C594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091847" y="2703156"/>
            <a:ext cx="594660" cy="16706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F7FC1E-FF23-A16D-F40D-4576D70157A1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1091847" y="3560860"/>
            <a:ext cx="594660" cy="61233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3A8A98-FBF7-0B28-8327-1E4C94ACECF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1091847" y="2870225"/>
            <a:ext cx="594660" cy="690635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5D35F0-5D02-C3F8-6461-CFA14E5C9BAF}"/>
              </a:ext>
            </a:extLst>
          </p:cNvPr>
          <p:cNvCxnSpPr>
            <a:cxnSpLocks/>
            <a:stCxn id="16" idx="6"/>
            <a:endCxn id="9" idx="2"/>
          </p:cNvCxnSpPr>
          <p:nvPr/>
        </p:nvCxnSpPr>
        <p:spPr>
          <a:xfrm>
            <a:off x="1091847" y="3399641"/>
            <a:ext cx="594660" cy="1396276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A11DB4-31B4-5399-32B6-817BC0F811DD}"/>
              </a:ext>
            </a:extLst>
          </p:cNvPr>
          <p:cNvSpPr/>
          <p:nvPr/>
        </p:nvSpPr>
        <p:spPr>
          <a:xfrm>
            <a:off x="731847" y="3219641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4B0DA2-0DB1-E44E-1D09-F334304242D8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 flipV="1">
            <a:off x="1091847" y="2703156"/>
            <a:ext cx="594660" cy="696485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51FE6A-82AE-586D-6AD5-BE3515A2B522}"/>
              </a:ext>
            </a:extLst>
          </p:cNvPr>
          <p:cNvCxnSpPr>
            <a:cxnSpLocks/>
            <a:stCxn id="16" idx="6"/>
            <a:endCxn id="10" idx="2"/>
          </p:cNvCxnSpPr>
          <p:nvPr/>
        </p:nvCxnSpPr>
        <p:spPr>
          <a:xfrm>
            <a:off x="1091847" y="3399641"/>
            <a:ext cx="594660" cy="16121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71EBC17-3F15-3C3A-BAA0-8227BC093ECC}"/>
              </a:ext>
            </a:extLst>
          </p:cNvPr>
          <p:cNvSpPr/>
          <p:nvPr/>
        </p:nvSpPr>
        <p:spPr>
          <a:xfrm>
            <a:off x="1686507" y="3981477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E3358-7F3D-DB40-F823-F2BF375CFF73}"/>
              </a:ext>
            </a:extLst>
          </p:cNvPr>
          <p:cNvSpPr/>
          <p:nvPr/>
        </p:nvSpPr>
        <p:spPr>
          <a:xfrm>
            <a:off x="1686507" y="1959864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A2D2D0-1F92-28A2-035F-44EFB8655F26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1091847" y="2139864"/>
            <a:ext cx="594660" cy="1259777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0ECF95-7548-F5FE-8146-0D9532820400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V="1">
            <a:off x="1091847" y="2139864"/>
            <a:ext cx="594660" cy="730361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733BB7-2617-1F54-D6B2-D158D8CD799B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1091847" y="2703156"/>
            <a:ext cx="594660" cy="1470043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CF4075-905D-6EC5-3396-D6AB926EE92A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1091847" y="2870225"/>
            <a:ext cx="594660" cy="1291252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1B973F-AF04-F92D-0D3A-74B237244929}"/>
              </a:ext>
            </a:extLst>
          </p:cNvPr>
          <p:cNvSpPr txBox="1"/>
          <p:nvPr/>
        </p:nvSpPr>
        <p:spPr>
          <a:xfrm rot="5400000">
            <a:off x="865103" y="3735154"/>
            <a:ext cx="1090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61F21-87C2-BD00-732E-325F2A6B941F}"/>
              </a:ext>
            </a:extLst>
          </p:cNvPr>
          <p:cNvSpPr txBox="1"/>
          <p:nvPr/>
        </p:nvSpPr>
        <p:spPr>
          <a:xfrm rot="5400000">
            <a:off x="1882732" y="3100381"/>
            <a:ext cx="1090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617928-4579-4BDD-AF6A-7ECC99EF757B}"/>
              </a:ext>
            </a:extLst>
          </p:cNvPr>
          <p:cNvSpPr txBox="1"/>
          <p:nvPr/>
        </p:nvSpPr>
        <p:spPr>
          <a:xfrm>
            <a:off x="540069" y="2281113"/>
            <a:ext cx="389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src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C034E2-D695-AC19-1CBE-6F89F21E5E85}"/>
              </a:ext>
            </a:extLst>
          </p:cNvPr>
          <p:cNvSpPr txBox="1"/>
          <p:nvPr/>
        </p:nvSpPr>
        <p:spPr>
          <a:xfrm>
            <a:off x="1533405" y="5034810"/>
            <a:ext cx="477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70909F-112A-3CEC-A904-6F26EBCEED6F}"/>
              </a:ext>
            </a:extLst>
          </p:cNvPr>
          <p:cNvSpPr txBox="1"/>
          <p:nvPr/>
        </p:nvSpPr>
        <p:spPr>
          <a:xfrm>
            <a:off x="735388" y="4659415"/>
            <a:ext cx="902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interaction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3DE31D3-AFA2-EAFD-5EFA-F20BCCA3E671}"/>
              </a:ext>
            </a:extLst>
          </p:cNvPr>
          <p:cNvGraphicFramePr>
            <a:graphicFrameLocks noGrp="1"/>
          </p:cNvGraphicFramePr>
          <p:nvPr/>
        </p:nvGraphicFramePr>
        <p:xfrm>
          <a:off x="2695226" y="1874681"/>
          <a:ext cx="1614054" cy="273147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38018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538018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538018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16876">
                <a:tc>
                  <a:txBody>
                    <a:bodyPr/>
                    <a:lstStyle/>
                    <a:p>
                      <a:r>
                        <a:rPr lang="en-US" sz="800" dirty="0"/>
                        <a:t>src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01759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6625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132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225261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55B49BA4-0391-8E8D-AC85-86E333180C08}"/>
              </a:ext>
            </a:extLst>
          </p:cNvPr>
          <p:cNvSpPr txBox="1"/>
          <p:nvPr/>
        </p:nvSpPr>
        <p:spPr>
          <a:xfrm>
            <a:off x="2653381" y="1269734"/>
            <a:ext cx="1718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Interaction Matrix (IM)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796F8D-026F-397A-DC78-B6EDC30E250E}"/>
              </a:ext>
            </a:extLst>
          </p:cNvPr>
          <p:cNvSpPr txBox="1"/>
          <p:nvPr/>
        </p:nvSpPr>
        <p:spPr>
          <a:xfrm>
            <a:off x="742687" y="1269735"/>
            <a:ext cx="1266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/>
              <a:t>Bi-partite graph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930FDD-4169-8735-C0DC-2A5E2138D040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>
            <a:off x="1091847" y="4173199"/>
            <a:ext cx="594660" cy="622718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>
            <a:extLst>
              <a:ext uri="{FF2B5EF4-FFF2-40B4-BE49-F238E27FC236}">
                <a16:creationId xmlns:a16="http://schemas.microsoft.com/office/drawing/2014/main" id="{DCD6406E-2BDF-B85F-8B89-239DA92497CA}"/>
              </a:ext>
            </a:extLst>
          </p:cNvPr>
          <p:cNvSpPr/>
          <p:nvPr/>
        </p:nvSpPr>
        <p:spPr>
          <a:xfrm>
            <a:off x="2219457" y="3059036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C2EFDAC6-3146-8735-45FF-CEE9EF4D2B3C}"/>
              </a:ext>
            </a:extLst>
          </p:cNvPr>
          <p:cNvSpPr/>
          <p:nvPr/>
        </p:nvSpPr>
        <p:spPr>
          <a:xfrm>
            <a:off x="5062498" y="3059036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F90C3C-F2B7-4EBE-DB60-8CC1469B9E18}"/>
              </a:ext>
            </a:extLst>
          </p:cNvPr>
          <p:cNvSpPr txBox="1"/>
          <p:nvPr/>
        </p:nvSpPr>
        <p:spPr>
          <a:xfrm>
            <a:off x="654071" y="5526338"/>
            <a:ext cx="11244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Today all GCN that use bi-partite graph generate adjacency matrix by filling 0 for src to src and dest to dest parts.</a:t>
            </a:r>
          </a:p>
          <a:p>
            <a:endParaRPr lang="en-GB" dirty="0"/>
          </a:p>
          <a:p>
            <a:pPr algn="ctr"/>
            <a:r>
              <a:rPr lang="en-GB" dirty="0">
                <a:solidFill>
                  <a:srgbClr val="FF0000"/>
                </a:solidFill>
              </a:rPr>
              <a:t>Cons: </a:t>
            </a:r>
            <a:r>
              <a:rPr lang="en-GB" b="1" dirty="0">
                <a:solidFill>
                  <a:srgbClr val="FF0000"/>
                </a:solidFill>
              </a:rPr>
              <a:t>(I) inherently transductive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b="1" dirty="0">
                <a:solidFill>
                  <a:srgbClr val="FF0000"/>
                </a:solidFill>
              </a:rPr>
              <a:t>(II) </a:t>
            </a:r>
            <a:r>
              <a:rPr lang="en-AU" b="1" dirty="0">
                <a:solidFill>
                  <a:srgbClr val="FF0000"/>
                </a:solidFill>
              </a:rPr>
              <a:t>Susceptible</a:t>
            </a:r>
            <a:r>
              <a:rPr lang="en-GB" b="1" dirty="0">
                <a:solidFill>
                  <a:srgbClr val="FF0000"/>
                </a:solidFill>
              </a:rPr>
              <a:t> to data sparsity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5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26726DF-EB24-C0E8-C893-ADCAA59B3ADB}"/>
              </a:ext>
            </a:extLst>
          </p:cNvPr>
          <p:cNvGraphicFramePr>
            <a:graphicFrameLocks noGrp="1"/>
          </p:cNvGraphicFramePr>
          <p:nvPr/>
        </p:nvGraphicFramePr>
        <p:xfrm>
          <a:off x="6038637" y="1202311"/>
          <a:ext cx="2738736" cy="2656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304">
                  <a:extLst>
                    <a:ext uri="{9D8B030D-6E8A-4147-A177-3AD203B41FA5}">
                      <a16:colId xmlns:a16="http://schemas.microsoft.com/office/drawing/2014/main" val="996543840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27204632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7776715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205545574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3465396647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912069340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61398835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723316992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3995093518"/>
                    </a:ext>
                  </a:extLst>
                </a:gridCol>
              </a:tblGrid>
              <a:tr h="306087"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bg1"/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 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(N)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N+1 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N+M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96692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100968676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24771321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867497743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(N)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67913445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687148530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40940729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78354342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N+M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53587449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087798D1-B9DA-8716-1B4B-646252803BAA}"/>
              </a:ext>
            </a:extLst>
          </p:cNvPr>
          <p:cNvSpPr txBox="1"/>
          <p:nvPr/>
        </p:nvSpPr>
        <p:spPr>
          <a:xfrm>
            <a:off x="6591638" y="543227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Adjacency Matrix (AM)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2EFF7D-8929-C037-51F2-D82D281A100F}"/>
              </a:ext>
            </a:extLst>
          </p:cNvPr>
          <p:cNvSpPr txBox="1"/>
          <p:nvPr/>
        </p:nvSpPr>
        <p:spPr>
          <a:xfrm>
            <a:off x="4471596" y="3225357"/>
            <a:ext cx="505267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 =</a:t>
            </a:r>
          </a:p>
        </p:txBody>
      </p:sp>
      <p:sp>
        <p:nvSpPr>
          <p:cNvPr id="42" name="Double Brace 41">
            <a:extLst>
              <a:ext uri="{FF2B5EF4-FFF2-40B4-BE49-F238E27FC236}">
                <a16:creationId xmlns:a16="http://schemas.microsoft.com/office/drawing/2014/main" id="{03EF0A8A-B808-5A9D-9E9A-F2743B23DF23}"/>
              </a:ext>
            </a:extLst>
          </p:cNvPr>
          <p:cNvSpPr/>
          <p:nvPr/>
        </p:nvSpPr>
        <p:spPr>
          <a:xfrm>
            <a:off x="5011304" y="2978741"/>
            <a:ext cx="783469" cy="640169"/>
          </a:xfrm>
          <a:prstGeom prst="bracePair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72A676-1FD6-CA4C-1443-83378241BC3F}"/>
              </a:ext>
            </a:extLst>
          </p:cNvPr>
          <p:cNvSpPr txBox="1"/>
          <p:nvPr/>
        </p:nvSpPr>
        <p:spPr>
          <a:xfrm>
            <a:off x="5159854" y="2987093"/>
            <a:ext cx="26481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700BF6-A24C-E820-F3CF-7650710E4A22}"/>
              </a:ext>
            </a:extLst>
          </p:cNvPr>
          <p:cNvSpPr txBox="1"/>
          <p:nvPr/>
        </p:nvSpPr>
        <p:spPr>
          <a:xfrm>
            <a:off x="5432220" y="3330347"/>
            <a:ext cx="26481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E21C68-A9FD-87A1-3271-B5E16441409A}"/>
              </a:ext>
            </a:extLst>
          </p:cNvPr>
          <p:cNvSpPr txBox="1"/>
          <p:nvPr/>
        </p:nvSpPr>
        <p:spPr>
          <a:xfrm>
            <a:off x="5353632" y="2991439"/>
            <a:ext cx="39305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</a:t>
            </a:r>
            <a:r>
              <a:rPr lang="en-US" sz="118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3F4301-160A-1F8E-330C-24D458FAC518}"/>
              </a:ext>
            </a:extLst>
          </p:cNvPr>
          <p:cNvSpPr txBox="1"/>
          <p:nvPr/>
        </p:nvSpPr>
        <p:spPr>
          <a:xfrm>
            <a:off x="5123345" y="3334693"/>
            <a:ext cx="34496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F5121BE7-B64D-22C3-518D-DFB6F4243582}"/>
              </a:ext>
            </a:extLst>
          </p:cNvPr>
          <p:cNvSpPr/>
          <p:nvPr/>
        </p:nvSpPr>
        <p:spPr>
          <a:xfrm>
            <a:off x="8835198" y="1511372"/>
            <a:ext cx="211821" cy="2333112"/>
          </a:xfrm>
          <a:prstGeom prst="rightBrace">
            <a:avLst>
              <a:gd name="adj1" fmla="val 149049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B39CAB-3984-9CBF-B973-CC842E829A5C}"/>
              </a:ext>
            </a:extLst>
          </p:cNvPr>
          <p:cNvSpPr txBox="1"/>
          <p:nvPr/>
        </p:nvSpPr>
        <p:spPr>
          <a:xfrm>
            <a:off x="8941615" y="2719968"/>
            <a:ext cx="46519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9" b="1" dirty="0"/>
              <a:t>M+N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C9C91988-09E1-AF3B-764D-DB479B8E6474}"/>
              </a:ext>
            </a:extLst>
          </p:cNvPr>
          <p:cNvSpPr/>
          <p:nvPr/>
        </p:nvSpPr>
        <p:spPr>
          <a:xfrm rot="5400000">
            <a:off x="7416745" y="2822264"/>
            <a:ext cx="211821" cy="2333112"/>
          </a:xfrm>
          <a:prstGeom prst="rightBrace">
            <a:avLst>
              <a:gd name="adj1" fmla="val 149049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9589CF-F0DC-659C-2401-05E1A18E81E4}"/>
              </a:ext>
            </a:extLst>
          </p:cNvPr>
          <p:cNvSpPr txBox="1"/>
          <p:nvPr/>
        </p:nvSpPr>
        <p:spPr>
          <a:xfrm>
            <a:off x="7522655" y="4088219"/>
            <a:ext cx="46519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9" b="1" dirty="0"/>
              <a:t>M+N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08A025-B33B-3316-4709-E7FC31514806}"/>
              </a:ext>
            </a:extLst>
          </p:cNvPr>
          <p:cNvSpPr txBox="1"/>
          <p:nvPr/>
        </p:nvSpPr>
        <p:spPr>
          <a:xfrm>
            <a:off x="9518441" y="543227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/>
              <a:t>Sparse Matrix (COO)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77C320-F5D9-9A31-D28B-591552E8C303}"/>
              </a:ext>
            </a:extLst>
          </p:cNvPr>
          <p:cNvGraphicFramePr>
            <a:graphicFrameLocks noGrp="1"/>
          </p:cNvGraphicFramePr>
          <p:nvPr/>
        </p:nvGraphicFramePr>
        <p:xfrm>
          <a:off x="9624326" y="1202313"/>
          <a:ext cx="1350093" cy="270076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50031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450031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450031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r>
                        <a:rPr lang="en-US" sz="800" dirty="0"/>
                        <a:t>Adj ID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(src)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Adj ID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(dest)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Rating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15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531001759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91236625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670132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269225261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N+M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48734E4D-7394-B4E9-5064-AF6B741C3BDF}"/>
              </a:ext>
            </a:extLst>
          </p:cNvPr>
          <p:cNvSpPr/>
          <p:nvPr/>
        </p:nvSpPr>
        <p:spPr>
          <a:xfrm>
            <a:off x="9119354" y="2332528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28F0A22-8AAE-2A5A-C175-77DA342048F8}"/>
              </a:ext>
            </a:extLst>
          </p:cNvPr>
          <p:cNvSpPr/>
          <p:nvPr/>
        </p:nvSpPr>
        <p:spPr>
          <a:xfrm>
            <a:off x="11166560" y="2332528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A6CA0-C131-A5BB-5086-D12493F8CDB1}"/>
              </a:ext>
            </a:extLst>
          </p:cNvPr>
          <p:cNvSpPr txBox="1"/>
          <p:nvPr/>
        </p:nvSpPr>
        <p:spPr>
          <a:xfrm>
            <a:off x="11142697" y="2805495"/>
            <a:ext cx="763351" cy="23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18" dirty="0"/>
              <a:t>Edge_index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55819A-5DB5-ACC7-E144-DD0DB45B54D6}"/>
              </a:ext>
            </a:extLst>
          </p:cNvPr>
          <p:cNvSpPr/>
          <p:nvPr/>
        </p:nvSpPr>
        <p:spPr>
          <a:xfrm>
            <a:off x="731847" y="1963717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BB2E48-72E7-D6CD-F4F1-E4395A1790E6}"/>
              </a:ext>
            </a:extLst>
          </p:cNvPr>
          <p:cNvSpPr/>
          <p:nvPr/>
        </p:nvSpPr>
        <p:spPr>
          <a:xfrm>
            <a:off x="1686507" y="1796648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DE2BD2-973C-8BA7-E6B6-41E51BCD766B}"/>
              </a:ext>
            </a:extLst>
          </p:cNvPr>
          <p:cNvSpPr/>
          <p:nvPr/>
        </p:nvSpPr>
        <p:spPr>
          <a:xfrm>
            <a:off x="1686507" y="388940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4FEEFB-9499-3FBE-38C3-996CD27CC255}"/>
              </a:ext>
            </a:extLst>
          </p:cNvPr>
          <p:cNvSpPr/>
          <p:nvPr/>
        </p:nvSpPr>
        <p:spPr>
          <a:xfrm>
            <a:off x="1686507" y="265435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BFB862-E021-C91F-8079-B330015E668A}"/>
              </a:ext>
            </a:extLst>
          </p:cNvPr>
          <p:cNvSpPr/>
          <p:nvPr/>
        </p:nvSpPr>
        <p:spPr>
          <a:xfrm>
            <a:off x="731847" y="3266691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4D7A98-6FB4-E308-4AC8-0690C965C594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091847" y="1976648"/>
            <a:ext cx="594660" cy="16706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F7FC1E-FF23-A16D-F40D-4576D70157A1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1091847" y="2834352"/>
            <a:ext cx="594660" cy="61233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3A8A98-FBF7-0B28-8327-1E4C94ACECF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1091847" y="2143717"/>
            <a:ext cx="594660" cy="690635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5D35F0-5D02-C3F8-6461-CFA14E5C9BAF}"/>
              </a:ext>
            </a:extLst>
          </p:cNvPr>
          <p:cNvCxnSpPr>
            <a:cxnSpLocks/>
            <a:stCxn id="16" idx="6"/>
            <a:endCxn id="9" idx="2"/>
          </p:cNvCxnSpPr>
          <p:nvPr/>
        </p:nvCxnSpPr>
        <p:spPr>
          <a:xfrm>
            <a:off x="1091847" y="2673133"/>
            <a:ext cx="594660" cy="1396276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A11DB4-31B4-5399-32B6-817BC0F811DD}"/>
              </a:ext>
            </a:extLst>
          </p:cNvPr>
          <p:cNvSpPr/>
          <p:nvPr/>
        </p:nvSpPr>
        <p:spPr>
          <a:xfrm>
            <a:off x="731847" y="2493133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4B0DA2-0DB1-E44E-1D09-F334304242D8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 flipV="1">
            <a:off x="1091847" y="1976648"/>
            <a:ext cx="594660" cy="696485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51FE6A-82AE-586D-6AD5-BE3515A2B522}"/>
              </a:ext>
            </a:extLst>
          </p:cNvPr>
          <p:cNvCxnSpPr>
            <a:cxnSpLocks/>
            <a:stCxn id="16" idx="6"/>
            <a:endCxn id="10" idx="2"/>
          </p:cNvCxnSpPr>
          <p:nvPr/>
        </p:nvCxnSpPr>
        <p:spPr>
          <a:xfrm>
            <a:off x="1091847" y="2673133"/>
            <a:ext cx="594660" cy="16121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71EBC17-3F15-3C3A-BAA0-8227BC093ECC}"/>
              </a:ext>
            </a:extLst>
          </p:cNvPr>
          <p:cNvSpPr/>
          <p:nvPr/>
        </p:nvSpPr>
        <p:spPr>
          <a:xfrm>
            <a:off x="1686507" y="325496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E3358-7F3D-DB40-F823-F2BF375CFF73}"/>
              </a:ext>
            </a:extLst>
          </p:cNvPr>
          <p:cNvSpPr/>
          <p:nvPr/>
        </p:nvSpPr>
        <p:spPr>
          <a:xfrm>
            <a:off x="1686507" y="123335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A2D2D0-1F92-28A2-035F-44EFB8655F26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1091847" y="1413356"/>
            <a:ext cx="594660" cy="1259777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0ECF95-7548-F5FE-8146-0D9532820400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V="1">
            <a:off x="1091847" y="1413356"/>
            <a:ext cx="594660" cy="730361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733BB7-2617-1F54-D6B2-D158D8CD799B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1091847" y="1976648"/>
            <a:ext cx="594660" cy="1470043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CF4075-905D-6EC5-3396-D6AB926EE92A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1091847" y="2143717"/>
            <a:ext cx="594660" cy="1291252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1B973F-AF04-F92D-0D3A-74B237244929}"/>
              </a:ext>
            </a:extLst>
          </p:cNvPr>
          <p:cNvSpPr txBox="1"/>
          <p:nvPr/>
        </p:nvSpPr>
        <p:spPr>
          <a:xfrm rot="5400000">
            <a:off x="865103" y="3008646"/>
            <a:ext cx="1090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61F21-87C2-BD00-732E-325F2A6B941F}"/>
              </a:ext>
            </a:extLst>
          </p:cNvPr>
          <p:cNvSpPr txBox="1"/>
          <p:nvPr/>
        </p:nvSpPr>
        <p:spPr>
          <a:xfrm rot="5400000">
            <a:off x="1882732" y="2373873"/>
            <a:ext cx="1090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617928-4579-4BDD-AF6A-7ECC99EF757B}"/>
              </a:ext>
            </a:extLst>
          </p:cNvPr>
          <p:cNvSpPr txBox="1"/>
          <p:nvPr/>
        </p:nvSpPr>
        <p:spPr>
          <a:xfrm>
            <a:off x="540069" y="1554605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C034E2-D695-AC19-1CBE-6F89F21E5E85}"/>
              </a:ext>
            </a:extLst>
          </p:cNvPr>
          <p:cNvSpPr txBox="1"/>
          <p:nvPr/>
        </p:nvSpPr>
        <p:spPr>
          <a:xfrm>
            <a:off x="1533405" y="4308302"/>
            <a:ext cx="56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70909F-112A-3CEC-A904-6F26EBCEED6F}"/>
              </a:ext>
            </a:extLst>
          </p:cNvPr>
          <p:cNvSpPr txBox="1"/>
          <p:nvPr/>
        </p:nvSpPr>
        <p:spPr>
          <a:xfrm>
            <a:off x="903553" y="3932907"/>
            <a:ext cx="6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ratings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3DE31D3-AFA2-EAFD-5EFA-F20BCCA3E671}"/>
              </a:ext>
            </a:extLst>
          </p:cNvPr>
          <p:cNvGraphicFramePr>
            <a:graphicFrameLocks noGrp="1"/>
          </p:cNvGraphicFramePr>
          <p:nvPr/>
        </p:nvGraphicFramePr>
        <p:xfrm>
          <a:off x="2695226" y="1148173"/>
          <a:ext cx="1614054" cy="273147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38018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538018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538018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16876">
                <a:tc>
                  <a:txBody>
                    <a:bodyPr/>
                    <a:lstStyle/>
                    <a:p>
                      <a:r>
                        <a:rPr lang="en-US" sz="8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Item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01759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6625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132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225261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55B49BA4-0391-8E8D-AC85-86E333180C08}"/>
              </a:ext>
            </a:extLst>
          </p:cNvPr>
          <p:cNvSpPr txBox="1"/>
          <p:nvPr/>
        </p:nvSpPr>
        <p:spPr>
          <a:xfrm>
            <a:off x="2653381" y="543226"/>
            <a:ext cx="1718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Interaction Matrix (IM)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796F8D-026F-397A-DC78-B6EDC30E250E}"/>
              </a:ext>
            </a:extLst>
          </p:cNvPr>
          <p:cNvSpPr txBox="1"/>
          <p:nvPr/>
        </p:nvSpPr>
        <p:spPr>
          <a:xfrm>
            <a:off x="742687" y="543227"/>
            <a:ext cx="1266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/>
              <a:t>Bi-partite graph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930FDD-4169-8735-C0DC-2A5E2138D040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>
            <a:off x="1091847" y="3446691"/>
            <a:ext cx="594660" cy="622718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>
            <a:extLst>
              <a:ext uri="{FF2B5EF4-FFF2-40B4-BE49-F238E27FC236}">
                <a16:creationId xmlns:a16="http://schemas.microsoft.com/office/drawing/2014/main" id="{DCD6406E-2BDF-B85F-8B89-239DA92497CA}"/>
              </a:ext>
            </a:extLst>
          </p:cNvPr>
          <p:cNvSpPr/>
          <p:nvPr/>
        </p:nvSpPr>
        <p:spPr>
          <a:xfrm>
            <a:off x="2219457" y="2332528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C2EFDAC6-3146-8735-45FF-CEE9EF4D2B3C}"/>
              </a:ext>
            </a:extLst>
          </p:cNvPr>
          <p:cNvSpPr/>
          <p:nvPr/>
        </p:nvSpPr>
        <p:spPr>
          <a:xfrm>
            <a:off x="5062498" y="2332528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5F2913-36DC-5ADA-4EB9-2E6FEA24E601}"/>
              </a:ext>
            </a:extLst>
          </p:cNvPr>
          <p:cNvSpPr txBox="1"/>
          <p:nvPr/>
        </p:nvSpPr>
        <p:spPr>
          <a:xfrm>
            <a:off x="1118756" y="4697786"/>
            <a:ext cx="1042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Instead of filling 0s, we can fill </a:t>
            </a:r>
            <a:r>
              <a:rPr lang="en-GB" b="1" dirty="0">
                <a:solidFill>
                  <a:srgbClr val="FF0000"/>
                </a:solidFill>
              </a:rPr>
              <a:t>Similarity score (with some threshold) </a:t>
            </a:r>
            <a:r>
              <a:rPr lang="en-GB" dirty="0"/>
              <a:t>between users &amp; between items.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1EA930-177A-D811-611C-33DE5FB356D4}"/>
              </a:ext>
            </a:extLst>
          </p:cNvPr>
          <p:cNvSpPr txBox="1"/>
          <p:nvPr/>
        </p:nvSpPr>
        <p:spPr>
          <a:xfrm>
            <a:off x="711397" y="5210459"/>
            <a:ext cx="11149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Similarities can be calculated based on the interactions or based on user &amp; item feature information.</a:t>
            </a:r>
          </a:p>
          <a:p>
            <a:pPr algn="ctr"/>
            <a:r>
              <a:rPr lang="en-GB" dirty="0"/>
              <a:t>For instance, we can use LLM for product description to create embeddings and then can calculate similarities.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Attention based model using similarity score &amp; Adaptive parameters in cost function</a:t>
            </a:r>
          </a:p>
        </p:txBody>
      </p:sp>
    </p:spTree>
    <p:extLst>
      <p:ext uri="{BB962C8B-B14F-4D97-AF65-F5344CB8AC3E}">
        <p14:creationId xmlns:p14="http://schemas.microsoft.com/office/powerpoint/2010/main" val="318726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5683-0B44-9E1B-85D1-8C9E43E3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B106-BAD1-82FD-B501-40744328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Load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Split data to train &amp; test (validation &amp; test)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Generate message passing edge indexes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Run model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metrics</a:t>
            </a:r>
          </a:p>
        </p:txBody>
      </p:sp>
    </p:spTree>
    <p:extLst>
      <p:ext uri="{BB962C8B-B14F-4D97-AF65-F5344CB8AC3E}">
        <p14:creationId xmlns:p14="http://schemas.microsoft.com/office/powerpoint/2010/main" val="2456224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6706-71BA-0E9B-9919-4E65DD26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A6146-80F5-6C5E-C160-938430E01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25967" cy="4351338"/>
          </a:xfrm>
        </p:spPr>
        <p:txBody>
          <a:bodyPr>
            <a:normAutofit/>
          </a:bodyPr>
          <a:lstStyle/>
          <a:p>
            <a:r>
              <a:rPr lang="en-GB" sz="1400" dirty="0"/>
              <a:t>Step 1: Load interaction log</a:t>
            </a:r>
          </a:p>
          <a:p>
            <a:r>
              <a:rPr lang="en-GB" sz="1400" dirty="0"/>
              <a:t>Step 2: Create User (U) &amp; Item (I) interaction matrix</a:t>
            </a:r>
          </a:p>
          <a:p>
            <a:r>
              <a:rPr lang="en-GB" sz="1400" dirty="0"/>
              <a:t>Step 3: Create UU and II similarity matrix</a:t>
            </a:r>
          </a:p>
          <a:p>
            <a:r>
              <a:rPr lang="en-GB" sz="1400" dirty="0"/>
              <a:t>Step 4: Create UU + II = Adjacency Matrix (AM)</a:t>
            </a:r>
          </a:p>
          <a:p>
            <a:r>
              <a:rPr lang="en-GB" sz="1400" dirty="0"/>
              <a:t>Step 4: Model training using the AM</a:t>
            </a:r>
          </a:p>
          <a:p>
            <a:r>
              <a:rPr lang="en-GB" sz="1400" dirty="0"/>
              <a:t>Step 5: Testing the model on the test data</a:t>
            </a:r>
          </a:p>
          <a:p>
            <a:endParaRPr lang="en-GB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3274DC-30A4-97A6-0C10-EF972B8FCC94}"/>
              </a:ext>
            </a:extLst>
          </p:cNvPr>
          <p:cNvSpPr txBox="1"/>
          <p:nvPr/>
        </p:nvSpPr>
        <p:spPr>
          <a:xfrm>
            <a:off x="6001408" y="2393184"/>
            <a:ext cx="4824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user_id	item_id	rating	timestamp</a:t>
            </a:r>
          </a:p>
          <a:p>
            <a:pPr algn="r"/>
            <a:r>
              <a:rPr lang="en-GB" dirty="0"/>
              <a:t>0	1	4	89898898</a:t>
            </a:r>
          </a:p>
          <a:p>
            <a:pPr algn="r"/>
            <a:r>
              <a:rPr lang="en-GB" dirty="0"/>
              <a:t>0	2	5	90909099</a:t>
            </a:r>
          </a:p>
          <a:p>
            <a:pPr algn="r"/>
            <a:r>
              <a:rPr lang="en-GB" dirty="0"/>
              <a:t>1	1	3	90909090</a:t>
            </a:r>
          </a:p>
          <a:p>
            <a:pPr algn="r"/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61387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5A45-7C39-99A8-D5AE-31D453A2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8BC77-9D5D-E4DC-6A7D-ABC09C31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ItemKNN</a:t>
            </a:r>
            <a:endParaRPr lang="en-GB" dirty="0"/>
          </a:p>
          <a:p>
            <a:r>
              <a:rPr lang="en-AU" dirty="0"/>
              <a:t>Mult-VAE </a:t>
            </a:r>
          </a:p>
          <a:p>
            <a:r>
              <a:rPr lang="en-GB" dirty="0"/>
              <a:t>GCMC</a:t>
            </a:r>
          </a:p>
          <a:p>
            <a:r>
              <a:rPr lang="en-GB" dirty="0"/>
              <a:t>NGCF</a:t>
            </a:r>
          </a:p>
          <a:p>
            <a:r>
              <a:rPr lang="en-GB" dirty="0"/>
              <a:t>LightGCN</a:t>
            </a:r>
          </a:p>
          <a:p>
            <a:r>
              <a:rPr lang="en-GB" dirty="0"/>
              <a:t>SGL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1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B687-E891-F0C2-4746-240AF3F9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D2AF0-AFC6-F512-CE45-73D9E71B9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Collaborative filtering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relies on identifying similar users and items to make predictions. Traditionally, there are two primary approaches: user-based CF and item-based CF.</a:t>
            </a:r>
          </a:p>
          <a:p>
            <a:pPr algn="l"/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Recently,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Graph Convolutional Networks (GCNs)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have emerged as a key model for collaborative filtering. However, GCN-based CF does not explicitly model user-user or item-item similarities. Instead, it primarily leverages the user-item interaction graph as the core structure.</a:t>
            </a:r>
          </a:p>
          <a:p>
            <a:pPr algn="l"/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We argue that this approach leads to suboptimal performance. Therefore, in this work, we propose constructing explicit user-user and item-item graphs based on similarity scores to enhance the model's predictive power.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66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F14A5ABD-9E8E-F6C1-7A4C-091B734C9862}"/>
              </a:ext>
            </a:extLst>
          </p:cNvPr>
          <p:cNvSpPr>
            <a:spLocks/>
          </p:cNvSpPr>
          <p:nvPr/>
        </p:nvSpPr>
        <p:spPr>
          <a:xfrm>
            <a:off x="1380931" y="1822463"/>
            <a:ext cx="3518873" cy="2095030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F4AD19B-AB85-6301-E77B-6266CBB7F69D}"/>
              </a:ext>
            </a:extLst>
          </p:cNvPr>
          <p:cNvSpPr/>
          <p:nvPr/>
        </p:nvSpPr>
        <p:spPr>
          <a:xfrm>
            <a:off x="1989305" y="1878093"/>
            <a:ext cx="2152657" cy="1592922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b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9FBA7-BA04-48A3-625D-7092E3B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(II)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CFD75A-4A07-681F-BED1-98A74F174B69}"/>
              </a:ext>
            </a:extLst>
          </p:cNvPr>
          <p:cNvSpPr/>
          <p:nvPr/>
        </p:nvSpPr>
        <p:spPr>
          <a:xfrm>
            <a:off x="2962206" y="2027091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D72C09-B4EC-BA76-0C97-D962E661E634}"/>
              </a:ext>
            </a:extLst>
          </p:cNvPr>
          <p:cNvSpPr/>
          <p:nvPr/>
        </p:nvSpPr>
        <p:spPr>
          <a:xfrm rot="20562504">
            <a:off x="2396356" y="2725103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F7FDA5-B0AE-D4B1-4309-295C468BD9F5}"/>
              </a:ext>
            </a:extLst>
          </p:cNvPr>
          <p:cNvSpPr/>
          <p:nvPr/>
        </p:nvSpPr>
        <p:spPr>
          <a:xfrm>
            <a:off x="2979489" y="2822534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E61408-9ED3-6FA2-FB97-5B4C8C968334}"/>
              </a:ext>
            </a:extLst>
          </p:cNvPr>
          <p:cNvSpPr/>
          <p:nvPr/>
        </p:nvSpPr>
        <p:spPr>
          <a:xfrm>
            <a:off x="3587863" y="2740700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2FC03C-D06C-3E8A-E342-11F64FD199E5}"/>
              </a:ext>
            </a:extLst>
          </p:cNvPr>
          <p:cNvSpPr/>
          <p:nvPr/>
        </p:nvSpPr>
        <p:spPr>
          <a:xfrm rot="1018471">
            <a:off x="2106314" y="3363283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8E1EB6-E5DF-F1F9-BD09-5581A1668DEF}"/>
              </a:ext>
            </a:extLst>
          </p:cNvPr>
          <p:cNvSpPr/>
          <p:nvPr/>
        </p:nvSpPr>
        <p:spPr>
          <a:xfrm rot="527546">
            <a:off x="3986263" y="3256867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010D9D-4D6F-EBAD-9CA2-E636526E32C5}"/>
              </a:ext>
            </a:extLst>
          </p:cNvPr>
          <p:cNvSpPr/>
          <p:nvPr/>
        </p:nvSpPr>
        <p:spPr>
          <a:xfrm>
            <a:off x="1642152" y="3752658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A940C-AE07-F46C-74D2-8171EC715AEB}"/>
              </a:ext>
            </a:extLst>
          </p:cNvPr>
          <p:cNvSpPr/>
          <p:nvPr/>
        </p:nvSpPr>
        <p:spPr>
          <a:xfrm rot="1599645">
            <a:off x="2272069" y="3991686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0D76BA-F8FA-2BB2-C250-A3B4EC1089CB}"/>
              </a:ext>
            </a:extLst>
          </p:cNvPr>
          <p:cNvCxnSpPr>
            <a:stCxn id="5" idx="7"/>
            <a:endCxn id="4" idx="3"/>
          </p:cNvCxnSpPr>
          <p:nvPr/>
        </p:nvCxnSpPr>
        <p:spPr>
          <a:xfrm flipV="1">
            <a:off x="2580942" y="2242186"/>
            <a:ext cx="418169" cy="497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1E961F-91A4-A647-1456-3DEE58758229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H="1" flipV="1">
            <a:off x="3088206" y="2279091"/>
            <a:ext cx="17283" cy="543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1AD422-C40F-1306-E121-54D2CC11D870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3177301" y="2242186"/>
            <a:ext cx="447467" cy="535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4577D3-E575-7355-DFC7-5939AD706348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2269099" y="2962653"/>
            <a:ext cx="194671" cy="406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B1EDBC-0901-5FED-8147-F77B7348CA25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1857247" y="3548486"/>
            <a:ext cx="263842" cy="241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B823E3-0C9F-4B93-FB2E-E4F5711F28CF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2291517" y="3600508"/>
            <a:ext cx="66907" cy="397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654879-E985-80D4-A366-554CC5A17045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3802958" y="2955795"/>
            <a:ext cx="234876" cy="325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492A97E-0113-5424-16E0-1AF7BCCF5796}"/>
              </a:ext>
            </a:extLst>
          </p:cNvPr>
          <p:cNvSpPr/>
          <p:nvPr/>
        </p:nvSpPr>
        <p:spPr>
          <a:xfrm rot="527546">
            <a:off x="4273822" y="3770438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0F0DA9-25C9-25E4-80E8-B97B43482E59}"/>
              </a:ext>
            </a:extLst>
          </p:cNvPr>
          <p:cNvCxnSpPr>
            <a:cxnSpLocks/>
            <a:stCxn id="45" idx="1"/>
            <a:endCxn id="9" idx="5"/>
          </p:cNvCxnSpPr>
          <p:nvPr/>
        </p:nvCxnSpPr>
        <p:spPr>
          <a:xfrm flipH="1" flipV="1">
            <a:off x="4186692" y="3484534"/>
            <a:ext cx="138701" cy="310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51539D4-8C3F-8DDF-6FD6-56E326273CA8}"/>
              </a:ext>
            </a:extLst>
          </p:cNvPr>
          <p:cNvSpPr txBox="1"/>
          <p:nvPr/>
        </p:nvSpPr>
        <p:spPr>
          <a:xfrm>
            <a:off x="2738773" y="3132460"/>
            <a:ext cx="84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Bradley Hand" pitchFamily="2" charset="77"/>
              </a:rPr>
              <a:t>l =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38C332-1D23-47BE-EAFD-AD787DB6BE7D}"/>
              </a:ext>
            </a:extLst>
          </p:cNvPr>
          <p:cNvSpPr txBox="1"/>
          <p:nvPr/>
        </p:nvSpPr>
        <p:spPr>
          <a:xfrm>
            <a:off x="2687671" y="3604792"/>
            <a:ext cx="84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Bradley Hand" pitchFamily="2" charset="77"/>
              </a:rPr>
              <a:t>l =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A17409F-BADE-EF9D-C28F-F1E0AD827B49}"/>
              </a:ext>
            </a:extLst>
          </p:cNvPr>
          <p:cNvSpPr txBox="1"/>
          <p:nvPr/>
        </p:nvSpPr>
        <p:spPr>
          <a:xfrm>
            <a:off x="2871568" y="4026663"/>
            <a:ext cx="84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Bradley Hand" pitchFamily="2" charset="77"/>
              </a:rPr>
              <a:t>l = 3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06E81B3-B1F0-E983-CEF0-A246902DE21C}"/>
              </a:ext>
            </a:extLst>
          </p:cNvPr>
          <p:cNvSpPr>
            <a:spLocks/>
          </p:cNvSpPr>
          <p:nvPr/>
        </p:nvSpPr>
        <p:spPr>
          <a:xfrm>
            <a:off x="6478282" y="663532"/>
            <a:ext cx="3518873" cy="2095030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9B06809-9D37-A493-99F2-3AB8C9B59F09}"/>
              </a:ext>
            </a:extLst>
          </p:cNvPr>
          <p:cNvSpPr/>
          <p:nvPr/>
        </p:nvSpPr>
        <p:spPr>
          <a:xfrm>
            <a:off x="7086656" y="719162"/>
            <a:ext cx="2152657" cy="1592922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b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C35D897-AD6A-73D7-91F9-FFB41C3EDC27}"/>
              </a:ext>
            </a:extLst>
          </p:cNvPr>
          <p:cNvSpPr/>
          <p:nvPr/>
        </p:nvSpPr>
        <p:spPr>
          <a:xfrm>
            <a:off x="8059557" y="86816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>
                <a:latin typeface="Bradley Hand" pitchFamily="2" charset="77"/>
              </a:rPr>
              <a:t>u</a:t>
            </a:r>
            <a:r>
              <a:rPr lang="en-GB" sz="1200" baseline="-25000" dirty="0">
                <a:latin typeface="Bradley Hand" pitchFamily="2" charset="77"/>
              </a:rPr>
              <a:t>1</a:t>
            </a:r>
            <a:endParaRPr lang="en-GB" sz="900" baseline="-25000" dirty="0">
              <a:latin typeface="Bradley Hand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6D528C4-9ED2-E397-B2DA-8BE5CE86A243}"/>
              </a:ext>
            </a:extLst>
          </p:cNvPr>
          <p:cNvSpPr/>
          <p:nvPr/>
        </p:nvSpPr>
        <p:spPr>
          <a:xfrm rot="21131796">
            <a:off x="7493707" y="1566172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>
                <a:latin typeface="Bradley Hand" pitchFamily="2" charset="77"/>
              </a:rPr>
              <a:t>u</a:t>
            </a:r>
            <a:r>
              <a:rPr lang="en-GB" sz="1200" baseline="-25000" dirty="0">
                <a:latin typeface="Bradley Hand" pitchFamily="2" charset="77"/>
              </a:rPr>
              <a:t>2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43492B2-70FE-ABFF-19A6-118954A84C27}"/>
              </a:ext>
            </a:extLst>
          </p:cNvPr>
          <p:cNvSpPr/>
          <p:nvPr/>
        </p:nvSpPr>
        <p:spPr>
          <a:xfrm>
            <a:off x="8076840" y="1663603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>
                <a:latin typeface="Bradley Hand" pitchFamily="2" charset="77"/>
              </a:rPr>
              <a:t>u</a:t>
            </a:r>
            <a:r>
              <a:rPr lang="en-GB" sz="1200" baseline="-25000" dirty="0">
                <a:latin typeface="Bradley Hand" pitchFamily="2" charset="77"/>
              </a:rPr>
              <a:t>3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ABDF408-DA8E-5903-001B-1F478CA20146}"/>
              </a:ext>
            </a:extLst>
          </p:cNvPr>
          <p:cNvSpPr/>
          <p:nvPr/>
        </p:nvSpPr>
        <p:spPr>
          <a:xfrm>
            <a:off x="8685214" y="1581769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75D1181-EFE0-407D-D430-11902E65207A}"/>
              </a:ext>
            </a:extLst>
          </p:cNvPr>
          <p:cNvSpPr/>
          <p:nvPr/>
        </p:nvSpPr>
        <p:spPr>
          <a:xfrm rot="1018471">
            <a:off x="7177787" y="2178474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B669AC1-22CC-3C69-D84F-87AE7EBB9690}"/>
              </a:ext>
            </a:extLst>
          </p:cNvPr>
          <p:cNvSpPr/>
          <p:nvPr/>
        </p:nvSpPr>
        <p:spPr>
          <a:xfrm rot="527546">
            <a:off x="9083614" y="2097936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7B9B8FE-AC51-1C40-D636-DCC488EB6A35}"/>
              </a:ext>
            </a:extLst>
          </p:cNvPr>
          <p:cNvSpPr/>
          <p:nvPr/>
        </p:nvSpPr>
        <p:spPr>
          <a:xfrm>
            <a:off x="6739503" y="2593727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DEAC085-89FD-3D51-1DDA-B51C235F0FDD}"/>
              </a:ext>
            </a:extLst>
          </p:cNvPr>
          <p:cNvSpPr/>
          <p:nvPr/>
        </p:nvSpPr>
        <p:spPr>
          <a:xfrm rot="1599645">
            <a:off x="7369420" y="2832755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C3D702D-FFAB-8EA4-9C16-57A62BA2FF01}"/>
              </a:ext>
            </a:extLst>
          </p:cNvPr>
          <p:cNvCxnSpPr>
            <a:stCxn id="75" idx="7"/>
            <a:endCxn id="74" idx="3"/>
          </p:cNvCxnSpPr>
          <p:nvPr/>
        </p:nvCxnSpPr>
        <p:spPr>
          <a:xfrm flipV="1">
            <a:off x="7695880" y="1083255"/>
            <a:ext cx="400582" cy="50855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F30F5-C140-4E14-E7B6-E597EEE8AFF5}"/>
              </a:ext>
            </a:extLst>
          </p:cNvPr>
          <p:cNvCxnSpPr>
            <a:cxnSpLocks/>
            <a:stCxn id="76" idx="0"/>
            <a:endCxn id="74" idx="4"/>
          </p:cNvCxnSpPr>
          <p:nvPr/>
        </p:nvCxnSpPr>
        <p:spPr>
          <a:xfrm flipH="1" flipV="1">
            <a:off x="8185557" y="1120160"/>
            <a:ext cx="17283" cy="543443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68037B9-24C8-3DCF-760A-4E7032E4E587}"/>
              </a:ext>
            </a:extLst>
          </p:cNvPr>
          <p:cNvCxnSpPr>
            <a:cxnSpLocks/>
            <a:stCxn id="77" idx="1"/>
            <a:endCxn id="74" idx="5"/>
          </p:cNvCxnSpPr>
          <p:nvPr/>
        </p:nvCxnSpPr>
        <p:spPr>
          <a:xfrm flipH="1" flipV="1">
            <a:off x="8274652" y="1083255"/>
            <a:ext cx="447467" cy="535419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10B21D2-7956-56B6-F415-240500238BEC}"/>
              </a:ext>
            </a:extLst>
          </p:cNvPr>
          <p:cNvCxnSpPr>
            <a:cxnSpLocks/>
            <a:stCxn id="78" idx="0"/>
            <a:endCxn id="75" idx="3"/>
          </p:cNvCxnSpPr>
          <p:nvPr/>
        </p:nvCxnSpPr>
        <p:spPr>
          <a:xfrm flipV="1">
            <a:off x="7340572" y="1792539"/>
            <a:ext cx="202962" cy="391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0AB1C4-57C9-D0BC-54B4-6D337F4DA3DA}"/>
              </a:ext>
            </a:extLst>
          </p:cNvPr>
          <p:cNvCxnSpPr>
            <a:cxnSpLocks/>
            <a:stCxn id="80" idx="7"/>
            <a:endCxn id="78" idx="3"/>
          </p:cNvCxnSpPr>
          <p:nvPr/>
        </p:nvCxnSpPr>
        <p:spPr>
          <a:xfrm flipV="1">
            <a:off x="6954598" y="2363677"/>
            <a:ext cx="237964" cy="266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55F2040-5AA1-8BB8-295D-1C8DD45BD010}"/>
              </a:ext>
            </a:extLst>
          </p:cNvPr>
          <p:cNvCxnSpPr>
            <a:cxnSpLocks/>
            <a:stCxn id="81" idx="1"/>
            <a:endCxn id="78" idx="5"/>
          </p:cNvCxnSpPr>
          <p:nvPr/>
        </p:nvCxnSpPr>
        <p:spPr>
          <a:xfrm flipH="1" flipV="1">
            <a:off x="7362990" y="2415699"/>
            <a:ext cx="92785" cy="423456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BBB252C-0691-4B13-4E81-600C2780DC3D}"/>
              </a:ext>
            </a:extLst>
          </p:cNvPr>
          <p:cNvCxnSpPr>
            <a:cxnSpLocks/>
            <a:stCxn id="79" idx="1"/>
            <a:endCxn id="77" idx="5"/>
          </p:cNvCxnSpPr>
          <p:nvPr/>
        </p:nvCxnSpPr>
        <p:spPr>
          <a:xfrm flipH="1" flipV="1">
            <a:off x="8900309" y="1796864"/>
            <a:ext cx="234876" cy="325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BF5B921-9674-DD52-68BE-983751925E2E}"/>
              </a:ext>
            </a:extLst>
          </p:cNvPr>
          <p:cNvSpPr/>
          <p:nvPr/>
        </p:nvSpPr>
        <p:spPr>
          <a:xfrm rot="527546">
            <a:off x="9371173" y="2611507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B301104-1BA0-A637-2F5E-A5326628E312}"/>
              </a:ext>
            </a:extLst>
          </p:cNvPr>
          <p:cNvCxnSpPr>
            <a:cxnSpLocks/>
            <a:stCxn id="89" idx="1"/>
            <a:endCxn id="79" idx="5"/>
          </p:cNvCxnSpPr>
          <p:nvPr/>
        </p:nvCxnSpPr>
        <p:spPr>
          <a:xfrm flipH="1" flipV="1">
            <a:off x="9284043" y="2325603"/>
            <a:ext cx="138701" cy="3102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B041E4C-5914-6508-BD04-C2923310F934}"/>
              </a:ext>
            </a:extLst>
          </p:cNvPr>
          <p:cNvSpPr txBox="1"/>
          <p:nvPr/>
        </p:nvSpPr>
        <p:spPr>
          <a:xfrm>
            <a:off x="7836124" y="1973529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960BB07-B8D4-0813-3E9C-E07FA0AD924B}"/>
              </a:ext>
            </a:extLst>
          </p:cNvPr>
          <p:cNvSpPr txBox="1"/>
          <p:nvPr/>
        </p:nvSpPr>
        <p:spPr>
          <a:xfrm>
            <a:off x="7785022" y="2445861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BDA1D0D-DB0E-2271-89F8-E0E32FE2A6AC}"/>
              </a:ext>
            </a:extLst>
          </p:cNvPr>
          <p:cNvSpPr txBox="1"/>
          <p:nvPr/>
        </p:nvSpPr>
        <p:spPr>
          <a:xfrm>
            <a:off x="7968919" y="2867732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3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D92F394-9153-224B-020E-611FE0562FBE}"/>
              </a:ext>
            </a:extLst>
          </p:cNvPr>
          <p:cNvSpPr>
            <a:spLocks/>
          </p:cNvSpPr>
          <p:nvPr/>
        </p:nvSpPr>
        <p:spPr>
          <a:xfrm>
            <a:off x="6509409" y="3526647"/>
            <a:ext cx="3518873" cy="2095030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FFB9FE9-AB1D-607C-46EC-6277940C6B8E}"/>
              </a:ext>
            </a:extLst>
          </p:cNvPr>
          <p:cNvSpPr/>
          <p:nvPr/>
        </p:nvSpPr>
        <p:spPr>
          <a:xfrm>
            <a:off x="7117783" y="3582277"/>
            <a:ext cx="2152657" cy="1592922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b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DE1CF9-394A-54A3-BF70-DD3234DD6D1D}"/>
              </a:ext>
            </a:extLst>
          </p:cNvPr>
          <p:cNvSpPr/>
          <p:nvPr/>
        </p:nvSpPr>
        <p:spPr>
          <a:xfrm>
            <a:off x="8090684" y="3731275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7ACE63-FBFC-536F-775B-570953FC8081}"/>
              </a:ext>
            </a:extLst>
          </p:cNvPr>
          <p:cNvSpPr/>
          <p:nvPr/>
        </p:nvSpPr>
        <p:spPr>
          <a:xfrm rot="20562504">
            <a:off x="7524834" y="4429287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159394C-6AD8-7517-C82B-F2542E0BC724}"/>
              </a:ext>
            </a:extLst>
          </p:cNvPr>
          <p:cNvSpPr/>
          <p:nvPr/>
        </p:nvSpPr>
        <p:spPr>
          <a:xfrm>
            <a:off x="8211482" y="5259961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7AB456D-0108-0B87-E495-DC71E1AC42E1}"/>
              </a:ext>
            </a:extLst>
          </p:cNvPr>
          <p:cNvSpPr/>
          <p:nvPr/>
        </p:nvSpPr>
        <p:spPr>
          <a:xfrm>
            <a:off x="8716341" y="4444884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098FD0C-4BB1-17DD-2E72-D124DC5B93F3}"/>
              </a:ext>
            </a:extLst>
          </p:cNvPr>
          <p:cNvSpPr/>
          <p:nvPr/>
        </p:nvSpPr>
        <p:spPr>
          <a:xfrm rot="1018471">
            <a:off x="7200288" y="5067467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808ABD1-6B5E-FEEE-2247-9FB317EAF953}"/>
              </a:ext>
            </a:extLst>
          </p:cNvPr>
          <p:cNvSpPr/>
          <p:nvPr/>
        </p:nvSpPr>
        <p:spPr>
          <a:xfrm rot="527546">
            <a:off x="9114741" y="4961051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44F73EC-52A0-3A15-4D60-3C3B99B9CD6F}"/>
              </a:ext>
            </a:extLst>
          </p:cNvPr>
          <p:cNvSpPr/>
          <p:nvPr/>
        </p:nvSpPr>
        <p:spPr>
          <a:xfrm>
            <a:off x="6770630" y="5456842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8322A45-CC54-0E44-8531-AA4F3B5AFB3E}"/>
              </a:ext>
            </a:extLst>
          </p:cNvPr>
          <p:cNvSpPr/>
          <p:nvPr/>
        </p:nvSpPr>
        <p:spPr>
          <a:xfrm rot="1599645">
            <a:off x="7400547" y="5695870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5907DAD-6E51-88A4-EE29-EEFACDC1143B}"/>
              </a:ext>
            </a:extLst>
          </p:cNvPr>
          <p:cNvCxnSpPr>
            <a:stCxn id="97" idx="7"/>
            <a:endCxn id="96" idx="3"/>
          </p:cNvCxnSpPr>
          <p:nvPr/>
        </p:nvCxnSpPr>
        <p:spPr>
          <a:xfrm flipV="1">
            <a:off x="7709420" y="3946370"/>
            <a:ext cx="418169" cy="497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A89618A-72F2-D2AF-F2AE-C6231BA68A3E}"/>
              </a:ext>
            </a:extLst>
          </p:cNvPr>
          <p:cNvCxnSpPr>
            <a:cxnSpLocks/>
            <a:stCxn id="98" idx="1"/>
            <a:endCxn id="97" idx="5"/>
          </p:cNvCxnSpPr>
          <p:nvPr/>
        </p:nvCxnSpPr>
        <p:spPr>
          <a:xfrm flipH="1" flipV="1">
            <a:off x="7762384" y="4613873"/>
            <a:ext cx="486003" cy="682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6388A20-6F1E-0219-2C6A-20A0A799A433}"/>
              </a:ext>
            </a:extLst>
          </p:cNvPr>
          <p:cNvCxnSpPr>
            <a:cxnSpLocks/>
            <a:stCxn id="99" idx="1"/>
            <a:endCxn id="96" idx="5"/>
          </p:cNvCxnSpPr>
          <p:nvPr/>
        </p:nvCxnSpPr>
        <p:spPr>
          <a:xfrm flipH="1" flipV="1">
            <a:off x="8305779" y="3946370"/>
            <a:ext cx="447467" cy="53541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5DB7296-AC75-3869-EE10-0EA3A8922D10}"/>
              </a:ext>
            </a:extLst>
          </p:cNvPr>
          <p:cNvCxnSpPr>
            <a:cxnSpLocks/>
            <a:stCxn id="100" idx="0"/>
            <a:endCxn id="97" idx="3"/>
          </p:cNvCxnSpPr>
          <p:nvPr/>
        </p:nvCxnSpPr>
        <p:spPr>
          <a:xfrm flipV="1">
            <a:off x="7363073" y="4666837"/>
            <a:ext cx="229175" cy="406119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2A21A17-19A3-3B1D-B36B-4A95ABB40417}"/>
              </a:ext>
            </a:extLst>
          </p:cNvPr>
          <p:cNvCxnSpPr>
            <a:cxnSpLocks/>
            <a:stCxn id="102" idx="7"/>
            <a:endCxn id="100" idx="3"/>
          </p:cNvCxnSpPr>
          <p:nvPr/>
        </p:nvCxnSpPr>
        <p:spPr>
          <a:xfrm flipV="1">
            <a:off x="6985725" y="5252670"/>
            <a:ext cx="229338" cy="241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CBD8AA4-FAB9-8AD7-5B5C-791B6786A444}"/>
              </a:ext>
            </a:extLst>
          </p:cNvPr>
          <p:cNvCxnSpPr>
            <a:cxnSpLocks/>
            <a:stCxn id="103" idx="1"/>
            <a:endCxn id="100" idx="5"/>
          </p:cNvCxnSpPr>
          <p:nvPr/>
        </p:nvCxnSpPr>
        <p:spPr>
          <a:xfrm flipH="1" flipV="1">
            <a:off x="7385491" y="5304692"/>
            <a:ext cx="101411" cy="397578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71DC200-F543-1875-7278-C74B69734745}"/>
              </a:ext>
            </a:extLst>
          </p:cNvPr>
          <p:cNvCxnSpPr>
            <a:cxnSpLocks/>
            <a:stCxn id="101" idx="1"/>
            <a:endCxn id="99" idx="5"/>
          </p:cNvCxnSpPr>
          <p:nvPr/>
        </p:nvCxnSpPr>
        <p:spPr>
          <a:xfrm flipH="1" flipV="1">
            <a:off x="8931436" y="4659979"/>
            <a:ext cx="234876" cy="325405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D8BCB6D-7D5E-6139-5921-3C02D3696903}"/>
              </a:ext>
            </a:extLst>
          </p:cNvPr>
          <p:cNvSpPr/>
          <p:nvPr/>
        </p:nvSpPr>
        <p:spPr>
          <a:xfrm rot="527546">
            <a:off x="9402300" y="5474622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EA5B13A-1D49-3D94-EFD8-4C3BE61C576F}"/>
              </a:ext>
            </a:extLst>
          </p:cNvPr>
          <p:cNvCxnSpPr>
            <a:cxnSpLocks/>
            <a:stCxn id="111" idx="1"/>
            <a:endCxn id="101" idx="5"/>
          </p:cNvCxnSpPr>
          <p:nvPr/>
        </p:nvCxnSpPr>
        <p:spPr>
          <a:xfrm flipH="1" flipV="1">
            <a:off x="9315170" y="5188718"/>
            <a:ext cx="138701" cy="310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E2A04B69-9684-AB25-3EF4-7591918ABE8F}"/>
              </a:ext>
            </a:extLst>
          </p:cNvPr>
          <p:cNvSpPr txBox="1"/>
          <p:nvPr/>
        </p:nvSpPr>
        <p:spPr>
          <a:xfrm>
            <a:off x="8451401" y="3958228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9427664-D872-C7D0-C8BE-0C1A4EE131F1}"/>
              </a:ext>
            </a:extLst>
          </p:cNvPr>
          <p:cNvSpPr txBox="1"/>
          <p:nvPr/>
        </p:nvSpPr>
        <p:spPr>
          <a:xfrm>
            <a:off x="9226373" y="4463772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D353FB6-EB0F-5E39-2B3A-796D305C81A4}"/>
              </a:ext>
            </a:extLst>
          </p:cNvPr>
          <p:cNvSpPr txBox="1"/>
          <p:nvPr/>
        </p:nvSpPr>
        <p:spPr>
          <a:xfrm>
            <a:off x="9784237" y="4917774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4BC55BC-F4C3-2A2E-29DE-E81837E79D13}"/>
              </a:ext>
            </a:extLst>
          </p:cNvPr>
          <p:cNvSpPr txBox="1"/>
          <p:nvPr/>
        </p:nvSpPr>
        <p:spPr>
          <a:xfrm>
            <a:off x="10105872" y="1189778"/>
            <a:ext cx="188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Top-k neighbours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95C5BFF-8164-9488-3230-8AFE93398A6E}"/>
              </a:ext>
            </a:extLst>
          </p:cNvPr>
          <p:cNvSpPr txBox="1"/>
          <p:nvPr/>
        </p:nvSpPr>
        <p:spPr>
          <a:xfrm>
            <a:off x="1768179" y="4453332"/>
            <a:ext cx="265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Interacted items or users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A5C0C38-817E-427A-59D9-3B206875F3FC}"/>
              </a:ext>
            </a:extLst>
          </p:cNvPr>
          <p:cNvSpPr txBox="1"/>
          <p:nvPr/>
        </p:nvSpPr>
        <p:spPr>
          <a:xfrm>
            <a:off x="2075017" y="5392109"/>
            <a:ext cx="353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User, items are different in nature.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9546070-1B8D-1DAC-682A-EE5268D69A64}"/>
              </a:ext>
            </a:extLst>
          </p:cNvPr>
          <p:cNvSpPr txBox="1"/>
          <p:nvPr/>
        </p:nvSpPr>
        <p:spPr>
          <a:xfrm>
            <a:off x="7441339" y="118064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25000"/>
                  </a:schemeClr>
                </a:solidFill>
                <a:latin typeface="Bradley Hand" pitchFamily="2" charset="77"/>
              </a:rPr>
              <a:t>sc</a:t>
            </a:r>
            <a:r>
              <a:rPr lang="en-GB" sz="1200" baseline="-25000" dirty="0">
                <a:solidFill>
                  <a:schemeClr val="bg2">
                    <a:lumMod val="25000"/>
                  </a:schemeClr>
                </a:solidFill>
                <a:latin typeface="Bradley Hand" pitchFamily="2" charset="77"/>
              </a:rPr>
              <a:t>12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95C93C1-B964-7A7E-24E4-3B5707692722}"/>
              </a:ext>
            </a:extLst>
          </p:cNvPr>
          <p:cNvCxnSpPr>
            <a:cxnSpLocks/>
            <a:stCxn id="98" idx="7"/>
            <a:endCxn id="99" idx="3"/>
          </p:cNvCxnSpPr>
          <p:nvPr/>
        </p:nvCxnSpPr>
        <p:spPr>
          <a:xfrm flipV="1">
            <a:off x="8426577" y="4659979"/>
            <a:ext cx="326669" cy="636887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470BF843-AEE8-9476-A15F-2F738A1693C4}"/>
              </a:ext>
            </a:extLst>
          </p:cNvPr>
          <p:cNvSpPr/>
          <p:nvPr/>
        </p:nvSpPr>
        <p:spPr>
          <a:xfrm>
            <a:off x="8268845" y="5841268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45A7476-84E3-571E-85AD-6277EF793E81}"/>
              </a:ext>
            </a:extLst>
          </p:cNvPr>
          <p:cNvCxnSpPr>
            <a:cxnSpLocks/>
            <a:stCxn id="127" idx="0"/>
            <a:endCxn id="98" idx="4"/>
          </p:cNvCxnSpPr>
          <p:nvPr/>
        </p:nvCxnSpPr>
        <p:spPr>
          <a:xfrm flipH="1" flipV="1">
            <a:off x="8337482" y="5511961"/>
            <a:ext cx="57363" cy="329307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17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90A11-F055-20DF-59BD-C5E23B77F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EDB48E11-4F40-319A-B95A-8556656F910C}"/>
              </a:ext>
            </a:extLst>
          </p:cNvPr>
          <p:cNvSpPr>
            <a:spLocks/>
          </p:cNvSpPr>
          <p:nvPr/>
        </p:nvSpPr>
        <p:spPr>
          <a:xfrm>
            <a:off x="1686506" y="2067015"/>
            <a:ext cx="3233453" cy="1867844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2BDB4B1-67AD-84E4-7B7B-95C62AAF304B}"/>
              </a:ext>
            </a:extLst>
          </p:cNvPr>
          <p:cNvSpPr/>
          <p:nvPr/>
        </p:nvSpPr>
        <p:spPr>
          <a:xfrm>
            <a:off x="2127530" y="2122644"/>
            <a:ext cx="2152657" cy="1344723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b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E9D78-B4C4-D87A-C856-5FC060C6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(II)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AF26BF-43F6-4AE6-905B-0964E3558642}"/>
              </a:ext>
            </a:extLst>
          </p:cNvPr>
          <p:cNvSpPr/>
          <p:nvPr/>
        </p:nvSpPr>
        <p:spPr>
          <a:xfrm rot="902879">
            <a:off x="3100431" y="2271642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4059DE-2E1B-674B-37BD-1600E59A71BA}"/>
              </a:ext>
            </a:extLst>
          </p:cNvPr>
          <p:cNvSpPr/>
          <p:nvPr/>
        </p:nvSpPr>
        <p:spPr>
          <a:xfrm rot="18764734">
            <a:off x="2662171" y="2725102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1D6360-A723-1BBA-4CB3-1603B6D6848E}"/>
              </a:ext>
            </a:extLst>
          </p:cNvPr>
          <p:cNvSpPr/>
          <p:nvPr/>
        </p:nvSpPr>
        <p:spPr>
          <a:xfrm>
            <a:off x="3513435" y="2751335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A298CE-362E-620B-D7DC-18B0ACE1F66D}"/>
              </a:ext>
            </a:extLst>
          </p:cNvPr>
          <p:cNvSpPr/>
          <p:nvPr/>
        </p:nvSpPr>
        <p:spPr>
          <a:xfrm rot="1579273">
            <a:off x="2265803" y="3363279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0.4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D10E21-EF6A-53B6-E249-E97CBE7F847B}"/>
              </a:ext>
            </a:extLst>
          </p:cNvPr>
          <p:cNvSpPr/>
          <p:nvPr/>
        </p:nvSpPr>
        <p:spPr>
          <a:xfrm>
            <a:off x="3996894" y="3395091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0.9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CD666D-78C8-0A87-93ED-409010E00B8B}"/>
              </a:ext>
            </a:extLst>
          </p:cNvPr>
          <p:cNvSpPr/>
          <p:nvPr/>
        </p:nvSpPr>
        <p:spPr>
          <a:xfrm>
            <a:off x="1780377" y="3997209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B5117B-58F5-2BD2-09B2-BDD49CBDDA4E}"/>
              </a:ext>
            </a:extLst>
          </p:cNvPr>
          <p:cNvSpPr/>
          <p:nvPr/>
        </p:nvSpPr>
        <p:spPr>
          <a:xfrm rot="1599645">
            <a:off x="2410294" y="4236237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412CCA-5242-68C2-D845-65B0D942199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2873693" y="2460550"/>
            <a:ext cx="243567" cy="298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9A1E24-4721-BACC-3667-AE4547DFABA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15605" y="2479099"/>
            <a:ext cx="234735" cy="309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68036B-576C-351F-38AE-3DAF6540DCBA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446062" y="2943633"/>
            <a:ext cx="256587" cy="436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53F142-0659-0D55-BBD6-5008BF089EAF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1995472" y="3529632"/>
            <a:ext cx="276968" cy="504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0F7E4E-2031-5338-B73B-B7BC3E21483B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2432156" y="3608642"/>
            <a:ext cx="64493" cy="633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B69D10-CF0D-6FBA-2F11-614AAE8E0195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3728530" y="2966430"/>
            <a:ext cx="305269" cy="465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1A62133-DDD3-2841-DDEA-65B2F20EE8C8}"/>
              </a:ext>
            </a:extLst>
          </p:cNvPr>
          <p:cNvSpPr/>
          <p:nvPr/>
        </p:nvSpPr>
        <p:spPr>
          <a:xfrm rot="21190149">
            <a:off x="4039902" y="4057521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00A3BC7-6A93-C232-19D6-266EEFF02C75}"/>
              </a:ext>
            </a:extLst>
          </p:cNvPr>
          <p:cNvCxnSpPr>
            <a:cxnSpLocks/>
            <a:stCxn id="45" idx="0"/>
            <a:endCxn id="9" idx="4"/>
          </p:cNvCxnSpPr>
          <p:nvPr/>
        </p:nvCxnSpPr>
        <p:spPr>
          <a:xfrm flipH="1" flipV="1">
            <a:off x="4122894" y="3647091"/>
            <a:ext cx="28022" cy="411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EB8CEB3-876E-DAA7-A58C-7DC29A8BBD29}"/>
              </a:ext>
            </a:extLst>
          </p:cNvPr>
          <p:cNvSpPr txBox="1"/>
          <p:nvPr/>
        </p:nvSpPr>
        <p:spPr>
          <a:xfrm>
            <a:off x="2834466" y="2983603"/>
            <a:ext cx="84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Bradley Hand" pitchFamily="2" charset="77"/>
              </a:rPr>
              <a:t>l =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8A7667-6CC7-2FBF-06F9-C44ED678A4C7}"/>
              </a:ext>
            </a:extLst>
          </p:cNvPr>
          <p:cNvSpPr txBox="1"/>
          <p:nvPr/>
        </p:nvSpPr>
        <p:spPr>
          <a:xfrm>
            <a:off x="2825896" y="3562262"/>
            <a:ext cx="84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Bradley Hand" pitchFamily="2" charset="77"/>
              </a:rPr>
              <a:t>l =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429C0E-5B7F-70F8-B938-DC60403DA82C}"/>
              </a:ext>
            </a:extLst>
          </p:cNvPr>
          <p:cNvSpPr txBox="1"/>
          <p:nvPr/>
        </p:nvSpPr>
        <p:spPr>
          <a:xfrm>
            <a:off x="2926823" y="4123209"/>
            <a:ext cx="84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Bradley Hand" pitchFamily="2" charset="77"/>
              </a:rPr>
              <a:t>l = 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6C33C80-7B51-AF0E-25A7-E65880BCC07B}"/>
              </a:ext>
            </a:extLst>
          </p:cNvPr>
          <p:cNvSpPr txBox="1"/>
          <p:nvPr/>
        </p:nvSpPr>
        <p:spPr>
          <a:xfrm>
            <a:off x="1913002" y="5134710"/>
            <a:ext cx="265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Interacted items or users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243C3A8-E7C7-3FD1-5B09-6CA5E994F536}"/>
              </a:ext>
            </a:extLst>
          </p:cNvPr>
          <p:cNvSpPr/>
          <p:nvPr/>
        </p:nvSpPr>
        <p:spPr>
          <a:xfrm>
            <a:off x="1423008" y="3719059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DC2D39-5141-A536-8A5B-7A1CE30B0A8D}"/>
              </a:ext>
            </a:extLst>
          </p:cNvPr>
          <p:cNvCxnSpPr>
            <a:cxnSpLocks/>
            <a:stCxn id="54" idx="7"/>
            <a:endCxn id="8" idx="2"/>
          </p:cNvCxnSpPr>
          <p:nvPr/>
        </p:nvCxnSpPr>
        <p:spPr>
          <a:xfrm flipV="1">
            <a:off x="1638103" y="3433410"/>
            <a:ext cx="640763" cy="322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3E74408-FD2E-DD9B-EFBF-8B49EA972CE9}"/>
              </a:ext>
            </a:extLst>
          </p:cNvPr>
          <p:cNvSpPr/>
          <p:nvPr/>
        </p:nvSpPr>
        <p:spPr>
          <a:xfrm rot="1255927">
            <a:off x="4725776" y="3666715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F6B246-F03F-1BB3-77AE-9095A0488EAB}"/>
              </a:ext>
            </a:extLst>
          </p:cNvPr>
          <p:cNvCxnSpPr>
            <a:cxnSpLocks/>
            <a:stCxn id="60" idx="2"/>
            <a:endCxn id="9" idx="6"/>
          </p:cNvCxnSpPr>
          <p:nvPr/>
        </p:nvCxnSpPr>
        <p:spPr>
          <a:xfrm flipH="1" flipV="1">
            <a:off x="4248894" y="3521091"/>
            <a:ext cx="485197" cy="226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A5F42B1-BE56-E1BC-E742-63D9606F5419}"/>
              </a:ext>
            </a:extLst>
          </p:cNvPr>
          <p:cNvSpPr/>
          <p:nvPr/>
        </p:nvSpPr>
        <p:spPr>
          <a:xfrm rot="1599645">
            <a:off x="2019727" y="4227795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906B6C-BE2A-BC3F-25FA-C20309BB2824}"/>
              </a:ext>
            </a:extLst>
          </p:cNvPr>
          <p:cNvCxnSpPr>
            <a:cxnSpLocks/>
            <a:stCxn id="65" idx="0"/>
            <a:endCxn id="8" idx="4"/>
          </p:cNvCxnSpPr>
          <p:nvPr/>
        </p:nvCxnSpPr>
        <p:spPr>
          <a:xfrm flipV="1">
            <a:off x="2202264" y="3602216"/>
            <a:ext cx="133670" cy="638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AA546BD-0751-E734-3EFF-F753EEBCC0C7}"/>
              </a:ext>
            </a:extLst>
          </p:cNvPr>
          <p:cNvSpPr txBox="1"/>
          <p:nvPr/>
        </p:nvSpPr>
        <p:spPr>
          <a:xfrm rot="370206">
            <a:off x="3127352" y="2209913"/>
            <a:ext cx="84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Bradley Hand" pitchFamily="2" charset="77"/>
              </a:rPr>
              <a:t>u</a:t>
            </a:r>
            <a:r>
              <a:rPr lang="en-GB" sz="16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Bradley Hand" pitchFamily="2" charset="77"/>
              </a:rPr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D86DFCF-3A5C-6567-2053-F9EB1775255A}"/>
              </a:ext>
            </a:extLst>
          </p:cNvPr>
          <p:cNvSpPr txBox="1"/>
          <p:nvPr/>
        </p:nvSpPr>
        <p:spPr>
          <a:xfrm>
            <a:off x="1643548" y="3063114"/>
            <a:ext cx="84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Bradley Hand" pitchFamily="2" charset="77"/>
              </a:rPr>
              <a:t>u</a:t>
            </a:r>
            <a:r>
              <a:rPr lang="en-GB" sz="16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Bradley Hand" pitchFamily="2" charset="77"/>
              </a:rPr>
              <a:t>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1C8019-0644-B190-44E4-B038134B2262}"/>
              </a:ext>
            </a:extLst>
          </p:cNvPr>
          <p:cNvSpPr txBox="1"/>
          <p:nvPr/>
        </p:nvSpPr>
        <p:spPr>
          <a:xfrm>
            <a:off x="3927475" y="3107537"/>
            <a:ext cx="84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Bradley Hand" pitchFamily="2" charset="77"/>
              </a:rPr>
              <a:t>u</a:t>
            </a:r>
            <a:r>
              <a:rPr lang="en-GB" sz="16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Bradley Hand" pitchFamily="2" charset="77"/>
              </a:rPr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F25B413-60F3-9DBE-960E-426766B834AE}"/>
              </a:ext>
            </a:extLst>
          </p:cNvPr>
          <p:cNvSpPr txBox="1"/>
          <p:nvPr/>
        </p:nvSpPr>
        <p:spPr>
          <a:xfrm>
            <a:off x="6168339" y="922323"/>
            <a:ext cx="517311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1400" b="0" i="0" u="none" strike="noStrike" dirty="0">
                <a:solidFill>
                  <a:srgbClr val="000000"/>
                </a:solidFill>
                <a:effectLst/>
              </a:rPr>
              <a:t>In essence, collaborative filtering is based on the idea of recommending items by finding similar users or items. However, in GCN-based collaborative filtering, this is done implicitly. GCN utilizes high-level structural information from the user-item bipartite graph to learn users and items.</a:t>
            </a:r>
          </a:p>
          <a:p>
            <a:pPr algn="l"/>
            <a:r>
              <a:rPr lang="en-AU" sz="1400" b="0" i="0" u="none" strike="noStrike" dirty="0">
                <a:solidFill>
                  <a:srgbClr val="000000"/>
                </a:solidFill>
                <a:effectLst/>
              </a:rPr>
              <a:t>We argue that this approach is suboptimal. The bipartite graph may include users with very different preferences who interacted with the same item. A single interaction can disproportionately affect the learned representations of users or items.</a:t>
            </a:r>
          </a:p>
          <a:p>
            <a:pPr algn="l"/>
            <a:r>
              <a:rPr lang="en-AU" sz="1400" b="0" i="0" u="none" strike="noStrike" dirty="0">
                <a:solidFill>
                  <a:srgbClr val="000000"/>
                </a:solidFill>
                <a:effectLst/>
              </a:rPr>
              <a:t>Consider Figure 1, which illustrates a bipartite graph example. Here, user u1u1​ interacts with two items. In the first layer of GCN, u1u1​'s representation is updated based on these two items. In the second layer, each item is represented by user 2 and user 3, respectively. Now, let's assume that user 2 has interacted with many items, while user 3 has interacted with fewer items. In deeper layers of the GCN, user 2's influence on u1u1​'s representation grows stronger due to more interactions and message passing. However, in terms of similarity, user 3 may have a much higher similarity score to u1u1​than user 2. This discrepancy shows how relying solely on the interaction data in the bipartite graph can be suboptimal, as it may not fully capture user or item similarities.</a:t>
            </a:r>
          </a:p>
        </p:txBody>
      </p:sp>
    </p:spTree>
    <p:extLst>
      <p:ext uri="{BB962C8B-B14F-4D97-AF65-F5344CB8AC3E}">
        <p14:creationId xmlns:p14="http://schemas.microsoft.com/office/powerpoint/2010/main" val="26274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FBA7-BA04-48A3-625D-7092E3B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(II)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06E81B3-B1F0-E983-CEF0-A246902DE21C}"/>
              </a:ext>
            </a:extLst>
          </p:cNvPr>
          <p:cNvSpPr>
            <a:spLocks/>
          </p:cNvSpPr>
          <p:nvPr/>
        </p:nvSpPr>
        <p:spPr>
          <a:xfrm>
            <a:off x="2155353" y="2290593"/>
            <a:ext cx="3518873" cy="2095030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9B06809-9D37-A493-99F2-3AB8C9B59F09}"/>
              </a:ext>
            </a:extLst>
          </p:cNvPr>
          <p:cNvSpPr/>
          <p:nvPr/>
        </p:nvSpPr>
        <p:spPr>
          <a:xfrm>
            <a:off x="2763727" y="2346223"/>
            <a:ext cx="2152657" cy="1592922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b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C35D897-AD6A-73D7-91F9-FFB41C3EDC27}"/>
              </a:ext>
            </a:extLst>
          </p:cNvPr>
          <p:cNvSpPr/>
          <p:nvPr/>
        </p:nvSpPr>
        <p:spPr>
          <a:xfrm>
            <a:off x="3736628" y="2495221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200" baseline="-25000" dirty="0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6D528C4-9ED2-E397-B2DA-8BE5CE86A243}"/>
              </a:ext>
            </a:extLst>
          </p:cNvPr>
          <p:cNvSpPr/>
          <p:nvPr/>
        </p:nvSpPr>
        <p:spPr>
          <a:xfrm rot="21131796">
            <a:off x="3170778" y="3193233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200" baseline="-25000" dirty="0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43492B2-70FE-ABFF-19A6-118954A84C27}"/>
              </a:ext>
            </a:extLst>
          </p:cNvPr>
          <p:cNvSpPr/>
          <p:nvPr/>
        </p:nvSpPr>
        <p:spPr>
          <a:xfrm>
            <a:off x="3753911" y="3290664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200" baseline="-25000" dirty="0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ABDF408-DA8E-5903-001B-1F478CA20146}"/>
              </a:ext>
            </a:extLst>
          </p:cNvPr>
          <p:cNvSpPr/>
          <p:nvPr/>
        </p:nvSpPr>
        <p:spPr>
          <a:xfrm>
            <a:off x="4362285" y="3208830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200" baseline="-25000" dirty="0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75D1181-EFE0-407D-D430-11902E65207A}"/>
              </a:ext>
            </a:extLst>
          </p:cNvPr>
          <p:cNvSpPr/>
          <p:nvPr/>
        </p:nvSpPr>
        <p:spPr>
          <a:xfrm rot="1018471">
            <a:off x="2854858" y="3805535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B669AC1-22CC-3C69-D84F-87AE7EBB9690}"/>
              </a:ext>
            </a:extLst>
          </p:cNvPr>
          <p:cNvSpPr/>
          <p:nvPr/>
        </p:nvSpPr>
        <p:spPr>
          <a:xfrm rot="527546">
            <a:off x="4760685" y="3724997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7B9B8FE-AC51-1C40-D636-DCC488EB6A35}"/>
              </a:ext>
            </a:extLst>
          </p:cNvPr>
          <p:cNvSpPr/>
          <p:nvPr/>
        </p:nvSpPr>
        <p:spPr>
          <a:xfrm>
            <a:off x="2416574" y="4220788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DEAC085-89FD-3D51-1DDA-B51C235F0FDD}"/>
              </a:ext>
            </a:extLst>
          </p:cNvPr>
          <p:cNvSpPr/>
          <p:nvPr/>
        </p:nvSpPr>
        <p:spPr>
          <a:xfrm rot="1599645">
            <a:off x="3046491" y="4459816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C3D702D-FFAB-8EA4-9C16-57A62BA2FF01}"/>
              </a:ext>
            </a:extLst>
          </p:cNvPr>
          <p:cNvCxnSpPr>
            <a:stCxn id="75" idx="7"/>
            <a:endCxn id="74" idx="3"/>
          </p:cNvCxnSpPr>
          <p:nvPr/>
        </p:nvCxnSpPr>
        <p:spPr>
          <a:xfrm flipV="1">
            <a:off x="3372951" y="2710316"/>
            <a:ext cx="400582" cy="508550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F30F5-C140-4E14-E7B6-E597EEE8AFF5}"/>
              </a:ext>
            </a:extLst>
          </p:cNvPr>
          <p:cNvCxnSpPr>
            <a:cxnSpLocks/>
            <a:stCxn id="76" idx="0"/>
            <a:endCxn id="74" idx="4"/>
          </p:cNvCxnSpPr>
          <p:nvPr/>
        </p:nvCxnSpPr>
        <p:spPr>
          <a:xfrm flipH="1" flipV="1">
            <a:off x="3862628" y="2747221"/>
            <a:ext cx="17283" cy="543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68037B9-24C8-3DCF-760A-4E7032E4E587}"/>
              </a:ext>
            </a:extLst>
          </p:cNvPr>
          <p:cNvCxnSpPr>
            <a:cxnSpLocks/>
            <a:stCxn id="77" idx="1"/>
            <a:endCxn id="74" idx="5"/>
          </p:cNvCxnSpPr>
          <p:nvPr/>
        </p:nvCxnSpPr>
        <p:spPr>
          <a:xfrm flipH="1" flipV="1">
            <a:off x="3951723" y="2710316"/>
            <a:ext cx="447467" cy="535419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10B21D2-7956-56B6-F415-240500238BEC}"/>
              </a:ext>
            </a:extLst>
          </p:cNvPr>
          <p:cNvCxnSpPr>
            <a:cxnSpLocks/>
            <a:stCxn id="78" idx="0"/>
            <a:endCxn id="75" idx="3"/>
          </p:cNvCxnSpPr>
          <p:nvPr/>
        </p:nvCxnSpPr>
        <p:spPr>
          <a:xfrm flipV="1">
            <a:off x="3017643" y="3419600"/>
            <a:ext cx="202962" cy="391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0AB1C4-57C9-D0BC-54B4-6D337F4DA3DA}"/>
              </a:ext>
            </a:extLst>
          </p:cNvPr>
          <p:cNvCxnSpPr>
            <a:cxnSpLocks/>
            <a:stCxn id="80" idx="7"/>
            <a:endCxn id="78" idx="3"/>
          </p:cNvCxnSpPr>
          <p:nvPr/>
        </p:nvCxnSpPr>
        <p:spPr>
          <a:xfrm flipV="1">
            <a:off x="2631669" y="3990738"/>
            <a:ext cx="237964" cy="2669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55F2040-5AA1-8BB8-295D-1C8DD45BD010}"/>
              </a:ext>
            </a:extLst>
          </p:cNvPr>
          <p:cNvCxnSpPr>
            <a:cxnSpLocks/>
            <a:stCxn id="81" idx="1"/>
            <a:endCxn id="78" idx="5"/>
          </p:cNvCxnSpPr>
          <p:nvPr/>
        </p:nvCxnSpPr>
        <p:spPr>
          <a:xfrm flipH="1" flipV="1">
            <a:off x="3040061" y="4042760"/>
            <a:ext cx="92785" cy="423456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BBB252C-0691-4B13-4E81-600C2780DC3D}"/>
              </a:ext>
            </a:extLst>
          </p:cNvPr>
          <p:cNvCxnSpPr>
            <a:cxnSpLocks/>
            <a:stCxn id="79" idx="1"/>
            <a:endCxn id="77" idx="5"/>
          </p:cNvCxnSpPr>
          <p:nvPr/>
        </p:nvCxnSpPr>
        <p:spPr>
          <a:xfrm flipH="1" flipV="1">
            <a:off x="4577380" y="3423925"/>
            <a:ext cx="234876" cy="325405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BF5B921-9674-DD52-68BE-983751925E2E}"/>
              </a:ext>
            </a:extLst>
          </p:cNvPr>
          <p:cNvSpPr/>
          <p:nvPr/>
        </p:nvSpPr>
        <p:spPr>
          <a:xfrm rot="527546">
            <a:off x="5048244" y="4238568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B301104-1BA0-A637-2F5E-A5326628E312}"/>
              </a:ext>
            </a:extLst>
          </p:cNvPr>
          <p:cNvCxnSpPr>
            <a:cxnSpLocks/>
            <a:stCxn id="89" idx="1"/>
            <a:endCxn id="79" idx="5"/>
          </p:cNvCxnSpPr>
          <p:nvPr/>
        </p:nvCxnSpPr>
        <p:spPr>
          <a:xfrm flipH="1" flipV="1">
            <a:off x="4961114" y="3952664"/>
            <a:ext cx="138701" cy="310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B041E4C-5914-6508-BD04-C2923310F934}"/>
              </a:ext>
            </a:extLst>
          </p:cNvPr>
          <p:cNvSpPr txBox="1"/>
          <p:nvPr/>
        </p:nvSpPr>
        <p:spPr>
          <a:xfrm>
            <a:off x="3513195" y="3600590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960BB07-B8D4-0813-3E9C-E07FA0AD924B}"/>
              </a:ext>
            </a:extLst>
          </p:cNvPr>
          <p:cNvSpPr txBox="1"/>
          <p:nvPr/>
        </p:nvSpPr>
        <p:spPr>
          <a:xfrm>
            <a:off x="3462093" y="4072922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BDA1D0D-DB0E-2271-89F8-E0E32FE2A6AC}"/>
              </a:ext>
            </a:extLst>
          </p:cNvPr>
          <p:cNvSpPr txBox="1"/>
          <p:nvPr/>
        </p:nvSpPr>
        <p:spPr>
          <a:xfrm>
            <a:off x="3645990" y="4494793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3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D92F394-9153-224B-020E-611FE0562FBE}"/>
              </a:ext>
            </a:extLst>
          </p:cNvPr>
          <p:cNvSpPr>
            <a:spLocks/>
          </p:cNvSpPr>
          <p:nvPr/>
        </p:nvSpPr>
        <p:spPr>
          <a:xfrm>
            <a:off x="6269782" y="2290593"/>
            <a:ext cx="3518873" cy="2095030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FFB9FE9-AB1D-607C-46EC-6277940C6B8E}"/>
              </a:ext>
            </a:extLst>
          </p:cNvPr>
          <p:cNvSpPr/>
          <p:nvPr/>
        </p:nvSpPr>
        <p:spPr>
          <a:xfrm>
            <a:off x="6878156" y="2346223"/>
            <a:ext cx="2152657" cy="1592922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b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DE1CF9-394A-54A3-BF70-DD3234DD6D1D}"/>
              </a:ext>
            </a:extLst>
          </p:cNvPr>
          <p:cNvSpPr/>
          <p:nvPr/>
        </p:nvSpPr>
        <p:spPr>
          <a:xfrm>
            <a:off x="7851057" y="2495221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7ACE63-FBFC-536F-775B-570953FC8081}"/>
              </a:ext>
            </a:extLst>
          </p:cNvPr>
          <p:cNvSpPr/>
          <p:nvPr/>
        </p:nvSpPr>
        <p:spPr>
          <a:xfrm rot="20562504">
            <a:off x="7285207" y="3193233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159394C-6AD8-7517-C82B-F2542E0BC724}"/>
              </a:ext>
            </a:extLst>
          </p:cNvPr>
          <p:cNvSpPr/>
          <p:nvPr/>
        </p:nvSpPr>
        <p:spPr>
          <a:xfrm>
            <a:off x="7971855" y="4023907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7AB456D-0108-0B87-E495-DC71E1AC42E1}"/>
              </a:ext>
            </a:extLst>
          </p:cNvPr>
          <p:cNvSpPr/>
          <p:nvPr/>
        </p:nvSpPr>
        <p:spPr>
          <a:xfrm>
            <a:off x="8476714" y="3208830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098FD0C-4BB1-17DD-2E72-D124DC5B93F3}"/>
              </a:ext>
            </a:extLst>
          </p:cNvPr>
          <p:cNvSpPr/>
          <p:nvPr/>
        </p:nvSpPr>
        <p:spPr>
          <a:xfrm rot="1018471">
            <a:off x="6960661" y="3831413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808ABD1-6B5E-FEEE-2247-9FB317EAF953}"/>
              </a:ext>
            </a:extLst>
          </p:cNvPr>
          <p:cNvSpPr/>
          <p:nvPr/>
        </p:nvSpPr>
        <p:spPr>
          <a:xfrm rot="527546">
            <a:off x="8875114" y="3724997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44F73EC-52A0-3A15-4D60-3C3B99B9CD6F}"/>
              </a:ext>
            </a:extLst>
          </p:cNvPr>
          <p:cNvSpPr/>
          <p:nvPr/>
        </p:nvSpPr>
        <p:spPr>
          <a:xfrm>
            <a:off x="6531003" y="4220788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8322A45-CC54-0E44-8531-AA4F3B5AFB3E}"/>
              </a:ext>
            </a:extLst>
          </p:cNvPr>
          <p:cNvSpPr/>
          <p:nvPr/>
        </p:nvSpPr>
        <p:spPr>
          <a:xfrm rot="1599645">
            <a:off x="7160920" y="4459816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5907DAD-6E51-88A4-EE29-EEFACDC1143B}"/>
              </a:ext>
            </a:extLst>
          </p:cNvPr>
          <p:cNvCxnSpPr>
            <a:stCxn id="97" idx="7"/>
            <a:endCxn id="96" idx="3"/>
          </p:cNvCxnSpPr>
          <p:nvPr/>
        </p:nvCxnSpPr>
        <p:spPr>
          <a:xfrm flipV="1">
            <a:off x="7469793" y="2710316"/>
            <a:ext cx="418169" cy="497367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A89618A-72F2-D2AF-F2AE-C6231BA68A3E}"/>
              </a:ext>
            </a:extLst>
          </p:cNvPr>
          <p:cNvCxnSpPr>
            <a:cxnSpLocks/>
            <a:stCxn id="98" idx="1"/>
            <a:endCxn id="97" idx="5"/>
          </p:cNvCxnSpPr>
          <p:nvPr/>
        </p:nvCxnSpPr>
        <p:spPr>
          <a:xfrm flipH="1" flipV="1">
            <a:off x="7522757" y="3377819"/>
            <a:ext cx="486003" cy="682993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6388A20-6F1E-0219-2C6A-20A0A799A433}"/>
              </a:ext>
            </a:extLst>
          </p:cNvPr>
          <p:cNvCxnSpPr>
            <a:cxnSpLocks/>
            <a:stCxn id="99" idx="1"/>
            <a:endCxn id="96" idx="5"/>
          </p:cNvCxnSpPr>
          <p:nvPr/>
        </p:nvCxnSpPr>
        <p:spPr>
          <a:xfrm flipH="1" flipV="1">
            <a:off x="8066152" y="2710316"/>
            <a:ext cx="447467" cy="535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5DB7296-AC75-3869-EE10-0EA3A8922D10}"/>
              </a:ext>
            </a:extLst>
          </p:cNvPr>
          <p:cNvCxnSpPr>
            <a:cxnSpLocks/>
            <a:stCxn id="100" idx="0"/>
            <a:endCxn id="97" idx="3"/>
          </p:cNvCxnSpPr>
          <p:nvPr/>
        </p:nvCxnSpPr>
        <p:spPr>
          <a:xfrm flipV="1">
            <a:off x="7123446" y="3430783"/>
            <a:ext cx="229175" cy="406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2A21A17-19A3-3B1D-B36B-4A95ABB40417}"/>
              </a:ext>
            </a:extLst>
          </p:cNvPr>
          <p:cNvCxnSpPr>
            <a:cxnSpLocks/>
            <a:stCxn id="102" idx="7"/>
            <a:endCxn id="100" idx="3"/>
          </p:cNvCxnSpPr>
          <p:nvPr/>
        </p:nvCxnSpPr>
        <p:spPr>
          <a:xfrm flipV="1">
            <a:off x="6746098" y="4016616"/>
            <a:ext cx="229338" cy="241077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CBD8AA4-FAB9-8AD7-5B5C-791B6786A444}"/>
              </a:ext>
            </a:extLst>
          </p:cNvPr>
          <p:cNvCxnSpPr>
            <a:cxnSpLocks/>
            <a:stCxn id="103" idx="1"/>
            <a:endCxn id="100" idx="5"/>
          </p:cNvCxnSpPr>
          <p:nvPr/>
        </p:nvCxnSpPr>
        <p:spPr>
          <a:xfrm flipH="1" flipV="1">
            <a:off x="7145864" y="4068638"/>
            <a:ext cx="101411" cy="397578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71DC200-F543-1875-7278-C74B69734745}"/>
              </a:ext>
            </a:extLst>
          </p:cNvPr>
          <p:cNvCxnSpPr>
            <a:cxnSpLocks/>
            <a:stCxn id="101" idx="1"/>
            <a:endCxn id="99" idx="5"/>
          </p:cNvCxnSpPr>
          <p:nvPr/>
        </p:nvCxnSpPr>
        <p:spPr>
          <a:xfrm flipH="1" flipV="1">
            <a:off x="8691809" y="3423925"/>
            <a:ext cx="234876" cy="325405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D8BCB6D-7D5E-6139-5921-3C02D3696903}"/>
              </a:ext>
            </a:extLst>
          </p:cNvPr>
          <p:cNvSpPr/>
          <p:nvPr/>
        </p:nvSpPr>
        <p:spPr>
          <a:xfrm rot="527546">
            <a:off x="9162673" y="4238568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EA5B13A-1D49-3D94-EFD8-4C3BE61C576F}"/>
              </a:ext>
            </a:extLst>
          </p:cNvPr>
          <p:cNvCxnSpPr>
            <a:cxnSpLocks/>
            <a:stCxn id="111" idx="1"/>
            <a:endCxn id="101" idx="5"/>
          </p:cNvCxnSpPr>
          <p:nvPr/>
        </p:nvCxnSpPr>
        <p:spPr>
          <a:xfrm flipH="1" flipV="1">
            <a:off x="9075543" y="3952664"/>
            <a:ext cx="138701" cy="310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E2A04B69-9684-AB25-3EF4-7591918ABE8F}"/>
              </a:ext>
            </a:extLst>
          </p:cNvPr>
          <p:cNvSpPr txBox="1"/>
          <p:nvPr/>
        </p:nvSpPr>
        <p:spPr>
          <a:xfrm>
            <a:off x="8211774" y="2722174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9427664-D872-C7D0-C8BE-0C1A4EE131F1}"/>
              </a:ext>
            </a:extLst>
          </p:cNvPr>
          <p:cNvSpPr txBox="1"/>
          <p:nvPr/>
        </p:nvSpPr>
        <p:spPr>
          <a:xfrm>
            <a:off x="8986746" y="3227718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D353FB6-EB0F-5E39-2B3A-796D305C81A4}"/>
              </a:ext>
            </a:extLst>
          </p:cNvPr>
          <p:cNvSpPr txBox="1"/>
          <p:nvPr/>
        </p:nvSpPr>
        <p:spPr>
          <a:xfrm>
            <a:off x="9544610" y="3681720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4BC55BC-F4C3-2A2E-29DE-E81837E79D13}"/>
              </a:ext>
            </a:extLst>
          </p:cNvPr>
          <p:cNvSpPr txBox="1"/>
          <p:nvPr/>
        </p:nvSpPr>
        <p:spPr>
          <a:xfrm>
            <a:off x="5030016" y="2052387"/>
            <a:ext cx="188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top-K neighbours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95C93C1-B964-7A7E-24E4-3B5707692722}"/>
              </a:ext>
            </a:extLst>
          </p:cNvPr>
          <p:cNvCxnSpPr>
            <a:cxnSpLocks/>
            <a:stCxn id="98" idx="7"/>
            <a:endCxn id="99" idx="3"/>
          </p:cNvCxnSpPr>
          <p:nvPr/>
        </p:nvCxnSpPr>
        <p:spPr>
          <a:xfrm flipV="1">
            <a:off x="8186950" y="3423925"/>
            <a:ext cx="326669" cy="636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470BF843-AEE8-9476-A15F-2F738A1693C4}"/>
              </a:ext>
            </a:extLst>
          </p:cNvPr>
          <p:cNvSpPr/>
          <p:nvPr/>
        </p:nvSpPr>
        <p:spPr>
          <a:xfrm>
            <a:off x="8029218" y="4605214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45A7476-84E3-571E-85AD-6277EF793E81}"/>
              </a:ext>
            </a:extLst>
          </p:cNvPr>
          <p:cNvCxnSpPr>
            <a:cxnSpLocks/>
            <a:stCxn id="127" idx="0"/>
            <a:endCxn id="98" idx="4"/>
          </p:cNvCxnSpPr>
          <p:nvPr/>
        </p:nvCxnSpPr>
        <p:spPr>
          <a:xfrm flipH="1" flipV="1">
            <a:off x="8097855" y="4275907"/>
            <a:ext cx="57363" cy="329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A5686C8-63C6-CA27-2489-4BAC1B987BB9}"/>
              </a:ext>
            </a:extLst>
          </p:cNvPr>
          <p:cNvSpPr/>
          <p:nvPr/>
        </p:nvSpPr>
        <p:spPr>
          <a:xfrm>
            <a:off x="5065177" y="3488720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200" baseline="-25000" dirty="0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BDBD6D2-10D4-778E-B117-E8CE078280B7}"/>
              </a:ext>
            </a:extLst>
          </p:cNvPr>
          <p:cNvCxnSpPr>
            <a:cxnSpLocks/>
            <a:stCxn id="64" idx="1"/>
            <a:endCxn id="77" idx="6"/>
          </p:cNvCxnSpPr>
          <p:nvPr/>
        </p:nvCxnSpPr>
        <p:spPr>
          <a:xfrm flipH="1" flipV="1">
            <a:off x="4614285" y="3334830"/>
            <a:ext cx="487797" cy="19079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30B2763-A5C5-6700-DD27-F2024F09C998}"/>
              </a:ext>
            </a:extLst>
          </p:cNvPr>
          <p:cNvCxnSpPr>
            <a:cxnSpLocks/>
            <a:stCxn id="120" idx="0"/>
            <a:endCxn id="77" idx="4"/>
          </p:cNvCxnSpPr>
          <p:nvPr/>
        </p:nvCxnSpPr>
        <p:spPr>
          <a:xfrm flipV="1">
            <a:off x="4483508" y="3460830"/>
            <a:ext cx="4777" cy="489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893BC47E-D342-518B-B570-3F4A773CF8BF}"/>
              </a:ext>
            </a:extLst>
          </p:cNvPr>
          <p:cNvSpPr/>
          <p:nvPr/>
        </p:nvSpPr>
        <p:spPr>
          <a:xfrm>
            <a:off x="4357508" y="3949901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200" baseline="-25000" dirty="0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9C003EF-7B5A-26AE-8235-4A822CE372CF}"/>
              </a:ext>
            </a:extLst>
          </p:cNvPr>
          <p:cNvCxnSpPr>
            <a:cxnSpLocks/>
            <a:stCxn id="120" idx="1"/>
            <a:endCxn id="76" idx="5"/>
          </p:cNvCxnSpPr>
          <p:nvPr/>
        </p:nvCxnSpPr>
        <p:spPr>
          <a:xfrm flipH="1" flipV="1">
            <a:off x="3969006" y="3505759"/>
            <a:ext cx="425407" cy="481047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996248F-C371-EA00-1481-9276AF5B5434}"/>
              </a:ext>
            </a:extLst>
          </p:cNvPr>
          <p:cNvCxnSpPr>
            <a:cxnSpLocks/>
            <a:stCxn id="78" idx="7"/>
            <a:endCxn id="76" idx="3"/>
          </p:cNvCxnSpPr>
          <p:nvPr/>
        </p:nvCxnSpPr>
        <p:spPr>
          <a:xfrm flipV="1">
            <a:off x="3092083" y="3505759"/>
            <a:ext cx="698733" cy="366573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86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D949C-2177-E09A-1D04-8B7AE5570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0" name="Table 289">
            <a:extLst>
              <a:ext uri="{FF2B5EF4-FFF2-40B4-BE49-F238E27FC236}">
                <a16:creationId xmlns:a16="http://schemas.microsoft.com/office/drawing/2014/main" id="{6B1141AD-4D3C-8FFB-75DF-4FFB4E87E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061566"/>
              </p:ext>
            </p:extLst>
          </p:nvPr>
        </p:nvGraphicFramePr>
        <p:xfrm>
          <a:off x="7884146" y="4424441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60006031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566375D-55E5-A7CF-1BB7-6D6470E33BA2}"/>
              </a:ext>
            </a:extLst>
          </p:cNvPr>
          <p:cNvCxnSpPr>
            <a:cxnSpLocks/>
            <a:stCxn id="57" idx="2"/>
            <a:endCxn id="292" idx="0"/>
          </p:cNvCxnSpPr>
          <p:nvPr/>
        </p:nvCxnSpPr>
        <p:spPr>
          <a:xfrm>
            <a:off x="8217853" y="3901653"/>
            <a:ext cx="0" cy="730358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724FD83-303D-187E-2A84-1D2A3BFCA3DA}"/>
              </a:ext>
            </a:extLst>
          </p:cNvPr>
          <p:cNvCxnSpPr>
            <a:cxnSpLocks/>
            <a:stCxn id="53" idx="2"/>
            <a:endCxn id="290" idx="0"/>
          </p:cNvCxnSpPr>
          <p:nvPr/>
        </p:nvCxnSpPr>
        <p:spPr>
          <a:xfrm>
            <a:off x="8102129" y="3755320"/>
            <a:ext cx="0" cy="669121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DC6EDC0-CCA3-2C64-6368-FF0B5DDBDF42}"/>
              </a:ext>
            </a:extLst>
          </p:cNvPr>
          <p:cNvSpPr/>
          <p:nvPr/>
        </p:nvSpPr>
        <p:spPr>
          <a:xfrm>
            <a:off x="7297881" y="2591774"/>
            <a:ext cx="1608496" cy="11635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US" sz="787" baseline="-25000" dirty="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257C027-1813-F84D-F43B-CBF16FBC8CD2}"/>
              </a:ext>
            </a:extLst>
          </p:cNvPr>
          <p:cNvSpPr/>
          <p:nvPr/>
        </p:nvSpPr>
        <p:spPr>
          <a:xfrm>
            <a:off x="7413605" y="2738107"/>
            <a:ext cx="1608496" cy="11635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US" sz="787" baseline="-25000" dirty="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AEC9B4-439C-2DD8-4E92-19CB107CFF01}"/>
              </a:ext>
            </a:extLst>
          </p:cNvPr>
          <p:cNvSpPr/>
          <p:nvPr/>
        </p:nvSpPr>
        <p:spPr>
          <a:xfrm>
            <a:off x="7520707" y="2916562"/>
            <a:ext cx="1608496" cy="12020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Neighbors 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" pitchFamily="2" charset="77"/>
                <a:ea typeface="Cambria Math" panose="02040503050406030204" pitchFamily="18" charset="0"/>
                <a:cs typeface="Arial" panose="020B0604020202020204" pitchFamily="34" charset="0"/>
              </a:rPr>
              <a:t>e</a:t>
            </a:r>
            <a:r>
              <a:rPr lang="en-US" sz="787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" pitchFamily="2" charset="77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 of (u</a:t>
            </a:r>
            <a:r>
              <a:rPr lang="en-US" sz="787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A4A28EB-9696-86A9-9B78-5CF181A41993}"/>
              </a:ext>
            </a:extLst>
          </p:cNvPr>
          <p:cNvSpPr/>
          <p:nvPr/>
        </p:nvSpPr>
        <p:spPr>
          <a:xfrm>
            <a:off x="7624479" y="3119928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e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0D2CA8B-A9B7-4DDA-F22D-5E2052086046}"/>
              </a:ext>
            </a:extLst>
          </p:cNvPr>
          <p:cNvSpPr/>
          <p:nvPr/>
        </p:nvSpPr>
        <p:spPr>
          <a:xfrm>
            <a:off x="8716646" y="3119928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e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2329425-8C8F-6DB2-B3A5-334418DD4189}"/>
              </a:ext>
            </a:extLst>
          </p:cNvPr>
          <p:cNvSpPr/>
          <p:nvPr/>
        </p:nvSpPr>
        <p:spPr>
          <a:xfrm>
            <a:off x="7906042" y="3763336"/>
            <a:ext cx="844337" cy="1901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b="1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Normalized Sum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372A8F-8333-5199-CD0E-7B574DFD9C4B}"/>
              </a:ext>
            </a:extLst>
          </p:cNvPr>
          <p:cNvSpPr txBox="1"/>
          <p:nvPr/>
        </p:nvSpPr>
        <p:spPr>
          <a:xfrm>
            <a:off x="7499252" y="2899525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F7FFB8-EB56-DB11-F85D-3C3E9FC804A4}"/>
              </a:ext>
            </a:extLst>
          </p:cNvPr>
          <p:cNvSpPr txBox="1"/>
          <p:nvPr/>
        </p:nvSpPr>
        <p:spPr>
          <a:xfrm>
            <a:off x="7412686" y="2733082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2F99DED-D943-6187-037F-1308CC15E560}"/>
              </a:ext>
            </a:extLst>
          </p:cNvPr>
          <p:cNvSpPr txBox="1"/>
          <p:nvPr/>
        </p:nvSpPr>
        <p:spPr>
          <a:xfrm>
            <a:off x="7269932" y="2562735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6FDE60E-D85E-A464-0EB8-1FAE7AAF5930}"/>
              </a:ext>
            </a:extLst>
          </p:cNvPr>
          <p:cNvSpPr txBox="1"/>
          <p:nvPr/>
        </p:nvSpPr>
        <p:spPr>
          <a:xfrm>
            <a:off x="7837277" y="2971243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exp(s</a:t>
            </a:r>
            <a:r>
              <a:rPr lang="en-GB" sz="800" baseline="-25000" dirty="0"/>
              <a:t>10</a:t>
            </a:r>
            <a:r>
              <a:rPr lang="en-GB" sz="800" dirty="0"/>
              <a:t>)</a:t>
            </a:r>
          </a:p>
        </p:txBody>
      </p:sp>
      <p:sp>
        <p:nvSpPr>
          <p:cNvPr id="71" name="Summing Junction 70">
            <a:extLst>
              <a:ext uri="{FF2B5EF4-FFF2-40B4-BE49-F238E27FC236}">
                <a16:creationId xmlns:a16="http://schemas.microsoft.com/office/drawing/2014/main" id="{2BC54CE4-C546-C300-44CB-E64BD91A0C70}"/>
              </a:ext>
            </a:extLst>
          </p:cNvPr>
          <p:cNvSpPr/>
          <p:nvPr/>
        </p:nvSpPr>
        <p:spPr>
          <a:xfrm>
            <a:off x="7961458" y="3347154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D82688AB-BE7F-6933-49A7-B84465EA8776}"/>
              </a:ext>
            </a:extLst>
          </p:cNvPr>
          <p:cNvCxnSpPr>
            <a:cxnSpLocks/>
            <a:stCxn id="64" idx="4"/>
            <a:endCxn id="71" idx="2"/>
          </p:cNvCxnSpPr>
          <p:nvPr/>
        </p:nvCxnSpPr>
        <p:spPr>
          <a:xfrm rot="16200000" flipH="1">
            <a:off x="7797389" y="3301117"/>
            <a:ext cx="109193" cy="218946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618434-7ADC-1845-4D12-94CF74752485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8079491" y="3207493"/>
            <a:ext cx="0" cy="139661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07BF860-F6BD-4130-99FC-16EA6A700C7E}"/>
              </a:ext>
            </a:extLst>
          </p:cNvPr>
          <p:cNvSpPr txBox="1"/>
          <p:nvPr/>
        </p:nvSpPr>
        <p:spPr>
          <a:xfrm>
            <a:off x="8222589" y="2971243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exp(s</a:t>
            </a:r>
            <a:r>
              <a:rPr lang="en-GB" sz="800" baseline="-25000" dirty="0"/>
              <a:t>12</a:t>
            </a:r>
            <a:r>
              <a:rPr lang="en-GB" sz="800" dirty="0"/>
              <a:t>)</a:t>
            </a:r>
          </a:p>
        </p:txBody>
      </p:sp>
      <p:sp>
        <p:nvSpPr>
          <p:cNvPr id="76" name="Summing Junction 75">
            <a:extLst>
              <a:ext uri="{FF2B5EF4-FFF2-40B4-BE49-F238E27FC236}">
                <a16:creationId xmlns:a16="http://schemas.microsoft.com/office/drawing/2014/main" id="{ADC779B6-2342-1803-05CE-4948BF60A14E}"/>
              </a:ext>
            </a:extLst>
          </p:cNvPr>
          <p:cNvSpPr/>
          <p:nvPr/>
        </p:nvSpPr>
        <p:spPr>
          <a:xfrm>
            <a:off x="8346770" y="3347154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910ECF4-32D2-D614-0087-C47B181B9FC7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8464803" y="3213246"/>
            <a:ext cx="0" cy="133908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E4210352-822B-D694-036C-B6747D910CF7}"/>
              </a:ext>
            </a:extLst>
          </p:cNvPr>
          <p:cNvCxnSpPr>
            <a:cxnSpLocks/>
            <a:stCxn id="65" idx="4"/>
          </p:cNvCxnSpPr>
          <p:nvPr/>
        </p:nvCxnSpPr>
        <p:spPr>
          <a:xfrm rot="5400000">
            <a:off x="8638854" y="3309123"/>
            <a:ext cx="148954" cy="242697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D783102-6255-2C60-A63B-C9ABE3BDD4F5}"/>
              </a:ext>
            </a:extLst>
          </p:cNvPr>
          <p:cNvCxnSpPr>
            <a:cxnSpLocks/>
            <a:stCxn id="76" idx="4"/>
            <a:endCxn id="66" idx="0"/>
          </p:cNvCxnSpPr>
          <p:nvPr/>
        </p:nvCxnSpPr>
        <p:spPr>
          <a:xfrm flipH="1">
            <a:off x="8328211" y="3583220"/>
            <a:ext cx="136592" cy="18011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B8AB435-CF28-F0CF-0AF6-AD480AF684EF}"/>
              </a:ext>
            </a:extLst>
          </p:cNvPr>
          <p:cNvCxnSpPr>
            <a:cxnSpLocks/>
            <a:stCxn id="71" idx="4"/>
            <a:endCxn id="66" idx="0"/>
          </p:cNvCxnSpPr>
          <p:nvPr/>
        </p:nvCxnSpPr>
        <p:spPr>
          <a:xfrm>
            <a:off x="8079491" y="3583220"/>
            <a:ext cx="248720" cy="18011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EDB53F-69FB-5729-A342-58BA3E0ABC0B}"/>
              </a:ext>
            </a:extLst>
          </p:cNvPr>
          <p:cNvSpPr txBox="1"/>
          <p:nvPr/>
        </p:nvSpPr>
        <p:spPr>
          <a:xfrm>
            <a:off x="774463" y="2787218"/>
            <a:ext cx="964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Calculate </a:t>
            </a:r>
          </a:p>
          <a:p>
            <a:pPr algn="ctr"/>
            <a:r>
              <a:rPr lang="en-US" sz="800" dirty="0"/>
              <a:t>similarities</a:t>
            </a:r>
          </a:p>
          <a:p>
            <a:pPr algn="ctr"/>
            <a:r>
              <a:rPr lang="en-US" sz="800" dirty="0"/>
              <a:t>between users</a:t>
            </a:r>
          </a:p>
        </p:txBody>
      </p:sp>
      <p:graphicFrame>
        <p:nvGraphicFramePr>
          <p:cNvPr id="261" name="Table 260">
            <a:extLst>
              <a:ext uri="{FF2B5EF4-FFF2-40B4-BE49-F238E27FC236}">
                <a16:creationId xmlns:a16="http://schemas.microsoft.com/office/drawing/2014/main" id="{3C22B710-2F77-D418-B350-3F65F540E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615646"/>
              </p:ext>
            </p:extLst>
          </p:nvPr>
        </p:nvGraphicFramePr>
        <p:xfrm>
          <a:off x="10846778" y="4420873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60006031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B7598B63-36FE-61AE-65BD-8EBA83D0FF09}"/>
              </a:ext>
            </a:extLst>
          </p:cNvPr>
          <p:cNvCxnSpPr>
            <a:cxnSpLocks/>
            <a:stCxn id="237" idx="2"/>
            <a:endCxn id="263" idx="0"/>
          </p:cNvCxnSpPr>
          <p:nvPr/>
        </p:nvCxnSpPr>
        <p:spPr>
          <a:xfrm>
            <a:off x="10962321" y="3889473"/>
            <a:ext cx="2131" cy="73897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B3956306-EFAF-A10D-AB9C-09EEB362A663}"/>
              </a:ext>
            </a:extLst>
          </p:cNvPr>
          <p:cNvCxnSpPr>
            <a:cxnSpLocks/>
            <a:stCxn id="236" idx="2"/>
            <a:endCxn id="261" idx="0"/>
          </p:cNvCxnSpPr>
          <p:nvPr/>
        </p:nvCxnSpPr>
        <p:spPr>
          <a:xfrm>
            <a:off x="11062253" y="3743140"/>
            <a:ext cx="2508" cy="677733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eft Bracket 159">
            <a:extLst>
              <a:ext uri="{FF2B5EF4-FFF2-40B4-BE49-F238E27FC236}">
                <a16:creationId xmlns:a16="http://schemas.microsoft.com/office/drawing/2014/main" id="{F0D1EB89-5E54-1F89-A7E9-CAB55171932F}"/>
              </a:ext>
            </a:extLst>
          </p:cNvPr>
          <p:cNvSpPr/>
          <p:nvPr/>
        </p:nvSpPr>
        <p:spPr>
          <a:xfrm rot="16200000">
            <a:off x="479310" y="5184674"/>
            <a:ext cx="136048" cy="911886"/>
          </a:xfrm>
          <a:prstGeom prst="leftBracket">
            <a:avLst/>
          </a:prstGeom>
          <a:ln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22BA8FF-B9CF-DA70-F09B-F2313BEB77E8}"/>
              </a:ext>
            </a:extLst>
          </p:cNvPr>
          <p:cNvSpPr txBox="1"/>
          <p:nvPr/>
        </p:nvSpPr>
        <p:spPr>
          <a:xfrm>
            <a:off x="160258" y="5698565"/>
            <a:ext cx="746001" cy="27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" dirty="0"/>
              <a:t>Input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4F59A7-E019-9E24-993F-CDAFD006A225}"/>
              </a:ext>
            </a:extLst>
          </p:cNvPr>
          <p:cNvSpPr txBox="1"/>
          <p:nvPr/>
        </p:nvSpPr>
        <p:spPr>
          <a:xfrm>
            <a:off x="106075" y="4969224"/>
            <a:ext cx="9118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sz="1100" dirty="0"/>
              <a:t>Interaction log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E07A5B77-396F-F97B-8B4A-F42F8E376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80472"/>
              </p:ext>
            </p:extLst>
          </p:nvPr>
        </p:nvGraphicFramePr>
        <p:xfrm>
          <a:off x="212793" y="2907181"/>
          <a:ext cx="698452" cy="202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53">
                  <a:extLst>
                    <a:ext uri="{9D8B030D-6E8A-4147-A177-3AD203B41FA5}">
                      <a16:colId xmlns:a16="http://schemas.microsoft.com/office/drawing/2014/main" val="2978828279"/>
                    </a:ext>
                  </a:extLst>
                </a:gridCol>
                <a:gridCol w="368599">
                  <a:extLst>
                    <a:ext uri="{9D8B030D-6E8A-4147-A177-3AD203B41FA5}">
                      <a16:colId xmlns:a16="http://schemas.microsoft.com/office/drawing/2014/main" val="4240891112"/>
                    </a:ext>
                  </a:extLst>
                </a:gridCol>
              </a:tblGrid>
              <a:tr h="137935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i_ID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02670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3006238412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775247317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088545114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174778948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330210492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820238138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665937775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206580491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2824326700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451481421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761882327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264BDDA-3312-5105-7C37-7A41ED535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830850"/>
              </p:ext>
            </p:extLst>
          </p:nvPr>
        </p:nvGraphicFramePr>
        <p:xfrm>
          <a:off x="3071429" y="1333623"/>
          <a:ext cx="2474480" cy="1849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448">
                  <a:extLst>
                    <a:ext uri="{9D8B030D-6E8A-4147-A177-3AD203B41FA5}">
                      <a16:colId xmlns:a16="http://schemas.microsoft.com/office/drawing/2014/main" val="996543840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272046325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77767155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205545574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465396647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912069340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897436287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2991430149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821391181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403170523"/>
                    </a:ext>
                  </a:extLst>
                </a:gridCol>
              </a:tblGrid>
              <a:tr h="211779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96692"/>
                  </a:ext>
                </a:extLst>
              </a:tr>
              <a:tr h="18301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100968676"/>
                  </a:ext>
                </a:extLst>
              </a:tr>
              <a:tr h="144009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247713214"/>
                  </a:ext>
                </a:extLst>
              </a:tr>
              <a:tr h="143284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867497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679134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687148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368150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174481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862001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892426492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9A1668D4-7CB1-36F7-31EA-A9747C8BA499}"/>
              </a:ext>
            </a:extLst>
          </p:cNvPr>
          <p:cNvSpPr txBox="1"/>
          <p:nvPr/>
        </p:nvSpPr>
        <p:spPr>
          <a:xfrm>
            <a:off x="5737046" y="1385235"/>
            <a:ext cx="1334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100" b="1" dirty="0"/>
              <a:t>COO (edge_index)</a:t>
            </a:r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E4C15E2D-C1DA-ED89-0164-DBDFE7B77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09270"/>
              </p:ext>
            </p:extLst>
          </p:nvPr>
        </p:nvGraphicFramePr>
        <p:xfrm>
          <a:off x="5879321" y="2021273"/>
          <a:ext cx="1013858" cy="329330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8801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287574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447483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0134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src</a:t>
                      </a: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dst</a:t>
                      </a: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weight</a:t>
                      </a: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01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02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826828006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10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12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20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23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911554028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31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316939636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32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215452779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46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52499460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47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327421027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48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772297857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54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840022995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980736483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78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723856819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84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476450857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86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286497409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87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4129162003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DC9FDBA6-047F-3AEC-84CB-1C7CF3C74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165940"/>
              </p:ext>
            </p:extLst>
          </p:nvPr>
        </p:nvGraphicFramePr>
        <p:xfrm>
          <a:off x="9109590" y="2397997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8806BE90-5DB8-BBD1-F2F5-3B7F6A5A4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61682"/>
              </p:ext>
            </p:extLst>
          </p:nvPr>
        </p:nvGraphicFramePr>
        <p:xfrm>
          <a:off x="9644947" y="2395892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4BF7B3D8-E1F8-0D0B-33DE-3C186FD49ABE}"/>
              </a:ext>
            </a:extLst>
          </p:cNvPr>
          <p:cNvSpPr txBox="1"/>
          <p:nvPr/>
        </p:nvSpPr>
        <p:spPr>
          <a:xfrm>
            <a:off x="8891472" y="2304029"/>
            <a:ext cx="295274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latin typeface="Bradley Hand" pitchFamily="2" charset="77"/>
                <a:cs typeface="Bai Jamjuree" pitchFamily="2" charset="-34"/>
              </a:rPr>
              <a:t>e</a:t>
            </a:r>
            <a:r>
              <a:rPr lang="en-US" sz="1180" baseline="-25000" dirty="0">
                <a:latin typeface="Bradley Hand" pitchFamily="2" charset="77"/>
                <a:cs typeface="Bai Jamjuree" pitchFamily="2" charset="-34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3495F66-ADDD-AFEB-A618-AA9673932447}"/>
              </a:ext>
            </a:extLst>
          </p:cNvPr>
          <p:cNvSpPr txBox="1"/>
          <p:nvPr/>
        </p:nvSpPr>
        <p:spPr>
          <a:xfrm>
            <a:off x="10034758" y="2291217"/>
            <a:ext cx="303288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latin typeface="Bradley Hand" pitchFamily="2" charset="77"/>
                <a:cs typeface="Bai Jamjuree" pitchFamily="2" charset="-34"/>
              </a:rPr>
              <a:t>e</a:t>
            </a:r>
            <a:r>
              <a:rPr lang="en-US" sz="1180" baseline="-25000" dirty="0">
                <a:latin typeface="Bradley Hand" pitchFamily="2" charset="77"/>
                <a:cs typeface="Bai Jamjuree" pitchFamily="2" charset="-34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3C4E88-0A83-2241-B86D-1D65E46D94C7}"/>
              </a:ext>
            </a:extLst>
          </p:cNvPr>
          <p:cNvSpPr txBox="1"/>
          <p:nvPr/>
        </p:nvSpPr>
        <p:spPr>
          <a:xfrm>
            <a:off x="8392516" y="2184220"/>
            <a:ext cx="2447546" cy="21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7" dirty="0"/>
              <a:t>User &amp; Item embeddings for collaborative signals</a:t>
            </a:r>
          </a:p>
        </p:txBody>
      </p:sp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6713623B-6583-4CDC-E4F2-D15371D8C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866134"/>
              </p:ext>
            </p:extLst>
          </p:nvPr>
        </p:nvGraphicFramePr>
        <p:xfrm>
          <a:off x="1761885" y="3534176"/>
          <a:ext cx="823282" cy="186047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3266">
                  <a:extLst>
                    <a:ext uri="{9D8B030D-6E8A-4147-A177-3AD203B41FA5}">
                      <a16:colId xmlns:a16="http://schemas.microsoft.com/office/drawing/2014/main" val="2978828279"/>
                    </a:ext>
                  </a:extLst>
                </a:gridCol>
                <a:gridCol w="267419">
                  <a:extLst>
                    <a:ext uri="{9D8B030D-6E8A-4147-A177-3AD203B41FA5}">
                      <a16:colId xmlns:a16="http://schemas.microsoft.com/office/drawing/2014/main" val="4240891112"/>
                    </a:ext>
                  </a:extLst>
                </a:gridCol>
                <a:gridCol w="312597">
                  <a:extLst>
                    <a:ext uri="{9D8B030D-6E8A-4147-A177-3AD203B41FA5}">
                      <a16:colId xmlns:a16="http://schemas.microsoft.com/office/drawing/2014/main" val="4177930162"/>
                    </a:ext>
                  </a:extLst>
                </a:gridCol>
              </a:tblGrid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i_ID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i_ID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S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02670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12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3006238412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775247317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088545114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15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174778948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23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130901559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s4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554526175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031943139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3728833441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523183740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45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2653267540"/>
                  </a:ext>
                </a:extLst>
              </a:tr>
            </a:tbl>
          </a:graphicData>
        </a:graphic>
      </p:graphicFrame>
      <p:graphicFrame>
        <p:nvGraphicFramePr>
          <p:cNvPr id="134" name="Table 133">
            <a:extLst>
              <a:ext uri="{FF2B5EF4-FFF2-40B4-BE49-F238E27FC236}">
                <a16:creationId xmlns:a16="http://schemas.microsoft.com/office/drawing/2014/main" id="{0246E05F-61FA-08DC-A8B1-66B57B49B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23305"/>
              </p:ext>
            </p:extLst>
          </p:nvPr>
        </p:nvGraphicFramePr>
        <p:xfrm>
          <a:off x="1768773" y="2234407"/>
          <a:ext cx="809506" cy="118393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60520">
                  <a:extLst>
                    <a:ext uri="{9D8B030D-6E8A-4147-A177-3AD203B41FA5}">
                      <a16:colId xmlns:a16="http://schemas.microsoft.com/office/drawing/2014/main" val="2978828279"/>
                    </a:ext>
                  </a:extLst>
                </a:gridCol>
                <a:gridCol w="276045">
                  <a:extLst>
                    <a:ext uri="{9D8B030D-6E8A-4147-A177-3AD203B41FA5}">
                      <a16:colId xmlns:a16="http://schemas.microsoft.com/office/drawing/2014/main" val="4240891112"/>
                    </a:ext>
                  </a:extLst>
                </a:gridCol>
                <a:gridCol w="272941">
                  <a:extLst>
                    <a:ext uri="{9D8B030D-6E8A-4147-A177-3AD203B41FA5}">
                      <a16:colId xmlns:a16="http://schemas.microsoft.com/office/drawing/2014/main" val="4177930162"/>
                    </a:ext>
                  </a:extLst>
                </a:gridCol>
              </a:tblGrid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S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02670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12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3006238412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775247317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088545114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23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2306972631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24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116118942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34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349304445"/>
                  </a:ext>
                </a:extLst>
              </a:tr>
            </a:tbl>
          </a:graphicData>
        </a:graphic>
      </p:graphicFrame>
      <p:sp>
        <p:nvSpPr>
          <p:cNvPr id="236" name="Rectangle 235">
            <a:extLst>
              <a:ext uri="{FF2B5EF4-FFF2-40B4-BE49-F238E27FC236}">
                <a16:creationId xmlns:a16="http://schemas.microsoft.com/office/drawing/2014/main" id="{4232CBF3-32BE-83C7-3A83-038433809805}"/>
              </a:ext>
            </a:extLst>
          </p:cNvPr>
          <p:cNvSpPr/>
          <p:nvPr/>
        </p:nvSpPr>
        <p:spPr>
          <a:xfrm>
            <a:off x="10258005" y="2579594"/>
            <a:ext cx="1608496" cy="11635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US" sz="787" baseline="-25000" dirty="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7839D461-DB41-A18D-436B-FF19B424D0C6}"/>
              </a:ext>
            </a:extLst>
          </p:cNvPr>
          <p:cNvSpPr/>
          <p:nvPr/>
        </p:nvSpPr>
        <p:spPr>
          <a:xfrm>
            <a:off x="10158073" y="2725927"/>
            <a:ext cx="1608496" cy="11635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US" sz="787" baseline="-25000" dirty="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83ED58E-487A-CC5A-EBE0-30D8F74E4B14}"/>
              </a:ext>
            </a:extLst>
          </p:cNvPr>
          <p:cNvSpPr/>
          <p:nvPr/>
        </p:nvSpPr>
        <p:spPr>
          <a:xfrm>
            <a:off x="10058141" y="2904382"/>
            <a:ext cx="1608496" cy="12020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Neighbors 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" pitchFamily="2" charset="77"/>
                <a:ea typeface="Cambria Math" panose="02040503050406030204" pitchFamily="18" charset="0"/>
                <a:cs typeface="Arial" panose="020B0604020202020204" pitchFamily="34" charset="0"/>
              </a:rPr>
              <a:t>e</a:t>
            </a:r>
            <a:r>
              <a:rPr lang="en-US" sz="787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" pitchFamily="2" charset="77"/>
                <a:ea typeface="Cambria Math" panose="02040503050406030204" pitchFamily="18" charset="0"/>
                <a:cs typeface="Arial" panose="020B0604020202020204" pitchFamily="34" charset="0"/>
              </a:rPr>
              <a:t>5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 of (i</a:t>
            </a:r>
            <a:r>
              <a:rPr lang="en-US" sz="787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5DA221BB-BE83-08C0-2CC4-AB35CC1EE4FA}"/>
              </a:ext>
            </a:extLst>
          </p:cNvPr>
          <p:cNvSpPr/>
          <p:nvPr/>
        </p:nvSpPr>
        <p:spPr>
          <a:xfrm>
            <a:off x="10136035" y="3107748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e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4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FC26FC9E-9FAB-DB03-567A-1EC51928BB27}"/>
              </a:ext>
            </a:extLst>
          </p:cNvPr>
          <p:cNvSpPr/>
          <p:nvPr/>
        </p:nvSpPr>
        <p:spPr>
          <a:xfrm>
            <a:off x="11340340" y="3107748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e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7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402DE9DC-C280-62A8-205A-497CC2365ACC}"/>
              </a:ext>
            </a:extLst>
          </p:cNvPr>
          <p:cNvSpPr/>
          <p:nvPr/>
        </p:nvSpPr>
        <p:spPr>
          <a:xfrm>
            <a:off x="10443476" y="3763336"/>
            <a:ext cx="844337" cy="1901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b="1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Normalized Sum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102558B-6CD5-CE03-AAF9-0A0D8EE7C1DB}"/>
              </a:ext>
            </a:extLst>
          </p:cNvPr>
          <p:cNvSpPr txBox="1"/>
          <p:nvPr/>
        </p:nvSpPr>
        <p:spPr>
          <a:xfrm>
            <a:off x="11235754" y="2887345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1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579D3F8-ECF1-2CCC-183A-1A06F2BA921B}"/>
              </a:ext>
            </a:extLst>
          </p:cNvPr>
          <p:cNvSpPr txBox="1"/>
          <p:nvPr/>
        </p:nvSpPr>
        <p:spPr>
          <a:xfrm>
            <a:off x="11321714" y="2720902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2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652F71F3-679C-560D-3450-D64D4AA6DBA5}"/>
              </a:ext>
            </a:extLst>
          </p:cNvPr>
          <p:cNvSpPr txBox="1"/>
          <p:nvPr/>
        </p:nvSpPr>
        <p:spPr>
          <a:xfrm>
            <a:off x="11429125" y="2550555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3</a:t>
            </a:r>
          </a:p>
        </p:txBody>
      </p:sp>
      <p:sp>
        <p:nvSpPr>
          <p:cNvPr id="247" name="Data 246">
            <a:extLst>
              <a:ext uri="{FF2B5EF4-FFF2-40B4-BE49-F238E27FC236}">
                <a16:creationId xmlns:a16="http://schemas.microsoft.com/office/drawing/2014/main" id="{9C9B9AA9-2965-65C5-DBDF-859B7A96BF1B}"/>
              </a:ext>
            </a:extLst>
          </p:cNvPr>
          <p:cNvSpPr/>
          <p:nvPr/>
        </p:nvSpPr>
        <p:spPr>
          <a:xfrm>
            <a:off x="10513712" y="4321285"/>
            <a:ext cx="880910" cy="707963"/>
          </a:xfrm>
          <a:prstGeom prst="flowChartInputOutput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graphicFrame>
        <p:nvGraphicFramePr>
          <p:cNvPr id="263" name="Table 262">
            <a:extLst>
              <a:ext uri="{FF2B5EF4-FFF2-40B4-BE49-F238E27FC236}">
                <a16:creationId xmlns:a16="http://schemas.microsoft.com/office/drawing/2014/main" id="{A4A93CFD-8D60-65CD-89BC-9EBD633B5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006732"/>
              </p:ext>
            </p:extLst>
          </p:nvPr>
        </p:nvGraphicFramePr>
        <p:xfrm>
          <a:off x="10746469" y="4628443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graphicFrame>
        <p:nvGraphicFramePr>
          <p:cNvPr id="264" name="Table 263">
            <a:extLst>
              <a:ext uri="{FF2B5EF4-FFF2-40B4-BE49-F238E27FC236}">
                <a16:creationId xmlns:a16="http://schemas.microsoft.com/office/drawing/2014/main" id="{DB81DE24-AF4C-743A-F6EF-B5CB98DE6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87814"/>
              </p:ext>
            </p:extLst>
          </p:nvPr>
        </p:nvGraphicFramePr>
        <p:xfrm>
          <a:off x="10644406" y="4836013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60006031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9A75C06B-99FA-FC8D-0636-DDCBFB2DB429}"/>
              </a:ext>
            </a:extLst>
          </p:cNvPr>
          <p:cNvCxnSpPr>
            <a:cxnSpLocks/>
            <a:stCxn id="238" idx="2"/>
            <a:endCxn id="264" idx="0"/>
          </p:cNvCxnSpPr>
          <p:nvPr/>
        </p:nvCxnSpPr>
        <p:spPr>
          <a:xfrm>
            <a:off x="10862389" y="4106475"/>
            <a:ext cx="0" cy="729538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r 276">
            <a:extLst>
              <a:ext uri="{FF2B5EF4-FFF2-40B4-BE49-F238E27FC236}">
                <a16:creationId xmlns:a16="http://schemas.microsoft.com/office/drawing/2014/main" id="{0CC30C8F-6400-A1D9-9E7F-972E7F013C88}"/>
              </a:ext>
            </a:extLst>
          </p:cNvPr>
          <p:cNvSpPr/>
          <p:nvPr/>
        </p:nvSpPr>
        <p:spPr>
          <a:xfrm>
            <a:off x="9731780" y="4557234"/>
            <a:ext cx="236066" cy="236066"/>
          </a:xfrm>
          <a:prstGeom prst="flowChar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6D7310A9-4500-63E1-3B7F-37BA0B8F3DCE}"/>
              </a:ext>
            </a:extLst>
          </p:cNvPr>
          <p:cNvCxnSpPr>
            <a:cxnSpLocks/>
            <a:stCxn id="247" idx="2"/>
            <a:endCxn id="277" idx="6"/>
          </p:cNvCxnSpPr>
          <p:nvPr/>
        </p:nvCxnSpPr>
        <p:spPr>
          <a:xfrm flipH="1">
            <a:off x="9967846" y="4675267"/>
            <a:ext cx="633957" cy="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B47D28E3-F146-F670-9717-FCF116D08FAC}"/>
              </a:ext>
            </a:extLst>
          </p:cNvPr>
          <p:cNvCxnSpPr>
            <a:cxnSpLocks/>
            <a:stCxn id="84" idx="2"/>
            <a:endCxn id="277" idx="0"/>
          </p:cNvCxnSpPr>
          <p:nvPr/>
        </p:nvCxnSpPr>
        <p:spPr>
          <a:xfrm flipH="1">
            <a:off x="9849813" y="2535800"/>
            <a:ext cx="13117" cy="2021434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Data 290">
            <a:extLst>
              <a:ext uri="{FF2B5EF4-FFF2-40B4-BE49-F238E27FC236}">
                <a16:creationId xmlns:a16="http://schemas.microsoft.com/office/drawing/2014/main" id="{DE9CEEE2-B3F9-DF04-11C7-5045CB216870}"/>
              </a:ext>
            </a:extLst>
          </p:cNvPr>
          <p:cNvSpPr/>
          <p:nvPr/>
        </p:nvSpPr>
        <p:spPr>
          <a:xfrm flipH="1">
            <a:off x="7788053" y="4321285"/>
            <a:ext cx="891771" cy="707963"/>
          </a:xfrm>
          <a:prstGeom prst="flowChartInputOutput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graphicFrame>
        <p:nvGraphicFramePr>
          <p:cNvPr id="292" name="Table 291">
            <a:extLst>
              <a:ext uri="{FF2B5EF4-FFF2-40B4-BE49-F238E27FC236}">
                <a16:creationId xmlns:a16="http://schemas.microsoft.com/office/drawing/2014/main" id="{C5EA0C4F-2DFE-7F36-7939-EC10FFBD9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892805"/>
              </p:ext>
            </p:extLst>
          </p:nvPr>
        </p:nvGraphicFramePr>
        <p:xfrm>
          <a:off x="7999870" y="4632011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graphicFrame>
        <p:nvGraphicFramePr>
          <p:cNvPr id="293" name="Table 292">
            <a:extLst>
              <a:ext uri="{FF2B5EF4-FFF2-40B4-BE49-F238E27FC236}">
                <a16:creationId xmlns:a16="http://schemas.microsoft.com/office/drawing/2014/main" id="{C855C64C-3F16-014A-627C-147205CA9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4092"/>
              </p:ext>
            </p:extLst>
          </p:nvPr>
        </p:nvGraphicFramePr>
        <p:xfrm>
          <a:off x="8106972" y="4839581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60006031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sp>
        <p:nvSpPr>
          <p:cNvPr id="305" name="Or 304">
            <a:extLst>
              <a:ext uri="{FF2B5EF4-FFF2-40B4-BE49-F238E27FC236}">
                <a16:creationId xmlns:a16="http://schemas.microsoft.com/office/drawing/2014/main" id="{21B74D31-3E31-F3CC-A704-8AE41D6E2824}"/>
              </a:ext>
            </a:extLst>
          </p:cNvPr>
          <p:cNvSpPr/>
          <p:nvPr/>
        </p:nvSpPr>
        <p:spPr>
          <a:xfrm>
            <a:off x="9196423" y="4557234"/>
            <a:ext cx="236066" cy="236066"/>
          </a:xfrm>
          <a:prstGeom prst="flowChar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A2C79FC8-C466-4BF9-3D62-4685B7E6FF32}"/>
              </a:ext>
            </a:extLst>
          </p:cNvPr>
          <p:cNvCxnSpPr>
            <a:cxnSpLocks/>
            <a:stCxn id="82" idx="2"/>
            <a:endCxn id="305" idx="0"/>
          </p:cNvCxnSpPr>
          <p:nvPr/>
        </p:nvCxnSpPr>
        <p:spPr>
          <a:xfrm flipH="1">
            <a:off x="9314456" y="2537905"/>
            <a:ext cx="13117" cy="2019329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E1976536-5E6A-B49E-ACF5-37D3EE9D115F}"/>
              </a:ext>
            </a:extLst>
          </p:cNvPr>
          <p:cNvCxnSpPr>
            <a:cxnSpLocks/>
            <a:stCxn id="291" idx="2"/>
            <a:endCxn id="305" idx="2"/>
          </p:cNvCxnSpPr>
          <p:nvPr/>
        </p:nvCxnSpPr>
        <p:spPr>
          <a:xfrm>
            <a:off x="8590647" y="4675267"/>
            <a:ext cx="605776" cy="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Summing Junction 311">
            <a:extLst>
              <a:ext uri="{FF2B5EF4-FFF2-40B4-BE49-F238E27FC236}">
                <a16:creationId xmlns:a16="http://schemas.microsoft.com/office/drawing/2014/main" id="{4EB1176A-5A96-A73C-021E-3CFE877AEA64}"/>
              </a:ext>
            </a:extLst>
          </p:cNvPr>
          <p:cNvSpPr/>
          <p:nvPr/>
        </p:nvSpPr>
        <p:spPr>
          <a:xfrm>
            <a:off x="9462996" y="5344627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014C675A-BEE7-A47D-81F4-6A2AD405952A}"/>
              </a:ext>
            </a:extLst>
          </p:cNvPr>
          <p:cNvCxnSpPr>
            <a:cxnSpLocks/>
            <a:stCxn id="305" idx="4"/>
            <a:endCxn id="312" idx="2"/>
          </p:cNvCxnSpPr>
          <p:nvPr/>
        </p:nvCxnSpPr>
        <p:spPr>
          <a:xfrm rot="16200000" flipH="1">
            <a:off x="9054046" y="5053710"/>
            <a:ext cx="669360" cy="148540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Elbow Connector 315">
            <a:extLst>
              <a:ext uri="{FF2B5EF4-FFF2-40B4-BE49-F238E27FC236}">
                <a16:creationId xmlns:a16="http://schemas.microsoft.com/office/drawing/2014/main" id="{CAB31272-AE73-B3BB-2393-C1CBAB718210}"/>
              </a:ext>
            </a:extLst>
          </p:cNvPr>
          <p:cNvCxnSpPr>
            <a:cxnSpLocks/>
            <a:stCxn id="277" idx="4"/>
            <a:endCxn id="312" idx="6"/>
          </p:cNvCxnSpPr>
          <p:nvPr/>
        </p:nvCxnSpPr>
        <p:spPr>
          <a:xfrm rot="5400000">
            <a:off x="9439758" y="5052605"/>
            <a:ext cx="669360" cy="150751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>
            <a:extLst>
              <a:ext uri="{FF2B5EF4-FFF2-40B4-BE49-F238E27FC236}">
                <a16:creationId xmlns:a16="http://schemas.microsoft.com/office/drawing/2014/main" id="{D5D9F1C3-ACB8-7CA6-67FC-46C346AB80F9}"/>
              </a:ext>
            </a:extLst>
          </p:cNvPr>
          <p:cNvSpPr/>
          <p:nvPr/>
        </p:nvSpPr>
        <p:spPr>
          <a:xfrm>
            <a:off x="7220745" y="1976086"/>
            <a:ext cx="4848292" cy="3174882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hyperGCN for Collaborative Filtering</a:t>
            </a:r>
          </a:p>
        </p:txBody>
      </p:sp>
      <p:sp>
        <p:nvSpPr>
          <p:cNvPr id="368" name="Left Bracket 367">
            <a:extLst>
              <a:ext uri="{FF2B5EF4-FFF2-40B4-BE49-F238E27FC236}">
                <a16:creationId xmlns:a16="http://schemas.microsoft.com/office/drawing/2014/main" id="{68187BF1-D4A3-1507-8F87-36182B547549}"/>
              </a:ext>
            </a:extLst>
          </p:cNvPr>
          <p:cNvSpPr/>
          <p:nvPr/>
        </p:nvSpPr>
        <p:spPr>
          <a:xfrm rot="16200000">
            <a:off x="4330532" y="3138556"/>
            <a:ext cx="136047" cy="5004124"/>
          </a:xfrm>
          <a:prstGeom prst="leftBracket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B899736-66FC-9EBD-E8A5-6AD711128229}"/>
              </a:ext>
            </a:extLst>
          </p:cNvPr>
          <p:cNvSpPr txBox="1"/>
          <p:nvPr/>
        </p:nvSpPr>
        <p:spPr>
          <a:xfrm>
            <a:off x="3749976" y="5698565"/>
            <a:ext cx="1137590" cy="27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" dirty="0"/>
              <a:t>Pre-process</a:t>
            </a:r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4CBCC5C1-7A82-D21D-34CA-8B5DB1B88F15}"/>
              </a:ext>
            </a:extLst>
          </p:cNvPr>
          <p:cNvSpPr/>
          <p:nvPr/>
        </p:nvSpPr>
        <p:spPr>
          <a:xfrm rot="16200000">
            <a:off x="9587192" y="3156824"/>
            <a:ext cx="123531" cy="4955062"/>
          </a:xfrm>
          <a:prstGeom prst="leftBracke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9ED2E8-81FF-7D64-6B68-7650EE94E6FE}"/>
              </a:ext>
            </a:extLst>
          </p:cNvPr>
          <p:cNvSpPr txBox="1"/>
          <p:nvPr/>
        </p:nvSpPr>
        <p:spPr>
          <a:xfrm>
            <a:off x="8084521" y="5698565"/>
            <a:ext cx="3060802" cy="27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" dirty="0"/>
              <a:t>Embedding &amp; Optimization &amp; Prediction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C7106B3-5BD3-60B2-8D0B-07581452D156}"/>
              </a:ext>
            </a:extLst>
          </p:cNvPr>
          <p:cNvSpPr txBox="1"/>
          <p:nvPr/>
        </p:nvSpPr>
        <p:spPr>
          <a:xfrm>
            <a:off x="3467569" y="1047820"/>
            <a:ext cx="1671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sz="1100" b="1" dirty="0"/>
              <a:t>Adjacency Matrix (AM)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3AE8ED4-B14F-B21D-CFC9-3147FD4C08CD}"/>
              </a:ext>
            </a:extLst>
          </p:cNvPr>
          <p:cNvCxnSpPr>
            <a:cxnSpLocks/>
          </p:cNvCxnSpPr>
          <p:nvPr/>
        </p:nvCxnSpPr>
        <p:spPr>
          <a:xfrm>
            <a:off x="947013" y="3269174"/>
            <a:ext cx="757426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5B3EFA2D-B924-AA11-0961-430B5B3F4DAD}"/>
              </a:ext>
            </a:extLst>
          </p:cNvPr>
          <p:cNvSpPr/>
          <p:nvPr/>
        </p:nvSpPr>
        <p:spPr>
          <a:xfrm>
            <a:off x="1621216" y="1785207"/>
            <a:ext cx="1112729" cy="3736619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Similarity Matrix (SM)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02D37-8E17-BE2C-EC60-BFE0F958B0F7}"/>
              </a:ext>
            </a:extLst>
          </p:cNvPr>
          <p:cNvSpPr txBox="1"/>
          <p:nvPr/>
        </p:nvSpPr>
        <p:spPr>
          <a:xfrm>
            <a:off x="774463" y="4261933"/>
            <a:ext cx="964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Calculate</a:t>
            </a:r>
          </a:p>
          <a:p>
            <a:pPr algn="ctr"/>
            <a:r>
              <a:rPr lang="en-US" sz="800" dirty="0"/>
              <a:t>similarities</a:t>
            </a:r>
          </a:p>
          <a:p>
            <a:pPr algn="ctr"/>
            <a:r>
              <a:rPr lang="en-US" sz="800" dirty="0"/>
              <a:t>between items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D893EA-6CFC-D816-1D0E-8DD97B7E8C7B}"/>
              </a:ext>
            </a:extLst>
          </p:cNvPr>
          <p:cNvSpPr txBox="1"/>
          <p:nvPr/>
        </p:nvSpPr>
        <p:spPr>
          <a:xfrm>
            <a:off x="2957003" y="3176915"/>
            <a:ext cx="2096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threshold by top-K (</a:t>
            </a:r>
            <a:r>
              <a:rPr lang="en-AU" sz="11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e.g.,</a:t>
            </a:r>
            <a:r>
              <a:rPr lang="en-GB" sz="1100" dirty="0"/>
              <a:t> top-2 for users, top-3 for items)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6BC396-A135-2C15-183E-F87A550C7BDE}"/>
              </a:ext>
            </a:extLst>
          </p:cNvPr>
          <p:cNvSpPr txBox="1"/>
          <p:nvPr/>
        </p:nvSpPr>
        <p:spPr>
          <a:xfrm>
            <a:off x="10348833" y="2971243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exp(s</a:t>
            </a:r>
            <a:r>
              <a:rPr lang="en-GB" sz="800" baseline="-25000" dirty="0"/>
              <a:t>54</a:t>
            </a:r>
            <a:r>
              <a:rPr lang="en-GB" sz="800" dirty="0"/>
              <a:t>)</a:t>
            </a:r>
          </a:p>
        </p:txBody>
      </p:sp>
      <p:sp>
        <p:nvSpPr>
          <p:cNvPr id="46" name="Summing Junction 45">
            <a:extLst>
              <a:ext uri="{FF2B5EF4-FFF2-40B4-BE49-F238E27FC236}">
                <a16:creationId xmlns:a16="http://schemas.microsoft.com/office/drawing/2014/main" id="{34A54870-314C-3853-A1FA-B1535609F67B}"/>
              </a:ext>
            </a:extLst>
          </p:cNvPr>
          <p:cNvSpPr/>
          <p:nvPr/>
        </p:nvSpPr>
        <p:spPr>
          <a:xfrm>
            <a:off x="10473014" y="3347154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0B4A48D-0D69-A6F0-2C13-99DF5BDDA864}"/>
              </a:ext>
            </a:extLst>
          </p:cNvPr>
          <p:cNvCxnSpPr>
            <a:cxnSpLocks/>
            <a:stCxn id="239" idx="4"/>
            <a:endCxn id="46" idx="2"/>
          </p:cNvCxnSpPr>
          <p:nvPr/>
        </p:nvCxnSpPr>
        <p:spPr>
          <a:xfrm rot="16200000" flipH="1">
            <a:off x="10302855" y="3295027"/>
            <a:ext cx="121373" cy="218946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346825-2FF1-9034-C940-FF7F4BFCE65F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0591047" y="3195313"/>
            <a:ext cx="0" cy="151841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19C5FC-CBDB-F874-3DB4-150669BEFD3F}"/>
              </a:ext>
            </a:extLst>
          </p:cNvPr>
          <p:cNvSpPr txBox="1"/>
          <p:nvPr/>
        </p:nvSpPr>
        <p:spPr>
          <a:xfrm>
            <a:off x="10863535" y="2971243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exp(s</a:t>
            </a:r>
            <a:r>
              <a:rPr lang="en-GB" sz="800" baseline="-25000" dirty="0"/>
              <a:t>57</a:t>
            </a:r>
            <a:r>
              <a:rPr lang="en-GB" sz="800" dirty="0"/>
              <a:t>)</a:t>
            </a:r>
          </a:p>
        </p:txBody>
      </p:sp>
      <p:sp>
        <p:nvSpPr>
          <p:cNvPr id="22" name="Summing Junction 21">
            <a:extLst>
              <a:ext uri="{FF2B5EF4-FFF2-40B4-BE49-F238E27FC236}">
                <a16:creationId xmlns:a16="http://schemas.microsoft.com/office/drawing/2014/main" id="{885B4E4F-F4B7-47E1-6A86-74FFACC17681}"/>
              </a:ext>
            </a:extLst>
          </p:cNvPr>
          <p:cNvSpPr/>
          <p:nvPr/>
        </p:nvSpPr>
        <p:spPr>
          <a:xfrm>
            <a:off x="10987716" y="3347154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CB35F9-CB1F-DE9B-FA6A-73EADF06813E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1105749" y="3201066"/>
            <a:ext cx="0" cy="146088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C6506B5-D2F1-4C43-1EDB-F2FB7D8D9F60}"/>
              </a:ext>
            </a:extLst>
          </p:cNvPr>
          <p:cNvCxnSpPr>
            <a:cxnSpLocks/>
            <a:stCxn id="240" idx="4"/>
          </p:cNvCxnSpPr>
          <p:nvPr/>
        </p:nvCxnSpPr>
        <p:spPr>
          <a:xfrm rot="5400000">
            <a:off x="11262548" y="3296943"/>
            <a:ext cx="148954" cy="242697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67ACF8-C718-361F-1B00-A474EC2E44FF}"/>
              </a:ext>
            </a:extLst>
          </p:cNvPr>
          <p:cNvCxnSpPr>
            <a:cxnSpLocks/>
            <a:stCxn id="22" idx="4"/>
            <a:endCxn id="241" idx="0"/>
          </p:cNvCxnSpPr>
          <p:nvPr/>
        </p:nvCxnSpPr>
        <p:spPr>
          <a:xfrm flipH="1">
            <a:off x="10865645" y="3583220"/>
            <a:ext cx="240104" cy="18011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195DC7-FFD2-27E0-E18C-DDBE1CF1B75D}"/>
              </a:ext>
            </a:extLst>
          </p:cNvPr>
          <p:cNvCxnSpPr>
            <a:cxnSpLocks/>
            <a:stCxn id="46" idx="4"/>
            <a:endCxn id="241" idx="0"/>
          </p:cNvCxnSpPr>
          <p:nvPr/>
        </p:nvCxnSpPr>
        <p:spPr>
          <a:xfrm>
            <a:off x="10591047" y="3583220"/>
            <a:ext cx="274598" cy="18011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0DC052E-E4CA-F1EA-0991-80B1188EF344}"/>
              </a:ext>
            </a:extLst>
          </p:cNvPr>
          <p:cNvCxnSpPr>
            <a:cxnSpLocks/>
          </p:cNvCxnSpPr>
          <p:nvPr/>
        </p:nvCxnSpPr>
        <p:spPr>
          <a:xfrm>
            <a:off x="6927683" y="3969676"/>
            <a:ext cx="252368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D9501DC-5217-1A01-2CD9-33A7AADF1325}"/>
              </a:ext>
            </a:extLst>
          </p:cNvPr>
          <p:cNvCxnSpPr>
            <a:cxnSpLocks/>
            <a:stCxn id="60" idx="2"/>
            <a:endCxn id="293" idx="0"/>
          </p:cNvCxnSpPr>
          <p:nvPr/>
        </p:nvCxnSpPr>
        <p:spPr>
          <a:xfrm>
            <a:off x="8324955" y="4118655"/>
            <a:ext cx="0" cy="72092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ADF0F752-185A-492B-38DD-F9AA778DDEFD}"/>
              </a:ext>
            </a:extLst>
          </p:cNvPr>
          <p:cNvSpPr/>
          <p:nvPr/>
        </p:nvSpPr>
        <p:spPr>
          <a:xfrm>
            <a:off x="205719" y="1248454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u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1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AD835E8-0250-57B1-9E4E-3E4466C31708}"/>
              </a:ext>
            </a:extLst>
          </p:cNvPr>
          <p:cNvSpPr/>
          <p:nvPr/>
        </p:nvSpPr>
        <p:spPr>
          <a:xfrm>
            <a:off x="205719" y="1599260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u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2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5750C13B-B2BC-05E5-BE52-0CB34021A51F}"/>
              </a:ext>
            </a:extLst>
          </p:cNvPr>
          <p:cNvSpPr/>
          <p:nvPr/>
        </p:nvSpPr>
        <p:spPr>
          <a:xfrm>
            <a:off x="628411" y="1785207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3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A7976E9-9987-F20D-283F-A5F253F8A46A}"/>
              </a:ext>
            </a:extLst>
          </p:cNvPr>
          <p:cNvSpPr/>
          <p:nvPr/>
        </p:nvSpPr>
        <p:spPr>
          <a:xfrm>
            <a:off x="628411" y="1442070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2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D5F8731-A4C0-8B37-7ED4-3C067439F6DB}"/>
              </a:ext>
            </a:extLst>
          </p:cNvPr>
          <p:cNvSpPr/>
          <p:nvPr/>
        </p:nvSpPr>
        <p:spPr>
          <a:xfrm>
            <a:off x="628411" y="1098933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1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C34F22B-81D3-0C3A-08D5-70009F7FFECD}"/>
              </a:ext>
            </a:extLst>
          </p:cNvPr>
          <p:cNvCxnSpPr>
            <a:cxnSpLocks/>
            <a:stCxn id="146" idx="6"/>
            <a:endCxn id="147" idx="2"/>
          </p:cNvCxnSpPr>
          <p:nvPr/>
        </p:nvCxnSpPr>
        <p:spPr>
          <a:xfrm>
            <a:off x="441785" y="1717293"/>
            <a:ext cx="186626" cy="185947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07D925C-038D-F4F3-1CE7-C865E832D197}"/>
              </a:ext>
            </a:extLst>
          </p:cNvPr>
          <p:cNvCxnSpPr>
            <a:cxnSpLocks/>
            <a:stCxn id="145" idx="6"/>
            <a:endCxn id="148" idx="2"/>
          </p:cNvCxnSpPr>
          <p:nvPr/>
        </p:nvCxnSpPr>
        <p:spPr>
          <a:xfrm>
            <a:off x="441785" y="1366487"/>
            <a:ext cx="186626" cy="19361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E2DCF45-B4D3-3738-5610-9D65E55C5465}"/>
              </a:ext>
            </a:extLst>
          </p:cNvPr>
          <p:cNvCxnSpPr>
            <a:cxnSpLocks/>
            <a:stCxn id="145" idx="7"/>
            <a:endCxn id="149" idx="2"/>
          </p:cNvCxnSpPr>
          <p:nvPr/>
        </p:nvCxnSpPr>
        <p:spPr>
          <a:xfrm flipV="1">
            <a:off x="407214" y="1216966"/>
            <a:ext cx="221197" cy="66059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7B307E5-695F-8F4D-15B9-F7F7531F4B52}"/>
              </a:ext>
            </a:extLst>
          </p:cNvPr>
          <p:cNvCxnSpPr>
            <a:cxnSpLocks/>
            <a:stCxn id="146" idx="7"/>
            <a:endCxn id="149" idx="2"/>
          </p:cNvCxnSpPr>
          <p:nvPr/>
        </p:nvCxnSpPr>
        <p:spPr>
          <a:xfrm flipV="1">
            <a:off x="407214" y="1216966"/>
            <a:ext cx="221197" cy="416865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3F8FC31A-556E-18D7-8F19-279202865779}"/>
              </a:ext>
            </a:extLst>
          </p:cNvPr>
          <p:cNvSpPr/>
          <p:nvPr/>
        </p:nvSpPr>
        <p:spPr>
          <a:xfrm>
            <a:off x="628411" y="2128344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4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9D60864-7564-48EB-7F7C-D0D742722805}"/>
              </a:ext>
            </a:extLst>
          </p:cNvPr>
          <p:cNvCxnSpPr>
            <a:cxnSpLocks/>
            <a:stCxn id="145" idx="5"/>
            <a:endCxn id="171" idx="1"/>
          </p:cNvCxnSpPr>
          <p:nvPr/>
        </p:nvCxnSpPr>
        <p:spPr>
          <a:xfrm>
            <a:off x="407214" y="1449949"/>
            <a:ext cx="255768" cy="71296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0D1076D0-1E4D-800C-3A2E-C8EFCB55B5AA}"/>
              </a:ext>
            </a:extLst>
          </p:cNvPr>
          <p:cNvSpPr/>
          <p:nvPr/>
        </p:nvSpPr>
        <p:spPr>
          <a:xfrm>
            <a:off x="202847" y="1924184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u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3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641F114-8E56-77EE-ABA2-223CC45AE809}"/>
              </a:ext>
            </a:extLst>
          </p:cNvPr>
          <p:cNvCxnSpPr>
            <a:cxnSpLocks/>
            <a:stCxn id="175" idx="7"/>
            <a:endCxn id="147" idx="2"/>
          </p:cNvCxnSpPr>
          <p:nvPr/>
        </p:nvCxnSpPr>
        <p:spPr>
          <a:xfrm flipV="1">
            <a:off x="404342" y="1903240"/>
            <a:ext cx="224069" cy="55515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1EA559D-2BAF-9027-FD71-6521B3E6DC17}"/>
              </a:ext>
            </a:extLst>
          </p:cNvPr>
          <p:cNvCxnSpPr>
            <a:cxnSpLocks/>
            <a:stCxn id="175" idx="6"/>
            <a:endCxn id="171" idx="2"/>
          </p:cNvCxnSpPr>
          <p:nvPr/>
        </p:nvCxnSpPr>
        <p:spPr>
          <a:xfrm>
            <a:off x="438913" y="2042217"/>
            <a:ext cx="189498" cy="20416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C26BE7B-1A63-F91B-B1B9-49D756C3BE1F}"/>
              </a:ext>
            </a:extLst>
          </p:cNvPr>
          <p:cNvCxnSpPr>
            <a:cxnSpLocks/>
          </p:cNvCxnSpPr>
          <p:nvPr/>
        </p:nvCxnSpPr>
        <p:spPr>
          <a:xfrm>
            <a:off x="5076659" y="3275648"/>
            <a:ext cx="0" cy="263328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C85F94A-589F-E422-1EC0-C1565CC49EC3}"/>
              </a:ext>
            </a:extLst>
          </p:cNvPr>
          <p:cNvCxnSpPr>
            <a:cxnSpLocks/>
            <a:stCxn id="175" idx="7"/>
            <a:endCxn id="149" idx="3"/>
          </p:cNvCxnSpPr>
          <p:nvPr/>
        </p:nvCxnSpPr>
        <p:spPr>
          <a:xfrm flipV="1">
            <a:off x="404342" y="1300428"/>
            <a:ext cx="258640" cy="658327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55501BC5-4195-F90C-9391-820BA806BCE3}"/>
              </a:ext>
            </a:extLst>
          </p:cNvPr>
          <p:cNvSpPr txBox="1"/>
          <p:nvPr/>
        </p:nvSpPr>
        <p:spPr>
          <a:xfrm>
            <a:off x="5761482" y="1601060"/>
            <a:ext cx="1242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dirty="0"/>
              <a:t>The edge weight is</a:t>
            </a:r>
          </a:p>
          <a:p>
            <a:pPr algn="ctr"/>
            <a:r>
              <a:rPr lang="en-GB" sz="1050" dirty="0"/>
              <a:t>similarity 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25E7B43-F85E-083A-5710-8849A07FA584}"/>
              </a:ext>
            </a:extLst>
          </p:cNvPr>
          <p:cNvSpPr/>
          <p:nvPr/>
        </p:nvSpPr>
        <p:spPr>
          <a:xfrm>
            <a:off x="191349" y="2283616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u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2FE0B5-8074-E7FD-59EE-327B371E83DD}"/>
              </a:ext>
            </a:extLst>
          </p:cNvPr>
          <p:cNvSpPr/>
          <p:nvPr/>
        </p:nvSpPr>
        <p:spPr>
          <a:xfrm>
            <a:off x="625538" y="2487776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5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53C2E8-A593-D864-5C2B-0816E2E1DA5A}"/>
              </a:ext>
            </a:extLst>
          </p:cNvPr>
          <p:cNvCxnSpPr>
            <a:cxnSpLocks/>
            <a:stCxn id="2" idx="6"/>
            <a:endCxn id="171" idx="2"/>
          </p:cNvCxnSpPr>
          <p:nvPr/>
        </p:nvCxnSpPr>
        <p:spPr>
          <a:xfrm flipV="1">
            <a:off x="427415" y="2246377"/>
            <a:ext cx="200996" cy="155272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014F6D-5FFA-AB40-FDA4-58A25CED0F16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427415" y="2401649"/>
            <a:ext cx="198123" cy="20416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0BB78C-1D35-15C6-9AAD-62759E8DB027}"/>
              </a:ext>
            </a:extLst>
          </p:cNvPr>
          <p:cNvCxnSpPr>
            <a:cxnSpLocks/>
            <a:stCxn id="175" idx="6"/>
            <a:endCxn id="3" idx="2"/>
          </p:cNvCxnSpPr>
          <p:nvPr/>
        </p:nvCxnSpPr>
        <p:spPr>
          <a:xfrm>
            <a:off x="438913" y="2042217"/>
            <a:ext cx="186625" cy="563592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5B1C4F-F6D2-9AF5-DF5E-CD519753F6BE}"/>
              </a:ext>
            </a:extLst>
          </p:cNvPr>
          <p:cNvCxnSpPr>
            <a:cxnSpLocks/>
          </p:cNvCxnSpPr>
          <p:nvPr/>
        </p:nvCxnSpPr>
        <p:spPr>
          <a:xfrm>
            <a:off x="952766" y="4258332"/>
            <a:ext cx="757426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76A16AA-8891-FDDC-3F84-019E4FF53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49290"/>
              </p:ext>
            </p:extLst>
          </p:nvPr>
        </p:nvGraphicFramePr>
        <p:xfrm>
          <a:off x="3071429" y="3625053"/>
          <a:ext cx="2474480" cy="1849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448">
                  <a:extLst>
                    <a:ext uri="{9D8B030D-6E8A-4147-A177-3AD203B41FA5}">
                      <a16:colId xmlns:a16="http://schemas.microsoft.com/office/drawing/2014/main" val="996543840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272046325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77767155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205545574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465396647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912069340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897436287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2991430149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821391181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403170523"/>
                    </a:ext>
                  </a:extLst>
                </a:gridCol>
              </a:tblGrid>
              <a:tr h="211779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96692"/>
                  </a:ext>
                </a:extLst>
              </a:tr>
              <a:tr h="18301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01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02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100968676"/>
                  </a:ext>
                </a:extLst>
              </a:tr>
              <a:tr h="144009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247713214"/>
                  </a:ext>
                </a:extLst>
              </a:tr>
              <a:tr h="143284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867497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31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679134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47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48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687148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54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56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57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368150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64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67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174481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74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76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862001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84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86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87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892426492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3F0260-F20B-4456-0066-D96722308440}"/>
              </a:ext>
            </a:extLst>
          </p:cNvPr>
          <p:cNvCxnSpPr>
            <a:cxnSpLocks/>
          </p:cNvCxnSpPr>
          <p:nvPr/>
        </p:nvCxnSpPr>
        <p:spPr>
          <a:xfrm>
            <a:off x="5587717" y="3949550"/>
            <a:ext cx="252368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D1F5984-328A-933A-FB68-AD85C5115C87}"/>
              </a:ext>
            </a:extLst>
          </p:cNvPr>
          <p:cNvCxnSpPr>
            <a:cxnSpLocks/>
          </p:cNvCxnSpPr>
          <p:nvPr/>
        </p:nvCxnSpPr>
        <p:spPr>
          <a:xfrm>
            <a:off x="2784553" y="2902961"/>
            <a:ext cx="252368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3BFD4B-C4E1-6273-F36D-B1ACCF8D1CBD}"/>
              </a:ext>
            </a:extLst>
          </p:cNvPr>
          <p:cNvSpPr txBox="1"/>
          <p:nvPr/>
        </p:nvSpPr>
        <p:spPr>
          <a:xfrm>
            <a:off x="10665358" y="327929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925488-28CC-527F-6A21-5E005E85D463}"/>
              </a:ext>
            </a:extLst>
          </p:cNvPr>
          <p:cNvSpPr txBox="1"/>
          <p:nvPr/>
        </p:nvSpPr>
        <p:spPr>
          <a:xfrm>
            <a:off x="9862930" y="5340370"/>
            <a:ext cx="8024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Prediction</a:t>
            </a:r>
            <a:endParaRPr lang="en-GB" sz="1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36D9F97-FF95-9F7E-E65A-CDCA67FD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893"/>
            <a:ext cx="10515600" cy="954041"/>
          </a:xfrm>
        </p:spPr>
        <p:txBody>
          <a:bodyPr/>
          <a:lstStyle/>
          <a:p>
            <a:pPr algn="ctr"/>
            <a:r>
              <a:rPr lang="en-GB" dirty="0"/>
              <a:t>HyperGCN in brief</a:t>
            </a:r>
          </a:p>
        </p:txBody>
      </p:sp>
    </p:spTree>
    <p:extLst>
      <p:ext uri="{BB962C8B-B14F-4D97-AF65-F5344CB8AC3E}">
        <p14:creationId xmlns:p14="http://schemas.microsoft.com/office/powerpoint/2010/main" val="156972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DB55-A633-A9C1-B300-5FA8D389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initial experimental results.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4E15-7E9A-B3DB-60CB-301F65F53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6420"/>
          </a:xfrm>
        </p:spPr>
        <p:txBody>
          <a:bodyPr/>
          <a:lstStyle/>
          <a:p>
            <a:r>
              <a:rPr lang="en-GB" dirty="0"/>
              <a:t>Quite positive.</a:t>
            </a:r>
          </a:p>
        </p:txBody>
      </p:sp>
    </p:spTree>
    <p:extLst>
      <p:ext uri="{BB962C8B-B14F-4D97-AF65-F5344CB8AC3E}">
        <p14:creationId xmlns:p14="http://schemas.microsoft.com/office/powerpoint/2010/main" val="364915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26726DF-EB24-C0E8-C893-ADCAA59B3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01800"/>
              </p:ext>
            </p:extLst>
          </p:nvPr>
        </p:nvGraphicFramePr>
        <p:xfrm>
          <a:off x="6038637" y="1202311"/>
          <a:ext cx="2738736" cy="2656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304">
                  <a:extLst>
                    <a:ext uri="{9D8B030D-6E8A-4147-A177-3AD203B41FA5}">
                      <a16:colId xmlns:a16="http://schemas.microsoft.com/office/drawing/2014/main" val="996543840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27204632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7776715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205545574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3465396647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912069340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61398835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723316992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3995093518"/>
                    </a:ext>
                  </a:extLst>
                </a:gridCol>
              </a:tblGrid>
              <a:tr h="306087"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bg1"/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 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(N)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N+1 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N+M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96692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100968676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24771321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867497743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(N)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67913445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687148530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40940729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78354342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N+M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53587449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087798D1-B9DA-8716-1B4B-646252803BAA}"/>
              </a:ext>
            </a:extLst>
          </p:cNvPr>
          <p:cNvSpPr txBox="1"/>
          <p:nvPr/>
        </p:nvSpPr>
        <p:spPr>
          <a:xfrm>
            <a:off x="6591638" y="543227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Adjacency Matrix (AM)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2EFF7D-8929-C037-51F2-D82D281A100F}"/>
              </a:ext>
            </a:extLst>
          </p:cNvPr>
          <p:cNvSpPr txBox="1"/>
          <p:nvPr/>
        </p:nvSpPr>
        <p:spPr>
          <a:xfrm>
            <a:off x="4503126" y="3225357"/>
            <a:ext cx="505267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 =</a:t>
            </a:r>
          </a:p>
        </p:txBody>
      </p:sp>
      <p:sp>
        <p:nvSpPr>
          <p:cNvPr id="42" name="Double Brace 41">
            <a:extLst>
              <a:ext uri="{FF2B5EF4-FFF2-40B4-BE49-F238E27FC236}">
                <a16:creationId xmlns:a16="http://schemas.microsoft.com/office/drawing/2014/main" id="{03EF0A8A-B808-5A9D-9E9A-F2743B23DF23}"/>
              </a:ext>
            </a:extLst>
          </p:cNvPr>
          <p:cNvSpPr/>
          <p:nvPr/>
        </p:nvSpPr>
        <p:spPr>
          <a:xfrm>
            <a:off x="5042834" y="2978741"/>
            <a:ext cx="783469" cy="640169"/>
          </a:xfrm>
          <a:prstGeom prst="bracePair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72A676-1FD6-CA4C-1443-83378241BC3F}"/>
              </a:ext>
            </a:extLst>
          </p:cNvPr>
          <p:cNvSpPr txBox="1"/>
          <p:nvPr/>
        </p:nvSpPr>
        <p:spPr>
          <a:xfrm>
            <a:off x="5170365" y="3312914"/>
            <a:ext cx="26481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700BF6-A24C-E820-F3CF-7650710E4A22}"/>
              </a:ext>
            </a:extLst>
          </p:cNvPr>
          <p:cNvSpPr txBox="1"/>
          <p:nvPr/>
        </p:nvSpPr>
        <p:spPr>
          <a:xfrm>
            <a:off x="5463750" y="2983509"/>
            <a:ext cx="26481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E21C68-A9FD-87A1-3271-B5E16441409A}"/>
              </a:ext>
            </a:extLst>
          </p:cNvPr>
          <p:cNvSpPr txBox="1"/>
          <p:nvPr/>
        </p:nvSpPr>
        <p:spPr>
          <a:xfrm>
            <a:off x="5385162" y="3296239"/>
            <a:ext cx="437940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</a:t>
            </a:r>
            <a:r>
              <a:rPr lang="en-US" sz="118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F5121BE7-B64D-22C3-518D-DFB6F4243582}"/>
              </a:ext>
            </a:extLst>
          </p:cNvPr>
          <p:cNvSpPr/>
          <p:nvPr/>
        </p:nvSpPr>
        <p:spPr>
          <a:xfrm>
            <a:off x="8835198" y="1511372"/>
            <a:ext cx="211821" cy="2333112"/>
          </a:xfrm>
          <a:prstGeom prst="rightBrace">
            <a:avLst>
              <a:gd name="adj1" fmla="val 149049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B39CAB-3984-9CBF-B973-CC842E829A5C}"/>
              </a:ext>
            </a:extLst>
          </p:cNvPr>
          <p:cNvSpPr txBox="1"/>
          <p:nvPr/>
        </p:nvSpPr>
        <p:spPr>
          <a:xfrm>
            <a:off x="8941615" y="2719968"/>
            <a:ext cx="46519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9" b="1" dirty="0"/>
              <a:t>M+N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C9C91988-09E1-AF3B-764D-DB479B8E6474}"/>
              </a:ext>
            </a:extLst>
          </p:cNvPr>
          <p:cNvSpPr/>
          <p:nvPr/>
        </p:nvSpPr>
        <p:spPr>
          <a:xfrm rot="5400000">
            <a:off x="7416745" y="2822264"/>
            <a:ext cx="211821" cy="2333112"/>
          </a:xfrm>
          <a:prstGeom prst="rightBrace">
            <a:avLst>
              <a:gd name="adj1" fmla="val 149049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9589CF-F0DC-659C-2401-05E1A18E81E4}"/>
              </a:ext>
            </a:extLst>
          </p:cNvPr>
          <p:cNvSpPr txBox="1"/>
          <p:nvPr/>
        </p:nvSpPr>
        <p:spPr>
          <a:xfrm>
            <a:off x="7522655" y="4088219"/>
            <a:ext cx="46519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9" b="1" dirty="0"/>
              <a:t>M+N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08A025-B33B-3316-4709-E7FC31514806}"/>
              </a:ext>
            </a:extLst>
          </p:cNvPr>
          <p:cNvSpPr txBox="1"/>
          <p:nvPr/>
        </p:nvSpPr>
        <p:spPr>
          <a:xfrm>
            <a:off x="9518441" y="543227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/>
              <a:t>Sparse Matrix (COO)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77C320-F5D9-9A31-D28B-591552E8C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710035"/>
              </p:ext>
            </p:extLst>
          </p:nvPr>
        </p:nvGraphicFramePr>
        <p:xfrm>
          <a:off x="9624326" y="1202313"/>
          <a:ext cx="1350093" cy="270076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50031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450031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450031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r>
                        <a:rPr lang="en-US" sz="800" dirty="0"/>
                        <a:t>Adj ID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(src)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Adj ID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(dest)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SC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0.44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0.25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15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0.32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0.88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531001759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0.54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91236625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0.15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670132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269225261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0.53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N+M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0.43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48734E4D-7394-B4E9-5064-AF6B741C3BDF}"/>
              </a:ext>
            </a:extLst>
          </p:cNvPr>
          <p:cNvSpPr/>
          <p:nvPr/>
        </p:nvSpPr>
        <p:spPr>
          <a:xfrm>
            <a:off x="9119354" y="2332528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28F0A22-8AAE-2A5A-C175-77DA342048F8}"/>
              </a:ext>
            </a:extLst>
          </p:cNvPr>
          <p:cNvSpPr/>
          <p:nvPr/>
        </p:nvSpPr>
        <p:spPr>
          <a:xfrm>
            <a:off x="11166560" y="2332528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A6CA0-C131-A5BB-5086-D12493F8CDB1}"/>
              </a:ext>
            </a:extLst>
          </p:cNvPr>
          <p:cNvSpPr txBox="1"/>
          <p:nvPr/>
        </p:nvSpPr>
        <p:spPr>
          <a:xfrm>
            <a:off x="11142697" y="2805495"/>
            <a:ext cx="763351" cy="23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18" dirty="0"/>
              <a:t>Edge_index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55819A-5DB5-ACC7-E144-DD0DB45B54D6}"/>
              </a:ext>
            </a:extLst>
          </p:cNvPr>
          <p:cNvSpPr/>
          <p:nvPr/>
        </p:nvSpPr>
        <p:spPr>
          <a:xfrm>
            <a:off x="731847" y="1963717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BB2E48-72E7-D6CD-F4F1-E4395A1790E6}"/>
              </a:ext>
            </a:extLst>
          </p:cNvPr>
          <p:cNvSpPr/>
          <p:nvPr/>
        </p:nvSpPr>
        <p:spPr>
          <a:xfrm>
            <a:off x="1686507" y="1796648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DE2BD2-973C-8BA7-E6B6-41E51BCD766B}"/>
              </a:ext>
            </a:extLst>
          </p:cNvPr>
          <p:cNvSpPr/>
          <p:nvPr/>
        </p:nvSpPr>
        <p:spPr>
          <a:xfrm>
            <a:off x="1686507" y="388940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4FEEFB-9499-3FBE-38C3-996CD27CC255}"/>
              </a:ext>
            </a:extLst>
          </p:cNvPr>
          <p:cNvSpPr/>
          <p:nvPr/>
        </p:nvSpPr>
        <p:spPr>
          <a:xfrm>
            <a:off x="1686507" y="265435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BFB862-E021-C91F-8079-B330015E668A}"/>
              </a:ext>
            </a:extLst>
          </p:cNvPr>
          <p:cNvSpPr/>
          <p:nvPr/>
        </p:nvSpPr>
        <p:spPr>
          <a:xfrm>
            <a:off x="731847" y="3266691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4D7A98-6FB4-E308-4AC8-0690C965C594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091847" y="1976648"/>
            <a:ext cx="594660" cy="16706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F7FC1E-FF23-A16D-F40D-4576D70157A1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1091847" y="2834352"/>
            <a:ext cx="594660" cy="61233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3A8A98-FBF7-0B28-8327-1E4C94ACECF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1091847" y="2143717"/>
            <a:ext cx="594660" cy="690635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5D35F0-5D02-C3F8-6461-CFA14E5C9BAF}"/>
              </a:ext>
            </a:extLst>
          </p:cNvPr>
          <p:cNvCxnSpPr>
            <a:cxnSpLocks/>
            <a:stCxn id="16" idx="6"/>
            <a:endCxn id="9" idx="2"/>
          </p:cNvCxnSpPr>
          <p:nvPr/>
        </p:nvCxnSpPr>
        <p:spPr>
          <a:xfrm>
            <a:off x="1091847" y="2673133"/>
            <a:ext cx="594660" cy="1396276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A11DB4-31B4-5399-32B6-817BC0F811DD}"/>
              </a:ext>
            </a:extLst>
          </p:cNvPr>
          <p:cNvSpPr/>
          <p:nvPr/>
        </p:nvSpPr>
        <p:spPr>
          <a:xfrm>
            <a:off x="731847" y="2493133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4B0DA2-0DB1-E44E-1D09-F334304242D8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 flipV="1">
            <a:off x="1091847" y="1976648"/>
            <a:ext cx="594660" cy="696485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51FE6A-82AE-586D-6AD5-BE3515A2B522}"/>
              </a:ext>
            </a:extLst>
          </p:cNvPr>
          <p:cNvCxnSpPr>
            <a:cxnSpLocks/>
            <a:stCxn id="16" idx="6"/>
            <a:endCxn id="10" idx="2"/>
          </p:cNvCxnSpPr>
          <p:nvPr/>
        </p:nvCxnSpPr>
        <p:spPr>
          <a:xfrm>
            <a:off x="1091847" y="2673133"/>
            <a:ext cx="594660" cy="16121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71EBC17-3F15-3C3A-BAA0-8227BC093ECC}"/>
              </a:ext>
            </a:extLst>
          </p:cNvPr>
          <p:cNvSpPr/>
          <p:nvPr/>
        </p:nvSpPr>
        <p:spPr>
          <a:xfrm>
            <a:off x="1686507" y="325496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E3358-7F3D-DB40-F823-F2BF375CFF73}"/>
              </a:ext>
            </a:extLst>
          </p:cNvPr>
          <p:cNvSpPr/>
          <p:nvPr/>
        </p:nvSpPr>
        <p:spPr>
          <a:xfrm>
            <a:off x="1686507" y="123335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A2D2D0-1F92-28A2-035F-44EFB8655F26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1091847" y="1413356"/>
            <a:ext cx="594660" cy="1259777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0ECF95-7548-F5FE-8146-0D9532820400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V="1">
            <a:off x="1091847" y="1413356"/>
            <a:ext cx="594660" cy="730361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733BB7-2617-1F54-D6B2-D158D8CD799B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1091847" y="1976648"/>
            <a:ext cx="594660" cy="1470043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CF4075-905D-6EC5-3396-D6AB926EE92A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1091847" y="2143717"/>
            <a:ext cx="594660" cy="1291252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1B973F-AF04-F92D-0D3A-74B237244929}"/>
              </a:ext>
            </a:extLst>
          </p:cNvPr>
          <p:cNvSpPr txBox="1"/>
          <p:nvPr/>
        </p:nvSpPr>
        <p:spPr>
          <a:xfrm rot="5400000">
            <a:off x="865103" y="3008646"/>
            <a:ext cx="1090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61F21-87C2-BD00-732E-325F2A6B941F}"/>
              </a:ext>
            </a:extLst>
          </p:cNvPr>
          <p:cNvSpPr txBox="1"/>
          <p:nvPr/>
        </p:nvSpPr>
        <p:spPr>
          <a:xfrm rot="5400000">
            <a:off x="1882732" y="2373873"/>
            <a:ext cx="1090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617928-4579-4BDD-AF6A-7ECC99EF757B}"/>
              </a:ext>
            </a:extLst>
          </p:cNvPr>
          <p:cNvSpPr txBox="1"/>
          <p:nvPr/>
        </p:nvSpPr>
        <p:spPr>
          <a:xfrm>
            <a:off x="540069" y="1554605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C034E2-D695-AC19-1CBE-6F89F21E5E85}"/>
              </a:ext>
            </a:extLst>
          </p:cNvPr>
          <p:cNvSpPr txBox="1"/>
          <p:nvPr/>
        </p:nvSpPr>
        <p:spPr>
          <a:xfrm>
            <a:off x="1533405" y="4308302"/>
            <a:ext cx="56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70909F-112A-3CEC-A904-6F26EBCEED6F}"/>
              </a:ext>
            </a:extLst>
          </p:cNvPr>
          <p:cNvSpPr txBox="1"/>
          <p:nvPr/>
        </p:nvSpPr>
        <p:spPr>
          <a:xfrm>
            <a:off x="903553" y="3932907"/>
            <a:ext cx="6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ratings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3DE31D3-AFA2-EAFD-5EFA-F20BCCA3E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103470"/>
              </p:ext>
            </p:extLst>
          </p:nvPr>
        </p:nvGraphicFramePr>
        <p:xfrm>
          <a:off x="2737266" y="1148173"/>
          <a:ext cx="1782181" cy="135987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38018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538018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706145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16876">
                <a:tc>
                  <a:txBody>
                    <a:bodyPr/>
                    <a:lstStyle/>
                    <a:p>
                      <a:r>
                        <a:rPr lang="en-US" sz="8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Sim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55B49BA4-0391-8E8D-AC85-86E333180C08}"/>
              </a:ext>
            </a:extLst>
          </p:cNvPr>
          <p:cNvSpPr txBox="1"/>
          <p:nvPr/>
        </p:nvSpPr>
        <p:spPr>
          <a:xfrm>
            <a:off x="2653381" y="543226"/>
            <a:ext cx="1664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Similarity Matrix (SM)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796F8D-026F-397A-DC78-B6EDC30E250E}"/>
              </a:ext>
            </a:extLst>
          </p:cNvPr>
          <p:cNvSpPr txBox="1"/>
          <p:nvPr/>
        </p:nvSpPr>
        <p:spPr>
          <a:xfrm>
            <a:off x="742687" y="543227"/>
            <a:ext cx="1266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/>
              <a:t>Bi-partite graph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930FDD-4169-8735-C0DC-2A5E2138D040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>
            <a:off x="1091847" y="3446691"/>
            <a:ext cx="594660" cy="622718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>
            <a:extLst>
              <a:ext uri="{FF2B5EF4-FFF2-40B4-BE49-F238E27FC236}">
                <a16:creationId xmlns:a16="http://schemas.microsoft.com/office/drawing/2014/main" id="{DCD6406E-2BDF-B85F-8B89-239DA92497CA}"/>
              </a:ext>
            </a:extLst>
          </p:cNvPr>
          <p:cNvSpPr/>
          <p:nvPr/>
        </p:nvSpPr>
        <p:spPr>
          <a:xfrm>
            <a:off x="2219457" y="2332528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C2EFDAC6-3146-8735-45FF-CEE9EF4D2B3C}"/>
              </a:ext>
            </a:extLst>
          </p:cNvPr>
          <p:cNvSpPr/>
          <p:nvPr/>
        </p:nvSpPr>
        <p:spPr>
          <a:xfrm>
            <a:off x="5167601" y="2332528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5F2913-36DC-5ADA-4EB9-2E6FEA24E601}"/>
              </a:ext>
            </a:extLst>
          </p:cNvPr>
          <p:cNvSpPr txBox="1"/>
          <p:nvPr/>
        </p:nvSpPr>
        <p:spPr>
          <a:xfrm>
            <a:off x="1118756" y="4697786"/>
            <a:ext cx="1042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Instead of filling 0s, we can fill </a:t>
            </a:r>
            <a:r>
              <a:rPr lang="en-GB" b="1" dirty="0">
                <a:solidFill>
                  <a:srgbClr val="FF0000"/>
                </a:solidFill>
              </a:rPr>
              <a:t>Similarity score (with some threshold) </a:t>
            </a:r>
            <a:r>
              <a:rPr lang="en-GB" dirty="0"/>
              <a:t>between users &amp; between items.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1EA930-177A-D811-611C-33DE5FB356D4}"/>
              </a:ext>
            </a:extLst>
          </p:cNvPr>
          <p:cNvSpPr txBox="1"/>
          <p:nvPr/>
        </p:nvSpPr>
        <p:spPr>
          <a:xfrm>
            <a:off x="711397" y="5210459"/>
            <a:ext cx="11149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Similarities can be calculated based on the interactions or based on user &amp; item feature information.</a:t>
            </a:r>
          </a:p>
          <a:p>
            <a:pPr algn="ctr"/>
            <a:r>
              <a:rPr lang="en-GB" dirty="0"/>
              <a:t>For instance, we can use LLM for product description to create embeddings and then can calculate similarities.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Attention based model using similarity score &amp; Adaptive parameters in cost function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84F41CE-D67D-3EBD-BD6D-5BCC24C26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638299"/>
              </p:ext>
            </p:extLst>
          </p:nvPr>
        </p:nvGraphicFramePr>
        <p:xfrm>
          <a:off x="2740515" y="2787369"/>
          <a:ext cx="1782181" cy="135987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38018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538018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706145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16876">
                <a:tc>
                  <a:txBody>
                    <a:bodyPr/>
                    <a:lstStyle/>
                    <a:p>
                      <a:r>
                        <a:rPr lang="en-US" sz="800" dirty="0"/>
                        <a:t>Item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Item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Sim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AFCC6C81-8D12-F1DB-2B71-C9978E6F6E33}"/>
              </a:ext>
            </a:extLst>
          </p:cNvPr>
          <p:cNvSpPr txBox="1"/>
          <p:nvPr/>
        </p:nvSpPr>
        <p:spPr>
          <a:xfrm>
            <a:off x="5106641" y="2975674"/>
            <a:ext cx="502061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</a:t>
            </a:r>
            <a:r>
              <a:rPr lang="en-US" sz="118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uu</a:t>
            </a:r>
          </a:p>
        </p:txBody>
      </p:sp>
    </p:spTree>
    <p:extLst>
      <p:ext uri="{BB962C8B-B14F-4D97-AF65-F5344CB8AC3E}">
        <p14:creationId xmlns:p14="http://schemas.microsoft.com/office/powerpoint/2010/main" val="287397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3A87-35D0-A3D7-B046-706C3873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stats for experiments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29DB95-5329-DC36-7E50-A2F367CA63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802583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876169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166097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945166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51793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83109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#Users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#Items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#Interactions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Sparsity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1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Ml-100k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1,682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93.70%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18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Ml-1m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3,952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6,040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1,000,209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95.81%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50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Douban-music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32,374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94.56%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89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Yelp2018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31,668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38,048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1,561,406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99.87%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12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10,328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4,764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321,176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99.35%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658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2835</Words>
  <Application>Microsoft Macintosh PowerPoint</Application>
  <PresentationFormat>Widescreen</PresentationFormat>
  <Paragraphs>1238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-webkit-standard</vt:lpstr>
      <vt:lpstr>Aptos</vt:lpstr>
      <vt:lpstr>Aptos Display</vt:lpstr>
      <vt:lpstr>Arial</vt:lpstr>
      <vt:lpstr>Bradley Hand</vt:lpstr>
      <vt:lpstr>Cambria Math</vt:lpstr>
      <vt:lpstr>Office Theme</vt:lpstr>
      <vt:lpstr>HyperGCN</vt:lpstr>
      <vt:lpstr>Motivation (I)</vt:lpstr>
      <vt:lpstr>Motivation (II)</vt:lpstr>
      <vt:lpstr>Motivation (II)</vt:lpstr>
      <vt:lpstr>Motivation (II)</vt:lpstr>
      <vt:lpstr>HyperGCN in brief</vt:lpstr>
      <vt:lpstr>Some initial experimental results.</vt:lpstr>
      <vt:lpstr>PowerPoint Presentation</vt:lpstr>
      <vt:lpstr>Dataset stats for experiments</vt:lpstr>
      <vt:lpstr>PowerPoint Presentation</vt:lpstr>
      <vt:lpstr>PowerPoint Presentation</vt:lpstr>
      <vt:lpstr>PowerPoint Presentation</vt:lpstr>
      <vt:lpstr>Steps</vt:lpstr>
      <vt:lpstr>Loading the data</vt:lpstr>
      <vt:lpstr>Baselines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Tseesuren Batsuuri</dc:creator>
  <cp:lastModifiedBy>Tseesuren Batsuuri</cp:lastModifiedBy>
  <cp:revision>188</cp:revision>
  <dcterms:created xsi:type="dcterms:W3CDTF">2024-08-30T02:42:35Z</dcterms:created>
  <dcterms:modified xsi:type="dcterms:W3CDTF">2024-10-24T00:48:43Z</dcterms:modified>
</cp:coreProperties>
</file>