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722" r:id="rId3"/>
    <p:sldId id="719" r:id="rId4"/>
    <p:sldId id="7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F81"/>
    <a:srgbClr val="83D1F5"/>
    <a:srgbClr val="5A8FA8"/>
    <a:srgbClr val="5F97B2"/>
    <a:srgbClr val="588CA5"/>
    <a:srgbClr val="8EA754"/>
    <a:srgbClr val="91AA56"/>
    <a:srgbClr val="A4C061"/>
    <a:srgbClr val="C0E171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1047"/>
  </p:normalViewPr>
  <p:slideViewPr>
    <p:cSldViewPr snapToGrid="0">
      <p:cViewPr varScale="1">
        <p:scale>
          <a:sx n="142" d="100"/>
          <a:sy n="142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E3218-005D-874D-9F7D-58CC6E43FBB8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040-6A7F-5041-9ACF-86A1007C63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6E04C-8AA7-500E-4EEB-173DAF869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48D34-EDC5-7622-9DB5-CDDD6D96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39D97-8CE5-B78C-6A4E-01DFE853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In essence, collaborative filtering is based on the idea of recommending items by finding similar users or items. However, in GCN-based collaborative filtering, this is done implicitly. GCN utilizes high-level structural information from the user-item bipartite graph to learn users and items.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We argue that this approach is suboptimal. The bipartite graph may include users with very different preferences who interacted with the same item. A single interaction can disproportionately affect the learned representations of users or items.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Consider Figure 1, which illustrates a bipartite graph example. Here, user u1u1​ interacts with two items. In the first layer of GCN, u1u1​'s representation is updated based on these two items. In the second layer, each item is represented by user 2 and user 3, respectively. Now, let's assume that user 2 has interacted with many items, while user 3 has interacted with fewer items. In deeper layers of the GCN, user 2's influence on u1u1​'s representation grows stronger due to more interactions and message passing. However, in terms of similarity, user 3 may have a much higher similarity score to u1u1​than user 2. This discrepancy shows how relying solely on the interaction data in the bipartite graph can be suboptimal, as it may not fully capture user or item similarities.</a:t>
            </a:r>
          </a:p>
          <a:p>
            <a:endParaRPr lang="en-GB" dirty="0"/>
          </a:p>
          <a:p>
            <a:r>
              <a:rPr lang="en-GB" dirty="0"/>
              <a:t> so instead of using bi-partite graph, we use similarity graph which explicitly models user-user and item-item similarities. In addition, compared to traditional model where either user-user or item-item is used and at shallow level, in our proposed model we use both user-user and item-item similarities to find representations of users and items and even with deeper layers. Figure 1 illustrated our idea. As it shows, users (items) can be represented by its similar users (or item) as we calculated k nearest neighbours.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6551-FFD6-E59C-3192-DD11AF16A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47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KNN based GCN, users (or items) are learned by aggregating its top-k nearest neighbours through multiple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B8040-6A7F-5041-9ACF-86A1007C63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9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99422-198C-FD63-6F00-0E6D4562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092151-4C6D-70E2-7C56-78DE94D9B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B56F1-117A-98DB-1400-68AD907AC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7A5E7-CE58-F45E-4116-C68E105C0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A0C8-F669-854F-BA2F-B9EF39DA91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838F-8E3A-01DB-C921-94BFCD3A4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B1EC3-B3B7-480F-1BC2-720D68BF5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95BB-8905-4930-90C3-7266A209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A3F6-6F24-BC50-F61D-75F9093B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7303-0D56-9CEA-DAF9-55783AD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6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B726-91BE-64CC-DFD7-D0234631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06AE-1704-5F50-613A-79722A00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3495D-F94E-E9BD-E48A-A62BE86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1AE0B-301C-7EC4-8C59-53FA5DF7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5F08-8495-3213-98B5-CA2F964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A52B3-6AD6-5492-BE0B-191DF71AC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05CEE-D01D-7E8B-37E4-717BD57EC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1720-281F-4015-D24A-92144214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5A474-A322-1167-6F75-24FB7B80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3614-410E-3DDA-47D8-747C5B3A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3322-EC4A-5BC6-C213-BD215C4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4EEA-39A7-84EE-AED6-948A9670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C636-F731-D221-7CB5-5FCFAAD0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5F3EB-DF3F-8A11-C2A8-22A1E51D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FD289-75F7-1A63-2DF6-3C16F07D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86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DFDE-F948-7989-5819-C531AC3E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38D54-14C9-6DFE-B69F-0745E88F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7CA7-27E7-30CA-F362-0898EF02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FAC2-9E26-00B4-2459-584B6A3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15563-81E4-8EB4-AC08-D2E5C00E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19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5CF2-E3E7-9096-05A9-845DD86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D081-02EA-A727-D3E7-635C26D7D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147F0-B0EB-434D-6EF2-4BDF8C4EC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D5992-B725-C084-08AE-E86AE408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3FEB-2EE8-B83B-12BC-0A8A7DC7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E6DD-1F9C-AA8F-2487-F5C8CCAE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8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1AD-EFDF-6EA4-3C36-F6F50AED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1CC5-4251-4805-BCCF-703D244B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5E586-045B-66F4-2974-0337FDB9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0BF7A-E1C7-26B7-8B91-B9591FFF5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4B895-6490-7FB1-55D1-A6578D155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E7D3-A88D-435F-D7DB-048DF2A2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57620-7F45-4EB0-220A-C333D397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6B185-41FD-AE69-07EF-90BC4780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9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4A2-DEDE-303D-D025-8C581A46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E1E53-E9EB-4BB5-D276-CD371139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5FDC4-2C6B-09DA-059B-5A0218FA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18D04-283E-B3EE-9604-D14DCE10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3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CD9D9-65D0-619B-35CA-9E7CE854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7DF9D-305F-F975-02D2-FCFE19F1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4663-3480-5478-090E-37C9C012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486-41BE-FBD2-B780-2C58221F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89DB-B0A6-3E9A-F813-AFB626C37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50B22-AE01-85ED-FB44-819B21F39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5AFD1-745B-1C89-8D7D-21A043B6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277EC-DB1F-4D8C-29DC-70E9D139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16CAA-D9AE-2E7E-67CC-7463C8FB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20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A6A-D81C-4544-5B66-40D88BFE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09358F-AC5C-FFC2-CA1F-B6BEFFFEC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6DC2-8724-70EF-2247-839F8DD4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BF4CF-F78A-9BE6-01B1-27A36A93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3C18-3444-8E25-E9AD-128B54A1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98BE6-5AE4-7C0A-FAAD-062C4F59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11625-A60C-505E-2BD6-B027A94E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74DB-7953-0D47-472E-117977AD5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D124-C88C-E4B7-59D7-0CE8D6DA6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EF472-1EBA-624D-90BA-EF696E8617F5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1FA60-A4A5-1786-CF82-113FEB34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CBA1-BAA1-CD25-C6C7-B57A5C0A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D60B-A65C-214B-B86D-044749F0B2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9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1269-23C5-4BC5-EDB7-FBC4925BB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HyperGCN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F24C-4BB3-BA2C-5A60-FDC09B1D7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B. Tseesuren</a:t>
            </a:r>
          </a:p>
          <a:p>
            <a:endParaRPr lang="en-GB" dirty="0"/>
          </a:p>
          <a:p>
            <a:r>
              <a:rPr lang="en-GB" dirty="0"/>
              <a:t>2024/08/30</a:t>
            </a:r>
          </a:p>
        </p:txBody>
      </p:sp>
    </p:spTree>
    <p:extLst>
      <p:ext uri="{BB962C8B-B14F-4D97-AF65-F5344CB8AC3E}">
        <p14:creationId xmlns:p14="http://schemas.microsoft.com/office/powerpoint/2010/main" val="96256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0A11-F055-20DF-59BD-C5E23B77F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EDB48E11-4F40-319A-B95A-8556656F910C}"/>
              </a:ext>
            </a:extLst>
          </p:cNvPr>
          <p:cNvSpPr>
            <a:spLocks/>
          </p:cNvSpPr>
          <p:nvPr/>
        </p:nvSpPr>
        <p:spPr>
          <a:xfrm>
            <a:off x="1686506" y="2067015"/>
            <a:ext cx="3233453" cy="1867844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2BDB4B1-67AD-84E4-7B7B-95C62AAF304B}"/>
              </a:ext>
            </a:extLst>
          </p:cNvPr>
          <p:cNvSpPr/>
          <p:nvPr/>
        </p:nvSpPr>
        <p:spPr>
          <a:xfrm>
            <a:off x="2127530" y="2122644"/>
            <a:ext cx="2152657" cy="1344723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E9D78-B4C4-D87A-C856-5FC060C6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AF26BF-43F6-4AE6-905B-0964E3558642}"/>
              </a:ext>
            </a:extLst>
          </p:cNvPr>
          <p:cNvSpPr/>
          <p:nvPr/>
        </p:nvSpPr>
        <p:spPr>
          <a:xfrm rot="902879">
            <a:off x="3100431" y="2271642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4059DE-2E1B-674B-37BD-1600E59A71BA}"/>
              </a:ext>
            </a:extLst>
          </p:cNvPr>
          <p:cNvSpPr/>
          <p:nvPr/>
        </p:nvSpPr>
        <p:spPr>
          <a:xfrm rot="18764734">
            <a:off x="2662171" y="2725102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D6360-A723-1BBA-4CB3-1603B6D6848E}"/>
              </a:ext>
            </a:extLst>
          </p:cNvPr>
          <p:cNvSpPr/>
          <p:nvPr/>
        </p:nvSpPr>
        <p:spPr>
          <a:xfrm>
            <a:off x="3513435" y="275133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A298CE-362E-620B-D7DC-18B0ACE1F66D}"/>
              </a:ext>
            </a:extLst>
          </p:cNvPr>
          <p:cNvSpPr/>
          <p:nvPr/>
        </p:nvSpPr>
        <p:spPr>
          <a:xfrm rot="1579273">
            <a:off x="2265803" y="3363279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0.4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D10E21-EF6A-53B6-E249-E97CBE7F847B}"/>
              </a:ext>
            </a:extLst>
          </p:cNvPr>
          <p:cNvSpPr/>
          <p:nvPr/>
        </p:nvSpPr>
        <p:spPr>
          <a:xfrm>
            <a:off x="3996894" y="339509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0.9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CD666D-78C8-0A87-93ED-409010E00B8B}"/>
              </a:ext>
            </a:extLst>
          </p:cNvPr>
          <p:cNvSpPr/>
          <p:nvPr/>
        </p:nvSpPr>
        <p:spPr>
          <a:xfrm>
            <a:off x="1780377" y="3997209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B5117B-58F5-2BD2-09B2-BDD49CBDDA4E}"/>
              </a:ext>
            </a:extLst>
          </p:cNvPr>
          <p:cNvSpPr/>
          <p:nvPr/>
        </p:nvSpPr>
        <p:spPr>
          <a:xfrm rot="1599645">
            <a:off x="2410294" y="423623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412CCA-5242-68C2-D845-65B0D942199E}"/>
              </a:ext>
            </a:extLst>
          </p:cNvPr>
          <p:cNvCxnSpPr>
            <a:cxnSpLocks/>
            <a:stCxn id="5" idx="6"/>
            <a:endCxn id="4" idx="3"/>
          </p:cNvCxnSpPr>
          <p:nvPr/>
        </p:nvCxnSpPr>
        <p:spPr>
          <a:xfrm flipV="1">
            <a:off x="2873693" y="2460550"/>
            <a:ext cx="243567" cy="298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9A1E24-4721-BACC-3667-AE4547DFABA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15605" y="2479099"/>
            <a:ext cx="234735" cy="309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68036B-576C-351F-38AE-3DAF6540DCBA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446062" y="2943633"/>
            <a:ext cx="256587" cy="436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53F142-0659-0D55-BBD6-5008BF089EAF}"/>
              </a:ext>
            </a:extLst>
          </p:cNvPr>
          <p:cNvCxnSpPr>
            <a:cxnSpLocks/>
            <a:stCxn id="10" idx="7"/>
            <a:endCxn id="8" idx="3"/>
          </p:cNvCxnSpPr>
          <p:nvPr/>
        </p:nvCxnSpPr>
        <p:spPr>
          <a:xfrm flipV="1">
            <a:off x="1995472" y="3529632"/>
            <a:ext cx="276968" cy="504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0F7E4E-2031-5338-B73B-B7BC3E21483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2432156" y="3608642"/>
            <a:ext cx="64493" cy="633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B69D10-CF0D-6FBA-2F11-614AAE8E0195}"/>
              </a:ext>
            </a:extLst>
          </p:cNvPr>
          <p:cNvCxnSpPr>
            <a:cxnSpLocks/>
            <a:stCxn id="9" idx="1"/>
            <a:endCxn id="7" idx="5"/>
          </p:cNvCxnSpPr>
          <p:nvPr/>
        </p:nvCxnSpPr>
        <p:spPr>
          <a:xfrm flipH="1" flipV="1">
            <a:off x="3728530" y="2966430"/>
            <a:ext cx="305269" cy="465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1A62133-DDD3-2841-DDEA-65B2F20EE8C8}"/>
              </a:ext>
            </a:extLst>
          </p:cNvPr>
          <p:cNvSpPr/>
          <p:nvPr/>
        </p:nvSpPr>
        <p:spPr>
          <a:xfrm rot="21190149">
            <a:off x="4039902" y="405752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0A3BC7-6A93-C232-19D6-266EEFF02C75}"/>
              </a:ext>
            </a:extLst>
          </p:cNvPr>
          <p:cNvCxnSpPr>
            <a:cxnSpLocks/>
            <a:stCxn id="45" idx="0"/>
            <a:endCxn id="9" idx="4"/>
          </p:cNvCxnSpPr>
          <p:nvPr/>
        </p:nvCxnSpPr>
        <p:spPr>
          <a:xfrm flipH="1" flipV="1">
            <a:off x="4122894" y="3647091"/>
            <a:ext cx="28022" cy="411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B8CEB3-876E-DAA7-A58C-7DC29A8BBD29}"/>
              </a:ext>
            </a:extLst>
          </p:cNvPr>
          <p:cNvSpPr txBox="1"/>
          <p:nvPr/>
        </p:nvSpPr>
        <p:spPr>
          <a:xfrm>
            <a:off x="2834466" y="298360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8A7667-6CC7-2FBF-06F9-C44ED678A4C7}"/>
              </a:ext>
            </a:extLst>
          </p:cNvPr>
          <p:cNvSpPr txBox="1"/>
          <p:nvPr/>
        </p:nvSpPr>
        <p:spPr>
          <a:xfrm>
            <a:off x="2825896" y="3562262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429C0E-5B7F-70F8-B938-DC60403DA82C}"/>
              </a:ext>
            </a:extLst>
          </p:cNvPr>
          <p:cNvSpPr txBox="1"/>
          <p:nvPr/>
        </p:nvSpPr>
        <p:spPr>
          <a:xfrm>
            <a:off x="2926823" y="4123209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C33C80-7B51-AF0E-25A7-E65880BCC07B}"/>
              </a:ext>
            </a:extLst>
          </p:cNvPr>
          <p:cNvSpPr txBox="1"/>
          <p:nvPr/>
        </p:nvSpPr>
        <p:spPr>
          <a:xfrm>
            <a:off x="1913002" y="5134710"/>
            <a:ext cx="265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Interacted items or users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243C3A8-E7C7-3FD1-5B09-6CA5E994F536}"/>
              </a:ext>
            </a:extLst>
          </p:cNvPr>
          <p:cNvSpPr/>
          <p:nvPr/>
        </p:nvSpPr>
        <p:spPr>
          <a:xfrm>
            <a:off x="1423008" y="3719059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C2D39-5141-A536-8A5B-7A1CE30B0A8D}"/>
              </a:ext>
            </a:extLst>
          </p:cNvPr>
          <p:cNvCxnSpPr>
            <a:cxnSpLocks/>
            <a:stCxn id="54" idx="7"/>
            <a:endCxn id="8" idx="2"/>
          </p:cNvCxnSpPr>
          <p:nvPr/>
        </p:nvCxnSpPr>
        <p:spPr>
          <a:xfrm flipV="1">
            <a:off x="1638103" y="3433410"/>
            <a:ext cx="640763" cy="322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3E74408-FD2E-DD9B-EFBF-8B49EA972CE9}"/>
              </a:ext>
            </a:extLst>
          </p:cNvPr>
          <p:cNvSpPr/>
          <p:nvPr/>
        </p:nvSpPr>
        <p:spPr>
          <a:xfrm rot="1255927">
            <a:off x="4725776" y="366671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F6B246-F03F-1BB3-77AE-9095A0488EAB}"/>
              </a:ext>
            </a:extLst>
          </p:cNvPr>
          <p:cNvCxnSpPr>
            <a:cxnSpLocks/>
            <a:stCxn id="60" idx="2"/>
            <a:endCxn id="9" idx="6"/>
          </p:cNvCxnSpPr>
          <p:nvPr/>
        </p:nvCxnSpPr>
        <p:spPr>
          <a:xfrm flipH="1" flipV="1">
            <a:off x="4248894" y="3521091"/>
            <a:ext cx="485197" cy="226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A5F42B1-BE56-E1BC-E742-63D9606F5419}"/>
              </a:ext>
            </a:extLst>
          </p:cNvPr>
          <p:cNvSpPr/>
          <p:nvPr/>
        </p:nvSpPr>
        <p:spPr>
          <a:xfrm rot="1599645">
            <a:off x="2019727" y="4227795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906B6C-BE2A-BC3F-25FA-C20309BB2824}"/>
              </a:ext>
            </a:extLst>
          </p:cNvPr>
          <p:cNvCxnSpPr>
            <a:cxnSpLocks/>
            <a:stCxn id="65" idx="0"/>
            <a:endCxn id="8" idx="4"/>
          </p:cNvCxnSpPr>
          <p:nvPr/>
        </p:nvCxnSpPr>
        <p:spPr>
          <a:xfrm flipV="1">
            <a:off x="2202264" y="3602216"/>
            <a:ext cx="133670" cy="638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AA546BD-0751-E734-3EFF-F753EEBCC0C7}"/>
              </a:ext>
            </a:extLst>
          </p:cNvPr>
          <p:cNvSpPr txBox="1"/>
          <p:nvPr/>
        </p:nvSpPr>
        <p:spPr>
          <a:xfrm rot="370206">
            <a:off x="3127352" y="2209913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86DFCF-3A5C-6567-2053-F9EB1775255A}"/>
              </a:ext>
            </a:extLst>
          </p:cNvPr>
          <p:cNvSpPr txBox="1"/>
          <p:nvPr/>
        </p:nvSpPr>
        <p:spPr>
          <a:xfrm>
            <a:off x="1643548" y="3063114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1C8019-0644-B190-44E4-B038134B2262}"/>
              </a:ext>
            </a:extLst>
          </p:cNvPr>
          <p:cNvSpPr txBox="1"/>
          <p:nvPr/>
        </p:nvSpPr>
        <p:spPr>
          <a:xfrm>
            <a:off x="3927475" y="3107537"/>
            <a:ext cx="8459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u</a:t>
            </a:r>
            <a:r>
              <a:rPr lang="en-GB" sz="1600" baseline="-25000" dirty="0">
                <a:solidFill>
                  <a:schemeClr val="tx2">
                    <a:lumMod val="75000"/>
                    <a:lumOff val="2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25B413-60F3-9DBE-960E-426766B834AE}"/>
              </a:ext>
            </a:extLst>
          </p:cNvPr>
          <p:cNvSpPr txBox="1"/>
          <p:nvPr/>
        </p:nvSpPr>
        <p:spPr>
          <a:xfrm>
            <a:off x="6168339" y="922323"/>
            <a:ext cx="517311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In essence, collaborative filtering is based on the idea of recommending items by finding similar users or items. However, in GCN-based collaborative filtering, this is done implicitly. GCN utilizes high-level structural information from the user-item bipartite graph to learn users and items.</a:t>
            </a:r>
          </a:p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We argue that this approach is suboptimal. The bipartite graph may include users with very different preferences who interacted with the same item. A single interaction can disproportionately affect the learned representations of users or items.</a:t>
            </a:r>
          </a:p>
          <a:p>
            <a:pPr algn="l"/>
            <a:r>
              <a:rPr lang="en-AU" sz="1400" b="0" i="0" u="none" strike="noStrike" dirty="0">
                <a:solidFill>
                  <a:srgbClr val="000000"/>
                </a:solidFill>
                <a:effectLst/>
              </a:rPr>
              <a:t>Consider Figure 1, which illustrates a bipartite graph example. Here, user u1u1​ interacts with two items. In the first layer of GCN, u1u1​'s representation is updated based on these two items. In the second layer, each item is represented by user 2 and user 3, respectively. Now, let's assume that user 2 has interacted with many items, while user 3 has interacted with fewer items. In deeper layers of the GCN, user 2's influence on u1u1​'s representation grows stronger due to more interactions and message passing. However, in terms of similarity, user 3 may have a much higher similarity score to u1u1​than user 2. This discrepancy shows how relying solely on the interaction data in the bipartite graph can be suboptimal, as it may not fully capture user or item similarities.</a:t>
            </a:r>
          </a:p>
        </p:txBody>
      </p:sp>
    </p:spTree>
    <p:extLst>
      <p:ext uri="{BB962C8B-B14F-4D97-AF65-F5344CB8AC3E}">
        <p14:creationId xmlns:p14="http://schemas.microsoft.com/office/powerpoint/2010/main" val="26274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BA7-BA04-48A3-625D-7092E3BB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(II)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06E81B3-B1F0-E983-CEF0-A246902DE21C}"/>
              </a:ext>
            </a:extLst>
          </p:cNvPr>
          <p:cNvSpPr>
            <a:spLocks/>
          </p:cNvSpPr>
          <p:nvPr/>
        </p:nvSpPr>
        <p:spPr>
          <a:xfrm>
            <a:off x="2155353" y="229059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9B06809-9D37-A493-99F2-3AB8C9B59F09}"/>
              </a:ext>
            </a:extLst>
          </p:cNvPr>
          <p:cNvSpPr/>
          <p:nvPr/>
        </p:nvSpPr>
        <p:spPr>
          <a:xfrm>
            <a:off x="2763727" y="234622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C35D897-AD6A-73D7-91F9-FFB41C3EDC27}"/>
              </a:ext>
            </a:extLst>
          </p:cNvPr>
          <p:cNvSpPr/>
          <p:nvPr/>
        </p:nvSpPr>
        <p:spPr>
          <a:xfrm>
            <a:off x="3736628" y="249522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6D528C4-9ED2-E397-B2DA-8BE5CE86A243}"/>
              </a:ext>
            </a:extLst>
          </p:cNvPr>
          <p:cNvSpPr/>
          <p:nvPr/>
        </p:nvSpPr>
        <p:spPr>
          <a:xfrm rot="21131796">
            <a:off x="3170778" y="3193233"/>
            <a:ext cx="252000" cy="252000"/>
          </a:xfrm>
          <a:prstGeom prst="ellipse">
            <a:avLst/>
          </a:prstGeom>
          <a:solidFill>
            <a:srgbClr val="C0E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3492B2-70FE-ABFF-19A6-118954A84C27}"/>
              </a:ext>
            </a:extLst>
          </p:cNvPr>
          <p:cNvSpPr/>
          <p:nvPr/>
        </p:nvSpPr>
        <p:spPr>
          <a:xfrm>
            <a:off x="3753911" y="3290664"/>
            <a:ext cx="252000" cy="252000"/>
          </a:xfrm>
          <a:prstGeom prst="ellipse">
            <a:avLst/>
          </a:prstGeom>
          <a:solidFill>
            <a:srgbClr val="DA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ABDF408-DA8E-5903-001B-1F478CA20146}"/>
              </a:ext>
            </a:extLst>
          </p:cNvPr>
          <p:cNvSpPr/>
          <p:nvPr/>
        </p:nvSpPr>
        <p:spPr>
          <a:xfrm>
            <a:off x="4362285" y="3208830"/>
            <a:ext cx="252000" cy="252000"/>
          </a:xfrm>
          <a:prstGeom prst="ellipse">
            <a:avLst/>
          </a:prstGeom>
          <a:solidFill>
            <a:srgbClr val="91AA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75D1181-EFE0-407D-D430-11902E65207A}"/>
              </a:ext>
            </a:extLst>
          </p:cNvPr>
          <p:cNvSpPr/>
          <p:nvPr/>
        </p:nvSpPr>
        <p:spPr>
          <a:xfrm rot="1018471">
            <a:off x="2854858" y="3805535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B669AC1-22CC-3C69-D84F-87AE7EBB9690}"/>
              </a:ext>
            </a:extLst>
          </p:cNvPr>
          <p:cNvSpPr/>
          <p:nvPr/>
        </p:nvSpPr>
        <p:spPr>
          <a:xfrm rot="527546">
            <a:off x="4760685" y="3724997"/>
            <a:ext cx="252000" cy="252000"/>
          </a:xfrm>
          <a:prstGeom prst="ellipse">
            <a:avLst/>
          </a:prstGeom>
          <a:solidFill>
            <a:srgbClr val="A4C0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7B9B8FE-AC51-1C40-D636-DCC488EB6A35}"/>
              </a:ext>
            </a:extLst>
          </p:cNvPr>
          <p:cNvSpPr/>
          <p:nvPr/>
        </p:nvSpPr>
        <p:spPr>
          <a:xfrm>
            <a:off x="2416574" y="4220788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EAC085-89FD-3D51-1DDA-B51C235F0FDD}"/>
              </a:ext>
            </a:extLst>
          </p:cNvPr>
          <p:cNvSpPr/>
          <p:nvPr/>
        </p:nvSpPr>
        <p:spPr>
          <a:xfrm rot="1599645">
            <a:off x="3046491" y="4459816"/>
            <a:ext cx="252000" cy="252000"/>
          </a:xfrm>
          <a:prstGeom prst="ellipse">
            <a:avLst/>
          </a:prstGeom>
          <a:solidFill>
            <a:srgbClr val="8EA75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C3D702D-FFAB-8EA4-9C16-57A62BA2FF01}"/>
              </a:ext>
            </a:extLst>
          </p:cNvPr>
          <p:cNvCxnSpPr>
            <a:stCxn id="75" idx="7"/>
            <a:endCxn id="74" idx="3"/>
          </p:cNvCxnSpPr>
          <p:nvPr/>
        </p:nvCxnSpPr>
        <p:spPr>
          <a:xfrm flipV="1">
            <a:off x="3372951" y="2710316"/>
            <a:ext cx="400582" cy="5085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57F30F5-C140-4E14-E7B6-E597EEE8AFF5}"/>
              </a:ext>
            </a:extLst>
          </p:cNvPr>
          <p:cNvCxnSpPr>
            <a:cxnSpLocks/>
            <a:stCxn id="76" idx="0"/>
            <a:endCxn id="74" idx="4"/>
          </p:cNvCxnSpPr>
          <p:nvPr/>
        </p:nvCxnSpPr>
        <p:spPr>
          <a:xfrm flipH="1" flipV="1">
            <a:off x="3862628" y="2747221"/>
            <a:ext cx="17283" cy="54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8037B9-24C8-3DCF-760A-4E7032E4E587}"/>
              </a:ext>
            </a:extLst>
          </p:cNvPr>
          <p:cNvCxnSpPr>
            <a:cxnSpLocks/>
            <a:stCxn id="77" idx="1"/>
            <a:endCxn id="74" idx="5"/>
          </p:cNvCxnSpPr>
          <p:nvPr/>
        </p:nvCxnSpPr>
        <p:spPr>
          <a:xfrm flipH="1" flipV="1">
            <a:off x="3951723" y="2710316"/>
            <a:ext cx="447467" cy="535419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0B21D2-7956-56B6-F415-240500238BEC}"/>
              </a:ext>
            </a:extLst>
          </p:cNvPr>
          <p:cNvCxnSpPr>
            <a:cxnSpLocks/>
            <a:stCxn id="78" idx="0"/>
            <a:endCxn id="75" idx="3"/>
          </p:cNvCxnSpPr>
          <p:nvPr/>
        </p:nvCxnSpPr>
        <p:spPr>
          <a:xfrm flipV="1">
            <a:off x="3017643" y="3419600"/>
            <a:ext cx="202962" cy="391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0AB1C4-57C9-D0BC-54B4-6D337F4DA3DA}"/>
              </a:ext>
            </a:extLst>
          </p:cNvPr>
          <p:cNvCxnSpPr>
            <a:cxnSpLocks/>
            <a:stCxn id="80" idx="7"/>
            <a:endCxn id="78" idx="3"/>
          </p:cNvCxnSpPr>
          <p:nvPr/>
        </p:nvCxnSpPr>
        <p:spPr>
          <a:xfrm flipV="1">
            <a:off x="2631669" y="3990738"/>
            <a:ext cx="237964" cy="26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5F2040-5AA1-8BB8-295D-1C8DD45BD010}"/>
              </a:ext>
            </a:extLst>
          </p:cNvPr>
          <p:cNvCxnSpPr>
            <a:cxnSpLocks/>
            <a:stCxn id="81" idx="1"/>
            <a:endCxn id="78" idx="5"/>
          </p:cNvCxnSpPr>
          <p:nvPr/>
        </p:nvCxnSpPr>
        <p:spPr>
          <a:xfrm flipH="1" flipV="1">
            <a:off x="3040061" y="4042760"/>
            <a:ext cx="92785" cy="423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BBB252C-0691-4B13-4E81-600C2780DC3D}"/>
              </a:ext>
            </a:extLst>
          </p:cNvPr>
          <p:cNvCxnSpPr>
            <a:cxnSpLocks/>
            <a:stCxn id="79" idx="1"/>
            <a:endCxn id="77" idx="5"/>
          </p:cNvCxnSpPr>
          <p:nvPr/>
        </p:nvCxnSpPr>
        <p:spPr>
          <a:xfrm flipH="1" flipV="1">
            <a:off x="4577380" y="3423925"/>
            <a:ext cx="234876" cy="32540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BF5B921-9674-DD52-68BE-983751925E2E}"/>
              </a:ext>
            </a:extLst>
          </p:cNvPr>
          <p:cNvSpPr/>
          <p:nvPr/>
        </p:nvSpPr>
        <p:spPr>
          <a:xfrm rot="527546">
            <a:off x="5048244" y="4238568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B301104-1BA0-A637-2F5E-A5326628E312}"/>
              </a:ext>
            </a:extLst>
          </p:cNvPr>
          <p:cNvCxnSpPr>
            <a:cxnSpLocks/>
            <a:stCxn id="89" idx="1"/>
            <a:endCxn id="79" idx="5"/>
          </p:cNvCxnSpPr>
          <p:nvPr/>
        </p:nvCxnSpPr>
        <p:spPr>
          <a:xfrm flipH="1" flipV="1">
            <a:off x="4961114" y="395266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B041E4C-5914-6508-BD04-C2923310F934}"/>
              </a:ext>
            </a:extLst>
          </p:cNvPr>
          <p:cNvSpPr txBox="1"/>
          <p:nvPr/>
        </p:nvSpPr>
        <p:spPr>
          <a:xfrm>
            <a:off x="3513195" y="3600590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960BB07-B8D4-0813-3E9C-E07FA0AD924B}"/>
              </a:ext>
            </a:extLst>
          </p:cNvPr>
          <p:cNvSpPr txBox="1"/>
          <p:nvPr/>
        </p:nvSpPr>
        <p:spPr>
          <a:xfrm>
            <a:off x="3462093" y="4072922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BDA1D0D-DB0E-2271-89F8-E0E32FE2A6AC}"/>
              </a:ext>
            </a:extLst>
          </p:cNvPr>
          <p:cNvSpPr txBox="1"/>
          <p:nvPr/>
        </p:nvSpPr>
        <p:spPr>
          <a:xfrm>
            <a:off x="3645990" y="4494793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92F394-9153-224B-020E-611FE0562FBE}"/>
              </a:ext>
            </a:extLst>
          </p:cNvPr>
          <p:cNvSpPr>
            <a:spLocks/>
          </p:cNvSpPr>
          <p:nvPr/>
        </p:nvSpPr>
        <p:spPr>
          <a:xfrm>
            <a:off x="6269782" y="2290593"/>
            <a:ext cx="3518873" cy="2095030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FFB9FE9-AB1D-607C-46EC-6277940C6B8E}"/>
              </a:ext>
            </a:extLst>
          </p:cNvPr>
          <p:cNvSpPr/>
          <p:nvPr/>
        </p:nvSpPr>
        <p:spPr>
          <a:xfrm>
            <a:off x="6878156" y="2346223"/>
            <a:ext cx="2152657" cy="1592922"/>
          </a:xfrm>
          <a:prstGeom prst="ellipse">
            <a:avLst/>
          </a:prstGeom>
          <a:solidFill>
            <a:srgbClr val="FFC000">
              <a:alpha val="30696"/>
            </a:srgbClr>
          </a:solidFill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b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DE1CF9-394A-54A3-BF70-DD3234DD6D1D}"/>
              </a:ext>
            </a:extLst>
          </p:cNvPr>
          <p:cNvSpPr/>
          <p:nvPr/>
        </p:nvSpPr>
        <p:spPr>
          <a:xfrm>
            <a:off x="7851057" y="2495221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7ACE63-FBFC-536F-775B-570953FC8081}"/>
              </a:ext>
            </a:extLst>
          </p:cNvPr>
          <p:cNvSpPr/>
          <p:nvPr/>
        </p:nvSpPr>
        <p:spPr>
          <a:xfrm rot="20562504">
            <a:off x="7285207" y="3193233"/>
            <a:ext cx="252000" cy="252000"/>
          </a:xfrm>
          <a:prstGeom prst="ellipse">
            <a:avLst/>
          </a:prstGeom>
          <a:solidFill>
            <a:srgbClr val="588C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59394C-6AD8-7517-C82B-F2542E0BC724}"/>
              </a:ext>
            </a:extLst>
          </p:cNvPr>
          <p:cNvSpPr/>
          <p:nvPr/>
        </p:nvSpPr>
        <p:spPr>
          <a:xfrm>
            <a:off x="7971855" y="4023907"/>
            <a:ext cx="252000" cy="252000"/>
          </a:xfrm>
          <a:prstGeom prst="ellipse">
            <a:avLst/>
          </a:prstGeom>
          <a:solidFill>
            <a:srgbClr val="5F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AB456D-0108-0B87-E495-DC71E1AC42E1}"/>
              </a:ext>
            </a:extLst>
          </p:cNvPr>
          <p:cNvSpPr/>
          <p:nvPr/>
        </p:nvSpPr>
        <p:spPr>
          <a:xfrm>
            <a:off x="8476714" y="3208830"/>
            <a:ext cx="252000" cy="252000"/>
          </a:xfrm>
          <a:prstGeom prst="ellipse">
            <a:avLst/>
          </a:prstGeom>
          <a:solidFill>
            <a:srgbClr val="83D1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098FD0C-4BB1-17DD-2E72-D124DC5B93F3}"/>
              </a:ext>
            </a:extLst>
          </p:cNvPr>
          <p:cNvSpPr/>
          <p:nvPr/>
        </p:nvSpPr>
        <p:spPr>
          <a:xfrm rot="1018471">
            <a:off x="6960661" y="3831413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808ABD1-6B5E-FEEE-2247-9FB317EAF953}"/>
              </a:ext>
            </a:extLst>
          </p:cNvPr>
          <p:cNvSpPr/>
          <p:nvPr/>
        </p:nvSpPr>
        <p:spPr>
          <a:xfrm rot="527546">
            <a:off x="8875114" y="3724997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44F73EC-52A0-3A15-4D60-3C3B99B9CD6F}"/>
              </a:ext>
            </a:extLst>
          </p:cNvPr>
          <p:cNvSpPr/>
          <p:nvPr/>
        </p:nvSpPr>
        <p:spPr>
          <a:xfrm>
            <a:off x="6531003" y="422078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8322A45-CC54-0E44-8531-AA4F3B5AFB3E}"/>
              </a:ext>
            </a:extLst>
          </p:cNvPr>
          <p:cNvSpPr/>
          <p:nvPr/>
        </p:nvSpPr>
        <p:spPr>
          <a:xfrm rot="1599645">
            <a:off x="7160920" y="4459816"/>
            <a:ext cx="252000" cy="252000"/>
          </a:xfrm>
          <a:prstGeom prst="ellipse">
            <a:avLst/>
          </a:prstGeom>
          <a:solidFill>
            <a:srgbClr val="5A8F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5907DAD-6E51-88A4-EE29-EEFACDC1143B}"/>
              </a:ext>
            </a:extLst>
          </p:cNvPr>
          <p:cNvCxnSpPr>
            <a:stCxn id="97" idx="7"/>
            <a:endCxn id="96" idx="3"/>
          </p:cNvCxnSpPr>
          <p:nvPr/>
        </p:nvCxnSpPr>
        <p:spPr>
          <a:xfrm flipV="1">
            <a:off x="7469793" y="2710316"/>
            <a:ext cx="418169" cy="497367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A89618A-72F2-D2AF-F2AE-C6231BA68A3E}"/>
              </a:ext>
            </a:extLst>
          </p:cNvPr>
          <p:cNvCxnSpPr>
            <a:cxnSpLocks/>
            <a:stCxn id="98" idx="1"/>
            <a:endCxn id="97" idx="5"/>
          </p:cNvCxnSpPr>
          <p:nvPr/>
        </p:nvCxnSpPr>
        <p:spPr>
          <a:xfrm flipH="1" flipV="1">
            <a:off x="7522757" y="3377819"/>
            <a:ext cx="486003" cy="682993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6388A20-6F1E-0219-2C6A-20A0A799A433}"/>
              </a:ext>
            </a:extLst>
          </p:cNvPr>
          <p:cNvCxnSpPr>
            <a:cxnSpLocks/>
            <a:stCxn id="99" idx="1"/>
            <a:endCxn id="96" idx="5"/>
          </p:cNvCxnSpPr>
          <p:nvPr/>
        </p:nvCxnSpPr>
        <p:spPr>
          <a:xfrm flipH="1" flipV="1">
            <a:off x="8066152" y="2710316"/>
            <a:ext cx="447467" cy="535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DB7296-AC75-3869-EE10-0EA3A8922D10}"/>
              </a:ext>
            </a:extLst>
          </p:cNvPr>
          <p:cNvCxnSpPr>
            <a:cxnSpLocks/>
            <a:stCxn id="100" idx="0"/>
            <a:endCxn id="97" idx="3"/>
          </p:cNvCxnSpPr>
          <p:nvPr/>
        </p:nvCxnSpPr>
        <p:spPr>
          <a:xfrm flipV="1">
            <a:off x="7123446" y="3430783"/>
            <a:ext cx="229175" cy="406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A21A17-19A3-3B1D-B36B-4A95ABB40417}"/>
              </a:ext>
            </a:extLst>
          </p:cNvPr>
          <p:cNvCxnSpPr>
            <a:cxnSpLocks/>
            <a:stCxn id="102" idx="7"/>
            <a:endCxn id="100" idx="3"/>
          </p:cNvCxnSpPr>
          <p:nvPr/>
        </p:nvCxnSpPr>
        <p:spPr>
          <a:xfrm flipV="1">
            <a:off x="6746098" y="4016616"/>
            <a:ext cx="229338" cy="241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CBD8AA4-FAB9-8AD7-5B5C-791B6786A444}"/>
              </a:ext>
            </a:extLst>
          </p:cNvPr>
          <p:cNvCxnSpPr>
            <a:cxnSpLocks/>
            <a:stCxn id="103" idx="1"/>
            <a:endCxn id="100" idx="5"/>
          </p:cNvCxnSpPr>
          <p:nvPr/>
        </p:nvCxnSpPr>
        <p:spPr>
          <a:xfrm flipH="1" flipV="1">
            <a:off x="7145864" y="4068638"/>
            <a:ext cx="101411" cy="3975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1DC200-F543-1875-7278-C74B69734745}"/>
              </a:ext>
            </a:extLst>
          </p:cNvPr>
          <p:cNvCxnSpPr>
            <a:cxnSpLocks/>
            <a:stCxn id="101" idx="1"/>
            <a:endCxn id="99" idx="5"/>
          </p:cNvCxnSpPr>
          <p:nvPr/>
        </p:nvCxnSpPr>
        <p:spPr>
          <a:xfrm flipH="1" flipV="1">
            <a:off x="8691809" y="3423925"/>
            <a:ext cx="234876" cy="325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ED8BCB6D-7D5E-6139-5921-3C02D3696903}"/>
              </a:ext>
            </a:extLst>
          </p:cNvPr>
          <p:cNvSpPr/>
          <p:nvPr/>
        </p:nvSpPr>
        <p:spPr>
          <a:xfrm rot="527546">
            <a:off x="9162673" y="4238568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A5B13A-1D49-3D94-EFD8-4C3BE61C576F}"/>
              </a:ext>
            </a:extLst>
          </p:cNvPr>
          <p:cNvCxnSpPr>
            <a:cxnSpLocks/>
            <a:stCxn id="111" idx="1"/>
            <a:endCxn id="101" idx="5"/>
          </p:cNvCxnSpPr>
          <p:nvPr/>
        </p:nvCxnSpPr>
        <p:spPr>
          <a:xfrm flipH="1" flipV="1">
            <a:off x="9075543" y="3952664"/>
            <a:ext cx="138701" cy="31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2A04B69-9684-AB25-3EF4-7591918ABE8F}"/>
              </a:ext>
            </a:extLst>
          </p:cNvPr>
          <p:cNvSpPr txBox="1"/>
          <p:nvPr/>
        </p:nvSpPr>
        <p:spPr>
          <a:xfrm>
            <a:off x="8211774" y="2722174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427664-D872-C7D0-C8BE-0C1A4EE131F1}"/>
              </a:ext>
            </a:extLst>
          </p:cNvPr>
          <p:cNvSpPr txBox="1"/>
          <p:nvPr/>
        </p:nvSpPr>
        <p:spPr>
          <a:xfrm>
            <a:off x="8986746" y="3227718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D353FB6-EB0F-5E39-2B3A-796D305C81A4}"/>
              </a:ext>
            </a:extLst>
          </p:cNvPr>
          <p:cNvSpPr txBox="1"/>
          <p:nvPr/>
        </p:nvSpPr>
        <p:spPr>
          <a:xfrm>
            <a:off x="9544610" y="3681720"/>
            <a:ext cx="845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Bradley Hand" pitchFamily="2" charset="77"/>
              </a:rPr>
              <a:t>l = 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4BC55BC-F4C3-2A2E-29DE-E81837E79D13}"/>
              </a:ext>
            </a:extLst>
          </p:cNvPr>
          <p:cNvSpPr txBox="1"/>
          <p:nvPr/>
        </p:nvSpPr>
        <p:spPr>
          <a:xfrm>
            <a:off x="5030016" y="2052387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top-K neighbours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5C93C1-B964-7A7E-24E4-3B5707692722}"/>
              </a:ext>
            </a:extLst>
          </p:cNvPr>
          <p:cNvCxnSpPr>
            <a:cxnSpLocks/>
            <a:stCxn id="98" idx="7"/>
            <a:endCxn id="99" idx="3"/>
          </p:cNvCxnSpPr>
          <p:nvPr/>
        </p:nvCxnSpPr>
        <p:spPr>
          <a:xfrm flipV="1">
            <a:off x="8186950" y="3423925"/>
            <a:ext cx="326669" cy="63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70BF843-AEE8-9476-A15F-2F738A1693C4}"/>
              </a:ext>
            </a:extLst>
          </p:cNvPr>
          <p:cNvSpPr/>
          <p:nvPr/>
        </p:nvSpPr>
        <p:spPr>
          <a:xfrm>
            <a:off x="8029218" y="4605214"/>
            <a:ext cx="252000" cy="25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787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45A7476-84E3-571E-85AD-6277EF793E81}"/>
              </a:ext>
            </a:extLst>
          </p:cNvPr>
          <p:cNvCxnSpPr>
            <a:cxnSpLocks/>
            <a:stCxn id="127" idx="0"/>
            <a:endCxn id="98" idx="4"/>
          </p:cNvCxnSpPr>
          <p:nvPr/>
        </p:nvCxnSpPr>
        <p:spPr>
          <a:xfrm flipH="1" flipV="1">
            <a:off x="8097855" y="4275907"/>
            <a:ext cx="57363" cy="329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A5686C8-63C6-CA27-2489-4BAC1B987BB9}"/>
              </a:ext>
            </a:extLst>
          </p:cNvPr>
          <p:cNvSpPr/>
          <p:nvPr/>
        </p:nvSpPr>
        <p:spPr>
          <a:xfrm>
            <a:off x="5065177" y="3488720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BDBD6D2-10D4-778E-B117-E8CE078280B7}"/>
              </a:ext>
            </a:extLst>
          </p:cNvPr>
          <p:cNvCxnSpPr>
            <a:cxnSpLocks/>
            <a:stCxn id="64" idx="1"/>
            <a:endCxn id="77" idx="6"/>
          </p:cNvCxnSpPr>
          <p:nvPr/>
        </p:nvCxnSpPr>
        <p:spPr>
          <a:xfrm flipH="1" flipV="1">
            <a:off x="4614285" y="3334830"/>
            <a:ext cx="487797" cy="190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30B2763-A5C5-6700-DD27-F2024F09C998}"/>
              </a:ext>
            </a:extLst>
          </p:cNvPr>
          <p:cNvCxnSpPr>
            <a:cxnSpLocks/>
            <a:stCxn id="120" idx="0"/>
            <a:endCxn id="77" idx="4"/>
          </p:cNvCxnSpPr>
          <p:nvPr/>
        </p:nvCxnSpPr>
        <p:spPr>
          <a:xfrm flipV="1">
            <a:off x="4483508" y="3460830"/>
            <a:ext cx="4777" cy="489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893BC47E-D342-518B-B570-3F4A773CF8BF}"/>
              </a:ext>
            </a:extLst>
          </p:cNvPr>
          <p:cNvSpPr/>
          <p:nvPr/>
        </p:nvSpPr>
        <p:spPr>
          <a:xfrm>
            <a:off x="4357508" y="3949901"/>
            <a:ext cx="252000" cy="252000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200" baseline="-25000" dirty="0">
              <a:solidFill>
                <a:schemeClr val="tx1">
                  <a:lumMod val="65000"/>
                  <a:lumOff val="35000"/>
                </a:schemeClr>
              </a:solidFill>
              <a:latin typeface="Bradley Hand" pitchFamily="2" charset="77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9C003EF-7B5A-26AE-8235-4A822CE372CF}"/>
              </a:ext>
            </a:extLst>
          </p:cNvPr>
          <p:cNvCxnSpPr>
            <a:cxnSpLocks/>
            <a:stCxn id="120" idx="1"/>
            <a:endCxn id="76" idx="5"/>
          </p:cNvCxnSpPr>
          <p:nvPr/>
        </p:nvCxnSpPr>
        <p:spPr>
          <a:xfrm flipH="1" flipV="1">
            <a:off x="3969006" y="3505759"/>
            <a:ext cx="425407" cy="481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996248F-C371-EA00-1481-9276AF5B5434}"/>
              </a:ext>
            </a:extLst>
          </p:cNvPr>
          <p:cNvCxnSpPr>
            <a:cxnSpLocks/>
            <a:stCxn id="78" idx="7"/>
            <a:endCxn id="76" idx="3"/>
          </p:cNvCxnSpPr>
          <p:nvPr/>
        </p:nvCxnSpPr>
        <p:spPr>
          <a:xfrm flipV="1">
            <a:off x="3092083" y="3505759"/>
            <a:ext cx="698733" cy="3665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6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E9BD-53A7-64A1-5510-02BC1D52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3B7A664-760D-FB3F-CB23-4A8FE43B5CEC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8513804" y="4923896"/>
            <a:ext cx="767964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B3CE9ED-493C-BEF0-5C9E-FB55D99BE4BE}"/>
              </a:ext>
            </a:extLst>
          </p:cNvPr>
          <p:cNvCxnSpPr>
            <a:cxnSpLocks/>
            <a:endCxn id="290" idx="1"/>
          </p:cNvCxnSpPr>
          <p:nvPr/>
        </p:nvCxnSpPr>
        <p:spPr>
          <a:xfrm>
            <a:off x="8616410" y="2331856"/>
            <a:ext cx="620452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303D7F84-3F4B-B8ED-8B2F-DDED13D56387}"/>
              </a:ext>
            </a:extLst>
          </p:cNvPr>
          <p:cNvSpPr/>
          <p:nvPr/>
        </p:nvSpPr>
        <p:spPr>
          <a:xfrm>
            <a:off x="1179492" y="1972235"/>
            <a:ext cx="1640427" cy="3463152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user-user similarity </a:t>
            </a:r>
            <a:b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 S</a:t>
            </a:r>
            <a:r>
              <a:rPr 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</a:t>
            </a: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item-item similarity </a:t>
            </a:r>
          </a:p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matrix S</a:t>
            </a:r>
            <a:r>
              <a:rPr lang="en-US" sz="1100" b="1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</a:p>
          <a:p>
            <a:pPr algn="ctr"/>
            <a:endParaRPr lang="en-US" sz="1100" b="1" baseline="-25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290" name="Table 289">
            <a:extLst>
              <a:ext uri="{FF2B5EF4-FFF2-40B4-BE49-F238E27FC236}">
                <a16:creationId xmlns:a16="http://schemas.microsoft.com/office/drawing/2014/main" id="{E2F8F05D-A103-0559-BDBF-2DC5B4367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83350"/>
              </p:ext>
            </p:extLst>
          </p:nvPr>
        </p:nvGraphicFramePr>
        <p:xfrm>
          <a:off x="9236862" y="226190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C0916A-7ECC-B543-A336-A078020CC99D}"/>
              </a:ext>
            </a:extLst>
          </p:cNvPr>
          <p:cNvCxnSpPr>
            <a:cxnSpLocks/>
            <a:endCxn id="292" idx="1"/>
          </p:cNvCxnSpPr>
          <p:nvPr/>
        </p:nvCxnSpPr>
        <p:spPr>
          <a:xfrm flipV="1">
            <a:off x="8657597" y="2539426"/>
            <a:ext cx="694989" cy="5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BB9E14-F36B-D944-E19B-570BC5D4A001}"/>
              </a:ext>
            </a:extLst>
          </p:cNvPr>
          <p:cNvSpPr/>
          <p:nvPr/>
        </p:nvSpPr>
        <p:spPr>
          <a:xfrm>
            <a:off x="7369595" y="1784947"/>
            <a:ext cx="1490151" cy="14127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DCD030-EF03-49E4-9363-F90E4EF69D6F}"/>
              </a:ext>
            </a:extLst>
          </p:cNvPr>
          <p:cNvSpPr/>
          <p:nvPr/>
        </p:nvSpPr>
        <p:spPr>
          <a:xfrm>
            <a:off x="7485319" y="1949210"/>
            <a:ext cx="1437680" cy="13639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DE4457-AF2A-679C-26E7-E567F25149CA}"/>
              </a:ext>
            </a:extLst>
          </p:cNvPr>
          <p:cNvSpPr/>
          <p:nvPr/>
        </p:nvSpPr>
        <p:spPr>
          <a:xfrm>
            <a:off x="7592421" y="2127665"/>
            <a:ext cx="1413795" cy="130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DDEC228-1ED7-7C8A-AE89-1061A7E38623}"/>
              </a:ext>
            </a:extLst>
          </p:cNvPr>
          <p:cNvSpPr/>
          <p:nvPr/>
        </p:nvSpPr>
        <p:spPr>
          <a:xfrm>
            <a:off x="7674078" y="2205521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h</a:t>
            </a:r>
            <a:r>
              <a:rPr lang="en-US" sz="9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0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2D8109D-4640-CB8A-30A9-8BB4FB7ECB1A}"/>
              </a:ext>
            </a:extLst>
          </p:cNvPr>
          <p:cNvSpPr/>
          <p:nvPr/>
        </p:nvSpPr>
        <p:spPr>
          <a:xfrm>
            <a:off x="7674078" y="3119921"/>
            <a:ext cx="236066" cy="236066"/>
          </a:xfrm>
          <a:prstGeom prst="ellipse">
            <a:avLst/>
          </a:prstGeom>
          <a:solidFill>
            <a:srgbClr val="D5FC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h</a:t>
            </a:r>
            <a:r>
              <a:rPr lang="en-US" sz="9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3F62C6-1C1D-E646-FB6D-F509D27CB007}"/>
              </a:ext>
            </a:extLst>
          </p:cNvPr>
          <p:cNvSpPr txBox="1"/>
          <p:nvPr/>
        </p:nvSpPr>
        <p:spPr>
          <a:xfrm>
            <a:off x="8458475" y="2110628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Layer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881F26-229F-E394-6F6B-83F98E0C8E6A}"/>
              </a:ext>
            </a:extLst>
          </p:cNvPr>
          <p:cNvSpPr txBox="1"/>
          <p:nvPr/>
        </p:nvSpPr>
        <p:spPr>
          <a:xfrm>
            <a:off x="8389837" y="1944185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Layer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DFE77C-8B02-9137-3AF8-8A15C942DEB1}"/>
              </a:ext>
            </a:extLst>
          </p:cNvPr>
          <p:cNvSpPr txBox="1"/>
          <p:nvPr/>
        </p:nvSpPr>
        <p:spPr>
          <a:xfrm>
            <a:off x="8327766" y="1755908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Layer 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5E532C-FD88-BC3D-0F06-C7016CC03425}"/>
              </a:ext>
            </a:extLst>
          </p:cNvPr>
          <p:cNvSpPr txBox="1"/>
          <p:nvPr/>
        </p:nvSpPr>
        <p:spPr>
          <a:xfrm>
            <a:off x="7618826" y="2469214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𝞪</a:t>
            </a:r>
            <a:r>
              <a:rPr lang="en-GB" sz="900" baseline="-25000" dirty="0"/>
              <a:t>10</a:t>
            </a:r>
            <a:endParaRPr lang="en-GB" sz="900" dirty="0"/>
          </a:p>
        </p:txBody>
      </p:sp>
      <p:sp>
        <p:nvSpPr>
          <p:cNvPr id="71" name="Summing Junction 70">
            <a:extLst>
              <a:ext uri="{FF2B5EF4-FFF2-40B4-BE49-F238E27FC236}">
                <a16:creationId xmlns:a16="http://schemas.microsoft.com/office/drawing/2014/main" id="{7104AC04-D999-7144-4143-36BDC1810817}"/>
              </a:ext>
            </a:extLst>
          </p:cNvPr>
          <p:cNvSpPr/>
          <p:nvPr/>
        </p:nvSpPr>
        <p:spPr>
          <a:xfrm>
            <a:off x="8149714" y="2468607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2286A22-34C5-41CD-7198-1DB5FEA8F3D9}"/>
              </a:ext>
            </a:extLst>
          </p:cNvPr>
          <p:cNvCxnSpPr>
            <a:cxnSpLocks/>
            <a:stCxn id="64" idx="6"/>
            <a:endCxn id="71" idx="0"/>
          </p:cNvCxnSpPr>
          <p:nvPr/>
        </p:nvCxnSpPr>
        <p:spPr>
          <a:xfrm>
            <a:off x="7910144" y="2323554"/>
            <a:ext cx="357603" cy="145053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6FE9CB0-20E3-9A1A-0DA2-48A3A46FCA46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>
            <a:off x="7965396" y="2584630"/>
            <a:ext cx="184318" cy="201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4551E71-E422-695B-8206-F397E6DB6EAC}"/>
              </a:ext>
            </a:extLst>
          </p:cNvPr>
          <p:cNvSpPr txBox="1"/>
          <p:nvPr/>
        </p:nvSpPr>
        <p:spPr>
          <a:xfrm>
            <a:off x="7604018" y="2863659"/>
            <a:ext cx="376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𝞪</a:t>
            </a:r>
            <a:r>
              <a:rPr lang="en-GB" sz="900" baseline="-25000" dirty="0"/>
              <a:t>12</a:t>
            </a:r>
            <a:endParaRPr lang="en-GB" sz="900" dirty="0"/>
          </a:p>
        </p:txBody>
      </p:sp>
      <p:sp>
        <p:nvSpPr>
          <p:cNvPr id="76" name="Summing Junction 75">
            <a:extLst>
              <a:ext uri="{FF2B5EF4-FFF2-40B4-BE49-F238E27FC236}">
                <a16:creationId xmlns:a16="http://schemas.microsoft.com/office/drawing/2014/main" id="{2E3F16BF-13A1-AF28-082E-5488AEDFC2BB}"/>
              </a:ext>
            </a:extLst>
          </p:cNvPr>
          <p:cNvSpPr/>
          <p:nvPr/>
        </p:nvSpPr>
        <p:spPr>
          <a:xfrm>
            <a:off x="8149542" y="2854089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CC135F-3370-9F6E-69C2-5403F759A020}"/>
              </a:ext>
            </a:extLst>
          </p:cNvPr>
          <p:cNvCxnSpPr>
            <a:cxnSpLocks/>
            <a:stCxn id="75" idx="3"/>
            <a:endCxn id="76" idx="2"/>
          </p:cNvCxnSpPr>
          <p:nvPr/>
        </p:nvCxnSpPr>
        <p:spPr>
          <a:xfrm flipV="1">
            <a:off x="7980205" y="2972122"/>
            <a:ext cx="169337" cy="695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52B53FE6-B93E-A25C-E0B1-04A10D9FA872}"/>
              </a:ext>
            </a:extLst>
          </p:cNvPr>
          <p:cNvCxnSpPr>
            <a:cxnSpLocks/>
            <a:stCxn id="65" idx="6"/>
            <a:endCxn id="76" idx="4"/>
          </p:cNvCxnSpPr>
          <p:nvPr/>
        </p:nvCxnSpPr>
        <p:spPr>
          <a:xfrm flipV="1">
            <a:off x="7910144" y="3090155"/>
            <a:ext cx="357431" cy="147799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1" name="Table 260">
            <a:extLst>
              <a:ext uri="{FF2B5EF4-FFF2-40B4-BE49-F238E27FC236}">
                <a16:creationId xmlns:a16="http://schemas.microsoft.com/office/drawing/2014/main" id="{40501655-F5AA-CBEE-D744-9DA9F0FCA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12898"/>
              </p:ext>
            </p:extLst>
          </p:nvPr>
        </p:nvGraphicFramePr>
        <p:xfrm>
          <a:off x="9484140" y="443880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E492E0B-DD2F-2ED6-6ED4-3C5B23DDCCB9}"/>
              </a:ext>
            </a:extLst>
          </p:cNvPr>
          <p:cNvCxnSpPr>
            <a:cxnSpLocks/>
            <a:endCxn id="263" idx="1"/>
          </p:cNvCxnSpPr>
          <p:nvPr/>
        </p:nvCxnSpPr>
        <p:spPr>
          <a:xfrm>
            <a:off x="8479720" y="4716326"/>
            <a:ext cx="904111" cy="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Left Bracket 159">
            <a:extLst>
              <a:ext uri="{FF2B5EF4-FFF2-40B4-BE49-F238E27FC236}">
                <a16:creationId xmlns:a16="http://schemas.microsoft.com/office/drawing/2014/main" id="{767A2B66-3C2E-0FCD-2347-64EA5D4F841C}"/>
              </a:ext>
            </a:extLst>
          </p:cNvPr>
          <p:cNvSpPr/>
          <p:nvPr/>
        </p:nvSpPr>
        <p:spPr>
          <a:xfrm rot="16200000">
            <a:off x="484348" y="5449690"/>
            <a:ext cx="125972" cy="911886"/>
          </a:xfrm>
          <a:prstGeom prst="leftBracket">
            <a:avLst/>
          </a:prstGeom>
          <a:ln cap="rnd"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FA5245-17CF-35EE-1A8C-EC00061110C2}"/>
              </a:ext>
            </a:extLst>
          </p:cNvPr>
          <p:cNvSpPr txBox="1"/>
          <p:nvPr/>
        </p:nvSpPr>
        <p:spPr>
          <a:xfrm>
            <a:off x="160258" y="5994400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D611E7-0063-4DDD-250D-5AC00B22DD5F}"/>
              </a:ext>
            </a:extLst>
          </p:cNvPr>
          <p:cNvSpPr txBox="1"/>
          <p:nvPr/>
        </p:nvSpPr>
        <p:spPr>
          <a:xfrm>
            <a:off x="-46323" y="4951295"/>
            <a:ext cx="11353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dirty="0"/>
              <a:t>User-item</a:t>
            </a:r>
          </a:p>
          <a:p>
            <a:pPr algn="ctr"/>
            <a:r>
              <a:rPr lang="en-US" sz="1100" dirty="0"/>
              <a:t>Interaction log</a:t>
            </a:r>
          </a:p>
          <a:p>
            <a:pPr algn="ctr"/>
            <a:r>
              <a:rPr lang="en-US" sz="1100" b="1" dirty="0"/>
              <a:t>or </a:t>
            </a:r>
          </a:p>
          <a:p>
            <a:pPr algn="ctr"/>
            <a:r>
              <a:rPr lang="en-US" sz="1100" dirty="0"/>
              <a:t>user and item feature data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A44AD9F3-1818-D934-616C-542408C7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71778"/>
              </p:ext>
            </p:extLst>
          </p:nvPr>
        </p:nvGraphicFramePr>
        <p:xfrm>
          <a:off x="176936" y="2898215"/>
          <a:ext cx="698452" cy="202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3">
                  <a:extLst>
                    <a:ext uri="{9D8B030D-6E8A-4147-A177-3AD203B41FA5}">
                      <a16:colId xmlns:a16="http://schemas.microsoft.com/office/drawing/2014/main" val="2978828279"/>
                    </a:ext>
                  </a:extLst>
                </a:gridCol>
                <a:gridCol w="368599">
                  <a:extLst>
                    <a:ext uri="{9D8B030D-6E8A-4147-A177-3AD203B41FA5}">
                      <a16:colId xmlns:a16="http://schemas.microsoft.com/office/drawing/2014/main" val="4240891112"/>
                    </a:ext>
                  </a:extLst>
                </a:gridCol>
              </a:tblGrid>
              <a:tr h="137935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u_ID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i_ID</a:t>
                      </a:r>
                    </a:p>
                  </a:txBody>
                  <a:tcPr marL="23607" marR="23607" marT="23607" marB="23607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0267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00623841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775247317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088545114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417477894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330210492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820238138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665937775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0658049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2824326700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451481421"/>
                  </a:ext>
                </a:extLst>
              </a:tr>
              <a:tr h="167134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23607" marR="23607" marT="23607" marB="236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23607" marR="23607" marT="23607" marB="23607"/>
                </a:tc>
                <a:extLst>
                  <a:ext uri="{0D108BD9-81ED-4DB2-BD59-A6C34878D82A}">
                    <a16:rowId xmlns:a16="http://schemas.microsoft.com/office/drawing/2014/main" val="1761882327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EDF7F6D-A054-A55C-CD1E-0E94949FF0B1}"/>
              </a:ext>
            </a:extLst>
          </p:cNvPr>
          <p:cNvGraphicFramePr>
            <a:graphicFrameLocks noGrp="1"/>
          </p:cNvGraphicFramePr>
          <p:nvPr/>
        </p:nvGraphicFramePr>
        <p:xfrm>
          <a:off x="3071429" y="1539811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03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D5174EC1-3831-B55B-BC46-7A02C11E55E0}"/>
              </a:ext>
            </a:extLst>
          </p:cNvPr>
          <p:cNvSpPr txBox="1"/>
          <p:nvPr/>
        </p:nvSpPr>
        <p:spPr>
          <a:xfrm>
            <a:off x="5924725" y="1537621"/>
            <a:ext cx="11561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b="1" dirty="0"/>
              <a:t>Edge indices with adaptive coefficients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9727C911-4C72-9B80-EAA4-FD3C3CCE5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8714"/>
              </p:ext>
            </p:extLst>
          </p:nvPr>
        </p:nvGraphicFramePr>
        <p:xfrm>
          <a:off x="5995517" y="2227461"/>
          <a:ext cx="1203438" cy="32933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6672">
                  <a:extLst>
                    <a:ext uri="{9D8B030D-6E8A-4147-A177-3AD203B41FA5}">
                      <a16:colId xmlns:a16="http://schemas.microsoft.com/office/drawing/2014/main" val="48313067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068890240"/>
                    </a:ext>
                  </a:extLst>
                </a:gridCol>
                <a:gridCol w="591966">
                  <a:extLst>
                    <a:ext uri="{9D8B030D-6E8A-4147-A177-3AD203B41FA5}">
                      <a16:colId xmlns:a16="http://schemas.microsoft.com/office/drawing/2014/main" val="1070281204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e</a:t>
                      </a:r>
                      <a:r>
                        <a:rPr lang="en-US" sz="800" b="0" baseline="-25000" dirty="0"/>
                        <a:t>src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e</a:t>
                      </a:r>
                      <a:r>
                        <a:rPr lang="en-US" sz="800" b="0" baseline="-25000" dirty="0"/>
                        <a:t>dst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/>
                        <a:t>coefficient</a:t>
                      </a: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1013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01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19255568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02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82682800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10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46740435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12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5885498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0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20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06655246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23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911554028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31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316939636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32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1545277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46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652499460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47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32742102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48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72297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54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3840022995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980736483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78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172385681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84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476450857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86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2286497409"/>
                  </a:ext>
                </a:extLst>
              </a:tr>
              <a:tr h="1798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8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 marL="59961" marR="59961" marT="29980" marB="2998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800" b="0" i="1" dirty="0">
                          <a:solidFill>
                            <a:srgbClr val="404040"/>
                          </a:solidFill>
                          <a:effectLst/>
                          <a:latin typeface="KaTeX_Math"/>
                        </a:rPr>
                        <a:t>α</a:t>
                      </a:r>
                      <a:r>
                        <a:rPr lang="en-US" sz="800" baseline="-25000" dirty="0"/>
                        <a:t>87</a:t>
                      </a:r>
                      <a:endParaRPr lang="en-US" sz="800" dirty="0"/>
                    </a:p>
                  </a:txBody>
                  <a:tcPr marL="59961" marR="59961" marT="29980" marB="29980"/>
                </a:tc>
                <a:extLst>
                  <a:ext uri="{0D108BD9-81ED-4DB2-BD59-A6C34878D82A}">
                    <a16:rowId xmlns:a16="http://schemas.microsoft.com/office/drawing/2014/main" val="4129162003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AA6BB6FE-B88B-5B6F-9B40-36404F84B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9436"/>
              </p:ext>
            </p:extLst>
          </p:nvPr>
        </p:nvGraphicFramePr>
        <p:xfrm>
          <a:off x="7653614" y="3495764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F9F760B3-0A6D-CB6E-7F6B-3B9706DE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22448"/>
              </p:ext>
            </p:extLst>
          </p:nvPr>
        </p:nvGraphicFramePr>
        <p:xfrm>
          <a:off x="7654660" y="3696538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59B587AD-9A46-1558-DB9B-F58EF4B1640C}"/>
              </a:ext>
            </a:extLst>
          </p:cNvPr>
          <p:cNvSpPr txBox="1"/>
          <p:nvPr/>
        </p:nvSpPr>
        <p:spPr>
          <a:xfrm>
            <a:off x="7344855" y="3427194"/>
            <a:ext cx="372218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h</a:t>
            </a:r>
            <a:r>
              <a:rPr lang="en-US" sz="1180" baseline="30000" dirty="0">
                <a:latin typeface="Bradley Hand" pitchFamily="2" charset="77"/>
                <a:cs typeface="Bai Jamjuree" pitchFamily="2" charset="-34"/>
              </a:rPr>
              <a:t>0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EE0DF1-FC50-92F0-6B35-ADABD15590C9}"/>
              </a:ext>
            </a:extLst>
          </p:cNvPr>
          <p:cNvSpPr txBox="1"/>
          <p:nvPr/>
        </p:nvSpPr>
        <p:spPr>
          <a:xfrm>
            <a:off x="7344855" y="3617570"/>
            <a:ext cx="380232" cy="27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80" dirty="0">
                <a:latin typeface="Bradley Hand" pitchFamily="2" charset="77"/>
                <a:cs typeface="Bai Jamjuree" pitchFamily="2" charset="-34"/>
              </a:rPr>
              <a:t>h</a:t>
            </a:r>
            <a:r>
              <a:rPr lang="en-US" sz="1180" baseline="30000" dirty="0">
                <a:latin typeface="Bradley Hand" pitchFamily="2" charset="77"/>
                <a:cs typeface="Bai Jamjuree" pitchFamily="2" charset="-34"/>
              </a:rPr>
              <a:t>0</a:t>
            </a:r>
            <a:r>
              <a:rPr lang="en-US" sz="1180" baseline="-25000" dirty="0">
                <a:latin typeface="Bradley Hand" pitchFamily="2" charset="77"/>
                <a:cs typeface="Bai Jamjuree" pitchFamily="2" charset="-34"/>
              </a:rPr>
              <a:t>5</a:t>
            </a:r>
          </a:p>
        </p:txBody>
      </p:sp>
      <p:sp>
        <p:nvSpPr>
          <p:cNvPr id="247" name="Data 246">
            <a:extLst>
              <a:ext uri="{FF2B5EF4-FFF2-40B4-BE49-F238E27FC236}">
                <a16:creationId xmlns:a16="http://schemas.microsoft.com/office/drawing/2014/main" id="{A86E042F-B4E1-5B73-7CDD-71D563F1D30F}"/>
              </a:ext>
            </a:extLst>
          </p:cNvPr>
          <p:cNvSpPr/>
          <p:nvPr/>
        </p:nvSpPr>
        <p:spPr>
          <a:xfrm>
            <a:off x="9151074" y="4348179"/>
            <a:ext cx="880910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63" name="Table 262">
            <a:extLst>
              <a:ext uri="{FF2B5EF4-FFF2-40B4-BE49-F238E27FC236}">
                <a16:creationId xmlns:a16="http://schemas.microsoft.com/office/drawing/2014/main" id="{D4E2005C-06A0-5F27-0AE2-3D4265A7F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97909"/>
              </p:ext>
            </p:extLst>
          </p:nvPr>
        </p:nvGraphicFramePr>
        <p:xfrm>
          <a:off x="9383831" y="464637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64" name="Table 263">
            <a:extLst>
              <a:ext uri="{FF2B5EF4-FFF2-40B4-BE49-F238E27FC236}">
                <a16:creationId xmlns:a16="http://schemas.microsoft.com/office/drawing/2014/main" id="{3C0FEB73-BA8C-976A-32E7-8162EC2C3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04536"/>
              </p:ext>
            </p:extLst>
          </p:nvPr>
        </p:nvGraphicFramePr>
        <p:xfrm>
          <a:off x="9281768" y="485394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291" name="Data 290">
            <a:extLst>
              <a:ext uri="{FF2B5EF4-FFF2-40B4-BE49-F238E27FC236}">
                <a16:creationId xmlns:a16="http://schemas.microsoft.com/office/drawing/2014/main" id="{BFDA9256-DF99-032C-45D8-1033CD8065B2}"/>
              </a:ext>
            </a:extLst>
          </p:cNvPr>
          <p:cNvSpPr/>
          <p:nvPr/>
        </p:nvSpPr>
        <p:spPr>
          <a:xfrm flipH="1">
            <a:off x="9140769" y="2158746"/>
            <a:ext cx="891771" cy="707963"/>
          </a:xfrm>
          <a:prstGeom prst="flowChartInputOutput">
            <a:avLst/>
          </a:prstGeom>
          <a:noFill/>
          <a:ln w="19050">
            <a:solidFill>
              <a:schemeClr val="bg2">
                <a:lumMod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graphicFrame>
        <p:nvGraphicFramePr>
          <p:cNvPr id="292" name="Table 291">
            <a:extLst>
              <a:ext uri="{FF2B5EF4-FFF2-40B4-BE49-F238E27FC236}">
                <a16:creationId xmlns:a16="http://schemas.microsoft.com/office/drawing/2014/main" id="{3A5BCCE7-D073-5C54-A954-B9D25EB5F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6807"/>
              </p:ext>
            </p:extLst>
          </p:nvPr>
        </p:nvGraphicFramePr>
        <p:xfrm>
          <a:off x="9352586" y="246947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309953314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graphicFrame>
        <p:nvGraphicFramePr>
          <p:cNvPr id="293" name="Table 292">
            <a:extLst>
              <a:ext uri="{FF2B5EF4-FFF2-40B4-BE49-F238E27FC236}">
                <a16:creationId xmlns:a16="http://schemas.microsoft.com/office/drawing/2014/main" id="{37CE6506-4737-FCA8-954D-5EC26E288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47224"/>
              </p:ext>
            </p:extLst>
          </p:nvPr>
        </p:nvGraphicFramePr>
        <p:xfrm>
          <a:off x="9459688" y="2677042"/>
          <a:ext cx="435966" cy="1399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5322">
                  <a:extLst>
                    <a:ext uri="{9D8B030D-6E8A-4147-A177-3AD203B41FA5}">
                      <a16:colId xmlns:a16="http://schemas.microsoft.com/office/drawing/2014/main" val="3127236883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2205639435"/>
                    </a:ext>
                  </a:extLst>
                </a:gridCol>
                <a:gridCol w="145322">
                  <a:extLst>
                    <a:ext uri="{9D8B030D-6E8A-4147-A177-3AD203B41FA5}">
                      <a16:colId xmlns:a16="http://schemas.microsoft.com/office/drawing/2014/main" val="600060315"/>
                    </a:ext>
                  </a:extLst>
                </a:gridCol>
              </a:tblGrid>
              <a:tr h="139908"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9961" marR="59961" marT="29980" marB="2998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22620"/>
                  </a:ext>
                </a:extLst>
              </a:tr>
            </a:tbl>
          </a:graphicData>
        </a:graphic>
      </p:graphicFrame>
      <p:sp>
        <p:nvSpPr>
          <p:cNvPr id="312" name="Summing Junction 311">
            <a:extLst>
              <a:ext uri="{FF2B5EF4-FFF2-40B4-BE49-F238E27FC236}">
                <a16:creationId xmlns:a16="http://schemas.microsoft.com/office/drawing/2014/main" id="{DD4D0F9A-7E3E-1956-69E9-AC21EBC0B213}"/>
              </a:ext>
            </a:extLst>
          </p:cNvPr>
          <p:cNvSpPr/>
          <p:nvPr/>
        </p:nvSpPr>
        <p:spPr>
          <a:xfrm>
            <a:off x="11149397" y="3554252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66BF5ABD-32BE-0FD2-9CEB-61651A4ACF1F}"/>
              </a:ext>
            </a:extLst>
          </p:cNvPr>
          <p:cNvCxnSpPr>
            <a:cxnSpLocks/>
            <a:endCxn id="312" idx="2"/>
          </p:cNvCxnSpPr>
          <p:nvPr/>
        </p:nvCxnSpPr>
        <p:spPr>
          <a:xfrm flipV="1">
            <a:off x="10369942" y="3672285"/>
            <a:ext cx="779455" cy="4230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98EB93A0-B462-E340-B3B5-ECFF687E68BA}"/>
              </a:ext>
            </a:extLst>
          </p:cNvPr>
          <p:cNvCxnSpPr>
            <a:cxnSpLocks/>
          </p:cNvCxnSpPr>
          <p:nvPr/>
        </p:nvCxnSpPr>
        <p:spPr>
          <a:xfrm>
            <a:off x="10387870" y="3195652"/>
            <a:ext cx="743597" cy="47663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6EFF952-084E-15E8-82B3-83073987AF08}"/>
              </a:ext>
            </a:extLst>
          </p:cNvPr>
          <p:cNvSpPr/>
          <p:nvPr/>
        </p:nvSpPr>
        <p:spPr>
          <a:xfrm>
            <a:off x="5797104" y="1515618"/>
            <a:ext cx="5065705" cy="414773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GCN model</a:t>
            </a:r>
          </a:p>
        </p:txBody>
      </p:sp>
      <p:sp>
        <p:nvSpPr>
          <p:cNvPr id="368" name="Left Bracket 367">
            <a:extLst>
              <a:ext uri="{FF2B5EF4-FFF2-40B4-BE49-F238E27FC236}">
                <a16:creationId xmlns:a16="http://schemas.microsoft.com/office/drawing/2014/main" id="{009AE69C-4357-E3ED-B468-6C1DF10E1393}"/>
              </a:ext>
            </a:extLst>
          </p:cNvPr>
          <p:cNvSpPr/>
          <p:nvPr/>
        </p:nvSpPr>
        <p:spPr>
          <a:xfrm rot="16200000">
            <a:off x="3311717" y="3682751"/>
            <a:ext cx="125971" cy="4445764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AFD7791-292F-E5A0-7209-BA0991100CFC}"/>
              </a:ext>
            </a:extLst>
          </p:cNvPr>
          <p:cNvSpPr txBox="1"/>
          <p:nvPr/>
        </p:nvSpPr>
        <p:spPr>
          <a:xfrm>
            <a:off x="1667225" y="5994400"/>
            <a:ext cx="3729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Pre-processing (defining adaptive Adjacency Matrix A’ by filtering via top-K similar users and items)</a:t>
            </a:r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86B7350C-4E1A-8429-8277-628F324E8BC6}"/>
              </a:ext>
            </a:extLst>
          </p:cNvPr>
          <p:cNvSpPr/>
          <p:nvPr/>
        </p:nvSpPr>
        <p:spPr>
          <a:xfrm rot="16200000">
            <a:off x="8211480" y="3317289"/>
            <a:ext cx="136047" cy="5166610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E9DFE4-D4B1-3D28-BCBA-598FA29BE4F9}"/>
              </a:ext>
            </a:extLst>
          </p:cNvPr>
          <p:cNvSpPr txBox="1"/>
          <p:nvPr/>
        </p:nvSpPr>
        <p:spPr>
          <a:xfrm>
            <a:off x="6498865" y="5994400"/>
            <a:ext cx="3514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GCN with softmax attention</a:t>
            </a:r>
            <a:endParaRPr lang="en-US" sz="118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4AFEB61-8B0F-5FF0-1A02-0C9224459D35}"/>
              </a:ext>
            </a:extLst>
          </p:cNvPr>
          <p:cNvSpPr txBox="1"/>
          <p:nvPr/>
        </p:nvSpPr>
        <p:spPr>
          <a:xfrm>
            <a:off x="3008676" y="1254008"/>
            <a:ext cx="2588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algn="ctr"/>
            <a:r>
              <a:rPr lang="en-US" sz="1100" b="1" dirty="0"/>
              <a:t>Weight Matrix (W)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6F9638-D79B-C57F-0DE1-A821E271AF8A}"/>
              </a:ext>
            </a:extLst>
          </p:cNvPr>
          <p:cNvSpPr txBox="1"/>
          <p:nvPr/>
        </p:nvSpPr>
        <p:spPr>
          <a:xfrm>
            <a:off x="3159909" y="3516395"/>
            <a:ext cx="2096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b="1" dirty="0"/>
              <a:t>Adaptive Adjacency Matrix A’</a:t>
            </a:r>
            <a:endParaRPr lang="en-GB" sz="110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93B28E0-460E-B823-7CE5-9C2DD3BA8644}"/>
              </a:ext>
            </a:extLst>
          </p:cNvPr>
          <p:cNvCxnSpPr>
            <a:cxnSpLocks/>
            <a:stCxn id="104" idx="6"/>
            <a:endCxn id="293" idx="1"/>
          </p:cNvCxnSpPr>
          <p:nvPr/>
        </p:nvCxnSpPr>
        <p:spPr>
          <a:xfrm flipV="1">
            <a:off x="8875719" y="2746996"/>
            <a:ext cx="583969" cy="653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C4C9CE07-A214-EA3B-BF25-481355A96F18}"/>
              </a:ext>
            </a:extLst>
          </p:cNvPr>
          <p:cNvSpPr/>
          <p:nvPr/>
        </p:nvSpPr>
        <p:spPr>
          <a:xfrm>
            <a:off x="259509" y="1329138"/>
            <a:ext cx="236066" cy="236066"/>
          </a:xfrm>
          <a:prstGeom prst="ellipse">
            <a:avLst/>
          </a:prstGeom>
          <a:solidFill>
            <a:srgbClr val="DA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91233D5C-F1C9-1AAB-2703-F120974FB9CE}"/>
              </a:ext>
            </a:extLst>
          </p:cNvPr>
          <p:cNvSpPr/>
          <p:nvPr/>
        </p:nvSpPr>
        <p:spPr>
          <a:xfrm>
            <a:off x="259509" y="1679944"/>
            <a:ext cx="236066" cy="236066"/>
          </a:xfrm>
          <a:prstGeom prst="ellipse">
            <a:avLst/>
          </a:prstGeom>
          <a:solidFill>
            <a:srgbClr val="DA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60F096C-A218-B6F2-8EA4-DF1C4ECCB7D3}"/>
              </a:ext>
            </a:extLst>
          </p:cNvPr>
          <p:cNvSpPr/>
          <p:nvPr/>
        </p:nvSpPr>
        <p:spPr>
          <a:xfrm>
            <a:off x="682201" y="1865891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DC55183-1439-6151-58CB-4712FF294221}"/>
              </a:ext>
            </a:extLst>
          </p:cNvPr>
          <p:cNvSpPr/>
          <p:nvPr/>
        </p:nvSpPr>
        <p:spPr>
          <a:xfrm>
            <a:off x="682201" y="1522754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1F424776-41BB-10E6-515A-C91BBBA72A47}"/>
              </a:ext>
            </a:extLst>
          </p:cNvPr>
          <p:cNvSpPr/>
          <p:nvPr/>
        </p:nvSpPr>
        <p:spPr>
          <a:xfrm>
            <a:off x="682201" y="1179617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1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4C51F37-88F8-BB93-6BB6-F49D0A8F170B}"/>
              </a:ext>
            </a:extLst>
          </p:cNvPr>
          <p:cNvCxnSpPr>
            <a:cxnSpLocks/>
            <a:stCxn id="146" idx="6"/>
            <a:endCxn id="147" idx="2"/>
          </p:cNvCxnSpPr>
          <p:nvPr/>
        </p:nvCxnSpPr>
        <p:spPr>
          <a:xfrm>
            <a:off x="495575" y="1797977"/>
            <a:ext cx="186626" cy="18594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6F7AEBF-D43B-0B7F-D562-89854785AE6A}"/>
              </a:ext>
            </a:extLst>
          </p:cNvPr>
          <p:cNvCxnSpPr>
            <a:cxnSpLocks/>
            <a:stCxn id="145" idx="6"/>
            <a:endCxn id="148" idx="2"/>
          </p:cNvCxnSpPr>
          <p:nvPr/>
        </p:nvCxnSpPr>
        <p:spPr>
          <a:xfrm>
            <a:off x="495575" y="1447171"/>
            <a:ext cx="186626" cy="19361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4E8CC14-4357-0FFA-3557-7CBC0A6DCBCC}"/>
              </a:ext>
            </a:extLst>
          </p:cNvPr>
          <p:cNvCxnSpPr>
            <a:cxnSpLocks/>
            <a:stCxn id="145" idx="7"/>
            <a:endCxn id="149" idx="2"/>
          </p:cNvCxnSpPr>
          <p:nvPr/>
        </p:nvCxnSpPr>
        <p:spPr>
          <a:xfrm flipV="1">
            <a:off x="461004" y="1297650"/>
            <a:ext cx="221197" cy="66059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AEEC57-0612-BEFF-AD0F-7698CF5D0A20}"/>
              </a:ext>
            </a:extLst>
          </p:cNvPr>
          <p:cNvCxnSpPr>
            <a:cxnSpLocks/>
            <a:stCxn id="146" idx="7"/>
            <a:endCxn id="149" idx="2"/>
          </p:cNvCxnSpPr>
          <p:nvPr/>
        </p:nvCxnSpPr>
        <p:spPr>
          <a:xfrm flipV="1">
            <a:off x="461004" y="1297650"/>
            <a:ext cx="221197" cy="41686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EF3EFF9A-84BF-5332-C02A-C830C2AA8838}"/>
              </a:ext>
            </a:extLst>
          </p:cNvPr>
          <p:cNvSpPr/>
          <p:nvPr/>
        </p:nvSpPr>
        <p:spPr>
          <a:xfrm>
            <a:off x="682201" y="220902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DC79D36-C10B-A5F2-3C15-860DF85F2DC1}"/>
              </a:ext>
            </a:extLst>
          </p:cNvPr>
          <p:cNvCxnSpPr>
            <a:cxnSpLocks/>
            <a:stCxn id="145" idx="5"/>
            <a:endCxn id="171" idx="1"/>
          </p:cNvCxnSpPr>
          <p:nvPr/>
        </p:nvCxnSpPr>
        <p:spPr>
          <a:xfrm>
            <a:off x="461004" y="1530633"/>
            <a:ext cx="255768" cy="712966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BD6A1BF-7B1E-4318-8588-39AEA12B7457}"/>
              </a:ext>
            </a:extLst>
          </p:cNvPr>
          <p:cNvSpPr/>
          <p:nvPr/>
        </p:nvSpPr>
        <p:spPr>
          <a:xfrm>
            <a:off x="256637" y="2004868"/>
            <a:ext cx="236066" cy="236066"/>
          </a:xfrm>
          <a:prstGeom prst="ellipse">
            <a:avLst/>
          </a:prstGeom>
          <a:solidFill>
            <a:srgbClr val="DA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3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EEEC03F-2C47-34FC-9FD3-33C4F6EA3A17}"/>
              </a:ext>
            </a:extLst>
          </p:cNvPr>
          <p:cNvCxnSpPr>
            <a:cxnSpLocks/>
            <a:stCxn id="175" idx="7"/>
            <a:endCxn id="147" idx="2"/>
          </p:cNvCxnSpPr>
          <p:nvPr/>
        </p:nvCxnSpPr>
        <p:spPr>
          <a:xfrm flipV="1">
            <a:off x="458132" y="1983924"/>
            <a:ext cx="224069" cy="55515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793FAF-E9B4-5998-C3B9-52597115BC08}"/>
              </a:ext>
            </a:extLst>
          </p:cNvPr>
          <p:cNvCxnSpPr>
            <a:cxnSpLocks/>
            <a:stCxn id="175" idx="6"/>
            <a:endCxn id="171" idx="2"/>
          </p:cNvCxnSpPr>
          <p:nvPr/>
        </p:nvCxnSpPr>
        <p:spPr>
          <a:xfrm>
            <a:off x="492703" y="2122901"/>
            <a:ext cx="189498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FC707A5-2FA6-313C-47DF-577424D716AC}"/>
              </a:ext>
            </a:extLst>
          </p:cNvPr>
          <p:cNvCxnSpPr>
            <a:cxnSpLocks/>
          </p:cNvCxnSpPr>
          <p:nvPr/>
        </p:nvCxnSpPr>
        <p:spPr>
          <a:xfrm>
            <a:off x="5229059" y="3481836"/>
            <a:ext cx="0" cy="263328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CC1AE90-61DA-D6D5-0E9C-F7A616491261}"/>
              </a:ext>
            </a:extLst>
          </p:cNvPr>
          <p:cNvCxnSpPr>
            <a:cxnSpLocks/>
            <a:stCxn id="175" idx="7"/>
            <a:endCxn id="149" idx="3"/>
          </p:cNvCxnSpPr>
          <p:nvPr/>
        </p:nvCxnSpPr>
        <p:spPr>
          <a:xfrm flipV="1">
            <a:off x="458132" y="1381112"/>
            <a:ext cx="258640" cy="658327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E4A5098-9A72-3F54-5589-6CE4FBEF3411}"/>
              </a:ext>
            </a:extLst>
          </p:cNvPr>
          <p:cNvSpPr/>
          <p:nvPr/>
        </p:nvSpPr>
        <p:spPr>
          <a:xfrm>
            <a:off x="245139" y="2364300"/>
            <a:ext cx="236066" cy="236066"/>
          </a:xfrm>
          <a:prstGeom prst="ellipse">
            <a:avLst/>
          </a:prstGeom>
          <a:solidFill>
            <a:srgbClr val="DA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u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46D9EE-0E8A-6FF4-5AC2-E0F0870A91FC}"/>
              </a:ext>
            </a:extLst>
          </p:cNvPr>
          <p:cNvSpPr/>
          <p:nvPr/>
        </p:nvSpPr>
        <p:spPr>
          <a:xfrm>
            <a:off x="679328" y="2568460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87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i</a:t>
            </a:r>
            <a:r>
              <a:rPr lang="en-US" sz="787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DFB130-B8C3-54DC-D890-54F3E8798129}"/>
              </a:ext>
            </a:extLst>
          </p:cNvPr>
          <p:cNvCxnSpPr>
            <a:cxnSpLocks/>
            <a:stCxn id="2" idx="6"/>
            <a:endCxn id="171" idx="2"/>
          </p:cNvCxnSpPr>
          <p:nvPr/>
        </p:nvCxnSpPr>
        <p:spPr>
          <a:xfrm flipV="1">
            <a:off x="481205" y="2327061"/>
            <a:ext cx="200996" cy="15527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7D6F65-A908-769B-FE18-8490D7E64CE5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481205" y="2482333"/>
            <a:ext cx="198123" cy="20416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496E7-A9B0-E2BC-51FB-CE5A7FE9554C}"/>
              </a:ext>
            </a:extLst>
          </p:cNvPr>
          <p:cNvCxnSpPr>
            <a:cxnSpLocks/>
            <a:stCxn id="175" idx="6"/>
            <a:endCxn id="3" idx="2"/>
          </p:cNvCxnSpPr>
          <p:nvPr/>
        </p:nvCxnSpPr>
        <p:spPr>
          <a:xfrm>
            <a:off x="492703" y="2122901"/>
            <a:ext cx="186625" cy="563592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91D6DC6-A1BB-DDCC-5107-C2160C9264C7}"/>
              </a:ext>
            </a:extLst>
          </p:cNvPr>
          <p:cNvGraphicFramePr>
            <a:graphicFrameLocks noGrp="1"/>
          </p:cNvGraphicFramePr>
          <p:nvPr/>
        </p:nvGraphicFramePr>
        <p:xfrm>
          <a:off x="3071429" y="3831241"/>
          <a:ext cx="2474480" cy="1849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48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57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68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86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rgbClr val="FF0000"/>
                          </a:solidFill>
                        </a:rPr>
                        <a:t>87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428ED4-59DA-84E8-C53C-9D7EE8320F63}"/>
              </a:ext>
            </a:extLst>
          </p:cNvPr>
          <p:cNvCxnSpPr>
            <a:cxnSpLocks/>
          </p:cNvCxnSpPr>
          <p:nvPr/>
        </p:nvCxnSpPr>
        <p:spPr>
          <a:xfrm>
            <a:off x="5597582" y="4568116"/>
            <a:ext cx="327143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BEBAB7-F01A-05FF-C1C1-A3CFFC3629AC}"/>
              </a:ext>
            </a:extLst>
          </p:cNvPr>
          <p:cNvCxnSpPr>
            <a:cxnSpLocks/>
          </p:cNvCxnSpPr>
          <p:nvPr/>
        </p:nvCxnSpPr>
        <p:spPr>
          <a:xfrm>
            <a:off x="2802483" y="3109149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F22441-9816-F6A1-FCEF-38C63322AD95}"/>
              </a:ext>
            </a:extLst>
          </p:cNvPr>
          <p:cNvSpPr txBox="1"/>
          <p:nvPr/>
        </p:nvSpPr>
        <p:spPr>
          <a:xfrm>
            <a:off x="10833623" y="3312713"/>
            <a:ext cx="8204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Prediction</a:t>
            </a:r>
            <a:endParaRPr lang="en-GB" sz="1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534588A-837B-2ACB-1463-01C8929E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40" y="252442"/>
            <a:ext cx="10515600" cy="839360"/>
          </a:xfrm>
        </p:spPr>
        <p:txBody>
          <a:bodyPr/>
          <a:lstStyle/>
          <a:p>
            <a:r>
              <a:rPr lang="en-GB" dirty="0"/>
              <a:t>HyperGCN in brief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29DA1D-0237-B4C4-49CB-736DE2B59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68883"/>
              </p:ext>
            </p:extLst>
          </p:nvPr>
        </p:nvGraphicFramePr>
        <p:xfrm>
          <a:off x="1397002" y="2459709"/>
          <a:ext cx="1237240" cy="9404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7204632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77767155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205545574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465396647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183012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68676"/>
                  </a:ext>
                </a:extLst>
              </a:tr>
              <a:tr h="144009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713214"/>
                  </a:ext>
                </a:extLst>
              </a:tr>
              <a:tr h="143284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497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DAF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13445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98D2A7-3E8B-26A4-2F8E-19CBF348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66395"/>
              </p:ext>
            </p:extLst>
          </p:nvPr>
        </p:nvGraphicFramePr>
        <p:xfrm>
          <a:off x="1252559" y="4132798"/>
          <a:ext cx="1484688" cy="1121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448">
                  <a:extLst>
                    <a:ext uri="{9D8B030D-6E8A-4147-A177-3AD203B41FA5}">
                      <a16:colId xmlns:a16="http://schemas.microsoft.com/office/drawing/2014/main" val="9965438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1912069340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97436287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2991430149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3821391181"/>
                    </a:ext>
                  </a:extLst>
                </a:gridCol>
                <a:gridCol w="247448">
                  <a:extLst>
                    <a:ext uri="{9D8B030D-6E8A-4147-A177-3AD203B41FA5}">
                      <a16:colId xmlns:a16="http://schemas.microsoft.com/office/drawing/2014/main" val="403170523"/>
                    </a:ext>
                  </a:extLst>
                </a:gridCol>
              </a:tblGrid>
              <a:tr h="211779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9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4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150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48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001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59961" marR="59961" marT="29980" marB="29980"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1" baseline="-250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800" b="1" baseline="-25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59961" marR="59961" marT="29980" marB="29980" anchor="ctr">
                    <a:solidFill>
                      <a:srgbClr val="83D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26492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69E3B9-92F3-D943-9DFA-65DBF5E7067C}"/>
              </a:ext>
            </a:extLst>
          </p:cNvPr>
          <p:cNvCxnSpPr>
            <a:cxnSpLocks/>
          </p:cNvCxnSpPr>
          <p:nvPr/>
        </p:nvCxnSpPr>
        <p:spPr>
          <a:xfrm>
            <a:off x="884037" y="3835291"/>
            <a:ext cx="252368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7521ACFE-155D-1392-780C-C47AEFB4ECE4}"/>
              </a:ext>
            </a:extLst>
          </p:cNvPr>
          <p:cNvCxnSpPr>
            <a:cxnSpLocks/>
            <a:stCxn id="76" idx="6"/>
            <a:endCxn id="104" idx="2"/>
          </p:cNvCxnSpPr>
          <p:nvPr/>
        </p:nvCxnSpPr>
        <p:spPr>
          <a:xfrm flipV="1">
            <a:off x="8385608" y="2753529"/>
            <a:ext cx="254045" cy="2185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86ED35BA-001A-86C3-70F6-E23AE94B938D}"/>
              </a:ext>
            </a:extLst>
          </p:cNvPr>
          <p:cNvCxnSpPr>
            <a:cxnSpLocks/>
            <a:stCxn id="71" idx="6"/>
            <a:endCxn id="104" idx="2"/>
          </p:cNvCxnSpPr>
          <p:nvPr/>
        </p:nvCxnSpPr>
        <p:spPr>
          <a:xfrm>
            <a:off x="8385780" y="2586640"/>
            <a:ext cx="253873" cy="1668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A20601-8A42-27AD-DE33-AB982E3A0302}"/>
                  </a:ext>
                </a:extLst>
              </p:cNvPr>
              <p:cNvSpPr/>
              <p:nvPr/>
            </p:nvSpPr>
            <p:spPr>
              <a:xfrm>
                <a:off x="10027663" y="3004638"/>
                <a:ext cx="539503" cy="3444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∑</a:t>
                </a: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A20601-8A42-27AD-DE33-AB982E3A0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663" y="3004638"/>
                <a:ext cx="539503" cy="344407"/>
              </a:xfrm>
              <a:prstGeom prst="rect">
                <a:avLst/>
              </a:prstGeom>
              <a:blipFill>
                <a:blip r:embed="rId3"/>
                <a:stretch>
                  <a:fillRect r="-6818" b="-1034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r 103">
            <a:extLst>
              <a:ext uri="{FF2B5EF4-FFF2-40B4-BE49-F238E27FC236}">
                <a16:creationId xmlns:a16="http://schemas.microsoft.com/office/drawing/2014/main" id="{18780A2C-9D26-DC24-34FC-E209CF96093A}"/>
              </a:ext>
            </a:extLst>
          </p:cNvPr>
          <p:cNvSpPr/>
          <p:nvPr/>
        </p:nvSpPr>
        <p:spPr>
          <a:xfrm>
            <a:off x="8639653" y="2635496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DEAB028-C5F8-C8D7-499B-6A84F691C43D}"/>
              </a:ext>
            </a:extLst>
          </p:cNvPr>
          <p:cNvSpPr/>
          <p:nvPr/>
        </p:nvSpPr>
        <p:spPr>
          <a:xfrm>
            <a:off x="7369595" y="4178528"/>
            <a:ext cx="1490151" cy="13422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C8F808A-832D-DA9A-6871-326CABAF5C07}"/>
              </a:ext>
            </a:extLst>
          </p:cNvPr>
          <p:cNvSpPr/>
          <p:nvPr/>
        </p:nvSpPr>
        <p:spPr>
          <a:xfrm>
            <a:off x="7485319" y="4002131"/>
            <a:ext cx="1437680" cy="1340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900" baseline="-25000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BA7B115-7E33-7A66-56F1-6B23B78BC775}"/>
              </a:ext>
            </a:extLst>
          </p:cNvPr>
          <p:cNvSpPr/>
          <p:nvPr/>
        </p:nvSpPr>
        <p:spPr>
          <a:xfrm>
            <a:off x="7592421" y="3884753"/>
            <a:ext cx="1413795" cy="12814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3535E77-C438-1F69-A68B-4ACFAD9D1A46}"/>
              </a:ext>
            </a:extLst>
          </p:cNvPr>
          <p:cNvSpPr/>
          <p:nvPr/>
        </p:nvSpPr>
        <p:spPr>
          <a:xfrm>
            <a:off x="7674079" y="39536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h</a:t>
            </a:r>
            <a:r>
              <a:rPr lang="en-US" sz="9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4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B25684-F580-4986-1150-DAE6325D6839}"/>
              </a:ext>
            </a:extLst>
          </p:cNvPr>
          <p:cNvSpPr/>
          <p:nvPr/>
        </p:nvSpPr>
        <p:spPr>
          <a:xfrm>
            <a:off x="7674079" y="4868048"/>
            <a:ext cx="236066" cy="2360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h</a:t>
            </a:r>
            <a:r>
              <a:rPr lang="en-US" sz="900" b="1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Bradley Hand" pitchFamily="2" charset="77"/>
              </a:rPr>
              <a:t>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6E050A-63C6-B5F3-19B3-027EE3205441}"/>
              </a:ext>
            </a:extLst>
          </p:cNvPr>
          <p:cNvSpPr txBox="1"/>
          <p:nvPr/>
        </p:nvSpPr>
        <p:spPr>
          <a:xfrm>
            <a:off x="8416476" y="4961672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Layer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79656D2-9A7E-C9DC-E663-383BB197A8B8}"/>
              </a:ext>
            </a:extLst>
          </p:cNvPr>
          <p:cNvSpPr txBox="1"/>
          <p:nvPr/>
        </p:nvSpPr>
        <p:spPr>
          <a:xfrm>
            <a:off x="8389838" y="5153557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Layer 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6BFA9C-EB34-27A4-C7BE-CDB53978824A}"/>
              </a:ext>
            </a:extLst>
          </p:cNvPr>
          <p:cNvSpPr txBox="1"/>
          <p:nvPr/>
        </p:nvSpPr>
        <p:spPr>
          <a:xfrm>
            <a:off x="8318799" y="5314897"/>
            <a:ext cx="5405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Layer 3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A37EE4-9D84-7221-331B-4AA1EBCA1ACE}"/>
              </a:ext>
            </a:extLst>
          </p:cNvPr>
          <p:cNvSpPr txBox="1"/>
          <p:nvPr/>
        </p:nvSpPr>
        <p:spPr>
          <a:xfrm>
            <a:off x="7618827" y="4217341"/>
            <a:ext cx="3465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𝞪</a:t>
            </a:r>
            <a:r>
              <a:rPr lang="en-GB" sz="900" baseline="-25000" dirty="0"/>
              <a:t>10</a:t>
            </a:r>
            <a:endParaRPr lang="en-GB" sz="900" dirty="0"/>
          </a:p>
        </p:txBody>
      </p:sp>
      <p:sp>
        <p:nvSpPr>
          <p:cNvPr id="119" name="Summing Junction 118">
            <a:extLst>
              <a:ext uri="{FF2B5EF4-FFF2-40B4-BE49-F238E27FC236}">
                <a16:creationId xmlns:a16="http://schemas.microsoft.com/office/drawing/2014/main" id="{8573F613-5C5B-887F-F36B-79FE1DB5FD89}"/>
              </a:ext>
            </a:extLst>
          </p:cNvPr>
          <p:cNvSpPr/>
          <p:nvPr/>
        </p:nvSpPr>
        <p:spPr>
          <a:xfrm>
            <a:off x="8149715" y="4216734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9875C49E-5317-391E-DF09-5D686E5678DA}"/>
              </a:ext>
            </a:extLst>
          </p:cNvPr>
          <p:cNvCxnSpPr>
            <a:cxnSpLocks/>
            <a:stCxn id="112" idx="6"/>
            <a:endCxn id="119" idx="0"/>
          </p:cNvCxnSpPr>
          <p:nvPr/>
        </p:nvCxnSpPr>
        <p:spPr>
          <a:xfrm>
            <a:off x="7910145" y="4071681"/>
            <a:ext cx="357603" cy="145053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022E56C-F2F2-DC10-7370-2F6FA8FDABA3}"/>
              </a:ext>
            </a:extLst>
          </p:cNvPr>
          <p:cNvCxnSpPr>
            <a:cxnSpLocks/>
            <a:stCxn id="118" idx="3"/>
            <a:endCxn id="119" idx="2"/>
          </p:cNvCxnSpPr>
          <p:nvPr/>
        </p:nvCxnSpPr>
        <p:spPr>
          <a:xfrm>
            <a:off x="7965397" y="4332757"/>
            <a:ext cx="184318" cy="201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4AC0E13-CC3F-2A54-5E82-A6EE5892009E}"/>
              </a:ext>
            </a:extLst>
          </p:cNvPr>
          <p:cNvSpPr txBox="1"/>
          <p:nvPr/>
        </p:nvSpPr>
        <p:spPr>
          <a:xfrm>
            <a:off x="7604019" y="4611786"/>
            <a:ext cx="3761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𝞪</a:t>
            </a:r>
            <a:r>
              <a:rPr lang="en-GB" sz="900" baseline="-25000" dirty="0"/>
              <a:t>12</a:t>
            </a:r>
            <a:endParaRPr lang="en-GB" sz="900" dirty="0"/>
          </a:p>
        </p:txBody>
      </p:sp>
      <p:sp>
        <p:nvSpPr>
          <p:cNvPr id="123" name="Summing Junction 122">
            <a:extLst>
              <a:ext uri="{FF2B5EF4-FFF2-40B4-BE49-F238E27FC236}">
                <a16:creationId xmlns:a16="http://schemas.microsoft.com/office/drawing/2014/main" id="{15A725D3-3380-25A6-CBB4-2411A4BC4055}"/>
              </a:ext>
            </a:extLst>
          </p:cNvPr>
          <p:cNvSpPr/>
          <p:nvPr/>
        </p:nvSpPr>
        <p:spPr>
          <a:xfrm>
            <a:off x="8149543" y="4602216"/>
            <a:ext cx="236066" cy="236066"/>
          </a:xfrm>
          <a:prstGeom prst="flowChartSummingJunct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669E6FF-C8FA-22BE-0891-BFCBDC84D877}"/>
              </a:ext>
            </a:extLst>
          </p:cNvPr>
          <p:cNvCxnSpPr>
            <a:cxnSpLocks/>
            <a:stCxn id="122" idx="3"/>
            <a:endCxn id="123" idx="2"/>
          </p:cNvCxnSpPr>
          <p:nvPr/>
        </p:nvCxnSpPr>
        <p:spPr>
          <a:xfrm flipV="1">
            <a:off x="7980206" y="4720249"/>
            <a:ext cx="169337" cy="6953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11833663-92C1-9154-EF4F-0FFBF5CE461E}"/>
              </a:ext>
            </a:extLst>
          </p:cNvPr>
          <p:cNvCxnSpPr>
            <a:cxnSpLocks/>
            <a:stCxn id="113" idx="6"/>
            <a:endCxn id="123" idx="4"/>
          </p:cNvCxnSpPr>
          <p:nvPr/>
        </p:nvCxnSpPr>
        <p:spPr>
          <a:xfrm flipV="1">
            <a:off x="7910145" y="4838282"/>
            <a:ext cx="357431" cy="147799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3DFAF04-5ED0-0CB1-30DC-5FF216EFC570}"/>
              </a:ext>
            </a:extLst>
          </p:cNvPr>
          <p:cNvCxnSpPr>
            <a:cxnSpLocks/>
            <a:stCxn id="123" idx="6"/>
            <a:endCxn id="128" idx="2"/>
          </p:cNvCxnSpPr>
          <p:nvPr/>
        </p:nvCxnSpPr>
        <p:spPr>
          <a:xfrm flipV="1">
            <a:off x="8385609" y="4501656"/>
            <a:ext cx="254045" cy="21859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03A85370-8C97-D516-3FFD-634811DF811B}"/>
              </a:ext>
            </a:extLst>
          </p:cNvPr>
          <p:cNvCxnSpPr>
            <a:cxnSpLocks/>
            <a:stCxn id="119" idx="6"/>
            <a:endCxn id="128" idx="2"/>
          </p:cNvCxnSpPr>
          <p:nvPr/>
        </p:nvCxnSpPr>
        <p:spPr>
          <a:xfrm>
            <a:off x="8385781" y="4334767"/>
            <a:ext cx="253873" cy="1668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r 127">
            <a:extLst>
              <a:ext uri="{FF2B5EF4-FFF2-40B4-BE49-F238E27FC236}">
                <a16:creationId xmlns:a16="http://schemas.microsoft.com/office/drawing/2014/main" id="{5DC5DD86-2D9E-4CF4-6D80-0E9FF13466A6}"/>
              </a:ext>
            </a:extLst>
          </p:cNvPr>
          <p:cNvSpPr/>
          <p:nvPr/>
        </p:nvSpPr>
        <p:spPr>
          <a:xfrm>
            <a:off x="8639654" y="4383623"/>
            <a:ext cx="236066" cy="236066"/>
          </a:xfrm>
          <a:prstGeom prst="flowChar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ECBDF08-8A7D-730D-739C-D449A12C8099}"/>
                  </a:ext>
                </a:extLst>
              </p:cNvPr>
              <p:cNvSpPr/>
              <p:nvPr/>
            </p:nvSpPr>
            <p:spPr>
              <a:xfrm>
                <a:off x="10027663" y="3923121"/>
                <a:ext cx="539503" cy="3444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num>
                      <m:den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AU" sz="14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∑</a:t>
                </a:r>
              </a:p>
            </p:txBody>
          </p:sp>
        </mc:Choice>
        <mc:Fallback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ECBDF08-8A7D-730D-739C-D449A12C8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663" y="3923121"/>
                <a:ext cx="539503" cy="344407"/>
              </a:xfrm>
              <a:prstGeom prst="rect">
                <a:avLst/>
              </a:prstGeom>
              <a:blipFill>
                <a:blip r:embed="rId4"/>
                <a:stretch>
                  <a:fillRect r="-6818" b="-10345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AFE7AFB-E06B-517E-6DAE-1533B6697BFB}"/>
              </a:ext>
            </a:extLst>
          </p:cNvPr>
          <p:cNvCxnSpPr>
            <a:cxnSpLocks/>
            <a:stCxn id="128" idx="6"/>
            <a:endCxn id="261" idx="1"/>
          </p:cNvCxnSpPr>
          <p:nvPr/>
        </p:nvCxnSpPr>
        <p:spPr>
          <a:xfrm>
            <a:off x="8875720" y="4501656"/>
            <a:ext cx="608420" cy="7100"/>
          </a:xfrm>
          <a:prstGeom prst="line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0B66B389-A7CE-A940-F96F-B9783AFE18BC}"/>
              </a:ext>
            </a:extLst>
          </p:cNvPr>
          <p:cNvCxnSpPr>
            <a:cxnSpLocks/>
            <a:stCxn id="82" idx="3"/>
            <a:endCxn id="103" idx="2"/>
          </p:cNvCxnSpPr>
          <p:nvPr/>
        </p:nvCxnSpPr>
        <p:spPr>
          <a:xfrm flipV="1">
            <a:off x="8089580" y="3349045"/>
            <a:ext cx="2207835" cy="216673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5A3FBE3E-329C-147E-E925-B396084F9515}"/>
              </a:ext>
            </a:extLst>
          </p:cNvPr>
          <p:cNvCxnSpPr>
            <a:cxnSpLocks/>
            <a:stCxn id="291" idx="2"/>
            <a:endCxn id="103" idx="0"/>
          </p:cNvCxnSpPr>
          <p:nvPr/>
        </p:nvCxnSpPr>
        <p:spPr>
          <a:xfrm>
            <a:off x="9943363" y="2512728"/>
            <a:ext cx="354052" cy="491910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2A5724F-D82A-0125-A499-B240C7D1BAA9}"/>
              </a:ext>
            </a:extLst>
          </p:cNvPr>
          <p:cNvCxnSpPr>
            <a:cxnSpLocks/>
            <a:stCxn id="84" idx="3"/>
            <a:endCxn id="132" idx="0"/>
          </p:cNvCxnSpPr>
          <p:nvPr/>
        </p:nvCxnSpPr>
        <p:spPr>
          <a:xfrm>
            <a:off x="8090626" y="3766492"/>
            <a:ext cx="2206789" cy="156629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07D24BA5-9FC1-8106-C099-1FCBE4A678C0}"/>
              </a:ext>
            </a:extLst>
          </p:cNvPr>
          <p:cNvCxnSpPr>
            <a:cxnSpLocks/>
            <a:stCxn id="247" idx="5"/>
            <a:endCxn id="132" idx="2"/>
          </p:cNvCxnSpPr>
          <p:nvPr/>
        </p:nvCxnSpPr>
        <p:spPr>
          <a:xfrm flipV="1">
            <a:off x="9943893" y="4267528"/>
            <a:ext cx="353522" cy="434633"/>
          </a:xfrm>
          <a:prstGeom prst="bentConnector2">
            <a:avLst/>
          </a:prstGeom>
          <a:ln w="15875">
            <a:solidFill>
              <a:schemeClr val="tx1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Left Bracket 181">
            <a:extLst>
              <a:ext uri="{FF2B5EF4-FFF2-40B4-BE49-F238E27FC236}">
                <a16:creationId xmlns:a16="http://schemas.microsoft.com/office/drawing/2014/main" id="{DE22BADD-27E6-E342-DB88-84DCA750F4FB}"/>
              </a:ext>
            </a:extLst>
          </p:cNvPr>
          <p:cNvSpPr/>
          <p:nvPr/>
        </p:nvSpPr>
        <p:spPr>
          <a:xfrm rot="16200000">
            <a:off x="11191922" y="5550680"/>
            <a:ext cx="136040" cy="699819"/>
          </a:xfrm>
          <a:prstGeom prst="leftBracke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8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0FCBA2-7442-D1D8-760F-C7151B04A171}"/>
              </a:ext>
            </a:extLst>
          </p:cNvPr>
          <p:cNvSpPr txBox="1"/>
          <p:nvPr/>
        </p:nvSpPr>
        <p:spPr>
          <a:xfrm>
            <a:off x="10939253" y="5994400"/>
            <a:ext cx="746001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" dirty="0"/>
              <a:t>Output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AD1DAFC-5EFC-F89E-320E-E68D02A15A10}"/>
              </a:ext>
            </a:extLst>
          </p:cNvPr>
          <p:cNvCxnSpPr>
            <a:cxnSpLocks/>
          </p:cNvCxnSpPr>
          <p:nvPr/>
        </p:nvCxnSpPr>
        <p:spPr>
          <a:xfrm>
            <a:off x="7234622" y="2700046"/>
            <a:ext cx="22046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385F625-3F52-DD87-4B42-609F29DC1CF7}"/>
              </a:ext>
            </a:extLst>
          </p:cNvPr>
          <p:cNvCxnSpPr>
            <a:cxnSpLocks/>
          </p:cNvCxnSpPr>
          <p:nvPr/>
        </p:nvCxnSpPr>
        <p:spPr>
          <a:xfrm>
            <a:off x="7219457" y="4646372"/>
            <a:ext cx="220466" cy="0"/>
          </a:xfrm>
          <a:prstGeom prst="line">
            <a:avLst/>
          </a:prstGeom>
          <a:ln w="34925">
            <a:solidFill>
              <a:schemeClr val="tx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ine Callout 2 (Accent Bar) 17">
            <a:extLst>
              <a:ext uri="{FF2B5EF4-FFF2-40B4-BE49-F238E27FC236}">
                <a16:creationId xmlns:a16="http://schemas.microsoft.com/office/drawing/2014/main" id="{88C972F3-1BD7-3285-BEF9-3D260A293813}"/>
              </a:ext>
            </a:extLst>
          </p:cNvPr>
          <p:cNvSpPr/>
          <p:nvPr/>
        </p:nvSpPr>
        <p:spPr>
          <a:xfrm>
            <a:off x="6562008" y="1040404"/>
            <a:ext cx="2821823" cy="395439"/>
          </a:xfrm>
          <a:prstGeom prst="accentCallout2">
            <a:avLst>
              <a:gd name="adj1" fmla="val 36886"/>
              <a:gd name="adj2" fmla="val -8968"/>
              <a:gd name="adj3" fmla="val 52755"/>
              <a:gd name="adj4" fmla="val -20479"/>
              <a:gd name="adj5" fmla="val 874221"/>
              <a:gd name="adj6" fmla="val -3142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331E1D-1855-6F66-142B-4410D42DA22F}"/>
              </a:ext>
            </a:extLst>
          </p:cNvPr>
          <p:cNvSpPr txBox="1"/>
          <p:nvPr/>
        </p:nvSpPr>
        <p:spPr>
          <a:xfrm>
            <a:off x="6355667" y="998165"/>
            <a:ext cx="26368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Symmetric softmax for attention coefficient from similarity scores.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5994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1116</Words>
  <Application>Microsoft Macintosh PowerPoint</Application>
  <PresentationFormat>Widescreen</PresentationFormat>
  <Paragraphs>426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-webkit-standard</vt:lpstr>
      <vt:lpstr>Aptos</vt:lpstr>
      <vt:lpstr>Aptos Display</vt:lpstr>
      <vt:lpstr>Arial</vt:lpstr>
      <vt:lpstr>Bradley Hand</vt:lpstr>
      <vt:lpstr>Cambria Math</vt:lpstr>
      <vt:lpstr>KaTeX_Math</vt:lpstr>
      <vt:lpstr>Office Theme</vt:lpstr>
      <vt:lpstr>HyperGCN</vt:lpstr>
      <vt:lpstr>Motivation (II)</vt:lpstr>
      <vt:lpstr>Motivation (II)</vt:lpstr>
      <vt:lpstr>HyperGCN in brief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Tseesuren Batsuuri</dc:creator>
  <cp:lastModifiedBy>Tseesuren Batsuuri</cp:lastModifiedBy>
  <cp:revision>302</cp:revision>
  <dcterms:created xsi:type="dcterms:W3CDTF">2024-08-30T02:42:35Z</dcterms:created>
  <dcterms:modified xsi:type="dcterms:W3CDTF">2025-02-02T11:22:36Z</dcterms:modified>
</cp:coreProperties>
</file>