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723" r:id="rId3"/>
    <p:sldId id="728" r:id="rId4"/>
    <p:sldId id="717" r:id="rId5"/>
    <p:sldId id="724" r:id="rId6"/>
    <p:sldId id="725" r:id="rId7"/>
    <p:sldId id="726" r:id="rId8"/>
    <p:sldId id="727" r:id="rId9"/>
    <p:sldId id="730" r:id="rId10"/>
    <p:sldId id="729" r:id="rId11"/>
    <p:sldId id="718" r:id="rId12"/>
    <p:sldId id="722" r:id="rId13"/>
    <p:sldId id="719" r:id="rId14"/>
    <p:sldId id="716" r:id="rId15"/>
    <p:sldId id="721" r:id="rId16"/>
    <p:sldId id="678" r:id="rId17"/>
    <p:sldId id="259" r:id="rId18"/>
    <p:sldId id="675" r:id="rId19"/>
    <p:sldId id="677" r:id="rId20"/>
    <p:sldId id="676" r:id="rId21"/>
    <p:sldId id="257" r:id="rId22"/>
    <p:sldId id="258" r:id="rId23"/>
    <p:sldId id="72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3"/>
    <p:restoredTop sz="77528"/>
  </p:normalViewPr>
  <p:slideViewPr>
    <p:cSldViewPr snapToGrid="0">
      <p:cViewPr varScale="1">
        <p:scale>
          <a:sx n="120" d="100"/>
          <a:sy n="120" d="100"/>
        </p:scale>
        <p:origin x="21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2E3218-005D-874D-9F7D-58CC6E43FBB8}" type="datetimeFigureOut">
              <a:rPr lang="en-GB" smtClean="0"/>
              <a:t>19/11/2024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BB8040-6A7F-5041-9ACF-86A1007C63A7}" type="slidenum">
              <a:rPr lang="en-GB" smtClean="0"/>
              <a:t>‹#›</a:t>
            </a:fld>
            <a:endParaRPr lang="en-GB"/>
          </a:p>
        </p:txBody>
      </p:sp>
    </p:spTree>
    <p:extLst>
      <p:ext uri="{BB962C8B-B14F-4D97-AF65-F5344CB8AC3E}">
        <p14:creationId xmlns:p14="http://schemas.microsoft.com/office/powerpoint/2010/main" val="871863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its essence, collaborative filtering is based on idea of finding similar users or items to do recommendation. However, in GCN-based collaborative filtering, this is implicitly done. GCN uses high level structural information in user-item bi-partite graph.</a:t>
            </a:r>
          </a:p>
          <a:p>
            <a:r>
              <a:rPr lang="en-GB" dirty="0"/>
              <a:t>We argue that this is suboptimal. Because this bi-partite graph can contain similar users or unsimilar users. Only one interaction could have an impact for user or item representation.</a:t>
            </a:r>
          </a:p>
          <a:p>
            <a:endParaRPr lang="en-GB" dirty="0"/>
          </a:p>
          <a:p>
            <a:r>
              <a:rPr lang="en-GB" dirty="0"/>
              <a:t> so instead of using bi-partite graph, we use similarity graph which explicitly models user-user and item-item similarities. In addition, compared to traditional model where either user-user or item-item is used and at shallow level, in our proposed model we use both user-user and item-item similarities to find representations of users and items and even with deeper layers. Figure 1 illustrated our idea. As it shows, users (items) can be represented by its similar users (or item) as we calculated k nearest neighbours.</a:t>
            </a:r>
          </a:p>
        </p:txBody>
      </p:sp>
      <p:sp>
        <p:nvSpPr>
          <p:cNvPr id="4" name="Slide Number Placeholder 3"/>
          <p:cNvSpPr>
            <a:spLocks noGrp="1"/>
          </p:cNvSpPr>
          <p:nvPr>
            <p:ph type="sldNum" sz="quarter" idx="5"/>
          </p:nvPr>
        </p:nvSpPr>
        <p:spPr/>
        <p:txBody>
          <a:bodyPr/>
          <a:lstStyle/>
          <a:p>
            <a:fld id="{80BB8040-6A7F-5041-9ACF-86A1007C63A7}" type="slidenum">
              <a:rPr lang="en-GB" smtClean="0"/>
              <a:t>11</a:t>
            </a:fld>
            <a:endParaRPr lang="en-GB"/>
          </a:p>
        </p:txBody>
      </p:sp>
    </p:spTree>
    <p:extLst>
      <p:ext uri="{BB962C8B-B14F-4D97-AF65-F5344CB8AC3E}">
        <p14:creationId xmlns:p14="http://schemas.microsoft.com/office/powerpoint/2010/main" val="1397231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6E04C-8AA7-500E-4EEB-173DAF8699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048D34-EDC5-7622-9DB5-CDDD6D965E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F39D97-8CE5-B78C-6A4E-01DFE8537B6C}"/>
              </a:ext>
            </a:extLst>
          </p:cNvPr>
          <p:cNvSpPr>
            <a:spLocks noGrp="1"/>
          </p:cNvSpPr>
          <p:nvPr>
            <p:ph type="body" idx="1"/>
          </p:nvPr>
        </p:nvSpPr>
        <p:spPr/>
        <p:txBody>
          <a:bodyPr/>
          <a:lstStyle/>
          <a:p>
            <a:pPr algn="l"/>
            <a:r>
              <a:rPr lang="en-AU" b="0" i="0" u="none" strike="noStrike" dirty="0">
                <a:solidFill>
                  <a:srgbClr val="000000"/>
                </a:solidFill>
                <a:effectLst/>
              </a:rPr>
              <a:t>In essence, collaborative filtering is based on the idea of recommending items by finding similar users or items. However, in GCN-based collaborative filtering, this is done implicitly. GCN utilizes high-level structural information from the user-item bipartite graph to learn users and items.</a:t>
            </a:r>
          </a:p>
          <a:p>
            <a:pPr algn="l"/>
            <a:r>
              <a:rPr lang="en-AU" b="0" i="0" u="none" strike="noStrike" dirty="0">
                <a:solidFill>
                  <a:srgbClr val="000000"/>
                </a:solidFill>
                <a:effectLst/>
              </a:rPr>
              <a:t>We argue that this approach is suboptimal. The bipartite graph may include users with very different preferences who interacted with the same item. A single interaction can disproportionately affect the learned representations of users or items.</a:t>
            </a:r>
          </a:p>
          <a:p>
            <a:pPr algn="l"/>
            <a:r>
              <a:rPr lang="en-AU" b="0" i="0" u="none" strike="noStrike" dirty="0">
                <a:solidFill>
                  <a:srgbClr val="000000"/>
                </a:solidFill>
                <a:effectLst/>
              </a:rPr>
              <a:t>Consider Figure 1, which illustrates a bipartite graph example. Here, user u1u1​ interacts with two items. In the first layer of GCN, u1u1​'s representation is updated based on these two items. In the second layer, each item is represented by user 2 and user 3, respectively. Now, let's assume that user 2 has interacted with many items, while user 3 has interacted with fewer items. In deeper layers of the GCN, user 2's influence on u1u1​'s representation grows stronger due to more interactions and message passing. However, in terms of similarity, user 3 may have a much higher similarity score to u1u1​than user 2. This discrepancy shows how relying solely on the interaction data in the bipartite graph can be suboptimal, as it may not fully capture user or item similarities.</a:t>
            </a:r>
          </a:p>
          <a:p>
            <a:endParaRPr lang="en-GB" dirty="0"/>
          </a:p>
          <a:p>
            <a:r>
              <a:rPr lang="en-GB" dirty="0"/>
              <a:t> so instead of using bi-partite graph, we use similarity graph which explicitly models user-user and item-item similarities. In addition, compared to traditional model where either user-user or item-item is used and at shallow level, in our proposed model we use both user-user and item-item similarities to find representations of users and items and even with deeper layers. Figure 1 illustrated our idea. As it shows, users (items) can be represented by its similar users (or item) as we calculated k nearest neighbours.</a:t>
            </a:r>
          </a:p>
        </p:txBody>
      </p:sp>
      <p:sp>
        <p:nvSpPr>
          <p:cNvPr id="4" name="Slide Number Placeholder 3">
            <a:extLst>
              <a:ext uri="{FF2B5EF4-FFF2-40B4-BE49-F238E27FC236}">
                <a16:creationId xmlns:a16="http://schemas.microsoft.com/office/drawing/2014/main" id="{7BCE6551-FFD6-E59C-3192-DD11AF16A689}"/>
              </a:ext>
            </a:extLst>
          </p:cNvPr>
          <p:cNvSpPr>
            <a:spLocks noGrp="1"/>
          </p:cNvSpPr>
          <p:nvPr>
            <p:ph type="sldNum" sz="quarter" idx="5"/>
          </p:nvPr>
        </p:nvSpPr>
        <p:spPr/>
        <p:txBody>
          <a:bodyPr/>
          <a:lstStyle/>
          <a:p>
            <a:fld id="{80BB8040-6A7F-5041-9ACF-86A1007C63A7}" type="slidenum">
              <a:rPr lang="en-GB" smtClean="0"/>
              <a:t>12</a:t>
            </a:fld>
            <a:endParaRPr lang="en-GB"/>
          </a:p>
        </p:txBody>
      </p:sp>
    </p:spTree>
    <p:extLst>
      <p:ext uri="{BB962C8B-B14F-4D97-AF65-F5344CB8AC3E}">
        <p14:creationId xmlns:p14="http://schemas.microsoft.com/office/powerpoint/2010/main" val="4057473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KNN based GCN, users (or items) are learned by aggregating its top-k nearest neighbours through multiple layers.</a:t>
            </a:r>
          </a:p>
        </p:txBody>
      </p:sp>
      <p:sp>
        <p:nvSpPr>
          <p:cNvPr id="4" name="Slide Number Placeholder 3"/>
          <p:cNvSpPr>
            <a:spLocks noGrp="1"/>
          </p:cNvSpPr>
          <p:nvPr>
            <p:ph type="sldNum" sz="quarter" idx="5"/>
          </p:nvPr>
        </p:nvSpPr>
        <p:spPr/>
        <p:txBody>
          <a:bodyPr/>
          <a:lstStyle/>
          <a:p>
            <a:fld id="{80BB8040-6A7F-5041-9ACF-86A1007C63A7}" type="slidenum">
              <a:rPr lang="en-GB" smtClean="0"/>
              <a:t>13</a:t>
            </a:fld>
            <a:endParaRPr lang="en-GB"/>
          </a:p>
        </p:txBody>
      </p:sp>
    </p:spTree>
    <p:extLst>
      <p:ext uri="{BB962C8B-B14F-4D97-AF65-F5344CB8AC3E}">
        <p14:creationId xmlns:p14="http://schemas.microsoft.com/office/powerpoint/2010/main" val="2349394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A096D-8BFA-690D-5710-F6B8D78A22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1BEF13-AD9C-91E2-4736-4B4181E7022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E8E357B-0EBA-9487-6E33-5695511A245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187BD26-9110-D496-0776-F97E5BAC25ED}"/>
              </a:ext>
            </a:extLst>
          </p:cNvPr>
          <p:cNvSpPr>
            <a:spLocks noGrp="1"/>
          </p:cNvSpPr>
          <p:nvPr>
            <p:ph type="sldNum" sz="quarter" idx="5"/>
          </p:nvPr>
        </p:nvSpPr>
        <p:spPr/>
        <p:txBody>
          <a:bodyPr/>
          <a:lstStyle/>
          <a:p>
            <a:fld id="{B1DDA0C8-F669-854F-BA2F-B9EF39DA9124}" type="slidenum">
              <a:rPr lang="en-US" smtClean="0"/>
              <a:t>14</a:t>
            </a:fld>
            <a:endParaRPr lang="en-US"/>
          </a:p>
        </p:txBody>
      </p:sp>
    </p:spTree>
    <p:extLst>
      <p:ext uri="{BB962C8B-B14F-4D97-AF65-F5344CB8AC3E}">
        <p14:creationId xmlns:p14="http://schemas.microsoft.com/office/powerpoint/2010/main" val="2779125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8838F-8E3A-01DB-C921-94BFCD3A4F6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D6DB1EC3-B3B7-480F-1BC2-720D68BF51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7E9D95BB-8905-4930-90C3-7266A209F35E}"/>
              </a:ext>
            </a:extLst>
          </p:cNvPr>
          <p:cNvSpPr>
            <a:spLocks noGrp="1"/>
          </p:cNvSpPr>
          <p:nvPr>
            <p:ph type="dt" sz="half" idx="10"/>
          </p:nvPr>
        </p:nvSpPr>
        <p:spPr/>
        <p:txBody>
          <a:bodyPr/>
          <a:lstStyle/>
          <a:p>
            <a:fld id="{3E3EF472-1EBA-624D-90BA-EF696E8617F5}" type="datetimeFigureOut">
              <a:rPr lang="en-GB" smtClean="0"/>
              <a:t>19/11/2024</a:t>
            </a:fld>
            <a:endParaRPr lang="en-GB"/>
          </a:p>
        </p:txBody>
      </p:sp>
      <p:sp>
        <p:nvSpPr>
          <p:cNvPr id="5" name="Footer Placeholder 4">
            <a:extLst>
              <a:ext uri="{FF2B5EF4-FFF2-40B4-BE49-F238E27FC236}">
                <a16:creationId xmlns:a16="http://schemas.microsoft.com/office/drawing/2014/main" id="{F1CBA3F6-6F24-BC50-F61D-75F9093B90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DD7303-0D56-9CEA-DAF9-55783ADAC266}"/>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2640965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BB726-91BE-64CC-DFD7-D02346318C79}"/>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1D1806AE-1704-5F50-613A-79722A00E0D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C23495D-F94E-E9BD-E48A-A62BE86AE9A4}"/>
              </a:ext>
            </a:extLst>
          </p:cNvPr>
          <p:cNvSpPr>
            <a:spLocks noGrp="1"/>
          </p:cNvSpPr>
          <p:nvPr>
            <p:ph type="dt" sz="half" idx="10"/>
          </p:nvPr>
        </p:nvSpPr>
        <p:spPr/>
        <p:txBody>
          <a:bodyPr/>
          <a:lstStyle/>
          <a:p>
            <a:fld id="{3E3EF472-1EBA-624D-90BA-EF696E8617F5}" type="datetimeFigureOut">
              <a:rPr lang="en-GB" smtClean="0"/>
              <a:t>19/11/2024</a:t>
            </a:fld>
            <a:endParaRPr lang="en-GB"/>
          </a:p>
        </p:txBody>
      </p:sp>
      <p:sp>
        <p:nvSpPr>
          <p:cNvPr id="5" name="Footer Placeholder 4">
            <a:extLst>
              <a:ext uri="{FF2B5EF4-FFF2-40B4-BE49-F238E27FC236}">
                <a16:creationId xmlns:a16="http://schemas.microsoft.com/office/drawing/2014/main" id="{2451AE0B-301C-7EC4-8C59-53FA5DF768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FB5F08-8495-3213-98B5-CA2F964248E6}"/>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1442082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CA52B3-6AD6-5492-BE0B-191DF71AC9A1}"/>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E4505CEE-D01D-7E8B-37E4-717BD57ECD6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AA11720-281F-4015-D24A-92144214E9CA}"/>
              </a:ext>
            </a:extLst>
          </p:cNvPr>
          <p:cNvSpPr>
            <a:spLocks noGrp="1"/>
          </p:cNvSpPr>
          <p:nvPr>
            <p:ph type="dt" sz="half" idx="10"/>
          </p:nvPr>
        </p:nvSpPr>
        <p:spPr/>
        <p:txBody>
          <a:bodyPr/>
          <a:lstStyle/>
          <a:p>
            <a:fld id="{3E3EF472-1EBA-624D-90BA-EF696E8617F5}" type="datetimeFigureOut">
              <a:rPr lang="en-GB" smtClean="0"/>
              <a:t>19/11/2024</a:t>
            </a:fld>
            <a:endParaRPr lang="en-GB"/>
          </a:p>
        </p:txBody>
      </p:sp>
      <p:sp>
        <p:nvSpPr>
          <p:cNvPr id="5" name="Footer Placeholder 4">
            <a:extLst>
              <a:ext uri="{FF2B5EF4-FFF2-40B4-BE49-F238E27FC236}">
                <a16:creationId xmlns:a16="http://schemas.microsoft.com/office/drawing/2014/main" id="{A925A474-A322-1167-6F75-24FB7B80BB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B73614-410E-3DDA-47D8-747C5B3AC7AB}"/>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41361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33322-EC4A-5BC6-C213-BD215C41D571}"/>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028E4EEA-39A7-84EE-AED6-948A9670D6E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F4DC636-F731-D221-7CB5-5FCFAAD03A78}"/>
              </a:ext>
            </a:extLst>
          </p:cNvPr>
          <p:cNvSpPr>
            <a:spLocks noGrp="1"/>
          </p:cNvSpPr>
          <p:nvPr>
            <p:ph type="dt" sz="half" idx="10"/>
          </p:nvPr>
        </p:nvSpPr>
        <p:spPr/>
        <p:txBody>
          <a:bodyPr/>
          <a:lstStyle/>
          <a:p>
            <a:fld id="{3E3EF472-1EBA-624D-90BA-EF696E8617F5}" type="datetimeFigureOut">
              <a:rPr lang="en-GB" smtClean="0"/>
              <a:t>19/11/2024</a:t>
            </a:fld>
            <a:endParaRPr lang="en-GB"/>
          </a:p>
        </p:txBody>
      </p:sp>
      <p:sp>
        <p:nvSpPr>
          <p:cNvPr id="5" name="Footer Placeholder 4">
            <a:extLst>
              <a:ext uri="{FF2B5EF4-FFF2-40B4-BE49-F238E27FC236}">
                <a16:creationId xmlns:a16="http://schemas.microsoft.com/office/drawing/2014/main" id="{0C65F3EB-DF3F-8A11-C2A8-22A1E51DB7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2FD289-75F7-1A63-2DF6-3C16F07D94D5}"/>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3283868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BDFDE-F948-7989-5819-C531AC3ED46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CD838D54-14C9-6DFE-B69F-0745E88F75C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E8B7CA7-27E7-30CA-F362-0898EF02B01F}"/>
              </a:ext>
            </a:extLst>
          </p:cNvPr>
          <p:cNvSpPr>
            <a:spLocks noGrp="1"/>
          </p:cNvSpPr>
          <p:nvPr>
            <p:ph type="dt" sz="half" idx="10"/>
          </p:nvPr>
        </p:nvSpPr>
        <p:spPr/>
        <p:txBody>
          <a:bodyPr/>
          <a:lstStyle/>
          <a:p>
            <a:fld id="{3E3EF472-1EBA-624D-90BA-EF696E8617F5}" type="datetimeFigureOut">
              <a:rPr lang="en-GB" smtClean="0"/>
              <a:t>19/11/2024</a:t>
            </a:fld>
            <a:endParaRPr lang="en-GB"/>
          </a:p>
        </p:txBody>
      </p:sp>
      <p:sp>
        <p:nvSpPr>
          <p:cNvPr id="5" name="Footer Placeholder 4">
            <a:extLst>
              <a:ext uri="{FF2B5EF4-FFF2-40B4-BE49-F238E27FC236}">
                <a16:creationId xmlns:a16="http://schemas.microsoft.com/office/drawing/2014/main" id="{6792FAC2-9E26-00B4-2459-584B6A3CF8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F15563-81E4-8EB4-AC08-D2E5C00E6FD2}"/>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2275192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C5CF2-E3E7-9096-05A9-845DD86A722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A41D081-02EA-A727-D3E7-635C26D7D50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278147F0-B0EB-434D-6EF2-4BDF8C4ECED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3AED5992-B725-C084-08AE-E86AE408337B}"/>
              </a:ext>
            </a:extLst>
          </p:cNvPr>
          <p:cNvSpPr>
            <a:spLocks noGrp="1"/>
          </p:cNvSpPr>
          <p:nvPr>
            <p:ph type="dt" sz="half" idx="10"/>
          </p:nvPr>
        </p:nvSpPr>
        <p:spPr/>
        <p:txBody>
          <a:bodyPr/>
          <a:lstStyle/>
          <a:p>
            <a:fld id="{3E3EF472-1EBA-624D-90BA-EF696E8617F5}" type="datetimeFigureOut">
              <a:rPr lang="en-GB" smtClean="0"/>
              <a:t>19/11/2024</a:t>
            </a:fld>
            <a:endParaRPr lang="en-GB"/>
          </a:p>
        </p:txBody>
      </p:sp>
      <p:sp>
        <p:nvSpPr>
          <p:cNvPr id="6" name="Footer Placeholder 5">
            <a:extLst>
              <a:ext uri="{FF2B5EF4-FFF2-40B4-BE49-F238E27FC236}">
                <a16:creationId xmlns:a16="http://schemas.microsoft.com/office/drawing/2014/main" id="{BD993FEB-2EE8-B83B-12BC-0A8A7DC7EE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B2CE6DD-1F9C-AA8F-2487-F5C8CCAE701F}"/>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3042282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761AD-EFDF-6EA4-3C36-F6F50AED4F15}"/>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ED7E1CC5-4251-4805-BCCF-703D244BC6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5F5E586-045B-66F4-2974-0337FDB97C8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D620BF7A-E1C7-26B7-8B91-B9591FFF5E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234B895-6490-7FB1-55D1-A6578D155D1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1A16E7D3-A88D-435F-D7DB-048DF2A2E01B}"/>
              </a:ext>
            </a:extLst>
          </p:cNvPr>
          <p:cNvSpPr>
            <a:spLocks noGrp="1"/>
          </p:cNvSpPr>
          <p:nvPr>
            <p:ph type="dt" sz="half" idx="10"/>
          </p:nvPr>
        </p:nvSpPr>
        <p:spPr/>
        <p:txBody>
          <a:bodyPr/>
          <a:lstStyle/>
          <a:p>
            <a:fld id="{3E3EF472-1EBA-624D-90BA-EF696E8617F5}" type="datetimeFigureOut">
              <a:rPr lang="en-GB" smtClean="0"/>
              <a:t>19/11/2024</a:t>
            </a:fld>
            <a:endParaRPr lang="en-GB"/>
          </a:p>
        </p:txBody>
      </p:sp>
      <p:sp>
        <p:nvSpPr>
          <p:cNvPr id="8" name="Footer Placeholder 7">
            <a:extLst>
              <a:ext uri="{FF2B5EF4-FFF2-40B4-BE49-F238E27FC236}">
                <a16:creationId xmlns:a16="http://schemas.microsoft.com/office/drawing/2014/main" id="{F8157620-7F45-4EB0-220A-C333D3978FC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B76B185-41FD-AE69-07EF-90BC47808A50}"/>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3631490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3B4A2-DEDE-303D-D025-8C581A4690E3}"/>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262E1E53-E9EB-4BB5-D276-CD37113986CC}"/>
              </a:ext>
            </a:extLst>
          </p:cNvPr>
          <p:cNvSpPr>
            <a:spLocks noGrp="1"/>
          </p:cNvSpPr>
          <p:nvPr>
            <p:ph type="dt" sz="half" idx="10"/>
          </p:nvPr>
        </p:nvSpPr>
        <p:spPr/>
        <p:txBody>
          <a:bodyPr/>
          <a:lstStyle/>
          <a:p>
            <a:fld id="{3E3EF472-1EBA-624D-90BA-EF696E8617F5}" type="datetimeFigureOut">
              <a:rPr lang="en-GB" smtClean="0"/>
              <a:t>19/11/2024</a:t>
            </a:fld>
            <a:endParaRPr lang="en-GB"/>
          </a:p>
        </p:txBody>
      </p:sp>
      <p:sp>
        <p:nvSpPr>
          <p:cNvPr id="4" name="Footer Placeholder 3">
            <a:extLst>
              <a:ext uri="{FF2B5EF4-FFF2-40B4-BE49-F238E27FC236}">
                <a16:creationId xmlns:a16="http://schemas.microsoft.com/office/drawing/2014/main" id="{1E85FDC4-2C6B-09DA-059B-5A0218FA4C0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3618D04-283E-B3EE-9604-D14DCE10367A}"/>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2581134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CD9D9-65D0-619B-35CA-9E7CE85427C0}"/>
              </a:ext>
            </a:extLst>
          </p:cNvPr>
          <p:cNvSpPr>
            <a:spLocks noGrp="1"/>
          </p:cNvSpPr>
          <p:nvPr>
            <p:ph type="dt" sz="half" idx="10"/>
          </p:nvPr>
        </p:nvSpPr>
        <p:spPr/>
        <p:txBody>
          <a:bodyPr/>
          <a:lstStyle/>
          <a:p>
            <a:fld id="{3E3EF472-1EBA-624D-90BA-EF696E8617F5}" type="datetimeFigureOut">
              <a:rPr lang="en-GB" smtClean="0"/>
              <a:t>19/11/2024</a:t>
            </a:fld>
            <a:endParaRPr lang="en-GB"/>
          </a:p>
        </p:txBody>
      </p:sp>
      <p:sp>
        <p:nvSpPr>
          <p:cNvPr id="3" name="Footer Placeholder 2">
            <a:extLst>
              <a:ext uri="{FF2B5EF4-FFF2-40B4-BE49-F238E27FC236}">
                <a16:creationId xmlns:a16="http://schemas.microsoft.com/office/drawing/2014/main" id="{B227DF9D-305F-F975-02D2-FCFE19F1788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1084663-3480-5478-090E-37C9C012DC5F}"/>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824588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8486-41BE-FBD2-B780-2C58221F127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ED1889DB-B0A6-3E9A-F813-AFB626C37A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5C650B22-AE01-85ED-FB44-819B21F397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945AFD1-745B-1C89-8D7D-21A043B65F80}"/>
              </a:ext>
            </a:extLst>
          </p:cNvPr>
          <p:cNvSpPr>
            <a:spLocks noGrp="1"/>
          </p:cNvSpPr>
          <p:nvPr>
            <p:ph type="dt" sz="half" idx="10"/>
          </p:nvPr>
        </p:nvSpPr>
        <p:spPr/>
        <p:txBody>
          <a:bodyPr/>
          <a:lstStyle/>
          <a:p>
            <a:fld id="{3E3EF472-1EBA-624D-90BA-EF696E8617F5}" type="datetimeFigureOut">
              <a:rPr lang="en-GB" smtClean="0"/>
              <a:t>19/11/2024</a:t>
            </a:fld>
            <a:endParaRPr lang="en-GB"/>
          </a:p>
        </p:txBody>
      </p:sp>
      <p:sp>
        <p:nvSpPr>
          <p:cNvPr id="6" name="Footer Placeholder 5">
            <a:extLst>
              <a:ext uri="{FF2B5EF4-FFF2-40B4-BE49-F238E27FC236}">
                <a16:creationId xmlns:a16="http://schemas.microsoft.com/office/drawing/2014/main" id="{2F0277EC-DB1F-4D8C-29DC-70E9D1394FE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1716CAA-D9AE-2E7E-67CC-7463C8FBF5B9}"/>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2311203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44A6A-D81C-4544-5B66-40D88BFE637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2209358F-AC5C-FFC2-CA1F-B6BEFFFEC1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F436DC2-8724-70EF-2247-839F8DD4CD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CEBF4CF-F78A-9BE6-01B1-27A36A93BC47}"/>
              </a:ext>
            </a:extLst>
          </p:cNvPr>
          <p:cNvSpPr>
            <a:spLocks noGrp="1"/>
          </p:cNvSpPr>
          <p:nvPr>
            <p:ph type="dt" sz="half" idx="10"/>
          </p:nvPr>
        </p:nvSpPr>
        <p:spPr/>
        <p:txBody>
          <a:bodyPr/>
          <a:lstStyle/>
          <a:p>
            <a:fld id="{3E3EF472-1EBA-624D-90BA-EF696E8617F5}" type="datetimeFigureOut">
              <a:rPr lang="en-GB" smtClean="0"/>
              <a:t>19/11/2024</a:t>
            </a:fld>
            <a:endParaRPr lang="en-GB"/>
          </a:p>
        </p:txBody>
      </p:sp>
      <p:sp>
        <p:nvSpPr>
          <p:cNvPr id="6" name="Footer Placeholder 5">
            <a:extLst>
              <a:ext uri="{FF2B5EF4-FFF2-40B4-BE49-F238E27FC236}">
                <a16:creationId xmlns:a16="http://schemas.microsoft.com/office/drawing/2014/main" id="{84243C18-3444-8E25-E9AD-128B54A1CC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3F98BE6-5AE4-7C0A-FAAD-062C4F5916ED}"/>
              </a:ext>
            </a:extLst>
          </p:cNvPr>
          <p:cNvSpPr>
            <a:spLocks noGrp="1"/>
          </p:cNvSpPr>
          <p:nvPr>
            <p:ph type="sldNum" sz="quarter" idx="12"/>
          </p:nvPr>
        </p:nvSpPr>
        <p:spPr/>
        <p:txBody>
          <a:bodyPr/>
          <a:lstStyle/>
          <a:p>
            <a:fld id="{F999D60B-A65C-214B-B86D-044749F0B218}" type="slidenum">
              <a:rPr lang="en-GB" smtClean="0"/>
              <a:t>‹#›</a:t>
            </a:fld>
            <a:endParaRPr lang="en-GB"/>
          </a:p>
        </p:txBody>
      </p:sp>
    </p:spTree>
    <p:extLst>
      <p:ext uri="{BB962C8B-B14F-4D97-AF65-F5344CB8AC3E}">
        <p14:creationId xmlns:p14="http://schemas.microsoft.com/office/powerpoint/2010/main" val="3494873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D11625-A60C-505E-2BD6-B027A94ED5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C96D74DB-7953-0D47-472E-117977AD55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EDBD124-C88C-E4B7-59D7-0CE8D6DA69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E3EF472-1EBA-624D-90BA-EF696E8617F5}" type="datetimeFigureOut">
              <a:rPr lang="en-GB" smtClean="0"/>
              <a:t>19/11/2024</a:t>
            </a:fld>
            <a:endParaRPr lang="en-GB"/>
          </a:p>
        </p:txBody>
      </p:sp>
      <p:sp>
        <p:nvSpPr>
          <p:cNvPr id="5" name="Footer Placeholder 4">
            <a:extLst>
              <a:ext uri="{FF2B5EF4-FFF2-40B4-BE49-F238E27FC236}">
                <a16:creationId xmlns:a16="http://schemas.microsoft.com/office/drawing/2014/main" id="{EBC1FA60-A4A5-1786-CF82-113FEB3498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C3BECBA1-BAA1-CD25-C6C7-B57A5C0A57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999D60B-A65C-214B-B86D-044749F0B218}" type="slidenum">
              <a:rPr lang="en-GB" smtClean="0"/>
              <a:t>‹#›</a:t>
            </a:fld>
            <a:endParaRPr lang="en-GB"/>
          </a:p>
        </p:txBody>
      </p:sp>
    </p:spTree>
    <p:extLst>
      <p:ext uri="{BB962C8B-B14F-4D97-AF65-F5344CB8AC3E}">
        <p14:creationId xmlns:p14="http://schemas.microsoft.com/office/powerpoint/2010/main" val="635895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31269-23C5-4BC5-EDB7-FBC4925BB014}"/>
              </a:ext>
            </a:extLst>
          </p:cNvPr>
          <p:cNvSpPr>
            <a:spLocks noGrp="1"/>
          </p:cNvSpPr>
          <p:nvPr>
            <p:ph type="ctrTitle"/>
          </p:nvPr>
        </p:nvSpPr>
        <p:spPr/>
        <p:txBody>
          <a:bodyPr/>
          <a:lstStyle/>
          <a:p>
            <a:r>
              <a:rPr lang="en-GB" dirty="0"/>
              <a:t>HyperGCN</a:t>
            </a:r>
          </a:p>
        </p:txBody>
      </p:sp>
      <p:sp>
        <p:nvSpPr>
          <p:cNvPr id="3" name="Subtitle 2">
            <a:extLst>
              <a:ext uri="{FF2B5EF4-FFF2-40B4-BE49-F238E27FC236}">
                <a16:creationId xmlns:a16="http://schemas.microsoft.com/office/drawing/2014/main" id="{56E8F24C-4BB3-BA2C-5A60-FDC09B1D7CC7}"/>
              </a:ext>
            </a:extLst>
          </p:cNvPr>
          <p:cNvSpPr>
            <a:spLocks noGrp="1"/>
          </p:cNvSpPr>
          <p:nvPr>
            <p:ph type="subTitle" idx="1"/>
          </p:nvPr>
        </p:nvSpPr>
        <p:spPr/>
        <p:txBody>
          <a:bodyPr/>
          <a:lstStyle/>
          <a:p>
            <a:r>
              <a:rPr lang="en-GB" dirty="0"/>
              <a:t>B. Tseesuren</a:t>
            </a:r>
          </a:p>
          <a:p>
            <a:endParaRPr lang="en-GB" dirty="0"/>
          </a:p>
          <a:p>
            <a:r>
              <a:rPr lang="en-GB" dirty="0"/>
              <a:t>2024/08/30</a:t>
            </a:r>
          </a:p>
        </p:txBody>
      </p:sp>
    </p:spTree>
    <p:extLst>
      <p:ext uri="{BB962C8B-B14F-4D97-AF65-F5344CB8AC3E}">
        <p14:creationId xmlns:p14="http://schemas.microsoft.com/office/powerpoint/2010/main" val="962562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C55FB-DF6B-ECE8-6447-2EDAFDD194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0DEF7C-2C5C-E944-AAC8-8D7B4CBA9911}"/>
              </a:ext>
            </a:extLst>
          </p:cNvPr>
          <p:cNvSpPr>
            <a:spLocks noGrp="1"/>
          </p:cNvSpPr>
          <p:nvPr>
            <p:ph type="title"/>
          </p:nvPr>
        </p:nvSpPr>
        <p:spPr/>
        <p:txBody>
          <a:bodyPr/>
          <a:lstStyle/>
          <a:p>
            <a:r>
              <a:rPr lang="en-GB" dirty="0"/>
              <a:t>Agenda</a:t>
            </a:r>
          </a:p>
        </p:txBody>
      </p:sp>
      <p:sp>
        <p:nvSpPr>
          <p:cNvPr id="3" name="Content Placeholder 2">
            <a:extLst>
              <a:ext uri="{FF2B5EF4-FFF2-40B4-BE49-F238E27FC236}">
                <a16:creationId xmlns:a16="http://schemas.microsoft.com/office/drawing/2014/main" id="{245B8036-7E00-B31D-DADA-C3B4B5BFE051}"/>
              </a:ext>
            </a:extLst>
          </p:cNvPr>
          <p:cNvSpPr>
            <a:spLocks noGrp="1"/>
          </p:cNvSpPr>
          <p:nvPr>
            <p:ph idx="1"/>
          </p:nvPr>
        </p:nvSpPr>
        <p:spPr/>
        <p:txBody>
          <a:bodyPr/>
          <a:lstStyle/>
          <a:p>
            <a:pPr marL="742950" indent="-742950">
              <a:buFont typeface="+mj-lt"/>
              <a:buAutoNum type="arabicPeriod"/>
            </a:pPr>
            <a:r>
              <a:rPr lang="en-GB" sz="3600" dirty="0">
                <a:solidFill>
                  <a:schemeClr val="bg1">
                    <a:lumMod val="85000"/>
                  </a:schemeClr>
                </a:solidFill>
              </a:rPr>
              <a:t>Motivation &amp; Objectives &amp; Contributions</a:t>
            </a:r>
          </a:p>
          <a:p>
            <a:pPr marL="742950" indent="-742950">
              <a:buFont typeface="+mj-lt"/>
              <a:buAutoNum type="arabicPeriod"/>
            </a:pPr>
            <a:r>
              <a:rPr lang="en-GB" sz="3600" dirty="0"/>
              <a:t>Preliminaries &amp; Problem description</a:t>
            </a:r>
          </a:p>
          <a:p>
            <a:pPr marL="742950" indent="-742950">
              <a:buFont typeface="+mj-lt"/>
              <a:buAutoNum type="arabicPeriod"/>
            </a:pPr>
            <a:r>
              <a:rPr lang="en-GB" sz="3600" dirty="0">
                <a:solidFill>
                  <a:schemeClr val="bg1">
                    <a:lumMod val="85000"/>
                  </a:schemeClr>
                </a:solidFill>
              </a:rPr>
              <a:t>Method</a:t>
            </a:r>
          </a:p>
          <a:p>
            <a:pPr marL="742950" indent="-742950">
              <a:buFont typeface="+mj-lt"/>
              <a:buAutoNum type="arabicPeriod"/>
            </a:pPr>
            <a:r>
              <a:rPr lang="en-GB" sz="3600" dirty="0">
                <a:solidFill>
                  <a:schemeClr val="bg1">
                    <a:lumMod val="85000"/>
                  </a:schemeClr>
                </a:solidFill>
              </a:rPr>
              <a:t>Experimental setup &amp; Results</a:t>
            </a:r>
          </a:p>
          <a:p>
            <a:pPr marL="742950" indent="-742950">
              <a:buFont typeface="+mj-lt"/>
              <a:buAutoNum type="arabicPeriod"/>
            </a:pPr>
            <a:r>
              <a:rPr lang="en-GB" sz="3600" dirty="0">
                <a:solidFill>
                  <a:schemeClr val="bg1">
                    <a:lumMod val="85000"/>
                  </a:schemeClr>
                </a:solidFill>
              </a:rPr>
              <a:t>Conclusion</a:t>
            </a:r>
          </a:p>
          <a:p>
            <a:endParaRPr lang="en-GB" dirty="0"/>
          </a:p>
        </p:txBody>
      </p:sp>
    </p:spTree>
    <p:extLst>
      <p:ext uri="{BB962C8B-B14F-4D97-AF65-F5344CB8AC3E}">
        <p14:creationId xmlns:p14="http://schemas.microsoft.com/office/powerpoint/2010/main" val="358114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Oval 50">
            <a:extLst>
              <a:ext uri="{FF2B5EF4-FFF2-40B4-BE49-F238E27FC236}">
                <a16:creationId xmlns:a16="http://schemas.microsoft.com/office/drawing/2014/main" id="{F14A5ABD-9E8E-F6C1-7A4C-091B734C9862}"/>
              </a:ext>
            </a:extLst>
          </p:cNvPr>
          <p:cNvSpPr>
            <a:spLocks/>
          </p:cNvSpPr>
          <p:nvPr/>
        </p:nvSpPr>
        <p:spPr>
          <a:xfrm>
            <a:off x="1380931" y="1822463"/>
            <a:ext cx="3518873" cy="2095030"/>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1F4AD19B-AB85-6301-E77B-6266CBB7F69D}"/>
              </a:ext>
            </a:extLst>
          </p:cNvPr>
          <p:cNvSpPr/>
          <p:nvPr/>
        </p:nvSpPr>
        <p:spPr>
          <a:xfrm>
            <a:off x="1989305" y="1878093"/>
            <a:ext cx="2152657" cy="1592922"/>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2" name="Title 1">
            <a:extLst>
              <a:ext uri="{FF2B5EF4-FFF2-40B4-BE49-F238E27FC236}">
                <a16:creationId xmlns:a16="http://schemas.microsoft.com/office/drawing/2014/main" id="{C8D9FBA7-BA04-48A3-625D-7092E3BB9304}"/>
              </a:ext>
            </a:extLst>
          </p:cNvPr>
          <p:cNvSpPr>
            <a:spLocks noGrp="1"/>
          </p:cNvSpPr>
          <p:nvPr>
            <p:ph type="title"/>
          </p:nvPr>
        </p:nvSpPr>
        <p:spPr/>
        <p:txBody>
          <a:bodyPr/>
          <a:lstStyle/>
          <a:p>
            <a:r>
              <a:rPr lang="en-GB" dirty="0"/>
              <a:t>Motivation (II)</a:t>
            </a:r>
          </a:p>
        </p:txBody>
      </p:sp>
      <p:sp>
        <p:nvSpPr>
          <p:cNvPr id="4" name="Oval 3">
            <a:extLst>
              <a:ext uri="{FF2B5EF4-FFF2-40B4-BE49-F238E27FC236}">
                <a16:creationId xmlns:a16="http://schemas.microsoft.com/office/drawing/2014/main" id="{E7CFD75A-4A07-681F-BED1-98A74F174B69}"/>
              </a:ext>
            </a:extLst>
          </p:cNvPr>
          <p:cNvSpPr/>
          <p:nvPr/>
        </p:nvSpPr>
        <p:spPr>
          <a:xfrm>
            <a:off x="2962206" y="2027091"/>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B0D72C09-B4EC-BA76-0C97-D962E661E634}"/>
              </a:ext>
            </a:extLst>
          </p:cNvPr>
          <p:cNvSpPr/>
          <p:nvPr/>
        </p:nvSpPr>
        <p:spPr>
          <a:xfrm rot="20562504">
            <a:off x="2396356" y="2725103"/>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F9F7FDA5-B0AE-D4B1-4309-295C468BD9F5}"/>
              </a:ext>
            </a:extLst>
          </p:cNvPr>
          <p:cNvSpPr/>
          <p:nvPr/>
        </p:nvSpPr>
        <p:spPr>
          <a:xfrm>
            <a:off x="2979489" y="2822534"/>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A9E61408-9ED3-6FA2-FB97-5B4C8C968334}"/>
              </a:ext>
            </a:extLst>
          </p:cNvPr>
          <p:cNvSpPr/>
          <p:nvPr/>
        </p:nvSpPr>
        <p:spPr>
          <a:xfrm>
            <a:off x="3587863" y="2740700"/>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CB2FC03C-D06C-3E8A-E342-11F64FD199E5}"/>
              </a:ext>
            </a:extLst>
          </p:cNvPr>
          <p:cNvSpPr/>
          <p:nvPr/>
        </p:nvSpPr>
        <p:spPr>
          <a:xfrm rot="1018471">
            <a:off x="2106314" y="3363283"/>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B98E1EB6-E5DF-F1F9-BD09-5581A1668DEF}"/>
              </a:ext>
            </a:extLst>
          </p:cNvPr>
          <p:cNvSpPr/>
          <p:nvPr/>
        </p:nvSpPr>
        <p:spPr>
          <a:xfrm rot="527546">
            <a:off x="3986263" y="3256867"/>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38010D9D-4D6F-EBAD-9CA2-E636526E32C5}"/>
              </a:ext>
            </a:extLst>
          </p:cNvPr>
          <p:cNvSpPr/>
          <p:nvPr/>
        </p:nvSpPr>
        <p:spPr>
          <a:xfrm>
            <a:off x="1642152" y="3752658"/>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7EAA940C-AE07-F46C-74D2-8171EC715AEB}"/>
              </a:ext>
            </a:extLst>
          </p:cNvPr>
          <p:cNvSpPr/>
          <p:nvPr/>
        </p:nvSpPr>
        <p:spPr>
          <a:xfrm rot="1599645">
            <a:off x="2272069" y="3991686"/>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Arrow Connector 12">
            <a:extLst>
              <a:ext uri="{FF2B5EF4-FFF2-40B4-BE49-F238E27FC236}">
                <a16:creationId xmlns:a16="http://schemas.microsoft.com/office/drawing/2014/main" id="{2F0D76BA-F8FA-2BB2-C250-A3B4EC1089CB}"/>
              </a:ext>
            </a:extLst>
          </p:cNvPr>
          <p:cNvCxnSpPr>
            <a:stCxn id="5" idx="7"/>
            <a:endCxn id="4" idx="3"/>
          </p:cNvCxnSpPr>
          <p:nvPr/>
        </p:nvCxnSpPr>
        <p:spPr>
          <a:xfrm flipV="1">
            <a:off x="2580942" y="2242186"/>
            <a:ext cx="418169" cy="4973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581E961F-91A4-A647-1456-3DEE58758229}"/>
              </a:ext>
            </a:extLst>
          </p:cNvPr>
          <p:cNvCxnSpPr>
            <a:cxnSpLocks/>
            <a:stCxn id="6" idx="0"/>
            <a:endCxn id="4" idx="4"/>
          </p:cNvCxnSpPr>
          <p:nvPr/>
        </p:nvCxnSpPr>
        <p:spPr>
          <a:xfrm flipH="1" flipV="1">
            <a:off x="3088206" y="2279091"/>
            <a:ext cx="17283" cy="5434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E21AD422-C40F-1306-E121-54D2CC11D870}"/>
              </a:ext>
            </a:extLst>
          </p:cNvPr>
          <p:cNvCxnSpPr>
            <a:cxnSpLocks/>
            <a:stCxn id="7" idx="1"/>
            <a:endCxn id="4" idx="5"/>
          </p:cNvCxnSpPr>
          <p:nvPr/>
        </p:nvCxnSpPr>
        <p:spPr>
          <a:xfrm flipH="1" flipV="1">
            <a:off x="3177301" y="2242186"/>
            <a:ext cx="447467" cy="5354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EC4577D3-E575-7355-DFC7-5939AD706348}"/>
              </a:ext>
            </a:extLst>
          </p:cNvPr>
          <p:cNvCxnSpPr>
            <a:cxnSpLocks/>
            <a:stCxn id="8" idx="0"/>
            <a:endCxn id="5" idx="3"/>
          </p:cNvCxnSpPr>
          <p:nvPr/>
        </p:nvCxnSpPr>
        <p:spPr>
          <a:xfrm flipV="1">
            <a:off x="2269099" y="2962653"/>
            <a:ext cx="194671" cy="4061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46B1EDBC-0901-5FED-8147-F77B7348CA25}"/>
              </a:ext>
            </a:extLst>
          </p:cNvPr>
          <p:cNvCxnSpPr>
            <a:cxnSpLocks/>
            <a:stCxn id="10" idx="7"/>
            <a:endCxn id="8" idx="3"/>
          </p:cNvCxnSpPr>
          <p:nvPr/>
        </p:nvCxnSpPr>
        <p:spPr>
          <a:xfrm flipV="1">
            <a:off x="1857247" y="3548486"/>
            <a:ext cx="263842" cy="241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BDB823E3-0C9F-4B93-FB2E-E4F5711F28CF}"/>
              </a:ext>
            </a:extLst>
          </p:cNvPr>
          <p:cNvCxnSpPr>
            <a:cxnSpLocks/>
            <a:stCxn id="11" idx="1"/>
            <a:endCxn id="8" idx="5"/>
          </p:cNvCxnSpPr>
          <p:nvPr/>
        </p:nvCxnSpPr>
        <p:spPr>
          <a:xfrm flipH="1" flipV="1">
            <a:off x="2291517" y="3600508"/>
            <a:ext cx="66907" cy="3975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34654879-E985-80D4-A366-554CC5A17045}"/>
              </a:ext>
            </a:extLst>
          </p:cNvPr>
          <p:cNvCxnSpPr>
            <a:cxnSpLocks/>
            <a:stCxn id="9" idx="1"/>
            <a:endCxn id="7" idx="5"/>
          </p:cNvCxnSpPr>
          <p:nvPr/>
        </p:nvCxnSpPr>
        <p:spPr>
          <a:xfrm flipH="1" flipV="1">
            <a:off x="3802958" y="2955795"/>
            <a:ext cx="234876" cy="3254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4492A97E-0113-5424-16E0-1AF7BCCF5796}"/>
              </a:ext>
            </a:extLst>
          </p:cNvPr>
          <p:cNvSpPr/>
          <p:nvPr/>
        </p:nvSpPr>
        <p:spPr>
          <a:xfrm rot="527546">
            <a:off x="4273822" y="3770438"/>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6" name="Straight Arrow Connector 45">
            <a:extLst>
              <a:ext uri="{FF2B5EF4-FFF2-40B4-BE49-F238E27FC236}">
                <a16:creationId xmlns:a16="http://schemas.microsoft.com/office/drawing/2014/main" id="{E00F0DA9-25C9-25E4-80E8-B97B43482E59}"/>
              </a:ext>
            </a:extLst>
          </p:cNvPr>
          <p:cNvCxnSpPr>
            <a:cxnSpLocks/>
            <a:stCxn id="45" idx="1"/>
            <a:endCxn id="9" idx="5"/>
          </p:cNvCxnSpPr>
          <p:nvPr/>
        </p:nvCxnSpPr>
        <p:spPr>
          <a:xfrm flipH="1" flipV="1">
            <a:off x="4186692" y="3484534"/>
            <a:ext cx="138701" cy="310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951539D4-8C3F-8DDF-6FD6-56E326273CA8}"/>
              </a:ext>
            </a:extLst>
          </p:cNvPr>
          <p:cNvSpPr txBox="1"/>
          <p:nvPr/>
        </p:nvSpPr>
        <p:spPr>
          <a:xfrm>
            <a:off x="2738773" y="3132460"/>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1</a:t>
            </a:r>
          </a:p>
        </p:txBody>
      </p:sp>
      <p:sp>
        <p:nvSpPr>
          <p:cNvPr id="62" name="TextBox 61">
            <a:extLst>
              <a:ext uri="{FF2B5EF4-FFF2-40B4-BE49-F238E27FC236}">
                <a16:creationId xmlns:a16="http://schemas.microsoft.com/office/drawing/2014/main" id="{5E38C332-1D23-47BE-EAFD-AD787DB6BE7D}"/>
              </a:ext>
            </a:extLst>
          </p:cNvPr>
          <p:cNvSpPr txBox="1"/>
          <p:nvPr/>
        </p:nvSpPr>
        <p:spPr>
          <a:xfrm>
            <a:off x="2687671" y="3604792"/>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2</a:t>
            </a:r>
          </a:p>
        </p:txBody>
      </p:sp>
      <p:sp>
        <p:nvSpPr>
          <p:cNvPr id="68" name="TextBox 67">
            <a:extLst>
              <a:ext uri="{FF2B5EF4-FFF2-40B4-BE49-F238E27FC236}">
                <a16:creationId xmlns:a16="http://schemas.microsoft.com/office/drawing/2014/main" id="{DA17409F-BADE-EF9D-C28F-F1E0AD827B49}"/>
              </a:ext>
            </a:extLst>
          </p:cNvPr>
          <p:cNvSpPr txBox="1"/>
          <p:nvPr/>
        </p:nvSpPr>
        <p:spPr>
          <a:xfrm>
            <a:off x="2871568" y="4026663"/>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3</a:t>
            </a:r>
          </a:p>
        </p:txBody>
      </p:sp>
      <p:sp>
        <p:nvSpPr>
          <p:cNvPr id="72" name="Oval 71">
            <a:extLst>
              <a:ext uri="{FF2B5EF4-FFF2-40B4-BE49-F238E27FC236}">
                <a16:creationId xmlns:a16="http://schemas.microsoft.com/office/drawing/2014/main" id="{E06E81B3-B1F0-E983-CEF0-A246902DE21C}"/>
              </a:ext>
            </a:extLst>
          </p:cNvPr>
          <p:cNvSpPr>
            <a:spLocks/>
          </p:cNvSpPr>
          <p:nvPr/>
        </p:nvSpPr>
        <p:spPr>
          <a:xfrm>
            <a:off x="6478282" y="663532"/>
            <a:ext cx="3518873" cy="2095030"/>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Oval 72">
            <a:extLst>
              <a:ext uri="{FF2B5EF4-FFF2-40B4-BE49-F238E27FC236}">
                <a16:creationId xmlns:a16="http://schemas.microsoft.com/office/drawing/2014/main" id="{B9B06809-9D37-A493-99F2-3AB8C9B59F09}"/>
              </a:ext>
            </a:extLst>
          </p:cNvPr>
          <p:cNvSpPr/>
          <p:nvPr/>
        </p:nvSpPr>
        <p:spPr>
          <a:xfrm>
            <a:off x="7086656" y="719162"/>
            <a:ext cx="2152657" cy="1592922"/>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74" name="Oval 73">
            <a:extLst>
              <a:ext uri="{FF2B5EF4-FFF2-40B4-BE49-F238E27FC236}">
                <a16:creationId xmlns:a16="http://schemas.microsoft.com/office/drawing/2014/main" id="{EC35D897-AD6A-73D7-91F9-FFB41C3EDC27}"/>
              </a:ext>
            </a:extLst>
          </p:cNvPr>
          <p:cNvSpPr/>
          <p:nvPr/>
        </p:nvSpPr>
        <p:spPr>
          <a:xfrm>
            <a:off x="8059557" y="868160"/>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latin typeface="Bradley Hand" pitchFamily="2" charset="77"/>
              </a:rPr>
              <a:t>u</a:t>
            </a:r>
            <a:r>
              <a:rPr lang="en-GB" sz="1200" baseline="-25000" dirty="0">
                <a:latin typeface="Bradley Hand" pitchFamily="2" charset="77"/>
              </a:rPr>
              <a:t>1</a:t>
            </a:r>
            <a:endParaRPr lang="en-GB" sz="900" baseline="-25000" dirty="0">
              <a:latin typeface="Bradley Hand" pitchFamily="2" charset="77"/>
            </a:endParaRPr>
          </a:p>
        </p:txBody>
      </p:sp>
      <p:sp>
        <p:nvSpPr>
          <p:cNvPr id="75" name="Oval 74">
            <a:extLst>
              <a:ext uri="{FF2B5EF4-FFF2-40B4-BE49-F238E27FC236}">
                <a16:creationId xmlns:a16="http://schemas.microsoft.com/office/drawing/2014/main" id="{06D528C4-9ED2-E397-B2DA-8BE5CE86A243}"/>
              </a:ext>
            </a:extLst>
          </p:cNvPr>
          <p:cNvSpPr/>
          <p:nvPr/>
        </p:nvSpPr>
        <p:spPr>
          <a:xfrm rot="21131796">
            <a:off x="7493707" y="1566172"/>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latin typeface="Bradley Hand" pitchFamily="2" charset="77"/>
              </a:rPr>
              <a:t>u</a:t>
            </a:r>
            <a:r>
              <a:rPr lang="en-GB" sz="1200" baseline="-25000" dirty="0">
                <a:latin typeface="Bradley Hand" pitchFamily="2" charset="77"/>
              </a:rPr>
              <a:t>2</a:t>
            </a:r>
          </a:p>
        </p:txBody>
      </p:sp>
      <p:sp>
        <p:nvSpPr>
          <p:cNvPr id="76" name="Oval 75">
            <a:extLst>
              <a:ext uri="{FF2B5EF4-FFF2-40B4-BE49-F238E27FC236}">
                <a16:creationId xmlns:a16="http://schemas.microsoft.com/office/drawing/2014/main" id="{043492B2-70FE-ABFF-19A6-118954A84C27}"/>
              </a:ext>
            </a:extLst>
          </p:cNvPr>
          <p:cNvSpPr/>
          <p:nvPr/>
        </p:nvSpPr>
        <p:spPr>
          <a:xfrm>
            <a:off x="8076840" y="1663603"/>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latin typeface="Bradley Hand" pitchFamily="2" charset="77"/>
              </a:rPr>
              <a:t>u</a:t>
            </a:r>
            <a:r>
              <a:rPr lang="en-GB" sz="1200" baseline="-25000" dirty="0">
                <a:latin typeface="Bradley Hand" pitchFamily="2" charset="77"/>
              </a:rPr>
              <a:t>3</a:t>
            </a:r>
          </a:p>
        </p:txBody>
      </p:sp>
      <p:sp>
        <p:nvSpPr>
          <p:cNvPr id="77" name="Oval 76">
            <a:extLst>
              <a:ext uri="{FF2B5EF4-FFF2-40B4-BE49-F238E27FC236}">
                <a16:creationId xmlns:a16="http://schemas.microsoft.com/office/drawing/2014/main" id="{3ABDF408-DA8E-5903-001B-1F478CA20146}"/>
              </a:ext>
            </a:extLst>
          </p:cNvPr>
          <p:cNvSpPr/>
          <p:nvPr/>
        </p:nvSpPr>
        <p:spPr>
          <a:xfrm>
            <a:off x="8685214" y="1581769"/>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Oval 77">
            <a:extLst>
              <a:ext uri="{FF2B5EF4-FFF2-40B4-BE49-F238E27FC236}">
                <a16:creationId xmlns:a16="http://schemas.microsoft.com/office/drawing/2014/main" id="{E75D1181-EFE0-407D-D430-11902E65207A}"/>
              </a:ext>
            </a:extLst>
          </p:cNvPr>
          <p:cNvSpPr/>
          <p:nvPr/>
        </p:nvSpPr>
        <p:spPr>
          <a:xfrm rot="1018471">
            <a:off x="7177787" y="2178474"/>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Oval 78">
            <a:extLst>
              <a:ext uri="{FF2B5EF4-FFF2-40B4-BE49-F238E27FC236}">
                <a16:creationId xmlns:a16="http://schemas.microsoft.com/office/drawing/2014/main" id="{7B669AC1-22CC-3C69-D84F-87AE7EBB9690}"/>
              </a:ext>
            </a:extLst>
          </p:cNvPr>
          <p:cNvSpPr/>
          <p:nvPr/>
        </p:nvSpPr>
        <p:spPr>
          <a:xfrm rot="527546">
            <a:off x="9083614" y="2097936"/>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Oval 79">
            <a:extLst>
              <a:ext uri="{FF2B5EF4-FFF2-40B4-BE49-F238E27FC236}">
                <a16:creationId xmlns:a16="http://schemas.microsoft.com/office/drawing/2014/main" id="{07B9B8FE-AC51-1C40-D636-DCC488EB6A35}"/>
              </a:ext>
            </a:extLst>
          </p:cNvPr>
          <p:cNvSpPr/>
          <p:nvPr/>
        </p:nvSpPr>
        <p:spPr>
          <a:xfrm>
            <a:off x="6739503" y="2593727"/>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EDEAC085-89FD-3D51-1DDA-B51C235F0FDD}"/>
              </a:ext>
            </a:extLst>
          </p:cNvPr>
          <p:cNvSpPr/>
          <p:nvPr/>
        </p:nvSpPr>
        <p:spPr>
          <a:xfrm rot="1599645">
            <a:off x="7369420" y="2832755"/>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2" name="Straight Arrow Connector 81">
            <a:extLst>
              <a:ext uri="{FF2B5EF4-FFF2-40B4-BE49-F238E27FC236}">
                <a16:creationId xmlns:a16="http://schemas.microsoft.com/office/drawing/2014/main" id="{5C3D702D-FFAB-8EA4-9C16-57A62BA2FF01}"/>
              </a:ext>
            </a:extLst>
          </p:cNvPr>
          <p:cNvCxnSpPr>
            <a:stCxn id="75" idx="7"/>
            <a:endCxn id="74" idx="3"/>
          </p:cNvCxnSpPr>
          <p:nvPr/>
        </p:nvCxnSpPr>
        <p:spPr>
          <a:xfrm flipV="1">
            <a:off x="7695880" y="1083255"/>
            <a:ext cx="400582" cy="5085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157F30F5-C140-4E14-E7B6-E597EEE8AFF5}"/>
              </a:ext>
            </a:extLst>
          </p:cNvPr>
          <p:cNvCxnSpPr>
            <a:cxnSpLocks/>
            <a:stCxn id="76" idx="0"/>
            <a:endCxn id="74" idx="4"/>
          </p:cNvCxnSpPr>
          <p:nvPr/>
        </p:nvCxnSpPr>
        <p:spPr>
          <a:xfrm flipH="1" flipV="1">
            <a:off x="8185557" y="1120160"/>
            <a:ext cx="17283" cy="5434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568037B9-24C8-3DCF-760A-4E7032E4E587}"/>
              </a:ext>
            </a:extLst>
          </p:cNvPr>
          <p:cNvCxnSpPr>
            <a:cxnSpLocks/>
            <a:stCxn id="77" idx="1"/>
            <a:endCxn id="74" idx="5"/>
          </p:cNvCxnSpPr>
          <p:nvPr/>
        </p:nvCxnSpPr>
        <p:spPr>
          <a:xfrm flipH="1" flipV="1">
            <a:off x="8274652" y="1083255"/>
            <a:ext cx="447467" cy="5354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410B21D2-7956-56B6-F415-240500238BEC}"/>
              </a:ext>
            </a:extLst>
          </p:cNvPr>
          <p:cNvCxnSpPr>
            <a:cxnSpLocks/>
            <a:stCxn id="78" idx="0"/>
            <a:endCxn id="75" idx="3"/>
          </p:cNvCxnSpPr>
          <p:nvPr/>
        </p:nvCxnSpPr>
        <p:spPr>
          <a:xfrm flipV="1">
            <a:off x="7340572" y="1792539"/>
            <a:ext cx="202962" cy="391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3A0AB1C4-57C9-D0BC-54B4-6D337F4DA3DA}"/>
              </a:ext>
            </a:extLst>
          </p:cNvPr>
          <p:cNvCxnSpPr>
            <a:cxnSpLocks/>
            <a:stCxn id="80" idx="7"/>
            <a:endCxn id="78" idx="3"/>
          </p:cNvCxnSpPr>
          <p:nvPr/>
        </p:nvCxnSpPr>
        <p:spPr>
          <a:xfrm flipV="1">
            <a:off x="6954598" y="2363677"/>
            <a:ext cx="237964" cy="2669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D55F2040-5AA1-8BB8-295D-1C8DD45BD010}"/>
              </a:ext>
            </a:extLst>
          </p:cNvPr>
          <p:cNvCxnSpPr>
            <a:cxnSpLocks/>
            <a:stCxn id="81" idx="1"/>
            <a:endCxn id="78" idx="5"/>
          </p:cNvCxnSpPr>
          <p:nvPr/>
        </p:nvCxnSpPr>
        <p:spPr>
          <a:xfrm flipH="1" flipV="1">
            <a:off x="7362990" y="2415699"/>
            <a:ext cx="92785" cy="4234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5BBB252C-0691-4B13-4E81-600C2780DC3D}"/>
              </a:ext>
            </a:extLst>
          </p:cNvPr>
          <p:cNvCxnSpPr>
            <a:cxnSpLocks/>
            <a:stCxn id="79" idx="1"/>
            <a:endCxn id="77" idx="5"/>
          </p:cNvCxnSpPr>
          <p:nvPr/>
        </p:nvCxnSpPr>
        <p:spPr>
          <a:xfrm flipH="1" flipV="1">
            <a:off x="8900309" y="1796864"/>
            <a:ext cx="234876" cy="3254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9" name="Oval 88">
            <a:extLst>
              <a:ext uri="{FF2B5EF4-FFF2-40B4-BE49-F238E27FC236}">
                <a16:creationId xmlns:a16="http://schemas.microsoft.com/office/drawing/2014/main" id="{FBF5B921-9674-DD52-68BE-983751925E2E}"/>
              </a:ext>
            </a:extLst>
          </p:cNvPr>
          <p:cNvSpPr/>
          <p:nvPr/>
        </p:nvSpPr>
        <p:spPr>
          <a:xfrm rot="527546">
            <a:off x="9371173" y="2611507"/>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0" name="Straight Arrow Connector 89">
            <a:extLst>
              <a:ext uri="{FF2B5EF4-FFF2-40B4-BE49-F238E27FC236}">
                <a16:creationId xmlns:a16="http://schemas.microsoft.com/office/drawing/2014/main" id="{7B301104-1BA0-A637-2F5E-A5326628E312}"/>
              </a:ext>
            </a:extLst>
          </p:cNvPr>
          <p:cNvCxnSpPr>
            <a:cxnSpLocks/>
            <a:stCxn id="89" idx="1"/>
            <a:endCxn id="79" idx="5"/>
          </p:cNvCxnSpPr>
          <p:nvPr/>
        </p:nvCxnSpPr>
        <p:spPr>
          <a:xfrm flipH="1" flipV="1">
            <a:off x="9284043" y="2325603"/>
            <a:ext cx="138701" cy="310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1" name="TextBox 90">
            <a:extLst>
              <a:ext uri="{FF2B5EF4-FFF2-40B4-BE49-F238E27FC236}">
                <a16:creationId xmlns:a16="http://schemas.microsoft.com/office/drawing/2014/main" id="{FB041E4C-5914-6508-BD04-C2923310F934}"/>
              </a:ext>
            </a:extLst>
          </p:cNvPr>
          <p:cNvSpPr txBox="1"/>
          <p:nvPr/>
        </p:nvSpPr>
        <p:spPr>
          <a:xfrm>
            <a:off x="7836124" y="1973529"/>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1</a:t>
            </a:r>
          </a:p>
        </p:txBody>
      </p:sp>
      <p:sp>
        <p:nvSpPr>
          <p:cNvPr id="92" name="TextBox 91">
            <a:extLst>
              <a:ext uri="{FF2B5EF4-FFF2-40B4-BE49-F238E27FC236}">
                <a16:creationId xmlns:a16="http://schemas.microsoft.com/office/drawing/2014/main" id="{A960BB07-B8D4-0813-3E9C-E07FA0AD924B}"/>
              </a:ext>
            </a:extLst>
          </p:cNvPr>
          <p:cNvSpPr txBox="1"/>
          <p:nvPr/>
        </p:nvSpPr>
        <p:spPr>
          <a:xfrm>
            <a:off x="7785022" y="2445861"/>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2</a:t>
            </a:r>
          </a:p>
        </p:txBody>
      </p:sp>
      <p:sp>
        <p:nvSpPr>
          <p:cNvPr id="93" name="TextBox 92">
            <a:extLst>
              <a:ext uri="{FF2B5EF4-FFF2-40B4-BE49-F238E27FC236}">
                <a16:creationId xmlns:a16="http://schemas.microsoft.com/office/drawing/2014/main" id="{FBDA1D0D-DB0E-2271-89F8-E0E32FE2A6AC}"/>
              </a:ext>
            </a:extLst>
          </p:cNvPr>
          <p:cNvSpPr txBox="1"/>
          <p:nvPr/>
        </p:nvSpPr>
        <p:spPr>
          <a:xfrm>
            <a:off x="7968919" y="2867732"/>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3</a:t>
            </a:r>
          </a:p>
        </p:txBody>
      </p:sp>
      <p:sp>
        <p:nvSpPr>
          <p:cNvPr id="94" name="Oval 93">
            <a:extLst>
              <a:ext uri="{FF2B5EF4-FFF2-40B4-BE49-F238E27FC236}">
                <a16:creationId xmlns:a16="http://schemas.microsoft.com/office/drawing/2014/main" id="{CD92F394-9153-224B-020E-611FE0562FBE}"/>
              </a:ext>
            </a:extLst>
          </p:cNvPr>
          <p:cNvSpPr>
            <a:spLocks/>
          </p:cNvSpPr>
          <p:nvPr/>
        </p:nvSpPr>
        <p:spPr>
          <a:xfrm>
            <a:off x="6509409" y="3526647"/>
            <a:ext cx="3518873" cy="2095030"/>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4FFB9FE9-AB1D-607C-46EC-6277940C6B8E}"/>
              </a:ext>
            </a:extLst>
          </p:cNvPr>
          <p:cNvSpPr/>
          <p:nvPr/>
        </p:nvSpPr>
        <p:spPr>
          <a:xfrm>
            <a:off x="7117783" y="3582277"/>
            <a:ext cx="2152657" cy="1592922"/>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96" name="Oval 95">
            <a:extLst>
              <a:ext uri="{FF2B5EF4-FFF2-40B4-BE49-F238E27FC236}">
                <a16:creationId xmlns:a16="http://schemas.microsoft.com/office/drawing/2014/main" id="{A1DE1CF9-394A-54A3-BF70-DD3234DD6D1D}"/>
              </a:ext>
            </a:extLst>
          </p:cNvPr>
          <p:cNvSpPr/>
          <p:nvPr/>
        </p:nvSpPr>
        <p:spPr>
          <a:xfrm>
            <a:off x="8090684" y="3731275"/>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B37ACE63-FBFC-536F-775B-570953FC8081}"/>
              </a:ext>
            </a:extLst>
          </p:cNvPr>
          <p:cNvSpPr/>
          <p:nvPr/>
        </p:nvSpPr>
        <p:spPr>
          <a:xfrm rot="20562504">
            <a:off x="7524834" y="4429287"/>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159394C-6AD8-7517-C82B-F2542E0BC724}"/>
              </a:ext>
            </a:extLst>
          </p:cNvPr>
          <p:cNvSpPr/>
          <p:nvPr/>
        </p:nvSpPr>
        <p:spPr>
          <a:xfrm>
            <a:off x="8211482" y="5259961"/>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C7AB456D-0108-0B87-E495-DC71E1AC42E1}"/>
              </a:ext>
            </a:extLst>
          </p:cNvPr>
          <p:cNvSpPr/>
          <p:nvPr/>
        </p:nvSpPr>
        <p:spPr>
          <a:xfrm>
            <a:off x="8716341" y="4444884"/>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7098FD0C-4BB1-17DD-2E72-D124DC5B93F3}"/>
              </a:ext>
            </a:extLst>
          </p:cNvPr>
          <p:cNvSpPr/>
          <p:nvPr/>
        </p:nvSpPr>
        <p:spPr>
          <a:xfrm rot="1018471">
            <a:off x="7200288" y="5067467"/>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8808ABD1-6B5E-FEEE-2247-9FB317EAF953}"/>
              </a:ext>
            </a:extLst>
          </p:cNvPr>
          <p:cNvSpPr/>
          <p:nvPr/>
        </p:nvSpPr>
        <p:spPr>
          <a:xfrm rot="527546">
            <a:off x="9114741" y="4961051"/>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644F73EC-52A0-3A15-4D60-3C3B99B9CD6F}"/>
              </a:ext>
            </a:extLst>
          </p:cNvPr>
          <p:cNvSpPr/>
          <p:nvPr/>
        </p:nvSpPr>
        <p:spPr>
          <a:xfrm>
            <a:off x="6770630" y="5456842"/>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88322A45-CC54-0E44-8531-AA4F3B5AFB3E}"/>
              </a:ext>
            </a:extLst>
          </p:cNvPr>
          <p:cNvSpPr/>
          <p:nvPr/>
        </p:nvSpPr>
        <p:spPr>
          <a:xfrm rot="1599645">
            <a:off x="7400547" y="5695870"/>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4" name="Straight Arrow Connector 103">
            <a:extLst>
              <a:ext uri="{FF2B5EF4-FFF2-40B4-BE49-F238E27FC236}">
                <a16:creationId xmlns:a16="http://schemas.microsoft.com/office/drawing/2014/main" id="{F5907DAD-6E51-88A4-EE29-EEFACDC1143B}"/>
              </a:ext>
            </a:extLst>
          </p:cNvPr>
          <p:cNvCxnSpPr>
            <a:stCxn id="97" idx="7"/>
            <a:endCxn id="96" idx="3"/>
          </p:cNvCxnSpPr>
          <p:nvPr/>
        </p:nvCxnSpPr>
        <p:spPr>
          <a:xfrm flipV="1">
            <a:off x="7709420" y="3946370"/>
            <a:ext cx="418169" cy="4973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EA89618A-72F2-D2AF-F2AE-C6231BA68A3E}"/>
              </a:ext>
            </a:extLst>
          </p:cNvPr>
          <p:cNvCxnSpPr>
            <a:cxnSpLocks/>
            <a:stCxn id="98" idx="1"/>
            <a:endCxn id="97" idx="5"/>
          </p:cNvCxnSpPr>
          <p:nvPr/>
        </p:nvCxnSpPr>
        <p:spPr>
          <a:xfrm flipH="1" flipV="1">
            <a:off x="7762384" y="4613873"/>
            <a:ext cx="486003" cy="6829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46388A20-6F1E-0219-2C6A-20A0A799A433}"/>
              </a:ext>
            </a:extLst>
          </p:cNvPr>
          <p:cNvCxnSpPr>
            <a:cxnSpLocks/>
            <a:stCxn id="99" idx="1"/>
            <a:endCxn id="96" idx="5"/>
          </p:cNvCxnSpPr>
          <p:nvPr/>
        </p:nvCxnSpPr>
        <p:spPr>
          <a:xfrm flipH="1" flipV="1">
            <a:off x="8305779" y="3946370"/>
            <a:ext cx="447467" cy="5354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75DB7296-AC75-3869-EE10-0EA3A8922D10}"/>
              </a:ext>
            </a:extLst>
          </p:cNvPr>
          <p:cNvCxnSpPr>
            <a:cxnSpLocks/>
            <a:stCxn id="100" idx="0"/>
            <a:endCxn id="97" idx="3"/>
          </p:cNvCxnSpPr>
          <p:nvPr/>
        </p:nvCxnSpPr>
        <p:spPr>
          <a:xfrm flipV="1">
            <a:off x="7363073" y="4666837"/>
            <a:ext cx="229175" cy="4061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12A21A17-19A3-3B1D-B36B-4A95ABB40417}"/>
              </a:ext>
            </a:extLst>
          </p:cNvPr>
          <p:cNvCxnSpPr>
            <a:cxnSpLocks/>
            <a:stCxn id="102" idx="7"/>
            <a:endCxn id="100" idx="3"/>
          </p:cNvCxnSpPr>
          <p:nvPr/>
        </p:nvCxnSpPr>
        <p:spPr>
          <a:xfrm flipV="1">
            <a:off x="6985725" y="5252670"/>
            <a:ext cx="229338" cy="241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9" name="Straight Arrow Connector 108">
            <a:extLst>
              <a:ext uri="{FF2B5EF4-FFF2-40B4-BE49-F238E27FC236}">
                <a16:creationId xmlns:a16="http://schemas.microsoft.com/office/drawing/2014/main" id="{1CBD8AA4-FAB9-8AD7-5B5C-791B6786A444}"/>
              </a:ext>
            </a:extLst>
          </p:cNvPr>
          <p:cNvCxnSpPr>
            <a:cxnSpLocks/>
            <a:stCxn id="103" idx="1"/>
            <a:endCxn id="100" idx="5"/>
          </p:cNvCxnSpPr>
          <p:nvPr/>
        </p:nvCxnSpPr>
        <p:spPr>
          <a:xfrm flipH="1" flipV="1">
            <a:off x="7385491" y="5304692"/>
            <a:ext cx="101411" cy="3975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0" name="Straight Arrow Connector 109">
            <a:extLst>
              <a:ext uri="{FF2B5EF4-FFF2-40B4-BE49-F238E27FC236}">
                <a16:creationId xmlns:a16="http://schemas.microsoft.com/office/drawing/2014/main" id="{471DC200-F543-1875-7278-C74B69734745}"/>
              </a:ext>
            </a:extLst>
          </p:cNvPr>
          <p:cNvCxnSpPr>
            <a:cxnSpLocks/>
            <a:stCxn id="101" idx="1"/>
            <a:endCxn id="99" idx="5"/>
          </p:cNvCxnSpPr>
          <p:nvPr/>
        </p:nvCxnSpPr>
        <p:spPr>
          <a:xfrm flipH="1" flipV="1">
            <a:off x="8931436" y="4659979"/>
            <a:ext cx="234876" cy="3254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1" name="Oval 110">
            <a:extLst>
              <a:ext uri="{FF2B5EF4-FFF2-40B4-BE49-F238E27FC236}">
                <a16:creationId xmlns:a16="http://schemas.microsoft.com/office/drawing/2014/main" id="{ED8BCB6D-7D5E-6139-5921-3C02D3696903}"/>
              </a:ext>
            </a:extLst>
          </p:cNvPr>
          <p:cNvSpPr/>
          <p:nvPr/>
        </p:nvSpPr>
        <p:spPr>
          <a:xfrm rot="527546">
            <a:off x="9402300" y="5474622"/>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2" name="Straight Arrow Connector 111">
            <a:extLst>
              <a:ext uri="{FF2B5EF4-FFF2-40B4-BE49-F238E27FC236}">
                <a16:creationId xmlns:a16="http://schemas.microsoft.com/office/drawing/2014/main" id="{5EA5B13A-1D49-3D94-EFD8-4C3BE61C576F}"/>
              </a:ext>
            </a:extLst>
          </p:cNvPr>
          <p:cNvCxnSpPr>
            <a:cxnSpLocks/>
            <a:stCxn id="111" idx="1"/>
            <a:endCxn id="101" idx="5"/>
          </p:cNvCxnSpPr>
          <p:nvPr/>
        </p:nvCxnSpPr>
        <p:spPr>
          <a:xfrm flipH="1" flipV="1">
            <a:off x="9315170" y="5188718"/>
            <a:ext cx="138701" cy="310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3" name="TextBox 112">
            <a:extLst>
              <a:ext uri="{FF2B5EF4-FFF2-40B4-BE49-F238E27FC236}">
                <a16:creationId xmlns:a16="http://schemas.microsoft.com/office/drawing/2014/main" id="{E2A04B69-9684-AB25-3EF4-7591918ABE8F}"/>
              </a:ext>
            </a:extLst>
          </p:cNvPr>
          <p:cNvSpPr txBox="1"/>
          <p:nvPr/>
        </p:nvSpPr>
        <p:spPr>
          <a:xfrm>
            <a:off x="8451401" y="3958228"/>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1</a:t>
            </a:r>
          </a:p>
        </p:txBody>
      </p:sp>
      <p:sp>
        <p:nvSpPr>
          <p:cNvPr id="114" name="TextBox 113">
            <a:extLst>
              <a:ext uri="{FF2B5EF4-FFF2-40B4-BE49-F238E27FC236}">
                <a16:creationId xmlns:a16="http://schemas.microsoft.com/office/drawing/2014/main" id="{99427664-D872-C7D0-C8BE-0C1A4EE131F1}"/>
              </a:ext>
            </a:extLst>
          </p:cNvPr>
          <p:cNvSpPr txBox="1"/>
          <p:nvPr/>
        </p:nvSpPr>
        <p:spPr>
          <a:xfrm>
            <a:off x="9226373" y="4463772"/>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2</a:t>
            </a:r>
          </a:p>
        </p:txBody>
      </p:sp>
      <p:sp>
        <p:nvSpPr>
          <p:cNvPr id="115" name="TextBox 114">
            <a:extLst>
              <a:ext uri="{FF2B5EF4-FFF2-40B4-BE49-F238E27FC236}">
                <a16:creationId xmlns:a16="http://schemas.microsoft.com/office/drawing/2014/main" id="{9D353FB6-EB0F-5E39-2B3A-796D305C81A4}"/>
              </a:ext>
            </a:extLst>
          </p:cNvPr>
          <p:cNvSpPr txBox="1"/>
          <p:nvPr/>
        </p:nvSpPr>
        <p:spPr>
          <a:xfrm>
            <a:off x="9784237" y="4917774"/>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3</a:t>
            </a:r>
          </a:p>
        </p:txBody>
      </p:sp>
      <p:sp>
        <p:nvSpPr>
          <p:cNvPr id="116" name="TextBox 115">
            <a:extLst>
              <a:ext uri="{FF2B5EF4-FFF2-40B4-BE49-F238E27FC236}">
                <a16:creationId xmlns:a16="http://schemas.microsoft.com/office/drawing/2014/main" id="{84BC55BC-F4C3-2A2E-29DE-E81837E79D13}"/>
              </a:ext>
            </a:extLst>
          </p:cNvPr>
          <p:cNvSpPr txBox="1"/>
          <p:nvPr/>
        </p:nvSpPr>
        <p:spPr>
          <a:xfrm>
            <a:off x="10105872" y="1189778"/>
            <a:ext cx="1883977" cy="369332"/>
          </a:xfrm>
          <a:prstGeom prst="rect">
            <a:avLst/>
          </a:prstGeom>
          <a:noFill/>
        </p:spPr>
        <p:txBody>
          <a:bodyPr wrap="none" rtlCol="0">
            <a:spAutoFit/>
          </a:bodyPr>
          <a:lstStyle/>
          <a:p>
            <a:r>
              <a:rPr lang="en-GB" dirty="0"/>
              <a:t>Top-k neighbours</a:t>
            </a:r>
          </a:p>
        </p:txBody>
      </p:sp>
      <p:sp>
        <p:nvSpPr>
          <p:cNvPr id="117" name="TextBox 116">
            <a:extLst>
              <a:ext uri="{FF2B5EF4-FFF2-40B4-BE49-F238E27FC236}">
                <a16:creationId xmlns:a16="http://schemas.microsoft.com/office/drawing/2014/main" id="{D95C5BFF-8164-9488-3230-8AFE93398A6E}"/>
              </a:ext>
            </a:extLst>
          </p:cNvPr>
          <p:cNvSpPr txBox="1"/>
          <p:nvPr/>
        </p:nvSpPr>
        <p:spPr>
          <a:xfrm>
            <a:off x="1768179" y="4453332"/>
            <a:ext cx="2659959" cy="369332"/>
          </a:xfrm>
          <a:prstGeom prst="rect">
            <a:avLst/>
          </a:prstGeom>
          <a:noFill/>
        </p:spPr>
        <p:txBody>
          <a:bodyPr wrap="none" rtlCol="0">
            <a:spAutoFit/>
          </a:bodyPr>
          <a:lstStyle/>
          <a:p>
            <a:r>
              <a:rPr lang="en-GB" dirty="0"/>
              <a:t>Interacted items or users</a:t>
            </a:r>
          </a:p>
        </p:txBody>
      </p:sp>
      <p:sp>
        <p:nvSpPr>
          <p:cNvPr id="118" name="TextBox 117">
            <a:extLst>
              <a:ext uri="{FF2B5EF4-FFF2-40B4-BE49-F238E27FC236}">
                <a16:creationId xmlns:a16="http://schemas.microsoft.com/office/drawing/2014/main" id="{BA5C0C38-817E-427A-59D9-3B206875F3FC}"/>
              </a:ext>
            </a:extLst>
          </p:cNvPr>
          <p:cNvSpPr txBox="1"/>
          <p:nvPr/>
        </p:nvSpPr>
        <p:spPr>
          <a:xfrm>
            <a:off x="2075017" y="5392109"/>
            <a:ext cx="3536930" cy="369332"/>
          </a:xfrm>
          <a:prstGeom prst="rect">
            <a:avLst/>
          </a:prstGeom>
          <a:noFill/>
        </p:spPr>
        <p:txBody>
          <a:bodyPr wrap="none" rtlCol="0">
            <a:spAutoFit/>
          </a:bodyPr>
          <a:lstStyle/>
          <a:p>
            <a:r>
              <a:rPr lang="en-GB" dirty="0"/>
              <a:t>User, items are different in nature.</a:t>
            </a:r>
          </a:p>
        </p:txBody>
      </p:sp>
      <p:sp>
        <p:nvSpPr>
          <p:cNvPr id="119" name="TextBox 118">
            <a:extLst>
              <a:ext uri="{FF2B5EF4-FFF2-40B4-BE49-F238E27FC236}">
                <a16:creationId xmlns:a16="http://schemas.microsoft.com/office/drawing/2014/main" id="{69546070-1B8D-1DAC-682A-EE5268D69A64}"/>
              </a:ext>
            </a:extLst>
          </p:cNvPr>
          <p:cNvSpPr txBox="1"/>
          <p:nvPr/>
        </p:nvSpPr>
        <p:spPr>
          <a:xfrm>
            <a:off x="7441339" y="1180642"/>
            <a:ext cx="439544" cy="276999"/>
          </a:xfrm>
          <a:prstGeom prst="rect">
            <a:avLst/>
          </a:prstGeom>
          <a:noFill/>
        </p:spPr>
        <p:txBody>
          <a:bodyPr wrap="none" rtlCol="0">
            <a:spAutoFit/>
          </a:bodyPr>
          <a:lstStyle/>
          <a:p>
            <a:r>
              <a:rPr lang="en-GB" sz="1200" dirty="0">
                <a:solidFill>
                  <a:schemeClr val="bg2">
                    <a:lumMod val="25000"/>
                  </a:schemeClr>
                </a:solidFill>
                <a:latin typeface="Bradley Hand" pitchFamily="2" charset="77"/>
              </a:rPr>
              <a:t>sc</a:t>
            </a:r>
            <a:r>
              <a:rPr lang="en-GB" sz="1200" baseline="-25000" dirty="0">
                <a:solidFill>
                  <a:schemeClr val="bg2">
                    <a:lumMod val="25000"/>
                  </a:schemeClr>
                </a:solidFill>
                <a:latin typeface="Bradley Hand" pitchFamily="2" charset="77"/>
              </a:rPr>
              <a:t>12</a:t>
            </a:r>
          </a:p>
        </p:txBody>
      </p:sp>
      <p:cxnSp>
        <p:nvCxnSpPr>
          <p:cNvPr id="124" name="Straight Arrow Connector 123">
            <a:extLst>
              <a:ext uri="{FF2B5EF4-FFF2-40B4-BE49-F238E27FC236}">
                <a16:creationId xmlns:a16="http://schemas.microsoft.com/office/drawing/2014/main" id="{395C93C1-B964-7A7E-24E4-3B5707692722}"/>
              </a:ext>
            </a:extLst>
          </p:cNvPr>
          <p:cNvCxnSpPr>
            <a:cxnSpLocks/>
            <a:stCxn id="98" idx="7"/>
            <a:endCxn id="99" idx="3"/>
          </p:cNvCxnSpPr>
          <p:nvPr/>
        </p:nvCxnSpPr>
        <p:spPr>
          <a:xfrm flipV="1">
            <a:off x="8426577" y="4659979"/>
            <a:ext cx="326669" cy="6368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7" name="Oval 126">
            <a:extLst>
              <a:ext uri="{FF2B5EF4-FFF2-40B4-BE49-F238E27FC236}">
                <a16:creationId xmlns:a16="http://schemas.microsoft.com/office/drawing/2014/main" id="{470BF843-AEE8-9476-A15F-2F738A1693C4}"/>
              </a:ext>
            </a:extLst>
          </p:cNvPr>
          <p:cNvSpPr/>
          <p:nvPr/>
        </p:nvSpPr>
        <p:spPr>
          <a:xfrm>
            <a:off x="8268845" y="5841268"/>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8" name="Straight Arrow Connector 127">
            <a:extLst>
              <a:ext uri="{FF2B5EF4-FFF2-40B4-BE49-F238E27FC236}">
                <a16:creationId xmlns:a16="http://schemas.microsoft.com/office/drawing/2014/main" id="{E45A7476-84E3-571E-85AD-6277EF793E81}"/>
              </a:ext>
            </a:extLst>
          </p:cNvPr>
          <p:cNvCxnSpPr>
            <a:cxnSpLocks/>
            <a:stCxn id="127" idx="0"/>
            <a:endCxn id="98" idx="4"/>
          </p:cNvCxnSpPr>
          <p:nvPr/>
        </p:nvCxnSpPr>
        <p:spPr>
          <a:xfrm flipH="1" flipV="1">
            <a:off x="8337482" y="5511961"/>
            <a:ext cx="57363" cy="3293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6174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90A11-F055-20DF-59BD-C5E23B77F67B}"/>
            </a:ext>
          </a:extLst>
        </p:cNvPr>
        <p:cNvGrpSpPr/>
        <p:nvPr/>
      </p:nvGrpSpPr>
      <p:grpSpPr>
        <a:xfrm>
          <a:off x="0" y="0"/>
          <a:ext cx="0" cy="0"/>
          <a:chOff x="0" y="0"/>
          <a:chExt cx="0" cy="0"/>
        </a:xfrm>
      </p:grpSpPr>
      <p:sp>
        <p:nvSpPr>
          <p:cNvPr id="51" name="Oval 50">
            <a:extLst>
              <a:ext uri="{FF2B5EF4-FFF2-40B4-BE49-F238E27FC236}">
                <a16:creationId xmlns:a16="http://schemas.microsoft.com/office/drawing/2014/main" id="{EDB48E11-4F40-319A-B95A-8556656F910C}"/>
              </a:ext>
            </a:extLst>
          </p:cNvPr>
          <p:cNvSpPr>
            <a:spLocks/>
          </p:cNvSpPr>
          <p:nvPr/>
        </p:nvSpPr>
        <p:spPr>
          <a:xfrm>
            <a:off x="1686506" y="2067015"/>
            <a:ext cx="3233453" cy="1867844"/>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E2BDB4B1-67AD-84E4-7B7B-95C62AAF304B}"/>
              </a:ext>
            </a:extLst>
          </p:cNvPr>
          <p:cNvSpPr/>
          <p:nvPr/>
        </p:nvSpPr>
        <p:spPr>
          <a:xfrm>
            <a:off x="2127530" y="2122644"/>
            <a:ext cx="2152657" cy="1344723"/>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2" name="Title 1">
            <a:extLst>
              <a:ext uri="{FF2B5EF4-FFF2-40B4-BE49-F238E27FC236}">
                <a16:creationId xmlns:a16="http://schemas.microsoft.com/office/drawing/2014/main" id="{C87E9D78-B4C4-D87A-C856-5FC060C68EE7}"/>
              </a:ext>
            </a:extLst>
          </p:cNvPr>
          <p:cNvSpPr>
            <a:spLocks noGrp="1"/>
          </p:cNvSpPr>
          <p:nvPr>
            <p:ph type="title"/>
          </p:nvPr>
        </p:nvSpPr>
        <p:spPr/>
        <p:txBody>
          <a:bodyPr/>
          <a:lstStyle/>
          <a:p>
            <a:r>
              <a:rPr lang="en-GB" dirty="0"/>
              <a:t>Motivation (II)</a:t>
            </a:r>
          </a:p>
        </p:txBody>
      </p:sp>
      <p:sp>
        <p:nvSpPr>
          <p:cNvPr id="4" name="Oval 3">
            <a:extLst>
              <a:ext uri="{FF2B5EF4-FFF2-40B4-BE49-F238E27FC236}">
                <a16:creationId xmlns:a16="http://schemas.microsoft.com/office/drawing/2014/main" id="{3AAF26BF-43F6-4AE6-905B-0964E3558642}"/>
              </a:ext>
            </a:extLst>
          </p:cNvPr>
          <p:cNvSpPr/>
          <p:nvPr/>
        </p:nvSpPr>
        <p:spPr>
          <a:xfrm rot="902879">
            <a:off x="3100431" y="2271642"/>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5" name="Oval 4">
            <a:extLst>
              <a:ext uri="{FF2B5EF4-FFF2-40B4-BE49-F238E27FC236}">
                <a16:creationId xmlns:a16="http://schemas.microsoft.com/office/drawing/2014/main" id="{A34059DE-2E1B-674B-37BD-1600E59A71BA}"/>
              </a:ext>
            </a:extLst>
          </p:cNvPr>
          <p:cNvSpPr/>
          <p:nvPr/>
        </p:nvSpPr>
        <p:spPr>
          <a:xfrm rot="18764734">
            <a:off x="2662171" y="2725102"/>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7" name="Oval 6">
            <a:extLst>
              <a:ext uri="{FF2B5EF4-FFF2-40B4-BE49-F238E27FC236}">
                <a16:creationId xmlns:a16="http://schemas.microsoft.com/office/drawing/2014/main" id="{F31D6360-A723-1BBA-4CB3-1603B6D6848E}"/>
              </a:ext>
            </a:extLst>
          </p:cNvPr>
          <p:cNvSpPr/>
          <p:nvPr/>
        </p:nvSpPr>
        <p:spPr>
          <a:xfrm>
            <a:off x="3513435" y="2751335"/>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8" name="Oval 7">
            <a:extLst>
              <a:ext uri="{FF2B5EF4-FFF2-40B4-BE49-F238E27FC236}">
                <a16:creationId xmlns:a16="http://schemas.microsoft.com/office/drawing/2014/main" id="{61A298CE-362E-620B-D7DC-18B0ACE1F66D}"/>
              </a:ext>
            </a:extLst>
          </p:cNvPr>
          <p:cNvSpPr/>
          <p:nvPr/>
        </p:nvSpPr>
        <p:spPr>
          <a:xfrm rot="1579273">
            <a:off x="2265803" y="3363279"/>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787" dirty="0">
                <a:solidFill>
                  <a:schemeClr val="tx1">
                    <a:lumMod val="65000"/>
                    <a:lumOff val="35000"/>
                  </a:schemeClr>
                </a:solidFill>
                <a:latin typeface="Bradley Hand" pitchFamily="2" charset="77"/>
              </a:rPr>
              <a:t>0.4</a:t>
            </a:r>
          </a:p>
        </p:txBody>
      </p:sp>
      <p:sp>
        <p:nvSpPr>
          <p:cNvPr id="9" name="Oval 8">
            <a:extLst>
              <a:ext uri="{FF2B5EF4-FFF2-40B4-BE49-F238E27FC236}">
                <a16:creationId xmlns:a16="http://schemas.microsoft.com/office/drawing/2014/main" id="{A8D10E21-EF6A-53B6-E249-E97CBE7F847B}"/>
              </a:ext>
            </a:extLst>
          </p:cNvPr>
          <p:cNvSpPr/>
          <p:nvPr/>
        </p:nvSpPr>
        <p:spPr>
          <a:xfrm>
            <a:off x="3996894" y="3395091"/>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787" dirty="0">
                <a:solidFill>
                  <a:schemeClr val="tx1">
                    <a:lumMod val="65000"/>
                    <a:lumOff val="35000"/>
                  </a:schemeClr>
                </a:solidFill>
                <a:latin typeface="Bradley Hand" pitchFamily="2" charset="77"/>
              </a:rPr>
              <a:t>0.9</a:t>
            </a:r>
          </a:p>
        </p:txBody>
      </p:sp>
      <p:sp>
        <p:nvSpPr>
          <p:cNvPr id="10" name="Oval 9">
            <a:extLst>
              <a:ext uri="{FF2B5EF4-FFF2-40B4-BE49-F238E27FC236}">
                <a16:creationId xmlns:a16="http://schemas.microsoft.com/office/drawing/2014/main" id="{37CD666D-78C8-0A87-93ED-409010E00B8B}"/>
              </a:ext>
            </a:extLst>
          </p:cNvPr>
          <p:cNvSpPr/>
          <p:nvPr/>
        </p:nvSpPr>
        <p:spPr>
          <a:xfrm>
            <a:off x="1780377" y="3997209"/>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11" name="Oval 10">
            <a:extLst>
              <a:ext uri="{FF2B5EF4-FFF2-40B4-BE49-F238E27FC236}">
                <a16:creationId xmlns:a16="http://schemas.microsoft.com/office/drawing/2014/main" id="{CCB5117B-58F5-2BD2-09B2-BDD49CBDDA4E}"/>
              </a:ext>
            </a:extLst>
          </p:cNvPr>
          <p:cNvSpPr/>
          <p:nvPr/>
        </p:nvSpPr>
        <p:spPr>
          <a:xfrm rot="1599645">
            <a:off x="2410294" y="4236237"/>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13" name="Straight Arrow Connector 12">
            <a:extLst>
              <a:ext uri="{FF2B5EF4-FFF2-40B4-BE49-F238E27FC236}">
                <a16:creationId xmlns:a16="http://schemas.microsoft.com/office/drawing/2014/main" id="{B2412CCA-5242-68C2-D845-65B0D942199E}"/>
              </a:ext>
            </a:extLst>
          </p:cNvPr>
          <p:cNvCxnSpPr>
            <a:cxnSpLocks/>
            <a:stCxn id="5" idx="6"/>
            <a:endCxn id="4" idx="3"/>
          </p:cNvCxnSpPr>
          <p:nvPr/>
        </p:nvCxnSpPr>
        <p:spPr>
          <a:xfrm flipV="1">
            <a:off x="2873693" y="2460550"/>
            <a:ext cx="243567" cy="2980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D49A1E24-4721-BACC-3667-AE4547DFABAC}"/>
              </a:ext>
            </a:extLst>
          </p:cNvPr>
          <p:cNvCxnSpPr>
            <a:cxnSpLocks/>
            <a:stCxn id="7" idx="1"/>
          </p:cNvCxnSpPr>
          <p:nvPr/>
        </p:nvCxnSpPr>
        <p:spPr>
          <a:xfrm flipH="1" flipV="1">
            <a:off x="3315605" y="2479099"/>
            <a:ext cx="234735" cy="3091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8F68036B-576C-351F-38AE-3DAF6540DCBA}"/>
              </a:ext>
            </a:extLst>
          </p:cNvPr>
          <p:cNvCxnSpPr>
            <a:cxnSpLocks/>
            <a:endCxn id="5" idx="2"/>
          </p:cNvCxnSpPr>
          <p:nvPr/>
        </p:nvCxnSpPr>
        <p:spPr>
          <a:xfrm flipV="1">
            <a:off x="2446062" y="2943633"/>
            <a:ext cx="256587" cy="4365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A353F142-0659-0D55-BBD6-5008BF089EAF}"/>
              </a:ext>
            </a:extLst>
          </p:cNvPr>
          <p:cNvCxnSpPr>
            <a:cxnSpLocks/>
            <a:stCxn id="10" idx="7"/>
            <a:endCxn id="8" idx="3"/>
          </p:cNvCxnSpPr>
          <p:nvPr/>
        </p:nvCxnSpPr>
        <p:spPr>
          <a:xfrm flipV="1">
            <a:off x="1995472" y="3529632"/>
            <a:ext cx="276968" cy="5044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40F7E4E-2031-5338-B73B-B7BC3E21483B}"/>
              </a:ext>
            </a:extLst>
          </p:cNvPr>
          <p:cNvCxnSpPr>
            <a:cxnSpLocks/>
            <a:stCxn id="11" idx="1"/>
            <a:endCxn id="8" idx="5"/>
          </p:cNvCxnSpPr>
          <p:nvPr/>
        </p:nvCxnSpPr>
        <p:spPr>
          <a:xfrm flipH="1" flipV="1">
            <a:off x="2432156" y="3608642"/>
            <a:ext cx="64493" cy="6339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6FB69D10-CF0D-6FBA-2F11-614AAE8E0195}"/>
              </a:ext>
            </a:extLst>
          </p:cNvPr>
          <p:cNvCxnSpPr>
            <a:cxnSpLocks/>
            <a:stCxn id="9" idx="1"/>
            <a:endCxn id="7" idx="5"/>
          </p:cNvCxnSpPr>
          <p:nvPr/>
        </p:nvCxnSpPr>
        <p:spPr>
          <a:xfrm flipH="1" flipV="1">
            <a:off x="3728530" y="2966430"/>
            <a:ext cx="305269" cy="465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F1A62133-DDD3-2841-DDEA-65B2F20EE8C8}"/>
              </a:ext>
            </a:extLst>
          </p:cNvPr>
          <p:cNvSpPr/>
          <p:nvPr/>
        </p:nvSpPr>
        <p:spPr>
          <a:xfrm rot="21190149">
            <a:off x="4039902" y="4057521"/>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46" name="Straight Arrow Connector 45">
            <a:extLst>
              <a:ext uri="{FF2B5EF4-FFF2-40B4-BE49-F238E27FC236}">
                <a16:creationId xmlns:a16="http://schemas.microsoft.com/office/drawing/2014/main" id="{000A3BC7-6A93-C232-19D6-266EEFF02C75}"/>
              </a:ext>
            </a:extLst>
          </p:cNvPr>
          <p:cNvCxnSpPr>
            <a:cxnSpLocks/>
            <a:stCxn id="45" idx="0"/>
            <a:endCxn id="9" idx="4"/>
          </p:cNvCxnSpPr>
          <p:nvPr/>
        </p:nvCxnSpPr>
        <p:spPr>
          <a:xfrm flipH="1" flipV="1">
            <a:off x="4122894" y="3647091"/>
            <a:ext cx="28022" cy="411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7EB8CEB3-876E-DAA7-A58C-7DC29A8BBD29}"/>
              </a:ext>
            </a:extLst>
          </p:cNvPr>
          <p:cNvSpPr txBox="1"/>
          <p:nvPr/>
        </p:nvSpPr>
        <p:spPr>
          <a:xfrm>
            <a:off x="2834466" y="2983603"/>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1</a:t>
            </a:r>
          </a:p>
        </p:txBody>
      </p:sp>
      <p:sp>
        <p:nvSpPr>
          <p:cNvPr id="62" name="TextBox 61">
            <a:extLst>
              <a:ext uri="{FF2B5EF4-FFF2-40B4-BE49-F238E27FC236}">
                <a16:creationId xmlns:a16="http://schemas.microsoft.com/office/drawing/2014/main" id="{D28A7667-6CC7-2FBF-06F9-C44ED678A4C7}"/>
              </a:ext>
            </a:extLst>
          </p:cNvPr>
          <p:cNvSpPr txBox="1"/>
          <p:nvPr/>
        </p:nvSpPr>
        <p:spPr>
          <a:xfrm>
            <a:off x="2825896" y="3562262"/>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2</a:t>
            </a:r>
          </a:p>
        </p:txBody>
      </p:sp>
      <p:sp>
        <p:nvSpPr>
          <p:cNvPr id="68" name="TextBox 67">
            <a:extLst>
              <a:ext uri="{FF2B5EF4-FFF2-40B4-BE49-F238E27FC236}">
                <a16:creationId xmlns:a16="http://schemas.microsoft.com/office/drawing/2014/main" id="{28429C0E-5B7F-70F8-B938-DC60403DA82C}"/>
              </a:ext>
            </a:extLst>
          </p:cNvPr>
          <p:cNvSpPr txBox="1"/>
          <p:nvPr/>
        </p:nvSpPr>
        <p:spPr>
          <a:xfrm>
            <a:off x="2926823" y="4123209"/>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3</a:t>
            </a:r>
          </a:p>
        </p:txBody>
      </p:sp>
      <p:sp>
        <p:nvSpPr>
          <p:cNvPr id="117" name="TextBox 116">
            <a:extLst>
              <a:ext uri="{FF2B5EF4-FFF2-40B4-BE49-F238E27FC236}">
                <a16:creationId xmlns:a16="http://schemas.microsoft.com/office/drawing/2014/main" id="{C6C33C80-7B51-AF0E-25A7-E65880BCC07B}"/>
              </a:ext>
            </a:extLst>
          </p:cNvPr>
          <p:cNvSpPr txBox="1"/>
          <p:nvPr/>
        </p:nvSpPr>
        <p:spPr>
          <a:xfrm>
            <a:off x="1913002" y="5134710"/>
            <a:ext cx="2659959" cy="369332"/>
          </a:xfrm>
          <a:prstGeom prst="rect">
            <a:avLst/>
          </a:prstGeom>
          <a:noFill/>
        </p:spPr>
        <p:txBody>
          <a:bodyPr wrap="none" rtlCol="0">
            <a:spAutoFit/>
          </a:bodyPr>
          <a:lstStyle/>
          <a:p>
            <a:r>
              <a:rPr lang="en-GB" dirty="0"/>
              <a:t>Interacted items or users</a:t>
            </a:r>
          </a:p>
        </p:txBody>
      </p:sp>
      <p:sp>
        <p:nvSpPr>
          <p:cNvPr id="54" name="Oval 53">
            <a:extLst>
              <a:ext uri="{FF2B5EF4-FFF2-40B4-BE49-F238E27FC236}">
                <a16:creationId xmlns:a16="http://schemas.microsoft.com/office/drawing/2014/main" id="{8243C3A8-E7C7-3FD1-5B09-6CA5E994F536}"/>
              </a:ext>
            </a:extLst>
          </p:cNvPr>
          <p:cNvSpPr/>
          <p:nvPr/>
        </p:nvSpPr>
        <p:spPr>
          <a:xfrm>
            <a:off x="1423008" y="3719059"/>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55" name="Straight Arrow Connector 54">
            <a:extLst>
              <a:ext uri="{FF2B5EF4-FFF2-40B4-BE49-F238E27FC236}">
                <a16:creationId xmlns:a16="http://schemas.microsoft.com/office/drawing/2014/main" id="{24DC2D39-5141-A536-8A5B-7A1CE30B0A8D}"/>
              </a:ext>
            </a:extLst>
          </p:cNvPr>
          <p:cNvCxnSpPr>
            <a:cxnSpLocks/>
            <a:stCxn id="54" idx="7"/>
            <a:endCxn id="8" idx="2"/>
          </p:cNvCxnSpPr>
          <p:nvPr/>
        </p:nvCxnSpPr>
        <p:spPr>
          <a:xfrm flipV="1">
            <a:off x="1638103" y="3433410"/>
            <a:ext cx="640763" cy="3225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0" name="Oval 59">
            <a:extLst>
              <a:ext uri="{FF2B5EF4-FFF2-40B4-BE49-F238E27FC236}">
                <a16:creationId xmlns:a16="http://schemas.microsoft.com/office/drawing/2014/main" id="{23E74408-FD2E-DD9B-EFBF-8B49EA972CE9}"/>
              </a:ext>
            </a:extLst>
          </p:cNvPr>
          <p:cNvSpPr/>
          <p:nvPr/>
        </p:nvSpPr>
        <p:spPr>
          <a:xfrm rot="1255927">
            <a:off x="4725776" y="3666715"/>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61" name="Straight Arrow Connector 60">
            <a:extLst>
              <a:ext uri="{FF2B5EF4-FFF2-40B4-BE49-F238E27FC236}">
                <a16:creationId xmlns:a16="http://schemas.microsoft.com/office/drawing/2014/main" id="{48F6B246-F03F-1BB3-77AE-9095A0488EAB}"/>
              </a:ext>
            </a:extLst>
          </p:cNvPr>
          <p:cNvCxnSpPr>
            <a:cxnSpLocks/>
            <a:stCxn id="60" idx="2"/>
            <a:endCxn id="9" idx="6"/>
          </p:cNvCxnSpPr>
          <p:nvPr/>
        </p:nvCxnSpPr>
        <p:spPr>
          <a:xfrm flipH="1" flipV="1">
            <a:off x="4248894" y="3521091"/>
            <a:ext cx="485197" cy="2266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5" name="Oval 64">
            <a:extLst>
              <a:ext uri="{FF2B5EF4-FFF2-40B4-BE49-F238E27FC236}">
                <a16:creationId xmlns:a16="http://schemas.microsoft.com/office/drawing/2014/main" id="{7A5F42B1-BE56-E1BC-E742-63D9606F5419}"/>
              </a:ext>
            </a:extLst>
          </p:cNvPr>
          <p:cNvSpPr/>
          <p:nvPr/>
        </p:nvSpPr>
        <p:spPr>
          <a:xfrm rot="1599645">
            <a:off x="2019727" y="4227795"/>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66" name="Straight Arrow Connector 65">
            <a:extLst>
              <a:ext uri="{FF2B5EF4-FFF2-40B4-BE49-F238E27FC236}">
                <a16:creationId xmlns:a16="http://schemas.microsoft.com/office/drawing/2014/main" id="{0C906B6C-BE2A-BC3F-25FA-C20309BB2824}"/>
              </a:ext>
            </a:extLst>
          </p:cNvPr>
          <p:cNvCxnSpPr>
            <a:cxnSpLocks/>
            <a:stCxn id="65" idx="0"/>
            <a:endCxn id="8" idx="4"/>
          </p:cNvCxnSpPr>
          <p:nvPr/>
        </p:nvCxnSpPr>
        <p:spPr>
          <a:xfrm flipV="1">
            <a:off x="2202264" y="3602216"/>
            <a:ext cx="133670" cy="6389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2" name="TextBox 121">
            <a:extLst>
              <a:ext uri="{FF2B5EF4-FFF2-40B4-BE49-F238E27FC236}">
                <a16:creationId xmlns:a16="http://schemas.microsoft.com/office/drawing/2014/main" id="{BAA546BD-0751-E734-3EFF-F753EEBCC0C7}"/>
              </a:ext>
            </a:extLst>
          </p:cNvPr>
          <p:cNvSpPr txBox="1"/>
          <p:nvPr/>
        </p:nvSpPr>
        <p:spPr>
          <a:xfrm rot="370206">
            <a:off x="3127352" y="2209913"/>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1</a:t>
            </a:r>
          </a:p>
        </p:txBody>
      </p:sp>
      <p:sp>
        <p:nvSpPr>
          <p:cNvPr id="123" name="TextBox 122">
            <a:extLst>
              <a:ext uri="{FF2B5EF4-FFF2-40B4-BE49-F238E27FC236}">
                <a16:creationId xmlns:a16="http://schemas.microsoft.com/office/drawing/2014/main" id="{BD86DFCF-3A5C-6567-2053-F9EB1775255A}"/>
              </a:ext>
            </a:extLst>
          </p:cNvPr>
          <p:cNvSpPr txBox="1"/>
          <p:nvPr/>
        </p:nvSpPr>
        <p:spPr>
          <a:xfrm>
            <a:off x="1643548" y="3063114"/>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2</a:t>
            </a:r>
          </a:p>
        </p:txBody>
      </p:sp>
      <p:sp>
        <p:nvSpPr>
          <p:cNvPr id="125" name="TextBox 124">
            <a:extLst>
              <a:ext uri="{FF2B5EF4-FFF2-40B4-BE49-F238E27FC236}">
                <a16:creationId xmlns:a16="http://schemas.microsoft.com/office/drawing/2014/main" id="{3D1C8019-0644-B190-44E4-B038134B2262}"/>
              </a:ext>
            </a:extLst>
          </p:cNvPr>
          <p:cNvSpPr txBox="1"/>
          <p:nvPr/>
        </p:nvSpPr>
        <p:spPr>
          <a:xfrm>
            <a:off x="3927475" y="3107537"/>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3</a:t>
            </a:r>
          </a:p>
        </p:txBody>
      </p:sp>
      <p:sp>
        <p:nvSpPr>
          <p:cNvPr id="129" name="TextBox 128">
            <a:extLst>
              <a:ext uri="{FF2B5EF4-FFF2-40B4-BE49-F238E27FC236}">
                <a16:creationId xmlns:a16="http://schemas.microsoft.com/office/drawing/2014/main" id="{CF25B413-60F3-9DBE-960E-426766B834AE}"/>
              </a:ext>
            </a:extLst>
          </p:cNvPr>
          <p:cNvSpPr txBox="1"/>
          <p:nvPr/>
        </p:nvSpPr>
        <p:spPr>
          <a:xfrm>
            <a:off x="6168339" y="922323"/>
            <a:ext cx="5173117" cy="4832092"/>
          </a:xfrm>
          <a:prstGeom prst="rect">
            <a:avLst/>
          </a:prstGeom>
          <a:noFill/>
        </p:spPr>
        <p:txBody>
          <a:bodyPr wrap="square">
            <a:spAutoFit/>
          </a:bodyPr>
          <a:lstStyle/>
          <a:p>
            <a:pPr algn="l"/>
            <a:r>
              <a:rPr lang="en-AU" sz="1400" b="0" i="0" u="none" strike="noStrike" dirty="0">
                <a:solidFill>
                  <a:srgbClr val="000000"/>
                </a:solidFill>
                <a:effectLst/>
              </a:rPr>
              <a:t>In essence, collaborative filtering is based on the idea of recommending items by finding similar users or items. However, in GCN-based collaborative filtering, this is done implicitly. GCN utilizes high-level structural information from the user-item bipartite graph to learn users and items.</a:t>
            </a:r>
          </a:p>
          <a:p>
            <a:pPr algn="l"/>
            <a:r>
              <a:rPr lang="en-AU" sz="1400" b="0" i="0" u="none" strike="noStrike" dirty="0">
                <a:solidFill>
                  <a:srgbClr val="000000"/>
                </a:solidFill>
                <a:effectLst/>
              </a:rPr>
              <a:t>We argue that this approach is suboptimal. The bipartite graph may include users with very different preferences who interacted with the same item. A single interaction can disproportionately affect the learned representations of users or items.</a:t>
            </a:r>
          </a:p>
          <a:p>
            <a:pPr algn="l"/>
            <a:r>
              <a:rPr lang="en-AU" sz="1400" b="0" i="0" u="none" strike="noStrike" dirty="0">
                <a:solidFill>
                  <a:srgbClr val="000000"/>
                </a:solidFill>
                <a:effectLst/>
              </a:rPr>
              <a:t>Consider Figure 1, which illustrates a bipartite graph example. Here, user u1u1​ interacts with two items. In the first layer of GCN, u1u1​'s representation is updated based on these two items. In the second layer, each item is represented by user 2 and user 3, respectively. Now, let's assume that user 2 has interacted with many items, while user 3 has interacted with fewer items. In deeper layers of the GCN, user 2's influence on u1u1​'s representation grows stronger due to more interactions and message passing. However, in terms of similarity, user 3 may have a much higher similarity score to u1u1​than user 2. This discrepancy shows how relying solely on the interaction data in the bipartite graph can be suboptimal, as it may not fully capture user or item similarities.</a:t>
            </a:r>
          </a:p>
        </p:txBody>
      </p:sp>
    </p:spTree>
    <p:extLst>
      <p:ext uri="{BB962C8B-B14F-4D97-AF65-F5344CB8AC3E}">
        <p14:creationId xmlns:p14="http://schemas.microsoft.com/office/powerpoint/2010/main" val="262746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9FBA7-BA04-48A3-625D-7092E3BB9304}"/>
              </a:ext>
            </a:extLst>
          </p:cNvPr>
          <p:cNvSpPr>
            <a:spLocks noGrp="1"/>
          </p:cNvSpPr>
          <p:nvPr>
            <p:ph type="title"/>
          </p:nvPr>
        </p:nvSpPr>
        <p:spPr/>
        <p:txBody>
          <a:bodyPr/>
          <a:lstStyle/>
          <a:p>
            <a:r>
              <a:rPr lang="en-GB" dirty="0"/>
              <a:t>Motivation (II)</a:t>
            </a:r>
          </a:p>
        </p:txBody>
      </p:sp>
      <p:sp>
        <p:nvSpPr>
          <p:cNvPr id="72" name="Oval 71">
            <a:extLst>
              <a:ext uri="{FF2B5EF4-FFF2-40B4-BE49-F238E27FC236}">
                <a16:creationId xmlns:a16="http://schemas.microsoft.com/office/drawing/2014/main" id="{E06E81B3-B1F0-E983-CEF0-A246902DE21C}"/>
              </a:ext>
            </a:extLst>
          </p:cNvPr>
          <p:cNvSpPr>
            <a:spLocks/>
          </p:cNvSpPr>
          <p:nvPr/>
        </p:nvSpPr>
        <p:spPr>
          <a:xfrm>
            <a:off x="2155353" y="2290593"/>
            <a:ext cx="3518873" cy="2095030"/>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Oval 72">
            <a:extLst>
              <a:ext uri="{FF2B5EF4-FFF2-40B4-BE49-F238E27FC236}">
                <a16:creationId xmlns:a16="http://schemas.microsoft.com/office/drawing/2014/main" id="{B9B06809-9D37-A493-99F2-3AB8C9B59F09}"/>
              </a:ext>
            </a:extLst>
          </p:cNvPr>
          <p:cNvSpPr/>
          <p:nvPr/>
        </p:nvSpPr>
        <p:spPr>
          <a:xfrm>
            <a:off x="2763727" y="2346223"/>
            <a:ext cx="2152657" cy="1592922"/>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74" name="Oval 73">
            <a:extLst>
              <a:ext uri="{FF2B5EF4-FFF2-40B4-BE49-F238E27FC236}">
                <a16:creationId xmlns:a16="http://schemas.microsoft.com/office/drawing/2014/main" id="{EC35D897-AD6A-73D7-91F9-FFB41C3EDC27}"/>
              </a:ext>
            </a:extLst>
          </p:cNvPr>
          <p:cNvSpPr/>
          <p:nvPr/>
        </p:nvSpPr>
        <p:spPr>
          <a:xfrm>
            <a:off x="3736628" y="2495221"/>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baseline="-25000" dirty="0">
              <a:solidFill>
                <a:schemeClr val="tx1">
                  <a:lumMod val="65000"/>
                  <a:lumOff val="35000"/>
                </a:schemeClr>
              </a:solidFill>
              <a:latin typeface="Bradley Hand" pitchFamily="2" charset="77"/>
            </a:endParaRPr>
          </a:p>
        </p:txBody>
      </p:sp>
      <p:sp>
        <p:nvSpPr>
          <p:cNvPr id="75" name="Oval 74">
            <a:extLst>
              <a:ext uri="{FF2B5EF4-FFF2-40B4-BE49-F238E27FC236}">
                <a16:creationId xmlns:a16="http://schemas.microsoft.com/office/drawing/2014/main" id="{06D528C4-9ED2-E397-B2DA-8BE5CE86A243}"/>
              </a:ext>
            </a:extLst>
          </p:cNvPr>
          <p:cNvSpPr/>
          <p:nvPr/>
        </p:nvSpPr>
        <p:spPr>
          <a:xfrm rot="21131796">
            <a:off x="3170778" y="3193233"/>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baseline="-25000" dirty="0">
              <a:solidFill>
                <a:schemeClr val="tx1">
                  <a:lumMod val="65000"/>
                  <a:lumOff val="35000"/>
                </a:schemeClr>
              </a:solidFill>
              <a:latin typeface="Bradley Hand" pitchFamily="2" charset="77"/>
            </a:endParaRPr>
          </a:p>
        </p:txBody>
      </p:sp>
      <p:sp>
        <p:nvSpPr>
          <p:cNvPr id="76" name="Oval 75">
            <a:extLst>
              <a:ext uri="{FF2B5EF4-FFF2-40B4-BE49-F238E27FC236}">
                <a16:creationId xmlns:a16="http://schemas.microsoft.com/office/drawing/2014/main" id="{043492B2-70FE-ABFF-19A6-118954A84C27}"/>
              </a:ext>
            </a:extLst>
          </p:cNvPr>
          <p:cNvSpPr/>
          <p:nvPr/>
        </p:nvSpPr>
        <p:spPr>
          <a:xfrm>
            <a:off x="3753911" y="3290664"/>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baseline="-25000" dirty="0">
              <a:solidFill>
                <a:schemeClr val="tx1">
                  <a:lumMod val="65000"/>
                  <a:lumOff val="35000"/>
                </a:schemeClr>
              </a:solidFill>
              <a:latin typeface="Bradley Hand" pitchFamily="2" charset="77"/>
            </a:endParaRPr>
          </a:p>
        </p:txBody>
      </p:sp>
      <p:sp>
        <p:nvSpPr>
          <p:cNvPr id="77" name="Oval 76">
            <a:extLst>
              <a:ext uri="{FF2B5EF4-FFF2-40B4-BE49-F238E27FC236}">
                <a16:creationId xmlns:a16="http://schemas.microsoft.com/office/drawing/2014/main" id="{3ABDF408-DA8E-5903-001B-1F478CA20146}"/>
              </a:ext>
            </a:extLst>
          </p:cNvPr>
          <p:cNvSpPr/>
          <p:nvPr/>
        </p:nvSpPr>
        <p:spPr>
          <a:xfrm>
            <a:off x="4362285" y="3208830"/>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baseline="-25000" dirty="0">
              <a:solidFill>
                <a:schemeClr val="tx1">
                  <a:lumMod val="65000"/>
                  <a:lumOff val="35000"/>
                </a:schemeClr>
              </a:solidFill>
              <a:latin typeface="Bradley Hand" pitchFamily="2" charset="77"/>
            </a:endParaRPr>
          </a:p>
        </p:txBody>
      </p:sp>
      <p:sp>
        <p:nvSpPr>
          <p:cNvPr id="78" name="Oval 77">
            <a:extLst>
              <a:ext uri="{FF2B5EF4-FFF2-40B4-BE49-F238E27FC236}">
                <a16:creationId xmlns:a16="http://schemas.microsoft.com/office/drawing/2014/main" id="{E75D1181-EFE0-407D-D430-11902E65207A}"/>
              </a:ext>
            </a:extLst>
          </p:cNvPr>
          <p:cNvSpPr/>
          <p:nvPr/>
        </p:nvSpPr>
        <p:spPr>
          <a:xfrm rot="1018471">
            <a:off x="2854858" y="3805535"/>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79" name="Oval 78">
            <a:extLst>
              <a:ext uri="{FF2B5EF4-FFF2-40B4-BE49-F238E27FC236}">
                <a16:creationId xmlns:a16="http://schemas.microsoft.com/office/drawing/2014/main" id="{7B669AC1-22CC-3C69-D84F-87AE7EBB9690}"/>
              </a:ext>
            </a:extLst>
          </p:cNvPr>
          <p:cNvSpPr/>
          <p:nvPr/>
        </p:nvSpPr>
        <p:spPr>
          <a:xfrm rot="527546">
            <a:off x="4760685" y="3724997"/>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80" name="Oval 79">
            <a:extLst>
              <a:ext uri="{FF2B5EF4-FFF2-40B4-BE49-F238E27FC236}">
                <a16:creationId xmlns:a16="http://schemas.microsoft.com/office/drawing/2014/main" id="{07B9B8FE-AC51-1C40-D636-DCC488EB6A35}"/>
              </a:ext>
            </a:extLst>
          </p:cNvPr>
          <p:cNvSpPr/>
          <p:nvPr/>
        </p:nvSpPr>
        <p:spPr>
          <a:xfrm>
            <a:off x="2416574" y="4220788"/>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81" name="Oval 80">
            <a:extLst>
              <a:ext uri="{FF2B5EF4-FFF2-40B4-BE49-F238E27FC236}">
                <a16:creationId xmlns:a16="http://schemas.microsoft.com/office/drawing/2014/main" id="{EDEAC085-89FD-3D51-1DDA-B51C235F0FDD}"/>
              </a:ext>
            </a:extLst>
          </p:cNvPr>
          <p:cNvSpPr/>
          <p:nvPr/>
        </p:nvSpPr>
        <p:spPr>
          <a:xfrm rot="1599645">
            <a:off x="3046491" y="4459816"/>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82" name="Straight Arrow Connector 81">
            <a:extLst>
              <a:ext uri="{FF2B5EF4-FFF2-40B4-BE49-F238E27FC236}">
                <a16:creationId xmlns:a16="http://schemas.microsoft.com/office/drawing/2014/main" id="{5C3D702D-FFAB-8EA4-9C16-57A62BA2FF01}"/>
              </a:ext>
            </a:extLst>
          </p:cNvPr>
          <p:cNvCxnSpPr>
            <a:stCxn id="75" idx="7"/>
            <a:endCxn id="74" idx="3"/>
          </p:cNvCxnSpPr>
          <p:nvPr/>
        </p:nvCxnSpPr>
        <p:spPr>
          <a:xfrm flipV="1">
            <a:off x="3372951" y="2710316"/>
            <a:ext cx="400582" cy="5085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157F30F5-C140-4E14-E7B6-E597EEE8AFF5}"/>
              </a:ext>
            </a:extLst>
          </p:cNvPr>
          <p:cNvCxnSpPr>
            <a:cxnSpLocks/>
            <a:stCxn id="76" idx="0"/>
            <a:endCxn id="74" idx="4"/>
          </p:cNvCxnSpPr>
          <p:nvPr/>
        </p:nvCxnSpPr>
        <p:spPr>
          <a:xfrm flipH="1" flipV="1">
            <a:off x="3862628" y="2747221"/>
            <a:ext cx="17283" cy="5434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568037B9-24C8-3DCF-760A-4E7032E4E587}"/>
              </a:ext>
            </a:extLst>
          </p:cNvPr>
          <p:cNvCxnSpPr>
            <a:cxnSpLocks/>
            <a:stCxn id="77" idx="1"/>
            <a:endCxn id="74" idx="5"/>
          </p:cNvCxnSpPr>
          <p:nvPr/>
        </p:nvCxnSpPr>
        <p:spPr>
          <a:xfrm flipH="1" flipV="1">
            <a:off x="3951723" y="2710316"/>
            <a:ext cx="447467" cy="5354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410B21D2-7956-56B6-F415-240500238BEC}"/>
              </a:ext>
            </a:extLst>
          </p:cNvPr>
          <p:cNvCxnSpPr>
            <a:cxnSpLocks/>
            <a:stCxn id="78" idx="0"/>
            <a:endCxn id="75" idx="3"/>
          </p:cNvCxnSpPr>
          <p:nvPr/>
        </p:nvCxnSpPr>
        <p:spPr>
          <a:xfrm flipV="1">
            <a:off x="3017643" y="3419600"/>
            <a:ext cx="202962" cy="391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3A0AB1C4-57C9-D0BC-54B4-6D337F4DA3DA}"/>
              </a:ext>
            </a:extLst>
          </p:cNvPr>
          <p:cNvCxnSpPr>
            <a:cxnSpLocks/>
            <a:stCxn id="80" idx="7"/>
            <a:endCxn id="78" idx="3"/>
          </p:cNvCxnSpPr>
          <p:nvPr/>
        </p:nvCxnSpPr>
        <p:spPr>
          <a:xfrm flipV="1">
            <a:off x="2631669" y="3990738"/>
            <a:ext cx="237964" cy="2669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D55F2040-5AA1-8BB8-295D-1C8DD45BD010}"/>
              </a:ext>
            </a:extLst>
          </p:cNvPr>
          <p:cNvCxnSpPr>
            <a:cxnSpLocks/>
            <a:stCxn id="81" idx="1"/>
            <a:endCxn id="78" idx="5"/>
          </p:cNvCxnSpPr>
          <p:nvPr/>
        </p:nvCxnSpPr>
        <p:spPr>
          <a:xfrm flipH="1" flipV="1">
            <a:off x="3040061" y="4042760"/>
            <a:ext cx="92785" cy="4234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5BBB252C-0691-4B13-4E81-600C2780DC3D}"/>
              </a:ext>
            </a:extLst>
          </p:cNvPr>
          <p:cNvCxnSpPr>
            <a:cxnSpLocks/>
            <a:stCxn id="79" idx="1"/>
            <a:endCxn id="77" idx="5"/>
          </p:cNvCxnSpPr>
          <p:nvPr/>
        </p:nvCxnSpPr>
        <p:spPr>
          <a:xfrm flipH="1" flipV="1">
            <a:off x="4577380" y="3423925"/>
            <a:ext cx="234876" cy="3254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9" name="Oval 88">
            <a:extLst>
              <a:ext uri="{FF2B5EF4-FFF2-40B4-BE49-F238E27FC236}">
                <a16:creationId xmlns:a16="http://schemas.microsoft.com/office/drawing/2014/main" id="{FBF5B921-9674-DD52-68BE-983751925E2E}"/>
              </a:ext>
            </a:extLst>
          </p:cNvPr>
          <p:cNvSpPr/>
          <p:nvPr/>
        </p:nvSpPr>
        <p:spPr>
          <a:xfrm rot="527546">
            <a:off x="5048244" y="4238568"/>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90" name="Straight Arrow Connector 89">
            <a:extLst>
              <a:ext uri="{FF2B5EF4-FFF2-40B4-BE49-F238E27FC236}">
                <a16:creationId xmlns:a16="http://schemas.microsoft.com/office/drawing/2014/main" id="{7B301104-1BA0-A637-2F5E-A5326628E312}"/>
              </a:ext>
            </a:extLst>
          </p:cNvPr>
          <p:cNvCxnSpPr>
            <a:cxnSpLocks/>
            <a:stCxn id="89" idx="1"/>
            <a:endCxn id="79" idx="5"/>
          </p:cNvCxnSpPr>
          <p:nvPr/>
        </p:nvCxnSpPr>
        <p:spPr>
          <a:xfrm flipH="1" flipV="1">
            <a:off x="4961114" y="3952664"/>
            <a:ext cx="138701" cy="310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1" name="TextBox 90">
            <a:extLst>
              <a:ext uri="{FF2B5EF4-FFF2-40B4-BE49-F238E27FC236}">
                <a16:creationId xmlns:a16="http://schemas.microsoft.com/office/drawing/2014/main" id="{FB041E4C-5914-6508-BD04-C2923310F934}"/>
              </a:ext>
            </a:extLst>
          </p:cNvPr>
          <p:cNvSpPr txBox="1"/>
          <p:nvPr/>
        </p:nvSpPr>
        <p:spPr>
          <a:xfrm>
            <a:off x="3513195" y="3600590"/>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1</a:t>
            </a:r>
          </a:p>
        </p:txBody>
      </p:sp>
      <p:sp>
        <p:nvSpPr>
          <p:cNvPr id="92" name="TextBox 91">
            <a:extLst>
              <a:ext uri="{FF2B5EF4-FFF2-40B4-BE49-F238E27FC236}">
                <a16:creationId xmlns:a16="http://schemas.microsoft.com/office/drawing/2014/main" id="{A960BB07-B8D4-0813-3E9C-E07FA0AD924B}"/>
              </a:ext>
            </a:extLst>
          </p:cNvPr>
          <p:cNvSpPr txBox="1"/>
          <p:nvPr/>
        </p:nvSpPr>
        <p:spPr>
          <a:xfrm>
            <a:off x="3462093" y="4072922"/>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2</a:t>
            </a:r>
          </a:p>
        </p:txBody>
      </p:sp>
      <p:sp>
        <p:nvSpPr>
          <p:cNvPr id="93" name="TextBox 92">
            <a:extLst>
              <a:ext uri="{FF2B5EF4-FFF2-40B4-BE49-F238E27FC236}">
                <a16:creationId xmlns:a16="http://schemas.microsoft.com/office/drawing/2014/main" id="{FBDA1D0D-DB0E-2271-89F8-E0E32FE2A6AC}"/>
              </a:ext>
            </a:extLst>
          </p:cNvPr>
          <p:cNvSpPr txBox="1"/>
          <p:nvPr/>
        </p:nvSpPr>
        <p:spPr>
          <a:xfrm>
            <a:off x="3645990" y="4494793"/>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3</a:t>
            </a:r>
          </a:p>
        </p:txBody>
      </p:sp>
      <p:sp>
        <p:nvSpPr>
          <p:cNvPr id="94" name="Oval 93">
            <a:extLst>
              <a:ext uri="{FF2B5EF4-FFF2-40B4-BE49-F238E27FC236}">
                <a16:creationId xmlns:a16="http://schemas.microsoft.com/office/drawing/2014/main" id="{CD92F394-9153-224B-020E-611FE0562FBE}"/>
              </a:ext>
            </a:extLst>
          </p:cNvPr>
          <p:cNvSpPr>
            <a:spLocks/>
          </p:cNvSpPr>
          <p:nvPr/>
        </p:nvSpPr>
        <p:spPr>
          <a:xfrm>
            <a:off x="6269782" y="2290593"/>
            <a:ext cx="3518873" cy="2095030"/>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4FFB9FE9-AB1D-607C-46EC-6277940C6B8E}"/>
              </a:ext>
            </a:extLst>
          </p:cNvPr>
          <p:cNvSpPr/>
          <p:nvPr/>
        </p:nvSpPr>
        <p:spPr>
          <a:xfrm>
            <a:off x="6878156" y="2346223"/>
            <a:ext cx="2152657" cy="1592922"/>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96" name="Oval 95">
            <a:extLst>
              <a:ext uri="{FF2B5EF4-FFF2-40B4-BE49-F238E27FC236}">
                <a16:creationId xmlns:a16="http://schemas.microsoft.com/office/drawing/2014/main" id="{A1DE1CF9-394A-54A3-BF70-DD3234DD6D1D}"/>
              </a:ext>
            </a:extLst>
          </p:cNvPr>
          <p:cNvSpPr/>
          <p:nvPr/>
        </p:nvSpPr>
        <p:spPr>
          <a:xfrm>
            <a:off x="7851057" y="2495221"/>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97" name="Oval 96">
            <a:extLst>
              <a:ext uri="{FF2B5EF4-FFF2-40B4-BE49-F238E27FC236}">
                <a16:creationId xmlns:a16="http://schemas.microsoft.com/office/drawing/2014/main" id="{B37ACE63-FBFC-536F-775B-570953FC8081}"/>
              </a:ext>
            </a:extLst>
          </p:cNvPr>
          <p:cNvSpPr/>
          <p:nvPr/>
        </p:nvSpPr>
        <p:spPr>
          <a:xfrm rot="20562504">
            <a:off x="7285207" y="3193233"/>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98" name="Oval 97">
            <a:extLst>
              <a:ext uri="{FF2B5EF4-FFF2-40B4-BE49-F238E27FC236}">
                <a16:creationId xmlns:a16="http://schemas.microsoft.com/office/drawing/2014/main" id="{C159394C-6AD8-7517-C82B-F2542E0BC724}"/>
              </a:ext>
            </a:extLst>
          </p:cNvPr>
          <p:cNvSpPr/>
          <p:nvPr/>
        </p:nvSpPr>
        <p:spPr>
          <a:xfrm>
            <a:off x="7971855" y="4023907"/>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99" name="Oval 98">
            <a:extLst>
              <a:ext uri="{FF2B5EF4-FFF2-40B4-BE49-F238E27FC236}">
                <a16:creationId xmlns:a16="http://schemas.microsoft.com/office/drawing/2014/main" id="{C7AB456D-0108-0B87-E495-DC71E1AC42E1}"/>
              </a:ext>
            </a:extLst>
          </p:cNvPr>
          <p:cNvSpPr/>
          <p:nvPr/>
        </p:nvSpPr>
        <p:spPr>
          <a:xfrm>
            <a:off x="8476714" y="3208830"/>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100" name="Oval 99">
            <a:extLst>
              <a:ext uri="{FF2B5EF4-FFF2-40B4-BE49-F238E27FC236}">
                <a16:creationId xmlns:a16="http://schemas.microsoft.com/office/drawing/2014/main" id="{7098FD0C-4BB1-17DD-2E72-D124DC5B93F3}"/>
              </a:ext>
            </a:extLst>
          </p:cNvPr>
          <p:cNvSpPr/>
          <p:nvPr/>
        </p:nvSpPr>
        <p:spPr>
          <a:xfrm rot="1018471">
            <a:off x="6960661" y="3831413"/>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101" name="Oval 100">
            <a:extLst>
              <a:ext uri="{FF2B5EF4-FFF2-40B4-BE49-F238E27FC236}">
                <a16:creationId xmlns:a16="http://schemas.microsoft.com/office/drawing/2014/main" id="{8808ABD1-6B5E-FEEE-2247-9FB317EAF953}"/>
              </a:ext>
            </a:extLst>
          </p:cNvPr>
          <p:cNvSpPr/>
          <p:nvPr/>
        </p:nvSpPr>
        <p:spPr>
          <a:xfrm rot="527546">
            <a:off x="8875114" y="3724997"/>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102" name="Oval 101">
            <a:extLst>
              <a:ext uri="{FF2B5EF4-FFF2-40B4-BE49-F238E27FC236}">
                <a16:creationId xmlns:a16="http://schemas.microsoft.com/office/drawing/2014/main" id="{644F73EC-52A0-3A15-4D60-3C3B99B9CD6F}"/>
              </a:ext>
            </a:extLst>
          </p:cNvPr>
          <p:cNvSpPr/>
          <p:nvPr/>
        </p:nvSpPr>
        <p:spPr>
          <a:xfrm>
            <a:off x="6531003" y="422078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103" name="Oval 102">
            <a:extLst>
              <a:ext uri="{FF2B5EF4-FFF2-40B4-BE49-F238E27FC236}">
                <a16:creationId xmlns:a16="http://schemas.microsoft.com/office/drawing/2014/main" id="{88322A45-CC54-0E44-8531-AA4F3B5AFB3E}"/>
              </a:ext>
            </a:extLst>
          </p:cNvPr>
          <p:cNvSpPr/>
          <p:nvPr/>
        </p:nvSpPr>
        <p:spPr>
          <a:xfrm rot="1599645">
            <a:off x="7160920" y="4459816"/>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104" name="Straight Arrow Connector 103">
            <a:extLst>
              <a:ext uri="{FF2B5EF4-FFF2-40B4-BE49-F238E27FC236}">
                <a16:creationId xmlns:a16="http://schemas.microsoft.com/office/drawing/2014/main" id="{F5907DAD-6E51-88A4-EE29-EEFACDC1143B}"/>
              </a:ext>
            </a:extLst>
          </p:cNvPr>
          <p:cNvCxnSpPr>
            <a:stCxn id="97" idx="7"/>
            <a:endCxn id="96" idx="3"/>
          </p:cNvCxnSpPr>
          <p:nvPr/>
        </p:nvCxnSpPr>
        <p:spPr>
          <a:xfrm flipV="1">
            <a:off x="7469793" y="2710316"/>
            <a:ext cx="418169" cy="4973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EA89618A-72F2-D2AF-F2AE-C6231BA68A3E}"/>
              </a:ext>
            </a:extLst>
          </p:cNvPr>
          <p:cNvCxnSpPr>
            <a:cxnSpLocks/>
            <a:stCxn id="98" idx="1"/>
            <a:endCxn id="97" idx="5"/>
          </p:cNvCxnSpPr>
          <p:nvPr/>
        </p:nvCxnSpPr>
        <p:spPr>
          <a:xfrm flipH="1" flipV="1">
            <a:off x="7522757" y="3377819"/>
            <a:ext cx="486003" cy="6829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46388A20-6F1E-0219-2C6A-20A0A799A433}"/>
              </a:ext>
            </a:extLst>
          </p:cNvPr>
          <p:cNvCxnSpPr>
            <a:cxnSpLocks/>
            <a:stCxn id="99" idx="1"/>
            <a:endCxn id="96" idx="5"/>
          </p:cNvCxnSpPr>
          <p:nvPr/>
        </p:nvCxnSpPr>
        <p:spPr>
          <a:xfrm flipH="1" flipV="1">
            <a:off x="8066152" y="2710316"/>
            <a:ext cx="447467" cy="5354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75DB7296-AC75-3869-EE10-0EA3A8922D10}"/>
              </a:ext>
            </a:extLst>
          </p:cNvPr>
          <p:cNvCxnSpPr>
            <a:cxnSpLocks/>
            <a:stCxn id="100" idx="0"/>
            <a:endCxn id="97" idx="3"/>
          </p:cNvCxnSpPr>
          <p:nvPr/>
        </p:nvCxnSpPr>
        <p:spPr>
          <a:xfrm flipV="1">
            <a:off x="7123446" y="3430783"/>
            <a:ext cx="229175" cy="4061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12A21A17-19A3-3B1D-B36B-4A95ABB40417}"/>
              </a:ext>
            </a:extLst>
          </p:cNvPr>
          <p:cNvCxnSpPr>
            <a:cxnSpLocks/>
            <a:stCxn id="102" idx="7"/>
            <a:endCxn id="100" idx="3"/>
          </p:cNvCxnSpPr>
          <p:nvPr/>
        </p:nvCxnSpPr>
        <p:spPr>
          <a:xfrm flipV="1">
            <a:off x="6746098" y="4016616"/>
            <a:ext cx="229338" cy="241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9" name="Straight Arrow Connector 108">
            <a:extLst>
              <a:ext uri="{FF2B5EF4-FFF2-40B4-BE49-F238E27FC236}">
                <a16:creationId xmlns:a16="http://schemas.microsoft.com/office/drawing/2014/main" id="{1CBD8AA4-FAB9-8AD7-5B5C-791B6786A444}"/>
              </a:ext>
            </a:extLst>
          </p:cNvPr>
          <p:cNvCxnSpPr>
            <a:cxnSpLocks/>
            <a:stCxn id="103" idx="1"/>
            <a:endCxn id="100" idx="5"/>
          </p:cNvCxnSpPr>
          <p:nvPr/>
        </p:nvCxnSpPr>
        <p:spPr>
          <a:xfrm flipH="1" flipV="1">
            <a:off x="7145864" y="4068638"/>
            <a:ext cx="101411" cy="3975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0" name="Straight Arrow Connector 109">
            <a:extLst>
              <a:ext uri="{FF2B5EF4-FFF2-40B4-BE49-F238E27FC236}">
                <a16:creationId xmlns:a16="http://schemas.microsoft.com/office/drawing/2014/main" id="{471DC200-F543-1875-7278-C74B69734745}"/>
              </a:ext>
            </a:extLst>
          </p:cNvPr>
          <p:cNvCxnSpPr>
            <a:cxnSpLocks/>
            <a:stCxn id="101" idx="1"/>
            <a:endCxn id="99" idx="5"/>
          </p:cNvCxnSpPr>
          <p:nvPr/>
        </p:nvCxnSpPr>
        <p:spPr>
          <a:xfrm flipH="1" flipV="1">
            <a:off x="8691809" y="3423925"/>
            <a:ext cx="234876" cy="3254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1" name="Oval 110">
            <a:extLst>
              <a:ext uri="{FF2B5EF4-FFF2-40B4-BE49-F238E27FC236}">
                <a16:creationId xmlns:a16="http://schemas.microsoft.com/office/drawing/2014/main" id="{ED8BCB6D-7D5E-6139-5921-3C02D3696903}"/>
              </a:ext>
            </a:extLst>
          </p:cNvPr>
          <p:cNvSpPr/>
          <p:nvPr/>
        </p:nvSpPr>
        <p:spPr>
          <a:xfrm rot="527546">
            <a:off x="9162673" y="423856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112" name="Straight Arrow Connector 111">
            <a:extLst>
              <a:ext uri="{FF2B5EF4-FFF2-40B4-BE49-F238E27FC236}">
                <a16:creationId xmlns:a16="http://schemas.microsoft.com/office/drawing/2014/main" id="{5EA5B13A-1D49-3D94-EFD8-4C3BE61C576F}"/>
              </a:ext>
            </a:extLst>
          </p:cNvPr>
          <p:cNvCxnSpPr>
            <a:cxnSpLocks/>
            <a:stCxn id="111" idx="1"/>
            <a:endCxn id="101" idx="5"/>
          </p:cNvCxnSpPr>
          <p:nvPr/>
        </p:nvCxnSpPr>
        <p:spPr>
          <a:xfrm flipH="1" flipV="1">
            <a:off x="9075543" y="3952664"/>
            <a:ext cx="138701" cy="310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3" name="TextBox 112">
            <a:extLst>
              <a:ext uri="{FF2B5EF4-FFF2-40B4-BE49-F238E27FC236}">
                <a16:creationId xmlns:a16="http://schemas.microsoft.com/office/drawing/2014/main" id="{E2A04B69-9684-AB25-3EF4-7591918ABE8F}"/>
              </a:ext>
            </a:extLst>
          </p:cNvPr>
          <p:cNvSpPr txBox="1"/>
          <p:nvPr/>
        </p:nvSpPr>
        <p:spPr>
          <a:xfrm>
            <a:off x="8211774" y="2722174"/>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1</a:t>
            </a:r>
          </a:p>
        </p:txBody>
      </p:sp>
      <p:sp>
        <p:nvSpPr>
          <p:cNvPr id="114" name="TextBox 113">
            <a:extLst>
              <a:ext uri="{FF2B5EF4-FFF2-40B4-BE49-F238E27FC236}">
                <a16:creationId xmlns:a16="http://schemas.microsoft.com/office/drawing/2014/main" id="{99427664-D872-C7D0-C8BE-0C1A4EE131F1}"/>
              </a:ext>
            </a:extLst>
          </p:cNvPr>
          <p:cNvSpPr txBox="1"/>
          <p:nvPr/>
        </p:nvSpPr>
        <p:spPr>
          <a:xfrm>
            <a:off x="8986746" y="3227718"/>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2</a:t>
            </a:r>
          </a:p>
        </p:txBody>
      </p:sp>
      <p:sp>
        <p:nvSpPr>
          <p:cNvPr id="115" name="TextBox 114">
            <a:extLst>
              <a:ext uri="{FF2B5EF4-FFF2-40B4-BE49-F238E27FC236}">
                <a16:creationId xmlns:a16="http://schemas.microsoft.com/office/drawing/2014/main" id="{9D353FB6-EB0F-5E39-2B3A-796D305C81A4}"/>
              </a:ext>
            </a:extLst>
          </p:cNvPr>
          <p:cNvSpPr txBox="1"/>
          <p:nvPr/>
        </p:nvSpPr>
        <p:spPr>
          <a:xfrm>
            <a:off x="9544610" y="3681720"/>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3</a:t>
            </a:r>
          </a:p>
        </p:txBody>
      </p:sp>
      <p:sp>
        <p:nvSpPr>
          <p:cNvPr id="116" name="TextBox 115">
            <a:extLst>
              <a:ext uri="{FF2B5EF4-FFF2-40B4-BE49-F238E27FC236}">
                <a16:creationId xmlns:a16="http://schemas.microsoft.com/office/drawing/2014/main" id="{84BC55BC-F4C3-2A2E-29DE-E81837E79D13}"/>
              </a:ext>
            </a:extLst>
          </p:cNvPr>
          <p:cNvSpPr txBox="1"/>
          <p:nvPr/>
        </p:nvSpPr>
        <p:spPr>
          <a:xfrm>
            <a:off x="5030016" y="2052387"/>
            <a:ext cx="1883977" cy="369332"/>
          </a:xfrm>
          <a:prstGeom prst="rect">
            <a:avLst/>
          </a:prstGeom>
          <a:noFill/>
        </p:spPr>
        <p:txBody>
          <a:bodyPr wrap="none" rtlCol="0">
            <a:spAutoFit/>
          </a:bodyPr>
          <a:lstStyle/>
          <a:p>
            <a:r>
              <a:rPr lang="en-GB" dirty="0"/>
              <a:t>top-K neighbours</a:t>
            </a:r>
          </a:p>
        </p:txBody>
      </p:sp>
      <p:cxnSp>
        <p:nvCxnSpPr>
          <p:cNvPr id="124" name="Straight Arrow Connector 123">
            <a:extLst>
              <a:ext uri="{FF2B5EF4-FFF2-40B4-BE49-F238E27FC236}">
                <a16:creationId xmlns:a16="http://schemas.microsoft.com/office/drawing/2014/main" id="{395C93C1-B964-7A7E-24E4-3B5707692722}"/>
              </a:ext>
            </a:extLst>
          </p:cNvPr>
          <p:cNvCxnSpPr>
            <a:cxnSpLocks/>
            <a:stCxn id="98" idx="7"/>
            <a:endCxn id="99" idx="3"/>
          </p:cNvCxnSpPr>
          <p:nvPr/>
        </p:nvCxnSpPr>
        <p:spPr>
          <a:xfrm flipV="1">
            <a:off x="8186950" y="3423925"/>
            <a:ext cx="326669" cy="6368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7" name="Oval 126">
            <a:extLst>
              <a:ext uri="{FF2B5EF4-FFF2-40B4-BE49-F238E27FC236}">
                <a16:creationId xmlns:a16="http://schemas.microsoft.com/office/drawing/2014/main" id="{470BF843-AEE8-9476-A15F-2F738A1693C4}"/>
              </a:ext>
            </a:extLst>
          </p:cNvPr>
          <p:cNvSpPr/>
          <p:nvPr/>
        </p:nvSpPr>
        <p:spPr>
          <a:xfrm>
            <a:off x="8029218" y="4605214"/>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128" name="Straight Arrow Connector 127">
            <a:extLst>
              <a:ext uri="{FF2B5EF4-FFF2-40B4-BE49-F238E27FC236}">
                <a16:creationId xmlns:a16="http://schemas.microsoft.com/office/drawing/2014/main" id="{E45A7476-84E3-571E-85AD-6277EF793E81}"/>
              </a:ext>
            </a:extLst>
          </p:cNvPr>
          <p:cNvCxnSpPr>
            <a:cxnSpLocks/>
            <a:stCxn id="127" idx="0"/>
            <a:endCxn id="98" idx="4"/>
          </p:cNvCxnSpPr>
          <p:nvPr/>
        </p:nvCxnSpPr>
        <p:spPr>
          <a:xfrm flipH="1" flipV="1">
            <a:off x="8097855" y="4275907"/>
            <a:ext cx="57363" cy="3293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4" name="Oval 63">
            <a:extLst>
              <a:ext uri="{FF2B5EF4-FFF2-40B4-BE49-F238E27FC236}">
                <a16:creationId xmlns:a16="http://schemas.microsoft.com/office/drawing/2014/main" id="{DA5686C8-63C6-CA27-2489-4BAC1B987BB9}"/>
              </a:ext>
            </a:extLst>
          </p:cNvPr>
          <p:cNvSpPr/>
          <p:nvPr/>
        </p:nvSpPr>
        <p:spPr>
          <a:xfrm>
            <a:off x="5065177" y="3488720"/>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baseline="-25000" dirty="0">
              <a:solidFill>
                <a:schemeClr val="tx1">
                  <a:lumMod val="65000"/>
                  <a:lumOff val="35000"/>
                </a:schemeClr>
              </a:solidFill>
              <a:latin typeface="Bradley Hand" pitchFamily="2" charset="77"/>
            </a:endParaRPr>
          </a:p>
        </p:txBody>
      </p:sp>
      <p:cxnSp>
        <p:nvCxnSpPr>
          <p:cNvPr id="65" name="Straight Arrow Connector 64">
            <a:extLst>
              <a:ext uri="{FF2B5EF4-FFF2-40B4-BE49-F238E27FC236}">
                <a16:creationId xmlns:a16="http://schemas.microsoft.com/office/drawing/2014/main" id="{0BDBD6D2-10D4-778E-B117-E8CE078280B7}"/>
              </a:ext>
            </a:extLst>
          </p:cNvPr>
          <p:cNvCxnSpPr>
            <a:cxnSpLocks/>
            <a:stCxn id="64" idx="1"/>
            <a:endCxn id="77" idx="6"/>
          </p:cNvCxnSpPr>
          <p:nvPr/>
        </p:nvCxnSpPr>
        <p:spPr>
          <a:xfrm flipH="1" flipV="1">
            <a:off x="4614285" y="3334830"/>
            <a:ext cx="487797" cy="1907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A30B2763-A5C5-6700-DD27-F2024F09C998}"/>
              </a:ext>
            </a:extLst>
          </p:cNvPr>
          <p:cNvCxnSpPr>
            <a:cxnSpLocks/>
            <a:stCxn id="120" idx="0"/>
            <a:endCxn id="77" idx="4"/>
          </p:cNvCxnSpPr>
          <p:nvPr/>
        </p:nvCxnSpPr>
        <p:spPr>
          <a:xfrm flipV="1">
            <a:off x="4483508" y="3460830"/>
            <a:ext cx="4777" cy="4890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0" name="Oval 119">
            <a:extLst>
              <a:ext uri="{FF2B5EF4-FFF2-40B4-BE49-F238E27FC236}">
                <a16:creationId xmlns:a16="http://schemas.microsoft.com/office/drawing/2014/main" id="{893BC47E-D342-518B-B570-3F4A773CF8BF}"/>
              </a:ext>
            </a:extLst>
          </p:cNvPr>
          <p:cNvSpPr/>
          <p:nvPr/>
        </p:nvSpPr>
        <p:spPr>
          <a:xfrm>
            <a:off x="4357508" y="3949901"/>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1200" baseline="-25000" dirty="0">
              <a:solidFill>
                <a:schemeClr val="tx1">
                  <a:lumMod val="65000"/>
                  <a:lumOff val="35000"/>
                </a:schemeClr>
              </a:solidFill>
              <a:latin typeface="Bradley Hand" pitchFamily="2" charset="77"/>
            </a:endParaRPr>
          </a:p>
        </p:txBody>
      </p:sp>
      <p:cxnSp>
        <p:nvCxnSpPr>
          <p:cNvPr id="123" name="Straight Arrow Connector 122">
            <a:extLst>
              <a:ext uri="{FF2B5EF4-FFF2-40B4-BE49-F238E27FC236}">
                <a16:creationId xmlns:a16="http://schemas.microsoft.com/office/drawing/2014/main" id="{A9C003EF-7B5A-26AE-8235-4A822CE372CF}"/>
              </a:ext>
            </a:extLst>
          </p:cNvPr>
          <p:cNvCxnSpPr>
            <a:cxnSpLocks/>
            <a:stCxn id="120" idx="1"/>
            <a:endCxn id="76" idx="5"/>
          </p:cNvCxnSpPr>
          <p:nvPr/>
        </p:nvCxnSpPr>
        <p:spPr>
          <a:xfrm flipH="1" flipV="1">
            <a:off x="3969006" y="3505759"/>
            <a:ext cx="425407" cy="4810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9" name="Straight Arrow Connector 128">
            <a:extLst>
              <a:ext uri="{FF2B5EF4-FFF2-40B4-BE49-F238E27FC236}">
                <a16:creationId xmlns:a16="http://schemas.microsoft.com/office/drawing/2014/main" id="{5996248F-C371-EA00-1481-9276AF5B5434}"/>
              </a:ext>
            </a:extLst>
          </p:cNvPr>
          <p:cNvCxnSpPr>
            <a:cxnSpLocks/>
            <a:stCxn id="78" idx="7"/>
            <a:endCxn id="76" idx="3"/>
          </p:cNvCxnSpPr>
          <p:nvPr/>
        </p:nvCxnSpPr>
        <p:spPr>
          <a:xfrm flipV="1">
            <a:off x="3092083" y="3505759"/>
            <a:ext cx="698733" cy="3665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1865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D949C-2177-E09A-1D04-8B7AE5570948}"/>
            </a:ext>
          </a:extLst>
        </p:cNvPr>
        <p:cNvGrpSpPr/>
        <p:nvPr/>
      </p:nvGrpSpPr>
      <p:grpSpPr>
        <a:xfrm>
          <a:off x="0" y="0"/>
          <a:ext cx="0" cy="0"/>
          <a:chOff x="0" y="0"/>
          <a:chExt cx="0" cy="0"/>
        </a:xfrm>
      </p:grpSpPr>
      <p:graphicFrame>
        <p:nvGraphicFramePr>
          <p:cNvPr id="290" name="Table 289">
            <a:extLst>
              <a:ext uri="{FF2B5EF4-FFF2-40B4-BE49-F238E27FC236}">
                <a16:creationId xmlns:a16="http://schemas.microsoft.com/office/drawing/2014/main" id="{6B1141AD-4D3C-8FFB-75DF-4FFB4E87E44E}"/>
              </a:ext>
            </a:extLst>
          </p:cNvPr>
          <p:cNvGraphicFramePr>
            <a:graphicFrameLocks noGrp="1"/>
          </p:cNvGraphicFramePr>
          <p:nvPr>
            <p:extLst>
              <p:ext uri="{D42A27DB-BD31-4B8C-83A1-F6EECF244321}">
                <p14:modId xmlns:p14="http://schemas.microsoft.com/office/powerpoint/2010/main" val="2299061566"/>
              </p:ext>
            </p:extLst>
          </p:nvPr>
        </p:nvGraphicFramePr>
        <p:xfrm>
          <a:off x="7884146" y="4424441"/>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309953314"/>
                    </a:ext>
                  </a:extLst>
                </a:gridCol>
                <a:gridCol w="145322">
                  <a:extLst>
                    <a:ext uri="{9D8B030D-6E8A-4147-A177-3AD203B41FA5}">
                      <a16:colId xmlns:a16="http://schemas.microsoft.com/office/drawing/2014/main" val="60006031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6">
                        <a:lumMod val="75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6">
                        <a:lumMod val="60000"/>
                        <a:lumOff val="4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3">
                        <a:lumMod val="20000"/>
                        <a:lumOff val="80000"/>
                      </a:schemeClr>
                    </a:solidFill>
                  </a:tcPr>
                </a:tc>
                <a:extLst>
                  <a:ext uri="{0D108BD9-81ED-4DB2-BD59-A6C34878D82A}">
                    <a16:rowId xmlns:a16="http://schemas.microsoft.com/office/drawing/2014/main" val="1799822620"/>
                  </a:ext>
                </a:extLst>
              </a:tr>
            </a:tbl>
          </a:graphicData>
        </a:graphic>
      </p:graphicFrame>
      <p:cxnSp>
        <p:nvCxnSpPr>
          <p:cNvPr id="108" name="Straight Connector 107">
            <a:extLst>
              <a:ext uri="{FF2B5EF4-FFF2-40B4-BE49-F238E27FC236}">
                <a16:creationId xmlns:a16="http://schemas.microsoft.com/office/drawing/2014/main" id="{A566375D-55E5-A7CF-1BB7-6D6470E33BA2}"/>
              </a:ext>
            </a:extLst>
          </p:cNvPr>
          <p:cNvCxnSpPr>
            <a:cxnSpLocks/>
            <a:stCxn id="57" idx="2"/>
            <a:endCxn id="292" idx="0"/>
          </p:cNvCxnSpPr>
          <p:nvPr/>
        </p:nvCxnSpPr>
        <p:spPr>
          <a:xfrm>
            <a:off x="8217853" y="3901653"/>
            <a:ext cx="0" cy="730358"/>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724FD83-303D-187E-2A84-1D2A3BFCA3DA}"/>
              </a:ext>
            </a:extLst>
          </p:cNvPr>
          <p:cNvCxnSpPr>
            <a:cxnSpLocks/>
            <a:stCxn id="53" idx="2"/>
            <a:endCxn id="290" idx="0"/>
          </p:cNvCxnSpPr>
          <p:nvPr/>
        </p:nvCxnSpPr>
        <p:spPr>
          <a:xfrm>
            <a:off x="8102129" y="3755320"/>
            <a:ext cx="0" cy="669121"/>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ADC6EDC0-CCA3-2C64-6368-FF0B5DDBDF42}"/>
              </a:ext>
            </a:extLst>
          </p:cNvPr>
          <p:cNvSpPr/>
          <p:nvPr/>
        </p:nvSpPr>
        <p:spPr>
          <a:xfrm>
            <a:off x="7297881" y="2591774"/>
            <a:ext cx="1608496" cy="1163546"/>
          </a:xfrm>
          <a:prstGeom prst="rect">
            <a:avLst/>
          </a:prstGeom>
          <a:solidFill>
            <a:schemeClr val="bg1">
              <a:lumMod val="8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lstStyle/>
          <a:p>
            <a:pPr algn="ctr"/>
            <a:endParaRPr lang="en-US" sz="787" baseline="-25000" dirty="0">
              <a:solidFill>
                <a:schemeClr val="tx1">
                  <a:lumMod val="75000"/>
                  <a:lumOff val="25000"/>
                </a:schemeClr>
              </a:solidFill>
              <a:ea typeface="Cambria Math" panose="02040503050406030204" pitchFamily="18" charset="0"/>
              <a:cs typeface="Arial" panose="020B0604020202020204" pitchFamily="34" charset="0"/>
            </a:endParaRPr>
          </a:p>
        </p:txBody>
      </p:sp>
      <p:sp>
        <p:nvSpPr>
          <p:cNvPr id="57" name="Rectangle 56">
            <a:extLst>
              <a:ext uri="{FF2B5EF4-FFF2-40B4-BE49-F238E27FC236}">
                <a16:creationId xmlns:a16="http://schemas.microsoft.com/office/drawing/2014/main" id="{2257C027-1813-F84D-F43B-CBF16FBC8CD2}"/>
              </a:ext>
            </a:extLst>
          </p:cNvPr>
          <p:cNvSpPr/>
          <p:nvPr/>
        </p:nvSpPr>
        <p:spPr>
          <a:xfrm>
            <a:off x="7413605" y="2738107"/>
            <a:ext cx="1608496" cy="1163546"/>
          </a:xfrm>
          <a:prstGeom prst="rect">
            <a:avLst/>
          </a:prstGeom>
          <a:solidFill>
            <a:schemeClr val="bg1">
              <a:lumMod val="8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lstStyle/>
          <a:p>
            <a:pPr algn="ctr"/>
            <a:endParaRPr lang="en-US" sz="787" baseline="-25000" dirty="0">
              <a:solidFill>
                <a:schemeClr val="tx1">
                  <a:lumMod val="75000"/>
                  <a:lumOff val="25000"/>
                </a:schemeClr>
              </a:solidFill>
              <a:ea typeface="Cambria Math" panose="02040503050406030204" pitchFamily="18" charset="0"/>
              <a:cs typeface="Arial" panose="020B0604020202020204" pitchFamily="34" charset="0"/>
            </a:endParaRPr>
          </a:p>
        </p:txBody>
      </p:sp>
      <p:sp>
        <p:nvSpPr>
          <p:cNvPr id="60" name="Rectangle 59">
            <a:extLst>
              <a:ext uri="{FF2B5EF4-FFF2-40B4-BE49-F238E27FC236}">
                <a16:creationId xmlns:a16="http://schemas.microsoft.com/office/drawing/2014/main" id="{7FAEC9B4-439C-2DD8-4E92-19CB107CFF01}"/>
              </a:ext>
            </a:extLst>
          </p:cNvPr>
          <p:cNvSpPr/>
          <p:nvPr/>
        </p:nvSpPr>
        <p:spPr>
          <a:xfrm>
            <a:off x="7520707" y="2916562"/>
            <a:ext cx="1608496" cy="1202093"/>
          </a:xfrm>
          <a:prstGeom prst="rect">
            <a:avLst/>
          </a:prstGeom>
          <a:solidFill>
            <a:schemeClr val="bg1">
              <a:lumMod val="8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lstStyle/>
          <a:p>
            <a:pPr algn="ctr"/>
            <a:r>
              <a:rPr lang="en-US" sz="787" dirty="0">
                <a:solidFill>
                  <a:schemeClr val="tx1">
                    <a:lumMod val="75000"/>
                    <a:lumOff val="25000"/>
                  </a:schemeClr>
                </a:solidFill>
                <a:ea typeface="Cambria Math" panose="02040503050406030204" pitchFamily="18" charset="0"/>
                <a:cs typeface="Arial" panose="020B0604020202020204" pitchFamily="34" charset="0"/>
              </a:rPr>
              <a:t>Neighbors </a:t>
            </a:r>
            <a:r>
              <a:rPr lang="en-US" sz="787" dirty="0">
                <a:solidFill>
                  <a:schemeClr val="tx1">
                    <a:lumMod val="75000"/>
                    <a:lumOff val="25000"/>
                  </a:schemeClr>
                </a:solidFill>
                <a:latin typeface="Bradley Hand" pitchFamily="2" charset="77"/>
                <a:ea typeface="Cambria Math" panose="02040503050406030204" pitchFamily="18" charset="0"/>
                <a:cs typeface="Arial" panose="020B0604020202020204" pitchFamily="34" charset="0"/>
              </a:rPr>
              <a:t>e</a:t>
            </a:r>
            <a:r>
              <a:rPr lang="en-US" sz="787" baseline="-25000" dirty="0">
                <a:solidFill>
                  <a:schemeClr val="tx1">
                    <a:lumMod val="75000"/>
                    <a:lumOff val="25000"/>
                  </a:schemeClr>
                </a:solidFill>
                <a:latin typeface="Bradley Hand" pitchFamily="2" charset="77"/>
                <a:ea typeface="Cambria Math" panose="02040503050406030204" pitchFamily="18" charset="0"/>
                <a:cs typeface="Arial" panose="020B0604020202020204" pitchFamily="34" charset="0"/>
              </a:rPr>
              <a:t>1</a:t>
            </a:r>
            <a:r>
              <a:rPr lang="en-US" sz="787" dirty="0">
                <a:solidFill>
                  <a:schemeClr val="tx1">
                    <a:lumMod val="75000"/>
                    <a:lumOff val="25000"/>
                  </a:schemeClr>
                </a:solidFill>
                <a:ea typeface="Cambria Math" panose="02040503050406030204" pitchFamily="18" charset="0"/>
                <a:cs typeface="Arial" panose="020B0604020202020204" pitchFamily="34" charset="0"/>
              </a:rPr>
              <a:t> of (u</a:t>
            </a:r>
            <a:r>
              <a:rPr lang="en-US" sz="787" baseline="-25000" dirty="0">
                <a:solidFill>
                  <a:schemeClr val="tx1">
                    <a:lumMod val="75000"/>
                    <a:lumOff val="25000"/>
                  </a:schemeClr>
                </a:solidFill>
                <a:ea typeface="Cambria Math" panose="02040503050406030204" pitchFamily="18" charset="0"/>
                <a:cs typeface="Arial" panose="020B0604020202020204" pitchFamily="34" charset="0"/>
              </a:rPr>
              <a:t>2</a:t>
            </a:r>
            <a:r>
              <a:rPr lang="en-US" sz="787" dirty="0">
                <a:solidFill>
                  <a:schemeClr val="tx1">
                    <a:lumMod val="75000"/>
                    <a:lumOff val="25000"/>
                  </a:schemeClr>
                </a:solidFill>
                <a:ea typeface="Cambria Math" panose="02040503050406030204" pitchFamily="18" charset="0"/>
                <a:cs typeface="Arial" panose="020B0604020202020204" pitchFamily="34" charset="0"/>
              </a:rPr>
              <a:t>)</a:t>
            </a:r>
          </a:p>
        </p:txBody>
      </p:sp>
      <p:sp>
        <p:nvSpPr>
          <p:cNvPr id="64" name="Oval 63">
            <a:extLst>
              <a:ext uri="{FF2B5EF4-FFF2-40B4-BE49-F238E27FC236}">
                <a16:creationId xmlns:a16="http://schemas.microsoft.com/office/drawing/2014/main" id="{0A4A28EB-9696-86A9-9B78-5CF181A41993}"/>
              </a:ext>
            </a:extLst>
          </p:cNvPr>
          <p:cNvSpPr/>
          <p:nvPr/>
        </p:nvSpPr>
        <p:spPr>
          <a:xfrm>
            <a:off x="7624479" y="3119928"/>
            <a:ext cx="236066" cy="236066"/>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e</a:t>
            </a:r>
            <a:r>
              <a:rPr lang="en-US" sz="787" baseline="-25000" dirty="0">
                <a:solidFill>
                  <a:schemeClr val="tx1">
                    <a:lumMod val="65000"/>
                    <a:lumOff val="35000"/>
                  </a:schemeClr>
                </a:solidFill>
                <a:latin typeface="Bradley Hand" pitchFamily="2" charset="77"/>
              </a:rPr>
              <a:t>0</a:t>
            </a:r>
          </a:p>
        </p:txBody>
      </p:sp>
      <p:sp>
        <p:nvSpPr>
          <p:cNvPr id="65" name="Oval 64">
            <a:extLst>
              <a:ext uri="{FF2B5EF4-FFF2-40B4-BE49-F238E27FC236}">
                <a16:creationId xmlns:a16="http://schemas.microsoft.com/office/drawing/2014/main" id="{90D2CA8B-A9B7-4DDA-F22D-5E2052086046}"/>
              </a:ext>
            </a:extLst>
          </p:cNvPr>
          <p:cNvSpPr/>
          <p:nvPr/>
        </p:nvSpPr>
        <p:spPr>
          <a:xfrm>
            <a:off x="8716646" y="3119928"/>
            <a:ext cx="236066" cy="236066"/>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e</a:t>
            </a:r>
            <a:r>
              <a:rPr lang="en-US" sz="787" baseline="-25000" dirty="0">
                <a:solidFill>
                  <a:schemeClr val="tx1">
                    <a:lumMod val="65000"/>
                    <a:lumOff val="35000"/>
                  </a:schemeClr>
                </a:solidFill>
                <a:latin typeface="Bradley Hand" pitchFamily="2" charset="77"/>
              </a:rPr>
              <a:t>2</a:t>
            </a:r>
          </a:p>
        </p:txBody>
      </p:sp>
      <p:sp>
        <p:nvSpPr>
          <p:cNvPr id="66" name="Rectangle 65">
            <a:extLst>
              <a:ext uri="{FF2B5EF4-FFF2-40B4-BE49-F238E27FC236}">
                <a16:creationId xmlns:a16="http://schemas.microsoft.com/office/drawing/2014/main" id="{72329425-8C8F-6DB2-B3A5-334418DD4189}"/>
              </a:ext>
            </a:extLst>
          </p:cNvPr>
          <p:cNvSpPr/>
          <p:nvPr/>
        </p:nvSpPr>
        <p:spPr>
          <a:xfrm>
            <a:off x="7906042" y="3763336"/>
            <a:ext cx="844337" cy="190169"/>
          </a:xfrm>
          <a:prstGeom prst="rect">
            <a:avLst/>
          </a:prstGeom>
          <a:solidFill>
            <a:schemeClr val="bg1">
              <a:lumMod val="6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b="1" dirty="0">
                <a:solidFill>
                  <a:schemeClr val="tx1">
                    <a:lumMod val="75000"/>
                    <a:lumOff val="25000"/>
                  </a:schemeClr>
                </a:solidFill>
                <a:ea typeface="Cambria Math" panose="02040503050406030204" pitchFamily="18" charset="0"/>
                <a:cs typeface="Arial" panose="020B0604020202020204" pitchFamily="34" charset="0"/>
              </a:rPr>
              <a:t>Normalized Sum</a:t>
            </a:r>
          </a:p>
        </p:txBody>
      </p:sp>
      <p:sp>
        <p:nvSpPr>
          <p:cNvPr id="67" name="TextBox 66">
            <a:extLst>
              <a:ext uri="{FF2B5EF4-FFF2-40B4-BE49-F238E27FC236}">
                <a16:creationId xmlns:a16="http://schemas.microsoft.com/office/drawing/2014/main" id="{E3372A8F-8333-5199-CD0E-7B574DFD9C4B}"/>
              </a:ext>
            </a:extLst>
          </p:cNvPr>
          <p:cNvSpPr txBox="1"/>
          <p:nvPr/>
        </p:nvSpPr>
        <p:spPr>
          <a:xfrm>
            <a:off x="7499252" y="2899525"/>
            <a:ext cx="494046" cy="213456"/>
          </a:xfrm>
          <a:prstGeom prst="rect">
            <a:avLst/>
          </a:prstGeom>
          <a:noFill/>
        </p:spPr>
        <p:txBody>
          <a:bodyPr wrap="none" rtlCol="0">
            <a:spAutoFit/>
          </a:bodyPr>
          <a:lstStyle/>
          <a:p>
            <a:r>
              <a:rPr lang="en-US" sz="787" dirty="0"/>
              <a:t>Layer 1</a:t>
            </a:r>
          </a:p>
        </p:txBody>
      </p:sp>
      <p:sp>
        <p:nvSpPr>
          <p:cNvPr id="68" name="TextBox 67">
            <a:extLst>
              <a:ext uri="{FF2B5EF4-FFF2-40B4-BE49-F238E27FC236}">
                <a16:creationId xmlns:a16="http://schemas.microsoft.com/office/drawing/2014/main" id="{FEF7FFB8-EB56-DB11-F85D-3C3E9FC804A4}"/>
              </a:ext>
            </a:extLst>
          </p:cNvPr>
          <p:cNvSpPr txBox="1"/>
          <p:nvPr/>
        </p:nvSpPr>
        <p:spPr>
          <a:xfrm>
            <a:off x="7412686" y="2733082"/>
            <a:ext cx="494046" cy="213456"/>
          </a:xfrm>
          <a:prstGeom prst="rect">
            <a:avLst/>
          </a:prstGeom>
          <a:noFill/>
        </p:spPr>
        <p:txBody>
          <a:bodyPr wrap="none" rtlCol="0">
            <a:spAutoFit/>
          </a:bodyPr>
          <a:lstStyle/>
          <a:p>
            <a:r>
              <a:rPr lang="en-US" sz="787" dirty="0"/>
              <a:t>Layer 2</a:t>
            </a:r>
          </a:p>
        </p:txBody>
      </p:sp>
      <p:sp>
        <p:nvSpPr>
          <p:cNvPr id="69" name="TextBox 68">
            <a:extLst>
              <a:ext uri="{FF2B5EF4-FFF2-40B4-BE49-F238E27FC236}">
                <a16:creationId xmlns:a16="http://schemas.microsoft.com/office/drawing/2014/main" id="{52F99DED-D943-6187-037F-1308CC15E560}"/>
              </a:ext>
            </a:extLst>
          </p:cNvPr>
          <p:cNvSpPr txBox="1"/>
          <p:nvPr/>
        </p:nvSpPr>
        <p:spPr>
          <a:xfrm>
            <a:off x="7269932" y="2562735"/>
            <a:ext cx="494046" cy="213456"/>
          </a:xfrm>
          <a:prstGeom prst="rect">
            <a:avLst/>
          </a:prstGeom>
          <a:noFill/>
        </p:spPr>
        <p:txBody>
          <a:bodyPr wrap="none" rtlCol="0">
            <a:spAutoFit/>
          </a:bodyPr>
          <a:lstStyle/>
          <a:p>
            <a:r>
              <a:rPr lang="en-US" sz="787" dirty="0"/>
              <a:t>Layer 3</a:t>
            </a:r>
          </a:p>
        </p:txBody>
      </p:sp>
      <p:sp>
        <p:nvSpPr>
          <p:cNvPr id="70" name="TextBox 69">
            <a:extLst>
              <a:ext uri="{FF2B5EF4-FFF2-40B4-BE49-F238E27FC236}">
                <a16:creationId xmlns:a16="http://schemas.microsoft.com/office/drawing/2014/main" id="{86FDE60E-D85E-A464-0EB8-1FAE7AAF5930}"/>
              </a:ext>
            </a:extLst>
          </p:cNvPr>
          <p:cNvSpPr txBox="1"/>
          <p:nvPr/>
        </p:nvSpPr>
        <p:spPr>
          <a:xfrm>
            <a:off x="7837277" y="2971243"/>
            <a:ext cx="526106" cy="215444"/>
          </a:xfrm>
          <a:prstGeom prst="rect">
            <a:avLst/>
          </a:prstGeom>
          <a:noFill/>
        </p:spPr>
        <p:txBody>
          <a:bodyPr wrap="none" rtlCol="0">
            <a:spAutoFit/>
          </a:bodyPr>
          <a:lstStyle/>
          <a:p>
            <a:r>
              <a:rPr lang="en-GB" sz="800" dirty="0"/>
              <a:t>exp(s</a:t>
            </a:r>
            <a:r>
              <a:rPr lang="en-GB" sz="800" baseline="-25000" dirty="0"/>
              <a:t>10</a:t>
            </a:r>
            <a:r>
              <a:rPr lang="en-GB" sz="800" dirty="0"/>
              <a:t>)</a:t>
            </a:r>
          </a:p>
        </p:txBody>
      </p:sp>
      <p:sp>
        <p:nvSpPr>
          <p:cNvPr id="71" name="Summing Junction 70">
            <a:extLst>
              <a:ext uri="{FF2B5EF4-FFF2-40B4-BE49-F238E27FC236}">
                <a16:creationId xmlns:a16="http://schemas.microsoft.com/office/drawing/2014/main" id="{2BC54CE4-C546-C300-44CB-E64BD91A0C70}"/>
              </a:ext>
            </a:extLst>
          </p:cNvPr>
          <p:cNvSpPr/>
          <p:nvPr/>
        </p:nvSpPr>
        <p:spPr>
          <a:xfrm>
            <a:off x="7961458" y="3347154"/>
            <a:ext cx="236066" cy="236066"/>
          </a:xfrm>
          <a:prstGeom prst="flowChartSummingJuncti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cxnSp>
        <p:nvCxnSpPr>
          <p:cNvPr id="72" name="Elbow Connector 71">
            <a:extLst>
              <a:ext uri="{FF2B5EF4-FFF2-40B4-BE49-F238E27FC236}">
                <a16:creationId xmlns:a16="http://schemas.microsoft.com/office/drawing/2014/main" id="{D82688AB-BE7F-6933-49A7-B84465EA8776}"/>
              </a:ext>
            </a:extLst>
          </p:cNvPr>
          <p:cNvCxnSpPr>
            <a:cxnSpLocks/>
            <a:stCxn id="64" idx="4"/>
            <a:endCxn id="71" idx="2"/>
          </p:cNvCxnSpPr>
          <p:nvPr/>
        </p:nvCxnSpPr>
        <p:spPr>
          <a:xfrm rot="16200000" flipH="1">
            <a:off x="7797389" y="3301117"/>
            <a:ext cx="109193" cy="218946"/>
          </a:xfrm>
          <a:prstGeom prst="bentConnector2">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A618434-7ADC-1845-4D12-94CF74752485}"/>
              </a:ext>
            </a:extLst>
          </p:cNvPr>
          <p:cNvCxnSpPr>
            <a:cxnSpLocks/>
            <a:endCxn id="71" idx="0"/>
          </p:cNvCxnSpPr>
          <p:nvPr/>
        </p:nvCxnSpPr>
        <p:spPr>
          <a:xfrm>
            <a:off x="8079491" y="3207493"/>
            <a:ext cx="0" cy="139661"/>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707BF860-F6BD-4130-99FC-16EA6A700C7E}"/>
              </a:ext>
            </a:extLst>
          </p:cNvPr>
          <p:cNvSpPr txBox="1"/>
          <p:nvPr/>
        </p:nvSpPr>
        <p:spPr>
          <a:xfrm>
            <a:off x="8222589" y="2971243"/>
            <a:ext cx="526106" cy="215444"/>
          </a:xfrm>
          <a:prstGeom prst="rect">
            <a:avLst/>
          </a:prstGeom>
          <a:noFill/>
        </p:spPr>
        <p:txBody>
          <a:bodyPr wrap="none" rtlCol="0">
            <a:spAutoFit/>
          </a:bodyPr>
          <a:lstStyle/>
          <a:p>
            <a:r>
              <a:rPr lang="en-GB" sz="800" dirty="0"/>
              <a:t>exp(s</a:t>
            </a:r>
            <a:r>
              <a:rPr lang="en-GB" sz="800" baseline="-25000" dirty="0"/>
              <a:t>12</a:t>
            </a:r>
            <a:r>
              <a:rPr lang="en-GB" sz="800" dirty="0"/>
              <a:t>)</a:t>
            </a:r>
          </a:p>
        </p:txBody>
      </p:sp>
      <p:sp>
        <p:nvSpPr>
          <p:cNvPr id="76" name="Summing Junction 75">
            <a:extLst>
              <a:ext uri="{FF2B5EF4-FFF2-40B4-BE49-F238E27FC236}">
                <a16:creationId xmlns:a16="http://schemas.microsoft.com/office/drawing/2014/main" id="{ADC779B6-2342-1803-05CE-4948BF60A14E}"/>
              </a:ext>
            </a:extLst>
          </p:cNvPr>
          <p:cNvSpPr/>
          <p:nvPr/>
        </p:nvSpPr>
        <p:spPr>
          <a:xfrm>
            <a:off x="8346770" y="3347154"/>
            <a:ext cx="236066" cy="236066"/>
          </a:xfrm>
          <a:prstGeom prst="flowChartSummingJuncti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cxnSp>
        <p:nvCxnSpPr>
          <p:cNvPr id="77" name="Straight Connector 76">
            <a:extLst>
              <a:ext uri="{FF2B5EF4-FFF2-40B4-BE49-F238E27FC236}">
                <a16:creationId xmlns:a16="http://schemas.microsoft.com/office/drawing/2014/main" id="{5910ECF4-32D2-D614-0087-C47B181B9FC7}"/>
              </a:ext>
            </a:extLst>
          </p:cNvPr>
          <p:cNvCxnSpPr>
            <a:cxnSpLocks/>
            <a:endCxn id="76" idx="0"/>
          </p:cNvCxnSpPr>
          <p:nvPr/>
        </p:nvCxnSpPr>
        <p:spPr>
          <a:xfrm>
            <a:off x="8464803" y="3213246"/>
            <a:ext cx="0" cy="133908"/>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78" name="Elbow Connector 77">
            <a:extLst>
              <a:ext uri="{FF2B5EF4-FFF2-40B4-BE49-F238E27FC236}">
                <a16:creationId xmlns:a16="http://schemas.microsoft.com/office/drawing/2014/main" id="{E4210352-822B-D694-036C-B6747D910CF7}"/>
              </a:ext>
            </a:extLst>
          </p:cNvPr>
          <p:cNvCxnSpPr>
            <a:cxnSpLocks/>
            <a:stCxn id="65" idx="4"/>
          </p:cNvCxnSpPr>
          <p:nvPr/>
        </p:nvCxnSpPr>
        <p:spPr>
          <a:xfrm rot="5400000">
            <a:off x="8638854" y="3309123"/>
            <a:ext cx="148954" cy="242697"/>
          </a:xfrm>
          <a:prstGeom prst="bentConnector2">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D783102-6255-2C60-A63B-C9ABE3BDD4F5}"/>
              </a:ext>
            </a:extLst>
          </p:cNvPr>
          <p:cNvCxnSpPr>
            <a:cxnSpLocks/>
            <a:stCxn id="76" idx="4"/>
            <a:endCxn id="66" idx="0"/>
          </p:cNvCxnSpPr>
          <p:nvPr/>
        </p:nvCxnSpPr>
        <p:spPr>
          <a:xfrm flipH="1">
            <a:off x="8328211" y="3583220"/>
            <a:ext cx="136592" cy="180116"/>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B8AB435-CF28-F0CF-0AF6-AD480AF684EF}"/>
              </a:ext>
            </a:extLst>
          </p:cNvPr>
          <p:cNvCxnSpPr>
            <a:cxnSpLocks/>
            <a:stCxn id="71" idx="4"/>
            <a:endCxn id="66" idx="0"/>
          </p:cNvCxnSpPr>
          <p:nvPr/>
        </p:nvCxnSpPr>
        <p:spPr>
          <a:xfrm>
            <a:off x="8079491" y="3583220"/>
            <a:ext cx="248720" cy="180116"/>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6EDB53F-69FB-5729-A342-58BA3E0ABC0B}"/>
              </a:ext>
            </a:extLst>
          </p:cNvPr>
          <p:cNvSpPr txBox="1"/>
          <p:nvPr/>
        </p:nvSpPr>
        <p:spPr>
          <a:xfrm>
            <a:off x="774463" y="2787218"/>
            <a:ext cx="964481" cy="461665"/>
          </a:xfrm>
          <a:prstGeom prst="rect">
            <a:avLst/>
          </a:prstGeom>
          <a:noFill/>
        </p:spPr>
        <p:txBody>
          <a:bodyPr wrap="square" rtlCol="0">
            <a:spAutoFit/>
          </a:bodyPr>
          <a:lstStyle/>
          <a:p>
            <a:pPr algn="ctr"/>
            <a:r>
              <a:rPr lang="en-US" sz="800" dirty="0"/>
              <a:t>Calculate </a:t>
            </a:r>
          </a:p>
          <a:p>
            <a:pPr algn="ctr"/>
            <a:r>
              <a:rPr lang="en-US" sz="800" dirty="0"/>
              <a:t>similarities</a:t>
            </a:r>
          </a:p>
          <a:p>
            <a:pPr algn="ctr"/>
            <a:r>
              <a:rPr lang="en-US" sz="800" dirty="0"/>
              <a:t>between users</a:t>
            </a:r>
          </a:p>
        </p:txBody>
      </p:sp>
      <p:graphicFrame>
        <p:nvGraphicFramePr>
          <p:cNvPr id="261" name="Table 260">
            <a:extLst>
              <a:ext uri="{FF2B5EF4-FFF2-40B4-BE49-F238E27FC236}">
                <a16:creationId xmlns:a16="http://schemas.microsoft.com/office/drawing/2014/main" id="{3C22B710-2F77-D418-B350-3F65F540E4D6}"/>
              </a:ext>
            </a:extLst>
          </p:cNvPr>
          <p:cNvGraphicFramePr>
            <a:graphicFrameLocks noGrp="1"/>
          </p:cNvGraphicFramePr>
          <p:nvPr>
            <p:extLst>
              <p:ext uri="{D42A27DB-BD31-4B8C-83A1-F6EECF244321}">
                <p14:modId xmlns:p14="http://schemas.microsoft.com/office/powerpoint/2010/main" val="2468615646"/>
              </p:ext>
            </p:extLst>
          </p:nvPr>
        </p:nvGraphicFramePr>
        <p:xfrm>
          <a:off x="10846778" y="4420873"/>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309953314"/>
                    </a:ext>
                  </a:extLst>
                </a:gridCol>
                <a:gridCol w="145322">
                  <a:extLst>
                    <a:ext uri="{9D8B030D-6E8A-4147-A177-3AD203B41FA5}">
                      <a16:colId xmlns:a16="http://schemas.microsoft.com/office/drawing/2014/main" val="60006031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4">
                        <a:lumMod val="60000"/>
                        <a:lumOff val="4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5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20000"/>
                        <a:lumOff val="80000"/>
                      </a:schemeClr>
                    </a:solidFill>
                  </a:tcPr>
                </a:tc>
                <a:extLst>
                  <a:ext uri="{0D108BD9-81ED-4DB2-BD59-A6C34878D82A}">
                    <a16:rowId xmlns:a16="http://schemas.microsoft.com/office/drawing/2014/main" val="1799822620"/>
                  </a:ext>
                </a:extLst>
              </a:tr>
            </a:tbl>
          </a:graphicData>
        </a:graphic>
      </p:graphicFrame>
      <p:cxnSp>
        <p:nvCxnSpPr>
          <p:cNvPr id="271" name="Straight Connector 270">
            <a:extLst>
              <a:ext uri="{FF2B5EF4-FFF2-40B4-BE49-F238E27FC236}">
                <a16:creationId xmlns:a16="http://schemas.microsoft.com/office/drawing/2014/main" id="{B7598B63-36FE-61AE-65BD-8EBA83D0FF09}"/>
              </a:ext>
            </a:extLst>
          </p:cNvPr>
          <p:cNvCxnSpPr>
            <a:cxnSpLocks/>
            <a:stCxn id="237" idx="2"/>
            <a:endCxn id="263" idx="0"/>
          </p:cNvCxnSpPr>
          <p:nvPr/>
        </p:nvCxnSpPr>
        <p:spPr>
          <a:xfrm>
            <a:off x="10962321" y="3889473"/>
            <a:ext cx="2131" cy="738970"/>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B3956306-EFAF-A10D-AB9C-09EEB362A663}"/>
              </a:ext>
            </a:extLst>
          </p:cNvPr>
          <p:cNvCxnSpPr>
            <a:cxnSpLocks/>
            <a:stCxn id="236" idx="2"/>
            <a:endCxn id="261" idx="0"/>
          </p:cNvCxnSpPr>
          <p:nvPr/>
        </p:nvCxnSpPr>
        <p:spPr>
          <a:xfrm>
            <a:off x="11062253" y="3743140"/>
            <a:ext cx="2508" cy="677733"/>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160" name="Left Bracket 159">
            <a:extLst>
              <a:ext uri="{FF2B5EF4-FFF2-40B4-BE49-F238E27FC236}">
                <a16:creationId xmlns:a16="http://schemas.microsoft.com/office/drawing/2014/main" id="{F0D1EB89-5E54-1F89-A7E9-CAB55171932F}"/>
              </a:ext>
            </a:extLst>
          </p:cNvPr>
          <p:cNvSpPr/>
          <p:nvPr/>
        </p:nvSpPr>
        <p:spPr>
          <a:xfrm rot="16200000">
            <a:off x="479310" y="5184674"/>
            <a:ext cx="136048" cy="911886"/>
          </a:xfrm>
          <a:prstGeom prst="leftBracket">
            <a:avLst/>
          </a:prstGeom>
          <a:ln cap="rnd">
            <a:solidFill>
              <a:schemeClr val="tx1">
                <a:lumMod val="75000"/>
                <a:lumOff val="25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161" name="TextBox 160">
            <a:extLst>
              <a:ext uri="{FF2B5EF4-FFF2-40B4-BE49-F238E27FC236}">
                <a16:creationId xmlns:a16="http://schemas.microsoft.com/office/drawing/2014/main" id="{622BA8FF-B9CF-DA70-F09B-F2313BEB77E8}"/>
              </a:ext>
            </a:extLst>
          </p:cNvPr>
          <p:cNvSpPr txBox="1"/>
          <p:nvPr/>
        </p:nvSpPr>
        <p:spPr>
          <a:xfrm>
            <a:off x="160258" y="5698565"/>
            <a:ext cx="746001" cy="273921"/>
          </a:xfrm>
          <a:prstGeom prst="rect">
            <a:avLst/>
          </a:prstGeom>
          <a:noFill/>
        </p:spPr>
        <p:txBody>
          <a:bodyPr wrap="square" rtlCol="0">
            <a:spAutoFit/>
          </a:bodyPr>
          <a:lstStyle/>
          <a:p>
            <a:pPr algn="ctr"/>
            <a:r>
              <a:rPr lang="en-US" sz="1180" dirty="0"/>
              <a:t>Input</a:t>
            </a:r>
          </a:p>
        </p:txBody>
      </p:sp>
      <p:sp>
        <p:nvSpPr>
          <p:cNvPr id="48" name="TextBox 47">
            <a:extLst>
              <a:ext uri="{FF2B5EF4-FFF2-40B4-BE49-F238E27FC236}">
                <a16:creationId xmlns:a16="http://schemas.microsoft.com/office/drawing/2014/main" id="{A74F59A7-E019-9E24-993F-CDAFD006A225}"/>
              </a:ext>
            </a:extLst>
          </p:cNvPr>
          <p:cNvSpPr txBox="1"/>
          <p:nvPr/>
        </p:nvSpPr>
        <p:spPr>
          <a:xfrm>
            <a:off x="106075" y="4969224"/>
            <a:ext cx="911887" cy="430887"/>
          </a:xfrm>
          <a:prstGeom prst="rect">
            <a:avLst/>
          </a:prstGeom>
          <a:noFill/>
        </p:spPr>
        <p:txBody>
          <a:bodyPr wrap="square" rtlCol="0">
            <a:spAutoFit/>
          </a:bodyPr>
          <a:lstStyle>
            <a:defPPr>
              <a:defRPr lang="en-US"/>
            </a:defPPr>
          </a:lstStyle>
          <a:p>
            <a:pPr algn="ctr"/>
            <a:r>
              <a:rPr lang="en-US" sz="1100" dirty="0"/>
              <a:t>Interaction log</a:t>
            </a:r>
          </a:p>
        </p:txBody>
      </p:sp>
      <p:graphicFrame>
        <p:nvGraphicFramePr>
          <p:cNvPr id="50" name="Table 49">
            <a:extLst>
              <a:ext uri="{FF2B5EF4-FFF2-40B4-BE49-F238E27FC236}">
                <a16:creationId xmlns:a16="http://schemas.microsoft.com/office/drawing/2014/main" id="{E07A5B77-396F-F97B-8B4A-F42F8E3760FF}"/>
              </a:ext>
            </a:extLst>
          </p:cNvPr>
          <p:cNvGraphicFramePr>
            <a:graphicFrameLocks noGrp="1"/>
          </p:cNvGraphicFramePr>
          <p:nvPr>
            <p:extLst>
              <p:ext uri="{D42A27DB-BD31-4B8C-83A1-F6EECF244321}">
                <p14:modId xmlns:p14="http://schemas.microsoft.com/office/powerpoint/2010/main" val="300180472"/>
              </p:ext>
            </p:extLst>
          </p:nvPr>
        </p:nvGraphicFramePr>
        <p:xfrm>
          <a:off x="212793" y="2907181"/>
          <a:ext cx="698452" cy="2029608"/>
        </p:xfrm>
        <a:graphic>
          <a:graphicData uri="http://schemas.openxmlformats.org/drawingml/2006/table">
            <a:tbl>
              <a:tblPr firstRow="1" bandRow="1">
                <a:tableStyleId>{5C22544A-7EE6-4342-B048-85BDC9FD1C3A}</a:tableStyleId>
              </a:tblPr>
              <a:tblGrid>
                <a:gridCol w="329853">
                  <a:extLst>
                    <a:ext uri="{9D8B030D-6E8A-4147-A177-3AD203B41FA5}">
                      <a16:colId xmlns:a16="http://schemas.microsoft.com/office/drawing/2014/main" val="2978828279"/>
                    </a:ext>
                  </a:extLst>
                </a:gridCol>
                <a:gridCol w="368599">
                  <a:extLst>
                    <a:ext uri="{9D8B030D-6E8A-4147-A177-3AD203B41FA5}">
                      <a16:colId xmlns:a16="http://schemas.microsoft.com/office/drawing/2014/main" val="4240891112"/>
                    </a:ext>
                  </a:extLst>
                </a:gridCol>
              </a:tblGrid>
              <a:tr h="137935">
                <a:tc>
                  <a:txBody>
                    <a:bodyPr/>
                    <a:lstStyle/>
                    <a:p>
                      <a:pPr algn="ctr"/>
                      <a:r>
                        <a:rPr lang="en-US" sz="800" b="0" dirty="0"/>
                        <a:t>u_ID</a:t>
                      </a:r>
                    </a:p>
                  </a:txBody>
                  <a:tcPr marL="23607" marR="23607" marT="23607" marB="23607">
                    <a:solidFill>
                      <a:schemeClr val="accent1">
                        <a:lumMod val="75000"/>
                      </a:schemeClr>
                    </a:solidFill>
                  </a:tcPr>
                </a:tc>
                <a:tc>
                  <a:txBody>
                    <a:bodyPr/>
                    <a:lstStyle/>
                    <a:p>
                      <a:pPr algn="ctr"/>
                      <a:r>
                        <a:rPr lang="en-US" sz="800" b="0" dirty="0"/>
                        <a:t>i_ID</a:t>
                      </a:r>
                    </a:p>
                  </a:txBody>
                  <a:tcPr marL="23607" marR="23607" marT="23607" marB="23607">
                    <a:solidFill>
                      <a:schemeClr val="accent1">
                        <a:lumMod val="75000"/>
                      </a:schemeClr>
                    </a:solidFill>
                  </a:tcPr>
                </a:tc>
                <a:extLst>
                  <a:ext uri="{0D108BD9-81ED-4DB2-BD59-A6C34878D82A}">
                    <a16:rowId xmlns:a16="http://schemas.microsoft.com/office/drawing/2014/main" val="243302670"/>
                  </a:ext>
                </a:extLst>
              </a:tr>
              <a:tr h="167134">
                <a:tc>
                  <a:txBody>
                    <a:bodyPr/>
                    <a:lstStyle/>
                    <a:p>
                      <a:pPr algn="ctr"/>
                      <a:r>
                        <a:rPr lang="en-US" sz="800" dirty="0"/>
                        <a:t>1</a:t>
                      </a:r>
                    </a:p>
                  </a:txBody>
                  <a:tcPr marL="23607" marR="23607" marT="23607" marB="23607"/>
                </a:tc>
                <a:tc>
                  <a:txBody>
                    <a:bodyPr/>
                    <a:lstStyle/>
                    <a:p>
                      <a:pPr algn="ctr"/>
                      <a:r>
                        <a:rPr lang="en-US" sz="800" dirty="0"/>
                        <a:t>1</a:t>
                      </a:r>
                    </a:p>
                  </a:txBody>
                  <a:tcPr marL="23607" marR="23607" marT="23607" marB="23607"/>
                </a:tc>
                <a:extLst>
                  <a:ext uri="{0D108BD9-81ED-4DB2-BD59-A6C34878D82A}">
                    <a16:rowId xmlns:a16="http://schemas.microsoft.com/office/drawing/2014/main" val="3006238412"/>
                  </a:ext>
                </a:extLst>
              </a:tr>
              <a:tr h="167134">
                <a:tc>
                  <a:txBody>
                    <a:bodyPr/>
                    <a:lstStyle/>
                    <a:p>
                      <a:pPr algn="ctr"/>
                      <a:r>
                        <a:rPr lang="en-US" sz="800" dirty="0"/>
                        <a:t>1</a:t>
                      </a:r>
                    </a:p>
                  </a:txBody>
                  <a:tcPr marL="23607" marR="23607" marT="23607" marB="23607"/>
                </a:tc>
                <a:tc>
                  <a:txBody>
                    <a:bodyPr/>
                    <a:lstStyle/>
                    <a:p>
                      <a:pPr algn="ctr"/>
                      <a:r>
                        <a:rPr lang="en-US" sz="800" dirty="0"/>
                        <a:t>2</a:t>
                      </a:r>
                    </a:p>
                  </a:txBody>
                  <a:tcPr marL="23607" marR="23607" marT="23607" marB="23607"/>
                </a:tc>
                <a:extLst>
                  <a:ext uri="{0D108BD9-81ED-4DB2-BD59-A6C34878D82A}">
                    <a16:rowId xmlns:a16="http://schemas.microsoft.com/office/drawing/2014/main" val="775247317"/>
                  </a:ext>
                </a:extLst>
              </a:tr>
              <a:tr h="167134">
                <a:tc>
                  <a:txBody>
                    <a:bodyPr/>
                    <a:lstStyle/>
                    <a:p>
                      <a:pPr algn="ctr"/>
                      <a:r>
                        <a:rPr lang="en-US" sz="800" dirty="0"/>
                        <a:t>1</a:t>
                      </a:r>
                    </a:p>
                  </a:txBody>
                  <a:tcPr marL="23607" marR="23607" marT="23607" marB="23607"/>
                </a:tc>
                <a:tc>
                  <a:txBody>
                    <a:bodyPr/>
                    <a:lstStyle/>
                    <a:p>
                      <a:pPr algn="ctr"/>
                      <a:r>
                        <a:rPr lang="en-US" sz="800" dirty="0"/>
                        <a:t>4</a:t>
                      </a:r>
                    </a:p>
                  </a:txBody>
                  <a:tcPr marL="23607" marR="23607" marT="23607" marB="23607"/>
                </a:tc>
                <a:extLst>
                  <a:ext uri="{0D108BD9-81ED-4DB2-BD59-A6C34878D82A}">
                    <a16:rowId xmlns:a16="http://schemas.microsoft.com/office/drawing/2014/main" val="4088545114"/>
                  </a:ext>
                </a:extLst>
              </a:tr>
              <a:tr h="167134">
                <a:tc>
                  <a:txBody>
                    <a:bodyPr/>
                    <a:lstStyle/>
                    <a:p>
                      <a:pPr algn="ctr"/>
                      <a:r>
                        <a:rPr lang="en-US" sz="800" dirty="0"/>
                        <a:t>2</a:t>
                      </a:r>
                    </a:p>
                  </a:txBody>
                  <a:tcPr marL="23607" marR="23607" marT="23607" marB="23607"/>
                </a:tc>
                <a:tc>
                  <a:txBody>
                    <a:bodyPr/>
                    <a:lstStyle/>
                    <a:p>
                      <a:pPr algn="ctr"/>
                      <a:r>
                        <a:rPr lang="en-US" sz="800" dirty="0"/>
                        <a:t>1</a:t>
                      </a:r>
                    </a:p>
                  </a:txBody>
                  <a:tcPr marL="23607" marR="23607" marT="23607" marB="23607"/>
                </a:tc>
                <a:extLst>
                  <a:ext uri="{0D108BD9-81ED-4DB2-BD59-A6C34878D82A}">
                    <a16:rowId xmlns:a16="http://schemas.microsoft.com/office/drawing/2014/main" val="4174778948"/>
                  </a:ext>
                </a:extLst>
              </a:tr>
              <a:tr h="167134">
                <a:tc>
                  <a:txBody>
                    <a:bodyPr/>
                    <a:lstStyle/>
                    <a:p>
                      <a:pPr algn="ctr"/>
                      <a:r>
                        <a:rPr lang="en-US" sz="800" dirty="0"/>
                        <a:t>2</a:t>
                      </a:r>
                    </a:p>
                  </a:txBody>
                  <a:tcPr marL="23607" marR="23607" marT="23607" marB="23607"/>
                </a:tc>
                <a:tc>
                  <a:txBody>
                    <a:bodyPr/>
                    <a:lstStyle/>
                    <a:p>
                      <a:pPr algn="ctr"/>
                      <a:r>
                        <a:rPr lang="en-US" sz="800" dirty="0"/>
                        <a:t>3</a:t>
                      </a:r>
                    </a:p>
                  </a:txBody>
                  <a:tcPr marL="23607" marR="23607" marT="23607" marB="23607"/>
                </a:tc>
                <a:extLst>
                  <a:ext uri="{0D108BD9-81ED-4DB2-BD59-A6C34878D82A}">
                    <a16:rowId xmlns:a16="http://schemas.microsoft.com/office/drawing/2014/main" val="330210492"/>
                  </a:ext>
                </a:extLst>
              </a:tr>
              <a:tr h="167134">
                <a:tc>
                  <a:txBody>
                    <a:bodyPr/>
                    <a:lstStyle/>
                    <a:p>
                      <a:pPr algn="ctr"/>
                      <a:r>
                        <a:rPr lang="en-US" sz="800" dirty="0"/>
                        <a:t>3</a:t>
                      </a:r>
                    </a:p>
                  </a:txBody>
                  <a:tcPr marL="23607" marR="23607" marT="23607" marB="23607"/>
                </a:tc>
                <a:tc>
                  <a:txBody>
                    <a:bodyPr/>
                    <a:lstStyle/>
                    <a:p>
                      <a:pPr algn="ctr"/>
                      <a:r>
                        <a:rPr lang="en-US" sz="800" dirty="0"/>
                        <a:t>1</a:t>
                      </a:r>
                    </a:p>
                  </a:txBody>
                  <a:tcPr marL="23607" marR="23607" marT="23607" marB="23607"/>
                </a:tc>
                <a:extLst>
                  <a:ext uri="{0D108BD9-81ED-4DB2-BD59-A6C34878D82A}">
                    <a16:rowId xmlns:a16="http://schemas.microsoft.com/office/drawing/2014/main" val="1820238138"/>
                  </a:ext>
                </a:extLst>
              </a:tr>
              <a:tr h="167134">
                <a:tc>
                  <a:txBody>
                    <a:bodyPr/>
                    <a:lstStyle/>
                    <a:p>
                      <a:pPr algn="ctr"/>
                      <a:r>
                        <a:rPr lang="en-US" sz="800" dirty="0"/>
                        <a:t>3</a:t>
                      </a:r>
                    </a:p>
                  </a:txBody>
                  <a:tcPr marL="23607" marR="23607" marT="23607" marB="23607"/>
                </a:tc>
                <a:tc>
                  <a:txBody>
                    <a:bodyPr/>
                    <a:lstStyle/>
                    <a:p>
                      <a:pPr algn="ctr"/>
                      <a:r>
                        <a:rPr lang="en-US" sz="800" dirty="0"/>
                        <a:t>3</a:t>
                      </a:r>
                    </a:p>
                  </a:txBody>
                  <a:tcPr marL="23607" marR="23607" marT="23607" marB="23607"/>
                </a:tc>
                <a:extLst>
                  <a:ext uri="{0D108BD9-81ED-4DB2-BD59-A6C34878D82A}">
                    <a16:rowId xmlns:a16="http://schemas.microsoft.com/office/drawing/2014/main" val="665937775"/>
                  </a:ext>
                </a:extLst>
              </a:tr>
              <a:tr h="167134">
                <a:tc>
                  <a:txBody>
                    <a:bodyPr/>
                    <a:lstStyle/>
                    <a:p>
                      <a:pPr algn="ctr"/>
                      <a:r>
                        <a:rPr lang="en-US" sz="800" dirty="0"/>
                        <a:t>3</a:t>
                      </a:r>
                    </a:p>
                  </a:txBody>
                  <a:tcPr marL="23607" marR="23607" marT="23607" marB="23607"/>
                </a:tc>
                <a:tc>
                  <a:txBody>
                    <a:bodyPr/>
                    <a:lstStyle/>
                    <a:p>
                      <a:pPr algn="ctr"/>
                      <a:r>
                        <a:rPr lang="en-US" sz="800" dirty="0"/>
                        <a:t>4</a:t>
                      </a:r>
                    </a:p>
                  </a:txBody>
                  <a:tcPr marL="23607" marR="23607" marT="23607" marB="23607"/>
                </a:tc>
                <a:extLst>
                  <a:ext uri="{0D108BD9-81ED-4DB2-BD59-A6C34878D82A}">
                    <a16:rowId xmlns:a16="http://schemas.microsoft.com/office/drawing/2014/main" val="206580491"/>
                  </a:ext>
                </a:extLst>
              </a:tr>
              <a:tr h="167134">
                <a:tc>
                  <a:txBody>
                    <a:bodyPr/>
                    <a:lstStyle/>
                    <a:p>
                      <a:pPr algn="ctr"/>
                      <a:r>
                        <a:rPr lang="en-US" sz="800" dirty="0"/>
                        <a:t>3</a:t>
                      </a:r>
                    </a:p>
                  </a:txBody>
                  <a:tcPr marL="23607" marR="23607" marT="23607" marB="23607"/>
                </a:tc>
                <a:tc>
                  <a:txBody>
                    <a:bodyPr/>
                    <a:lstStyle/>
                    <a:p>
                      <a:pPr algn="ctr"/>
                      <a:r>
                        <a:rPr lang="en-US" sz="800" dirty="0"/>
                        <a:t>5</a:t>
                      </a:r>
                    </a:p>
                  </a:txBody>
                  <a:tcPr marL="23607" marR="23607" marT="23607" marB="23607"/>
                </a:tc>
                <a:extLst>
                  <a:ext uri="{0D108BD9-81ED-4DB2-BD59-A6C34878D82A}">
                    <a16:rowId xmlns:a16="http://schemas.microsoft.com/office/drawing/2014/main" val="2824326700"/>
                  </a:ext>
                </a:extLst>
              </a:tr>
              <a:tr h="167134">
                <a:tc>
                  <a:txBody>
                    <a:bodyPr/>
                    <a:lstStyle/>
                    <a:p>
                      <a:pPr algn="ctr"/>
                      <a:r>
                        <a:rPr lang="en-US" sz="800" dirty="0"/>
                        <a:t>4</a:t>
                      </a:r>
                    </a:p>
                  </a:txBody>
                  <a:tcPr marL="23607" marR="23607" marT="23607" marB="23607"/>
                </a:tc>
                <a:tc>
                  <a:txBody>
                    <a:bodyPr/>
                    <a:lstStyle/>
                    <a:p>
                      <a:pPr algn="ctr"/>
                      <a:r>
                        <a:rPr lang="en-US" sz="800" dirty="0"/>
                        <a:t>4</a:t>
                      </a:r>
                    </a:p>
                  </a:txBody>
                  <a:tcPr marL="23607" marR="23607" marT="23607" marB="23607"/>
                </a:tc>
                <a:extLst>
                  <a:ext uri="{0D108BD9-81ED-4DB2-BD59-A6C34878D82A}">
                    <a16:rowId xmlns:a16="http://schemas.microsoft.com/office/drawing/2014/main" val="1451481421"/>
                  </a:ext>
                </a:extLst>
              </a:tr>
              <a:tr h="167134">
                <a:tc>
                  <a:txBody>
                    <a:bodyPr/>
                    <a:lstStyle/>
                    <a:p>
                      <a:pPr algn="ctr"/>
                      <a:r>
                        <a:rPr lang="en-US" sz="800" dirty="0"/>
                        <a:t>4</a:t>
                      </a:r>
                    </a:p>
                  </a:txBody>
                  <a:tcPr marL="23607" marR="23607" marT="23607" marB="23607"/>
                </a:tc>
                <a:tc>
                  <a:txBody>
                    <a:bodyPr/>
                    <a:lstStyle/>
                    <a:p>
                      <a:pPr algn="ctr"/>
                      <a:r>
                        <a:rPr lang="en-US" sz="800" dirty="0"/>
                        <a:t>5</a:t>
                      </a:r>
                    </a:p>
                  </a:txBody>
                  <a:tcPr marL="23607" marR="23607" marT="23607" marB="23607"/>
                </a:tc>
                <a:extLst>
                  <a:ext uri="{0D108BD9-81ED-4DB2-BD59-A6C34878D82A}">
                    <a16:rowId xmlns:a16="http://schemas.microsoft.com/office/drawing/2014/main" val="1761882327"/>
                  </a:ext>
                </a:extLst>
              </a:tr>
            </a:tbl>
          </a:graphicData>
        </a:graphic>
      </p:graphicFrame>
      <p:graphicFrame>
        <p:nvGraphicFramePr>
          <p:cNvPr id="51" name="Table 50">
            <a:extLst>
              <a:ext uri="{FF2B5EF4-FFF2-40B4-BE49-F238E27FC236}">
                <a16:creationId xmlns:a16="http://schemas.microsoft.com/office/drawing/2014/main" id="{C264BDDA-3312-5105-7C37-7A41ED535330}"/>
              </a:ext>
            </a:extLst>
          </p:cNvPr>
          <p:cNvGraphicFramePr>
            <a:graphicFrameLocks noGrp="1"/>
          </p:cNvGraphicFramePr>
          <p:nvPr>
            <p:extLst>
              <p:ext uri="{D42A27DB-BD31-4B8C-83A1-F6EECF244321}">
                <p14:modId xmlns:p14="http://schemas.microsoft.com/office/powerpoint/2010/main" val="3789830850"/>
              </p:ext>
            </p:extLst>
          </p:nvPr>
        </p:nvGraphicFramePr>
        <p:xfrm>
          <a:off x="3071429" y="1333623"/>
          <a:ext cx="2474480" cy="1849831"/>
        </p:xfrm>
        <a:graphic>
          <a:graphicData uri="http://schemas.openxmlformats.org/drawingml/2006/table">
            <a:tbl>
              <a:tblPr firstRow="1" bandRow="1">
                <a:tableStyleId>{5940675A-B579-460E-94D1-54222C63F5DA}</a:tableStyleId>
              </a:tblPr>
              <a:tblGrid>
                <a:gridCol w="247448">
                  <a:extLst>
                    <a:ext uri="{9D8B030D-6E8A-4147-A177-3AD203B41FA5}">
                      <a16:colId xmlns:a16="http://schemas.microsoft.com/office/drawing/2014/main" val="996543840"/>
                    </a:ext>
                  </a:extLst>
                </a:gridCol>
                <a:gridCol w="247448">
                  <a:extLst>
                    <a:ext uri="{9D8B030D-6E8A-4147-A177-3AD203B41FA5}">
                      <a16:colId xmlns:a16="http://schemas.microsoft.com/office/drawing/2014/main" val="1272046325"/>
                    </a:ext>
                  </a:extLst>
                </a:gridCol>
                <a:gridCol w="247448">
                  <a:extLst>
                    <a:ext uri="{9D8B030D-6E8A-4147-A177-3AD203B41FA5}">
                      <a16:colId xmlns:a16="http://schemas.microsoft.com/office/drawing/2014/main" val="177767155"/>
                    </a:ext>
                  </a:extLst>
                </a:gridCol>
                <a:gridCol w="247448">
                  <a:extLst>
                    <a:ext uri="{9D8B030D-6E8A-4147-A177-3AD203B41FA5}">
                      <a16:colId xmlns:a16="http://schemas.microsoft.com/office/drawing/2014/main" val="1205545574"/>
                    </a:ext>
                  </a:extLst>
                </a:gridCol>
                <a:gridCol w="247448">
                  <a:extLst>
                    <a:ext uri="{9D8B030D-6E8A-4147-A177-3AD203B41FA5}">
                      <a16:colId xmlns:a16="http://schemas.microsoft.com/office/drawing/2014/main" val="3465396647"/>
                    </a:ext>
                  </a:extLst>
                </a:gridCol>
                <a:gridCol w="247448">
                  <a:extLst>
                    <a:ext uri="{9D8B030D-6E8A-4147-A177-3AD203B41FA5}">
                      <a16:colId xmlns:a16="http://schemas.microsoft.com/office/drawing/2014/main" val="1912069340"/>
                    </a:ext>
                  </a:extLst>
                </a:gridCol>
                <a:gridCol w="247448">
                  <a:extLst>
                    <a:ext uri="{9D8B030D-6E8A-4147-A177-3AD203B41FA5}">
                      <a16:colId xmlns:a16="http://schemas.microsoft.com/office/drawing/2014/main" val="3897436287"/>
                    </a:ext>
                  </a:extLst>
                </a:gridCol>
                <a:gridCol w="247448">
                  <a:extLst>
                    <a:ext uri="{9D8B030D-6E8A-4147-A177-3AD203B41FA5}">
                      <a16:colId xmlns:a16="http://schemas.microsoft.com/office/drawing/2014/main" val="2991430149"/>
                    </a:ext>
                  </a:extLst>
                </a:gridCol>
                <a:gridCol w="247448">
                  <a:extLst>
                    <a:ext uri="{9D8B030D-6E8A-4147-A177-3AD203B41FA5}">
                      <a16:colId xmlns:a16="http://schemas.microsoft.com/office/drawing/2014/main" val="3821391181"/>
                    </a:ext>
                  </a:extLst>
                </a:gridCol>
                <a:gridCol w="247448">
                  <a:extLst>
                    <a:ext uri="{9D8B030D-6E8A-4147-A177-3AD203B41FA5}">
                      <a16:colId xmlns:a16="http://schemas.microsoft.com/office/drawing/2014/main" val="403170523"/>
                    </a:ext>
                  </a:extLst>
                </a:gridCol>
              </a:tblGrid>
              <a:tr h="211779">
                <a:tc>
                  <a:txBody>
                    <a:bodyPr/>
                    <a:lstStyle/>
                    <a:p>
                      <a:pPr algn="ctr"/>
                      <a:endParaRPr lang="en-US" sz="800" b="0" dirty="0">
                        <a:solidFill>
                          <a:schemeClr val="bg1"/>
                        </a:solidFill>
                      </a:endParaRPr>
                    </a:p>
                  </a:txBody>
                  <a:tcPr marL="59961" marR="59961" marT="29980" marB="29980" anchor="ctr">
                    <a:solidFill>
                      <a:srgbClr val="156082"/>
                    </a:solidFill>
                  </a:tcPr>
                </a:tc>
                <a:tc>
                  <a:txBody>
                    <a:bodyPr/>
                    <a:lstStyle/>
                    <a:p>
                      <a:pPr algn="ctr"/>
                      <a:r>
                        <a:rPr lang="en-US" sz="800" b="0" dirty="0">
                          <a:solidFill>
                            <a:schemeClr val="bg1"/>
                          </a:solidFill>
                        </a:rPr>
                        <a:t>0</a:t>
                      </a:r>
                    </a:p>
                  </a:txBody>
                  <a:tcPr marL="59961" marR="59961" marT="29980" marB="29980" anchor="ctr">
                    <a:solidFill>
                      <a:srgbClr val="156082"/>
                    </a:solidFill>
                  </a:tcPr>
                </a:tc>
                <a:tc>
                  <a:txBody>
                    <a:bodyPr/>
                    <a:lstStyle/>
                    <a:p>
                      <a:pPr algn="ctr"/>
                      <a:r>
                        <a:rPr lang="en-US" sz="800" b="0" dirty="0">
                          <a:solidFill>
                            <a:schemeClr val="bg1"/>
                          </a:solidFill>
                        </a:rPr>
                        <a:t>1</a:t>
                      </a:r>
                    </a:p>
                  </a:txBody>
                  <a:tcPr marL="59961" marR="59961" marT="29980" marB="29980" anchor="ctr">
                    <a:solidFill>
                      <a:srgbClr val="156082"/>
                    </a:solidFill>
                  </a:tcPr>
                </a:tc>
                <a:tc>
                  <a:txBody>
                    <a:bodyPr/>
                    <a:lstStyle/>
                    <a:p>
                      <a:pPr algn="ctr"/>
                      <a:r>
                        <a:rPr lang="en-US" sz="800" b="0" dirty="0">
                          <a:solidFill>
                            <a:schemeClr val="bg1"/>
                          </a:solidFill>
                        </a:rPr>
                        <a:t>2</a:t>
                      </a:r>
                    </a:p>
                  </a:txBody>
                  <a:tcPr marL="59961" marR="59961" marT="29980" marB="29980" anchor="ctr">
                    <a:solidFill>
                      <a:srgbClr val="156082"/>
                    </a:solidFill>
                  </a:tcPr>
                </a:tc>
                <a:tc>
                  <a:txBody>
                    <a:bodyPr/>
                    <a:lstStyle/>
                    <a:p>
                      <a:pPr algn="ctr"/>
                      <a:r>
                        <a:rPr lang="en-US" sz="800" b="0" dirty="0">
                          <a:solidFill>
                            <a:schemeClr val="bg1"/>
                          </a:solidFill>
                        </a:rPr>
                        <a:t>3</a:t>
                      </a:r>
                    </a:p>
                  </a:txBody>
                  <a:tcPr marL="59961" marR="59961" marT="29980" marB="29980" anchor="ctr">
                    <a:solidFill>
                      <a:srgbClr val="156082"/>
                    </a:solidFill>
                  </a:tcPr>
                </a:tc>
                <a:tc>
                  <a:txBody>
                    <a:bodyPr/>
                    <a:lstStyle/>
                    <a:p>
                      <a:pPr algn="ctr"/>
                      <a:r>
                        <a:rPr lang="en-US" sz="800" b="0" dirty="0">
                          <a:solidFill>
                            <a:schemeClr val="bg1"/>
                          </a:solidFill>
                        </a:rPr>
                        <a:t>4</a:t>
                      </a:r>
                    </a:p>
                  </a:txBody>
                  <a:tcPr marL="59961" marR="59961" marT="29980" marB="29980" anchor="ctr">
                    <a:solidFill>
                      <a:srgbClr val="156082"/>
                    </a:solidFill>
                  </a:tcPr>
                </a:tc>
                <a:tc>
                  <a:txBody>
                    <a:bodyPr/>
                    <a:lstStyle/>
                    <a:p>
                      <a:pPr algn="ctr"/>
                      <a:r>
                        <a:rPr lang="en-US" sz="800" b="0" dirty="0">
                          <a:solidFill>
                            <a:schemeClr val="bg1"/>
                          </a:solidFill>
                        </a:rPr>
                        <a:t>5</a:t>
                      </a:r>
                    </a:p>
                  </a:txBody>
                  <a:tcPr marL="59961" marR="59961" marT="29980" marB="29980" anchor="ctr">
                    <a:solidFill>
                      <a:srgbClr val="156082"/>
                    </a:solidFill>
                  </a:tcPr>
                </a:tc>
                <a:tc>
                  <a:txBody>
                    <a:bodyPr/>
                    <a:lstStyle/>
                    <a:p>
                      <a:pPr algn="ctr"/>
                      <a:r>
                        <a:rPr lang="en-US" sz="800" b="0" dirty="0">
                          <a:solidFill>
                            <a:schemeClr val="bg1"/>
                          </a:solidFill>
                        </a:rPr>
                        <a:t>6</a:t>
                      </a:r>
                    </a:p>
                  </a:txBody>
                  <a:tcPr marL="59961" marR="59961" marT="29980" marB="29980" anchor="ctr">
                    <a:solidFill>
                      <a:srgbClr val="156082"/>
                    </a:solidFill>
                  </a:tcPr>
                </a:tc>
                <a:tc>
                  <a:txBody>
                    <a:bodyPr/>
                    <a:lstStyle/>
                    <a:p>
                      <a:pPr algn="ctr"/>
                      <a:r>
                        <a:rPr lang="en-US" sz="800" b="0" dirty="0">
                          <a:solidFill>
                            <a:schemeClr val="bg1"/>
                          </a:solidFill>
                        </a:rPr>
                        <a:t>7</a:t>
                      </a:r>
                    </a:p>
                  </a:txBody>
                  <a:tcPr marL="59961" marR="59961" marT="29980" marB="29980" anchor="ctr">
                    <a:solidFill>
                      <a:srgbClr val="156082"/>
                    </a:solidFill>
                  </a:tcPr>
                </a:tc>
                <a:tc>
                  <a:txBody>
                    <a:bodyPr/>
                    <a:lstStyle/>
                    <a:p>
                      <a:pPr algn="ctr"/>
                      <a:r>
                        <a:rPr lang="en-US" sz="800" b="0" dirty="0">
                          <a:solidFill>
                            <a:schemeClr val="bg1"/>
                          </a:solidFill>
                        </a:rPr>
                        <a:t>8</a:t>
                      </a:r>
                    </a:p>
                  </a:txBody>
                  <a:tcPr marL="59961" marR="59961" marT="29980" marB="29980" anchor="ctr">
                    <a:solidFill>
                      <a:srgbClr val="156082"/>
                    </a:solidFill>
                  </a:tcPr>
                </a:tc>
                <a:extLst>
                  <a:ext uri="{0D108BD9-81ED-4DB2-BD59-A6C34878D82A}">
                    <a16:rowId xmlns:a16="http://schemas.microsoft.com/office/drawing/2014/main" val="2976296692"/>
                  </a:ext>
                </a:extLst>
              </a:tr>
              <a:tr h="183012">
                <a:tc>
                  <a:txBody>
                    <a:bodyPr/>
                    <a:lstStyle/>
                    <a:p>
                      <a:pPr algn="ctr"/>
                      <a:r>
                        <a:rPr lang="en-US" sz="800" b="0" dirty="0">
                          <a:solidFill>
                            <a:schemeClr val="bg1"/>
                          </a:solidFill>
                        </a:rPr>
                        <a:t>0</a:t>
                      </a:r>
                    </a:p>
                  </a:txBody>
                  <a:tcPr marL="59961" marR="59961" marT="29980" marB="29980" anchor="ctr">
                    <a:solidFill>
                      <a:srgbClr val="156082"/>
                    </a:solidFill>
                  </a:tcP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dirty="0">
                        <a:solidFill>
                          <a:schemeClr val="bg2">
                            <a:lumMod val="25000"/>
                          </a:schemeClr>
                        </a:solidFill>
                      </a:endParaRPr>
                    </a:p>
                  </a:txBody>
                  <a:tcPr marL="59961" marR="59961" marT="29980" marB="29980" anchor="ctr"/>
                </a:tc>
                <a:tc>
                  <a:txBody>
                    <a:bodyPr/>
                    <a:lstStyle/>
                    <a:p>
                      <a:pPr algn="ctr"/>
                      <a:r>
                        <a:rPr lang="en-US" sz="800" b="1" dirty="0">
                          <a:solidFill>
                            <a:schemeClr val="bg2">
                              <a:lumMod val="25000"/>
                            </a:schemeClr>
                          </a:solidFill>
                        </a:rPr>
                        <a:t>s</a:t>
                      </a:r>
                      <a:r>
                        <a:rPr lang="en-US" sz="800" b="1" baseline="-25000" dirty="0">
                          <a:solidFill>
                            <a:schemeClr val="bg2">
                              <a:lumMod val="25000"/>
                            </a:schemeClr>
                          </a:solidFill>
                        </a:rPr>
                        <a:t>01</a:t>
                      </a:r>
                    </a:p>
                  </a:txBody>
                  <a:tcPr marL="59961" marR="59961" marT="29980" marB="29980" anchor="ctr"/>
                </a:tc>
                <a:tc>
                  <a:txBody>
                    <a:bodyPr/>
                    <a:lstStyle/>
                    <a:p>
                      <a:pPr algn="ctr"/>
                      <a:r>
                        <a:rPr lang="en-US" sz="800" b="1" dirty="0">
                          <a:solidFill>
                            <a:schemeClr val="bg2">
                              <a:lumMod val="25000"/>
                            </a:schemeClr>
                          </a:solidFill>
                        </a:rPr>
                        <a:t>s</a:t>
                      </a:r>
                      <a:r>
                        <a:rPr lang="en-US" sz="800" b="1" baseline="-25000" dirty="0">
                          <a:solidFill>
                            <a:schemeClr val="bg2">
                              <a:lumMod val="25000"/>
                            </a:schemeClr>
                          </a:solidFill>
                        </a:rPr>
                        <a:t>02</a:t>
                      </a:r>
                    </a:p>
                  </a:txBody>
                  <a:tcPr marL="59961" marR="59961" marT="29980" marB="29980" anchor="ctr"/>
                </a:tc>
                <a:tc>
                  <a:txBody>
                    <a:bodyPr/>
                    <a:lstStyle/>
                    <a:p>
                      <a:pPr algn="ctr"/>
                      <a:r>
                        <a:rPr lang="en-US" sz="800" b="1" dirty="0">
                          <a:solidFill>
                            <a:schemeClr val="bg2">
                              <a:lumMod val="25000"/>
                            </a:schemeClr>
                          </a:solidFill>
                        </a:rPr>
                        <a:t>s</a:t>
                      </a:r>
                      <a:r>
                        <a:rPr lang="en-US" sz="800" b="1" baseline="-25000" dirty="0">
                          <a:solidFill>
                            <a:schemeClr val="bg2">
                              <a:lumMod val="25000"/>
                            </a:schemeClr>
                          </a:solidFill>
                        </a:rPr>
                        <a:t>03</a:t>
                      </a: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3100968676"/>
                  </a:ext>
                </a:extLst>
              </a:tr>
              <a:tr h="144009">
                <a:tc>
                  <a:txBody>
                    <a:bodyPr/>
                    <a:lstStyle/>
                    <a:p>
                      <a:pPr algn="ctr"/>
                      <a:r>
                        <a:rPr lang="en-US" sz="800" b="0" dirty="0">
                          <a:solidFill>
                            <a:schemeClr val="bg1"/>
                          </a:solidFill>
                        </a:rPr>
                        <a:t>1</a:t>
                      </a:r>
                    </a:p>
                  </a:txBody>
                  <a:tcPr marL="59961" marR="59961" marT="29980" marB="29980" anchor="ctr">
                    <a:solidFill>
                      <a:srgbClr val="156082"/>
                    </a:solidFill>
                  </a:tcPr>
                </a:tc>
                <a:tc>
                  <a:txBody>
                    <a:bodyPr/>
                    <a:lstStyle/>
                    <a:p>
                      <a:pPr algn="ctr"/>
                      <a:r>
                        <a:rPr lang="en-US" sz="800" b="1" dirty="0">
                          <a:solidFill>
                            <a:schemeClr val="bg2">
                              <a:lumMod val="25000"/>
                            </a:schemeClr>
                          </a:solidFill>
                        </a:rPr>
                        <a:t>s</a:t>
                      </a:r>
                      <a:r>
                        <a:rPr lang="en-US" sz="800" b="1" baseline="-25000" dirty="0">
                          <a:solidFill>
                            <a:schemeClr val="bg2">
                              <a:lumMod val="25000"/>
                            </a:schemeClr>
                          </a:solidFill>
                        </a:rPr>
                        <a:t>10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12</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13</a:t>
                      </a: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2247713214"/>
                  </a:ext>
                </a:extLst>
              </a:tr>
              <a:tr h="143284">
                <a:tc>
                  <a:txBody>
                    <a:bodyPr/>
                    <a:lstStyle/>
                    <a:p>
                      <a:pPr algn="ctr"/>
                      <a:r>
                        <a:rPr lang="en-US" sz="800" b="0" dirty="0">
                          <a:solidFill>
                            <a:schemeClr val="bg1"/>
                          </a:solidFill>
                        </a:rPr>
                        <a:t>2</a:t>
                      </a:r>
                    </a:p>
                  </a:txBody>
                  <a:tcPr marL="59961" marR="59961" marT="29980" marB="29980" anchor="ctr">
                    <a:solidFill>
                      <a:srgbClr val="15608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20</a:t>
                      </a:r>
                    </a:p>
                  </a:txBody>
                  <a:tcPr marL="59961" marR="59961" marT="29980" marB="29980" anchor="ctr"/>
                </a:tc>
                <a:tc>
                  <a:txBody>
                    <a:bodyPr/>
                    <a:lstStyle/>
                    <a:p>
                      <a:pPr algn="ctr"/>
                      <a:r>
                        <a:rPr lang="en-US" sz="800" b="1" dirty="0">
                          <a:solidFill>
                            <a:schemeClr val="bg2">
                              <a:lumMod val="25000"/>
                            </a:schemeClr>
                          </a:solidFill>
                        </a:rPr>
                        <a:t>s</a:t>
                      </a:r>
                      <a:r>
                        <a:rPr lang="en-US" sz="800" b="1" baseline="-25000" dirty="0">
                          <a:solidFill>
                            <a:schemeClr val="bg2">
                              <a:lumMod val="25000"/>
                            </a:schemeClr>
                          </a:solidFill>
                        </a:rPr>
                        <a:t>21</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23</a:t>
                      </a: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1867497743"/>
                  </a:ext>
                </a:extLst>
              </a:tr>
              <a:tr h="0">
                <a:tc>
                  <a:txBody>
                    <a:bodyPr/>
                    <a:lstStyle/>
                    <a:p>
                      <a:pPr algn="ctr"/>
                      <a:r>
                        <a:rPr lang="en-US" sz="800" b="0" dirty="0">
                          <a:solidFill>
                            <a:schemeClr val="bg1"/>
                          </a:solidFill>
                        </a:rPr>
                        <a:t>3</a:t>
                      </a:r>
                    </a:p>
                  </a:txBody>
                  <a:tcPr marL="59961" marR="59961" marT="29980" marB="29980" anchor="ctr">
                    <a:solidFill>
                      <a:srgbClr val="15608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30</a:t>
                      </a:r>
                    </a:p>
                  </a:txBody>
                  <a:tcPr marL="59961" marR="59961" marT="29980" marB="29980" anchor="ctr"/>
                </a:tc>
                <a:tc>
                  <a:txBody>
                    <a:bodyPr/>
                    <a:lstStyle/>
                    <a:p>
                      <a:pPr algn="ctr"/>
                      <a:r>
                        <a:rPr lang="en-US" sz="800" b="1" dirty="0">
                          <a:solidFill>
                            <a:schemeClr val="bg2">
                              <a:lumMod val="25000"/>
                            </a:schemeClr>
                          </a:solidFill>
                        </a:rPr>
                        <a:t>s</a:t>
                      </a:r>
                      <a:r>
                        <a:rPr lang="en-US" sz="800" b="1" baseline="-25000" dirty="0">
                          <a:solidFill>
                            <a:schemeClr val="bg2">
                              <a:lumMod val="25000"/>
                            </a:schemeClr>
                          </a:solidFill>
                        </a:rPr>
                        <a:t>31</a:t>
                      </a:r>
                    </a:p>
                  </a:txBody>
                  <a:tcPr marL="59961" marR="59961" marT="29980" marB="29980" anchor="ctr"/>
                </a:tc>
                <a:tc>
                  <a:txBody>
                    <a:bodyPr/>
                    <a:lstStyle/>
                    <a:p>
                      <a:pPr algn="ctr"/>
                      <a:r>
                        <a:rPr lang="en-US" sz="800" b="1" dirty="0">
                          <a:solidFill>
                            <a:schemeClr val="bg2">
                              <a:lumMod val="25000"/>
                            </a:schemeClr>
                          </a:solidFill>
                        </a:rPr>
                        <a:t>s</a:t>
                      </a:r>
                      <a:r>
                        <a:rPr lang="en-US" sz="800" b="1" baseline="-25000" dirty="0">
                          <a:solidFill>
                            <a:schemeClr val="bg2">
                              <a:lumMod val="25000"/>
                            </a:schemeClr>
                          </a:solidFill>
                        </a:rPr>
                        <a:t>32</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3679134454"/>
                  </a:ext>
                </a:extLst>
              </a:tr>
              <a:tr h="0">
                <a:tc>
                  <a:txBody>
                    <a:bodyPr/>
                    <a:lstStyle/>
                    <a:p>
                      <a:pPr algn="ctr"/>
                      <a:r>
                        <a:rPr lang="en-US" sz="800" b="0" dirty="0">
                          <a:solidFill>
                            <a:schemeClr val="bg1"/>
                          </a:solidFill>
                        </a:rPr>
                        <a:t>4</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45</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extLst>
                  <a:ext uri="{0D108BD9-81ED-4DB2-BD59-A6C34878D82A}">
                    <a16:rowId xmlns:a16="http://schemas.microsoft.com/office/drawing/2014/main" val="1687148530"/>
                  </a:ext>
                </a:extLst>
              </a:tr>
              <a:tr h="0">
                <a:tc>
                  <a:txBody>
                    <a:bodyPr/>
                    <a:lstStyle/>
                    <a:p>
                      <a:pPr algn="ctr"/>
                      <a:r>
                        <a:rPr lang="en-US" sz="800" b="0" dirty="0">
                          <a:solidFill>
                            <a:schemeClr val="bg1"/>
                          </a:solidFill>
                        </a:rPr>
                        <a:t>5</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54</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56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extLst>
                  <a:ext uri="{0D108BD9-81ED-4DB2-BD59-A6C34878D82A}">
                    <a16:rowId xmlns:a16="http://schemas.microsoft.com/office/drawing/2014/main" val="1368150995"/>
                  </a:ext>
                </a:extLst>
              </a:tr>
              <a:tr h="0">
                <a:tc>
                  <a:txBody>
                    <a:bodyPr/>
                    <a:lstStyle/>
                    <a:p>
                      <a:pPr algn="ctr"/>
                      <a:r>
                        <a:rPr lang="en-US" sz="800" b="0" dirty="0">
                          <a:solidFill>
                            <a:schemeClr val="bg1"/>
                          </a:solidFill>
                        </a:rPr>
                        <a:t>6</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64</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65</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extLst>
                  <a:ext uri="{0D108BD9-81ED-4DB2-BD59-A6C34878D82A}">
                    <a16:rowId xmlns:a16="http://schemas.microsoft.com/office/drawing/2014/main" val="1174481698"/>
                  </a:ext>
                </a:extLst>
              </a:tr>
              <a:tr h="0">
                <a:tc>
                  <a:txBody>
                    <a:bodyPr/>
                    <a:lstStyle/>
                    <a:p>
                      <a:pPr algn="ctr"/>
                      <a:r>
                        <a:rPr lang="en-US" sz="800" b="0" dirty="0">
                          <a:solidFill>
                            <a:schemeClr val="bg1"/>
                          </a:solidFill>
                        </a:rPr>
                        <a:t>7</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extLst>
                  <a:ext uri="{0D108BD9-81ED-4DB2-BD59-A6C34878D82A}">
                    <a16:rowId xmlns:a16="http://schemas.microsoft.com/office/drawing/2014/main" val="3862001633"/>
                  </a:ext>
                </a:extLst>
              </a:tr>
              <a:tr h="0">
                <a:tc>
                  <a:txBody>
                    <a:bodyPr/>
                    <a:lstStyle/>
                    <a:p>
                      <a:pPr algn="ctr"/>
                      <a:r>
                        <a:rPr lang="en-US" sz="800" b="0" dirty="0">
                          <a:solidFill>
                            <a:schemeClr val="bg1"/>
                          </a:solidFill>
                        </a:rPr>
                        <a:t>8</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2">
                              <a:lumMod val="25000"/>
                            </a:schemeClr>
                          </a:solidFill>
                        </a:rPr>
                        <a:t>s</a:t>
                      </a:r>
                      <a:r>
                        <a:rPr lang="en-US" sz="800" b="1" baseline="-25000" dirty="0">
                          <a:solidFill>
                            <a:schemeClr val="bg2">
                              <a:lumMod val="25000"/>
                            </a:schemeClr>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extLst>
                  <a:ext uri="{0D108BD9-81ED-4DB2-BD59-A6C34878D82A}">
                    <a16:rowId xmlns:a16="http://schemas.microsoft.com/office/drawing/2014/main" val="2892426492"/>
                  </a:ext>
                </a:extLst>
              </a:tr>
            </a:tbl>
          </a:graphicData>
        </a:graphic>
      </p:graphicFrame>
      <p:sp>
        <p:nvSpPr>
          <p:cNvPr id="62" name="TextBox 61">
            <a:extLst>
              <a:ext uri="{FF2B5EF4-FFF2-40B4-BE49-F238E27FC236}">
                <a16:creationId xmlns:a16="http://schemas.microsoft.com/office/drawing/2014/main" id="{9A1668D4-7CB1-36F7-31EA-A9747C8BA499}"/>
              </a:ext>
            </a:extLst>
          </p:cNvPr>
          <p:cNvSpPr txBox="1"/>
          <p:nvPr/>
        </p:nvSpPr>
        <p:spPr>
          <a:xfrm>
            <a:off x="5737046" y="1385235"/>
            <a:ext cx="1334020" cy="261610"/>
          </a:xfrm>
          <a:prstGeom prst="rect">
            <a:avLst/>
          </a:prstGeom>
          <a:noFill/>
        </p:spPr>
        <p:txBody>
          <a:bodyPr wrap="none" rtlCol="0">
            <a:spAutoFit/>
          </a:bodyPr>
          <a:lstStyle>
            <a:defPPr>
              <a:defRPr lang="en-US"/>
            </a:defPPr>
            <a:lvl1pPr>
              <a:defRPr sz="1200"/>
            </a:lvl1pPr>
          </a:lstStyle>
          <a:p>
            <a:r>
              <a:rPr lang="en-US" sz="1100" b="1" dirty="0"/>
              <a:t>COO (edge_index)</a:t>
            </a:r>
          </a:p>
        </p:txBody>
      </p:sp>
      <p:graphicFrame>
        <p:nvGraphicFramePr>
          <p:cNvPr id="63" name="Table 62">
            <a:extLst>
              <a:ext uri="{FF2B5EF4-FFF2-40B4-BE49-F238E27FC236}">
                <a16:creationId xmlns:a16="http://schemas.microsoft.com/office/drawing/2014/main" id="{E4C15E2D-C1DA-ED89-0164-DBDFE7B77C68}"/>
              </a:ext>
            </a:extLst>
          </p:cNvPr>
          <p:cNvGraphicFramePr>
            <a:graphicFrameLocks noGrp="1"/>
          </p:cNvGraphicFramePr>
          <p:nvPr>
            <p:extLst>
              <p:ext uri="{D42A27DB-BD31-4B8C-83A1-F6EECF244321}">
                <p14:modId xmlns:p14="http://schemas.microsoft.com/office/powerpoint/2010/main" val="921109270"/>
              </p:ext>
            </p:extLst>
          </p:nvPr>
        </p:nvGraphicFramePr>
        <p:xfrm>
          <a:off x="5879321" y="2021273"/>
          <a:ext cx="1013858" cy="3293302"/>
        </p:xfrm>
        <a:graphic>
          <a:graphicData uri="http://schemas.openxmlformats.org/drawingml/2006/table">
            <a:tbl>
              <a:tblPr firstRow="1" bandRow="1">
                <a:tableStyleId>{B301B821-A1FF-4177-AEE7-76D212191A09}</a:tableStyleId>
              </a:tblPr>
              <a:tblGrid>
                <a:gridCol w="278801">
                  <a:extLst>
                    <a:ext uri="{9D8B030D-6E8A-4147-A177-3AD203B41FA5}">
                      <a16:colId xmlns:a16="http://schemas.microsoft.com/office/drawing/2014/main" val="483130676"/>
                    </a:ext>
                  </a:extLst>
                </a:gridCol>
                <a:gridCol w="287574">
                  <a:extLst>
                    <a:ext uri="{9D8B030D-6E8A-4147-A177-3AD203B41FA5}">
                      <a16:colId xmlns:a16="http://schemas.microsoft.com/office/drawing/2014/main" val="3068890240"/>
                    </a:ext>
                  </a:extLst>
                </a:gridCol>
                <a:gridCol w="447483">
                  <a:extLst>
                    <a:ext uri="{9D8B030D-6E8A-4147-A177-3AD203B41FA5}">
                      <a16:colId xmlns:a16="http://schemas.microsoft.com/office/drawing/2014/main" val="1070281204"/>
                    </a:ext>
                  </a:extLst>
                </a:gridCol>
              </a:tblGrid>
              <a:tr h="201342">
                <a:tc>
                  <a:txBody>
                    <a:bodyPr/>
                    <a:lstStyle/>
                    <a:p>
                      <a:pPr algn="ctr"/>
                      <a:r>
                        <a:rPr lang="en-US" sz="800" b="0" dirty="0"/>
                        <a:t>src</a:t>
                      </a:r>
                    </a:p>
                  </a:txBody>
                  <a:tcPr marL="59961" marR="59961" marT="29980" marB="29980">
                    <a:solidFill>
                      <a:schemeClr val="accent1">
                        <a:lumMod val="75000"/>
                      </a:schemeClr>
                    </a:solidFill>
                  </a:tcPr>
                </a:tc>
                <a:tc>
                  <a:txBody>
                    <a:bodyPr/>
                    <a:lstStyle/>
                    <a:p>
                      <a:pPr algn="ctr"/>
                      <a:r>
                        <a:rPr lang="en-US" sz="800" b="0" dirty="0"/>
                        <a:t>dst</a:t>
                      </a:r>
                    </a:p>
                  </a:txBody>
                  <a:tcPr marL="59961" marR="59961" marT="29980" marB="29980">
                    <a:solidFill>
                      <a:schemeClr val="accent1">
                        <a:lumMod val="75000"/>
                      </a:schemeClr>
                    </a:solidFill>
                  </a:tcPr>
                </a:tc>
                <a:tc>
                  <a:txBody>
                    <a:bodyPr/>
                    <a:lstStyle/>
                    <a:p>
                      <a:pPr algn="ctr"/>
                      <a:r>
                        <a:rPr lang="en-US" sz="800" b="0" dirty="0"/>
                        <a:t>weight</a:t>
                      </a:r>
                    </a:p>
                  </a:txBody>
                  <a:tcPr marL="59961" marR="59961" marT="29980" marB="29980">
                    <a:solidFill>
                      <a:schemeClr val="accent1">
                        <a:lumMod val="75000"/>
                      </a:schemeClr>
                    </a:solidFill>
                  </a:tcPr>
                </a:tc>
                <a:extLst>
                  <a:ext uri="{0D108BD9-81ED-4DB2-BD59-A6C34878D82A}">
                    <a16:rowId xmlns:a16="http://schemas.microsoft.com/office/drawing/2014/main" val="3669101357"/>
                  </a:ext>
                </a:extLst>
              </a:tr>
              <a:tr h="179882">
                <a:tc>
                  <a:txBody>
                    <a:bodyPr/>
                    <a:lstStyle/>
                    <a:p>
                      <a:pPr algn="ctr"/>
                      <a:r>
                        <a:rPr lang="en-US" sz="800" dirty="0"/>
                        <a:t>0</a:t>
                      </a:r>
                    </a:p>
                  </a:txBody>
                  <a:tcPr marL="59961" marR="59961" marT="29980" marB="29980"/>
                </a:tc>
                <a:tc>
                  <a:txBody>
                    <a:bodyPr/>
                    <a:lstStyle/>
                    <a:p>
                      <a:pPr algn="ctr"/>
                      <a:r>
                        <a:rPr lang="en-US" sz="800" dirty="0"/>
                        <a:t>1</a:t>
                      </a:r>
                    </a:p>
                  </a:txBody>
                  <a:tcPr marL="59961" marR="59961" marT="29980" marB="29980"/>
                </a:tc>
                <a:tc>
                  <a:txBody>
                    <a:bodyPr/>
                    <a:lstStyle/>
                    <a:p>
                      <a:pPr algn="ctr"/>
                      <a:r>
                        <a:rPr lang="en-US" sz="800" dirty="0"/>
                        <a:t>s</a:t>
                      </a:r>
                      <a:r>
                        <a:rPr lang="en-US" sz="800" baseline="-25000" dirty="0"/>
                        <a:t>01</a:t>
                      </a:r>
                    </a:p>
                  </a:txBody>
                  <a:tcPr marL="59961" marR="59961" marT="29980" marB="29980"/>
                </a:tc>
                <a:extLst>
                  <a:ext uri="{0D108BD9-81ED-4DB2-BD59-A6C34878D82A}">
                    <a16:rowId xmlns:a16="http://schemas.microsoft.com/office/drawing/2014/main" val="3192555688"/>
                  </a:ext>
                </a:extLst>
              </a:tr>
              <a:tr h="179882">
                <a:tc>
                  <a:txBody>
                    <a:bodyPr/>
                    <a:lstStyle/>
                    <a:p>
                      <a:pPr algn="ctr"/>
                      <a:r>
                        <a:rPr lang="en-US" sz="800" dirty="0"/>
                        <a:t>0</a:t>
                      </a:r>
                    </a:p>
                  </a:txBody>
                  <a:tcPr marL="59961" marR="59961" marT="29980" marB="29980"/>
                </a:tc>
                <a:tc>
                  <a:txBody>
                    <a:bodyPr/>
                    <a:lstStyle/>
                    <a:p>
                      <a:pPr algn="ctr"/>
                      <a:r>
                        <a:rPr lang="en-US" sz="800" dirty="0"/>
                        <a:t>2</a:t>
                      </a:r>
                    </a:p>
                  </a:txBody>
                  <a:tcPr marL="59961" marR="59961" marT="29980" marB="299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02</a:t>
                      </a:r>
                    </a:p>
                  </a:txBody>
                  <a:tcPr marL="59961" marR="59961" marT="29980" marB="29980"/>
                </a:tc>
                <a:extLst>
                  <a:ext uri="{0D108BD9-81ED-4DB2-BD59-A6C34878D82A}">
                    <a16:rowId xmlns:a16="http://schemas.microsoft.com/office/drawing/2014/main" val="1826828006"/>
                  </a:ext>
                </a:extLst>
              </a:tr>
              <a:tr h="179882">
                <a:tc>
                  <a:txBody>
                    <a:bodyPr/>
                    <a:lstStyle/>
                    <a:p>
                      <a:pPr algn="ctr"/>
                      <a:r>
                        <a:rPr lang="en-US" sz="800" dirty="0"/>
                        <a:t>1</a:t>
                      </a:r>
                    </a:p>
                  </a:txBody>
                  <a:tcPr marL="59961" marR="59961" marT="29980" marB="29980"/>
                </a:tc>
                <a:tc>
                  <a:txBody>
                    <a:bodyPr/>
                    <a:lstStyle/>
                    <a:p>
                      <a:pPr algn="ctr"/>
                      <a:r>
                        <a:rPr lang="en-US" sz="800" dirty="0"/>
                        <a:t>0</a:t>
                      </a:r>
                    </a:p>
                  </a:txBody>
                  <a:tcPr marL="59961" marR="59961" marT="29980" marB="29980"/>
                </a:tc>
                <a:tc>
                  <a:txBody>
                    <a:bodyPr/>
                    <a:lstStyle/>
                    <a:p>
                      <a:pPr algn="ctr"/>
                      <a:r>
                        <a:rPr lang="en-US" sz="800" dirty="0"/>
                        <a:t>s</a:t>
                      </a:r>
                      <a:r>
                        <a:rPr lang="en-US" sz="800" baseline="-25000" dirty="0"/>
                        <a:t>10</a:t>
                      </a:r>
                      <a:endParaRPr lang="en-US" sz="800" dirty="0"/>
                    </a:p>
                  </a:txBody>
                  <a:tcPr marL="59961" marR="59961" marT="29980" marB="29980"/>
                </a:tc>
                <a:extLst>
                  <a:ext uri="{0D108BD9-81ED-4DB2-BD59-A6C34878D82A}">
                    <a16:rowId xmlns:a16="http://schemas.microsoft.com/office/drawing/2014/main" val="3467404355"/>
                  </a:ext>
                </a:extLst>
              </a:tr>
              <a:tr h="179882">
                <a:tc>
                  <a:txBody>
                    <a:bodyPr/>
                    <a:lstStyle/>
                    <a:p>
                      <a:pPr algn="ctr"/>
                      <a:r>
                        <a:rPr lang="en-US" sz="800" dirty="0"/>
                        <a:t>1</a:t>
                      </a:r>
                    </a:p>
                  </a:txBody>
                  <a:tcPr marL="59961" marR="59961" marT="29980" marB="29980"/>
                </a:tc>
                <a:tc>
                  <a:txBody>
                    <a:bodyPr/>
                    <a:lstStyle/>
                    <a:p>
                      <a:pPr algn="ctr"/>
                      <a:r>
                        <a:rPr lang="en-US" sz="800" dirty="0"/>
                        <a:t>2</a:t>
                      </a:r>
                    </a:p>
                  </a:txBody>
                  <a:tcPr marL="59961" marR="59961" marT="29980" marB="29980"/>
                </a:tc>
                <a:tc>
                  <a:txBody>
                    <a:bodyPr/>
                    <a:lstStyle/>
                    <a:p>
                      <a:pPr algn="ctr"/>
                      <a:r>
                        <a:rPr lang="en-US" sz="800" dirty="0"/>
                        <a:t>s</a:t>
                      </a:r>
                      <a:r>
                        <a:rPr lang="en-US" sz="800" baseline="-25000" dirty="0"/>
                        <a:t>12</a:t>
                      </a:r>
                      <a:endParaRPr lang="en-US" sz="800" dirty="0"/>
                    </a:p>
                  </a:txBody>
                  <a:tcPr marL="59961" marR="59961" marT="29980" marB="29980"/>
                </a:tc>
                <a:extLst>
                  <a:ext uri="{0D108BD9-81ED-4DB2-BD59-A6C34878D82A}">
                    <a16:rowId xmlns:a16="http://schemas.microsoft.com/office/drawing/2014/main" val="1588549860"/>
                  </a:ext>
                </a:extLst>
              </a:tr>
              <a:tr h="179882">
                <a:tc>
                  <a:txBody>
                    <a:bodyPr/>
                    <a:lstStyle/>
                    <a:p>
                      <a:pPr algn="ctr"/>
                      <a:r>
                        <a:rPr lang="en-US" sz="800" dirty="0"/>
                        <a:t>2</a:t>
                      </a:r>
                    </a:p>
                  </a:txBody>
                  <a:tcPr marL="59961" marR="59961" marT="29980" marB="29980"/>
                </a:tc>
                <a:tc>
                  <a:txBody>
                    <a:bodyPr/>
                    <a:lstStyle/>
                    <a:p>
                      <a:pPr algn="ctr"/>
                      <a:r>
                        <a:rPr lang="en-US" sz="800" dirty="0"/>
                        <a:t>0</a:t>
                      </a:r>
                    </a:p>
                  </a:txBody>
                  <a:tcPr marL="59961" marR="59961" marT="29980" marB="29980"/>
                </a:tc>
                <a:tc>
                  <a:txBody>
                    <a:bodyPr/>
                    <a:lstStyle/>
                    <a:p>
                      <a:pPr algn="ctr"/>
                      <a:r>
                        <a:rPr lang="en-US" sz="800" dirty="0"/>
                        <a:t>s</a:t>
                      </a:r>
                      <a:r>
                        <a:rPr lang="en-US" sz="800" baseline="-25000" dirty="0"/>
                        <a:t>20</a:t>
                      </a:r>
                      <a:endParaRPr lang="en-US" sz="800" dirty="0"/>
                    </a:p>
                  </a:txBody>
                  <a:tcPr marL="59961" marR="59961" marT="29980" marB="29980"/>
                </a:tc>
                <a:extLst>
                  <a:ext uri="{0D108BD9-81ED-4DB2-BD59-A6C34878D82A}">
                    <a16:rowId xmlns:a16="http://schemas.microsoft.com/office/drawing/2014/main" val="2066552466"/>
                  </a:ext>
                </a:extLst>
              </a:tr>
              <a:tr h="179882">
                <a:tc>
                  <a:txBody>
                    <a:bodyPr/>
                    <a:lstStyle/>
                    <a:p>
                      <a:pPr algn="ctr"/>
                      <a:r>
                        <a:rPr lang="en-US" sz="800" dirty="0"/>
                        <a:t>2</a:t>
                      </a:r>
                    </a:p>
                  </a:txBody>
                  <a:tcPr marL="59961" marR="59961" marT="29980" marB="29980"/>
                </a:tc>
                <a:tc>
                  <a:txBody>
                    <a:bodyPr/>
                    <a:lstStyle/>
                    <a:p>
                      <a:pPr algn="ctr"/>
                      <a:r>
                        <a:rPr lang="en-US" sz="800" dirty="0"/>
                        <a:t>3</a:t>
                      </a:r>
                    </a:p>
                  </a:txBody>
                  <a:tcPr marL="59961" marR="59961" marT="29980" marB="299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23</a:t>
                      </a:r>
                      <a:endParaRPr lang="en-US" sz="800" dirty="0"/>
                    </a:p>
                  </a:txBody>
                  <a:tcPr marL="59961" marR="59961" marT="29980" marB="29980"/>
                </a:tc>
                <a:extLst>
                  <a:ext uri="{0D108BD9-81ED-4DB2-BD59-A6C34878D82A}">
                    <a16:rowId xmlns:a16="http://schemas.microsoft.com/office/drawing/2014/main" val="3911554028"/>
                  </a:ext>
                </a:extLst>
              </a:tr>
              <a:tr h="179882">
                <a:tc>
                  <a:txBody>
                    <a:bodyPr/>
                    <a:lstStyle/>
                    <a:p>
                      <a:pPr algn="ctr"/>
                      <a:r>
                        <a:rPr lang="en-US" sz="800" dirty="0"/>
                        <a:t>3</a:t>
                      </a:r>
                    </a:p>
                  </a:txBody>
                  <a:tcPr marL="59961" marR="59961" marT="29980" marB="29980"/>
                </a:tc>
                <a:tc>
                  <a:txBody>
                    <a:bodyPr/>
                    <a:lstStyle/>
                    <a:p>
                      <a:pPr algn="ctr"/>
                      <a:r>
                        <a:rPr lang="en-US" sz="800" dirty="0"/>
                        <a:t>1</a:t>
                      </a:r>
                    </a:p>
                  </a:txBody>
                  <a:tcPr marL="59961" marR="59961" marT="29980" marB="29980"/>
                </a:tc>
                <a:tc>
                  <a:txBody>
                    <a:bodyPr/>
                    <a:lstStyle/>
                    <a:p>
                      <a:pPr algn="ctr"/>
                      <a:r>
                        <a:rPr lang="en-US" sz="800" dirty="0"/>
                        <a:t>s</a:t>
                      </a:r>
                      <a:r>
                        <a:rPr lang="en-US" sz="800" baseline="-25000" dirty="0"/>
                        <a:t>31</a:t>
                      </a:r>
                      <a:endParaRPr lang="en-US" sz="800" dirty="0"/>
                    </a:p>
                  </a:txBody>
                  <a:tcPr marL="59961" marR="59961" marT="29980" marB="29980"/>
                </a:tc>
                <a:extLst>
                  <a:ext uri="{0D108BD9-81ED-4DB2-BD59-A6C34878D82A}">
                    <a16:rowId xmlns:a16="http://schemas.microsoft.com/office/drawing/2014/main" val="1316939636"/>
                  </a:ext>
                </a:extLst>
              </a:tr>
              <a:tr h="179882">
                <a:tc>
                  <a:txBody>
                    <a:bodyPr/>
                    <a:lstStyle/>
                    <a:p>
                      <a:pPr algn="ctr"/>
                      <a:r>
                        <a:rPr lang="en-US" sz="800" dirty="0"/>
                        <a:t>3</a:t>
                      </a:r>
                    </a:p>
                  </a:txBody>
                  <a:tcPr marL="59961" marR="59961" marT="29980" marB="29980"/>
                </a:tc>
                <a:tc>
                  <a:txBody>
                    <a:bodyPr/>
                    <a:lstStyle/>
                    <a:p>
                      <a:pPr algn="ctr"/>
                      <a:r>
                        <a:rPr lang="en-US" sz="800" dirty="0"/>
                        <a:t>2</a:t>
                      </a:r>
                    </a:p>
                  </a:txBody>
                  <a:tcPr marL="59961" marR="59961" marT="29980" marB="29980"/>
                </a:tc>
                <a:tc>
                  <a:txBody>
                    <a:bodyPr/>
                    <a:lstStyle/>
                    <a:p>
                      <a:pPr algn="ctr"/>
                      <a:r>
                        <a:rPr lang="en-US" sz="800" dirty="0"/>
                        <a:t>s</a:t>
                      </a:r>
                      <a:r>
                        <a:rPr lang="en-US" sz="800" baseline="-25000" dirty="0"/>
                        <a:t>32</a:t>
                      </a:r>
                      <a:endParaRPr lang="en-US" sz="800" dirty="0"/>
                    </a:p>
                  </a:txBody>
                  <a:tcPr marL="59961" marR="59961" marT="29980" marB="29980"/>
                </a:tc>
                <a:extLst>
                  <a:ext uri="{0D108BD9-81ED-4DB2-BD59-A6C34878D82A}">
                    <a16:rowId xmlns:a16="http://schemas.microsoft.com/office/drawing/2014/main" val="2215452779"/>
                  </a:ext>
                </a:extLst>
              </a:tr>
              <a:tr h="179882">
                <a:tc>
                  <a:txBody>
                    <a:bodyPr/>
                    <a:lstStyle/>
                    <a:p>
                      <a:pPr algn="ctr"/>
                      <a:r>
                        <a:rPr lang="en-US" sz="800" dirty="0"/>
                        <a:t>4</a:t>
                      </a:r>
                    </a:p>
                  </a:txBody>
                  <a:tcPr marL="59961" marR="59961" marT="29980" marB="29980"/>
                </a:tc>
                <a:tc>
                  <a:txBody>
                    <a:bodyPr/>
                    <a:lstStyle/>
                    <a:p>
                      <a:pPr algn="ctr"/>
                      <a:r>
                        <a:rPr lang="en-US" sz="800" dirty="0"/>
                        <a:t>6</a:t>
                      </a:r>
                    </a:p>
                  </a:txBody>
                  <a:tcPr marL="59961" marR="59961" marT="29980" marB="29980"/>
                </a:tc>
                <a:tc>
                  <a:txBody>
                    <a:bodyPr/>
                    <a:lstStyle/>
                    <a:p>
                      <a:pPr algn="ctr"/>
                      <a:r>
                        <a:rPr lang="en-US" sz="800" dirty="0"/>
                        <a:t>s</a:t>
                      </a:r>
                      <a:r>
                        <a:rPr lang="en-US" sz="800" baseline="-25000" dirty="0"/>
                        <a:t>46</a:t>
                      </a:r>
                      <a:endParaRPr lang="en-US" sz="800" dirty="0"/>
                    </a:p>
                  </a:txBody>
                  <a:tcPr marL="59961" marR="59961" marT="29980" marB="29980"/>
                </a:tc>
                <a:extLst>
                  <a:ext uri="{0D108BD9-81ED-4DB2-BD59-A6C34878D82A}">
                    <a16:rowId xmlns:a16="http://schemas.microsoft.com/office/drawing/2014/main" val="3652499460"/>
                  </a:ext>
                </a:extLst>
              </a:tr>
              <a:tr h="179882">
                <a:tc>
                  <a:txBody>
                    <a:bodyPr/>
                    <a:lstStyle/>
                    <a:p>
                      <a:pPr algn="ctr"/>
                      <a:r>
                        <a:rPr lang="en-US" sz="800" dirty="0"/>
                        <a:t>4</a:t>
                      </a:r>
                    </a:p>
                  </a:txBody>
                  <a:tcPr marL="59961" marR="59961" marT="29980" marB="29980"/>
                </a:tc>
                <a:tc>
                  <a:txBody>
                    <a:bodyPr/>
                    <a:lstStyle/>
                    <a:p>
                      <a:pPr algn="ctr"/>
                      <a:r>
                        <a:rPr lang="en-US" sz="800" dirty="0"/>
                        <a:t>7</a:t>
                      </a:r>
                    </a:p>
                  </a:txBody>
                  <a:tcPr marL="59961" marR="59961" marT="29980" marB="29980"/>
                </a:tc>
                <a:tc>
                  <a:txBody>
                    <a:bodyPr/>
                    <a:lstStyle/>
                    <a:p>
                      <a:pPr algn="ctr"/>
                      <a:r>
                        <a:rPr lang="en-US" sz="800" dirty="0"/>
                        <a:t>s</a:t>
                      </a:r>
                      <a:r>
                        <a:rPr lang="en-US" sz="800" baseline="-25000" dirty="0"/>
                        <a:t>47</a:t>
                      </a:r>
                      <a:endParaRPr lang="en-US" sz="800" dirty="0"/>
                    </a:p>
                  </a:txBody>
                  <a:tcPr marL="59961" marR="59961" marT="29980" marB="29980"/>
                </a:tc>
                <a:extLst>
                  <a:ext uri="{0D108BD9-81ED-4DB2-BD59-A6C34878D82A}">
                    <a16:rowId xmlns:a16="http://schemas.microsoft.com/office/drawing/2014/main" val="2327421027"/>
                  </a:ext>
                </a:extLst>
              </a:tr>
              <a:tr h="179882">
                <a:tc>
                  <a:txBody>
                    <a:bodyPr/>
                    <a:lstStyle/>
                    <a:p>
                      <a:pPr algn="ctr"/>
                      <a:r>
                        <a:rPr lang="en-US" sz="800" dirty="0"/>
                        <a:t>4</a:t>
                      </a:r>
                    </a:p>
                  </a:txBody>
                  <a:tcPr marL="59961" marR="59961" marT="29980" marB="29980"/>
                </a:tc>
                <a:tc>
                  <a:txBody>
                    <a:bodyPr/>
                    <a:lstStyle/>
                    <a:p>
                      <a:pPr algn="ctr"/>
                      <a:r>
                        <a:rPr lang="en-US" sz="800" dirty="0"/>
                        <a:t>8</a:t>
                      </a:r>
                    </a:p>
                  </a:txBody>
                  <a:tcPr marL="59961" marR="59961" marT="29980" marB="29980"/>
                </a:tc>
                <a:tc>
                  <a:txBody>
                    <a:bodyPr/>
                    <a:lstStyle/>
                    <a:p>
                      <a:pPr algn="ctr"/>
                      <a:r>
                        <a:rPr lang="en-US" sz="800" dirty="0"/>
                        <a:t>s</a:t>
                      </a:r>
                      <a:r>
                        <a:rPr lang="en-US" sz="800" baseline="-25000" dirty="0"/>
                        <a:t>48</a:t>
                      </a:r>
                      <a:endParaRPr lang="en-US" sz="800" dirty="0"/>
                    </a:p>
                  </a:txBody>
                  <a:tcPr marL="59961" marR="59961" marT="29980" marB="29980"/>
                </a:tc>
                <a:extLst>
                  <a:ext uri="{0D108BD9-81ED-4DB2-BD59-A6C34878D82A}">
                    <a16:rowId xmlns:a16="http://schemas.microsoft.com/office/drawing/2014/main" val="1772297857"/>
                  </a:ext>
                </a:extLst>
              </a:tr>
              <a:tr h="179882">
                <a:tc>
                  <a:txBody>
                    <a:bodyPr/>
                    <a:lstStyle/>
                    <a:p>
                      <a:pPr algn="ctr"/>
                      <a:r>
                        <a:rPr lang="en-US" sz="800" dirty="0"/>
                        <a:t>5</a:t>
                      </a:r>
                    </a:p>
                  </a:txBody>
                  <a:tcPr marL="59961" marR="59961" marT="29980" marB="29980"/>
                </a:tc>
                <a:tc>
                  <a:txBody>
                    <a:bodyPr/>
                    <a:lstStyle/>
                    <a:p>
                      <a:pPr algn="ctr"/>
                      <a:r>
                        <a:rPr lang="en-US" sz="800" dirty="0"/>
                        <a:t>4</a:t>
                      </a:r>
                    </a:p>
                  </a:txBody>
                  <a:tcPr marL="59961" marR="59961" marT="29980" marB="29980"/>
                </a:tc>
                <a:tc>
                  <a:txBody>
                    <a:bodyPr/>
                    <a:lstStyle/>
                    <a:p>
                      <a:pPr algn="ctr"/>
                      <a:r>
                        <a:rPr lang="en-US" sz="800" dirty="0"/>
                        <a:t>s</a:t>
                      </a:r>
                      <a:r>
                        <a:rPr lang="en-US" sz="800" baseline="-25000" dirty="0"/>
                        <a:t>54</a:t>
                      </a:r>
                      <a:endParaRPr lang="en-US" sz="800" dirty="0"/>
                    </a:p>
                  </a:txBody>
                  <a:tcPr marL="59961" marR="59961" marT="29980" marB="29980"/>
                </a:tc>
                <a:extLst>
                  <a:ext uri="{0D108BD9-81ED-4DB2-BD59-A6C34878D82A}">
                    <a16:rowId xmlns:a16="http://schemas.microsoft.com/office/drawing/2014/main" val="3840022995"/>
                  </a:ext>
                </a:extLst>
              </a:tr>
              <a:tr h="179882">
                <a:tc>
                  <a:txBody>
                    <a:bodyPr/>
                    <a:lstStyle/>
                    <a:p>
                      <a:pPr algn="ctr"/>
                      <a:r>
                        <a:rPr lang="en-US" sz="800" dirty="0"/>
                        <a:t>…</a:t>
                      </a:r>
                    </a:p>
                  </a:txBody>
                  <a:tcPr marL="59961" marR="59961" marT="29980" marB="29980"/>
                </a:tc>
                <a:tc>
                  <a:txBody>
                    <a:bodyPr/>
                    <a:lstStyle/>
                    <a:p>
                      <a:pPr algn="ctr"/>
                      <a:r>
                        <a:rPr lang="en-US" sz="800" dirty="0"/>
                        <a:t>…</a:t>
                      </a:r>
                    </a:p>
                  </a:txBody>
                  <a:tcPr marL="59961" marR="59961" marT="29980" marB="29980"/>
                </a:tc>
                <a:tc>
                  <a:txBody>
                    <a:bodyPr/>
                    <a:lstStyle/>
                    <a:p>
                      <a:pPr algn="ctr"/>
                      <a:r>
                        <a:rPr lang="en-US" sz="800" dirty="0"/>
                        <a:t>…</a:t>
                      </a:r>
                    </a:p>
                  </a:txBody>
                  <a:tcPr marL="59961" marR="59961" marT="29980" marB="29980"/>
                </a:tc>
                <a:extLst>
                  <a:ext uri="{0D108BD9-81ED-4DB2-BD59-A6C34878D82A}">
                    <a16:rowId xmlns:a16="http://schemas.microsoft.com/office/drawing/2014/main" val="1980736483"/>
                  </a:ext>
                </a:extLst>
              </a:tr>
              <a:tr h="179882">
                <a:tc>
                  <a:txBody>
                    <a:bodyPr/>
                    <a:lstStyle/>
                    <a:p>
                      <a:pPr algn="ctr"/>
                      <a:r>
                        <a:rPr lang="en-US" sz="800" dirty="0"/>
                        <a:t>7</a:t>
                      </a:r>
                    </a:p>
                  </a:txBody>
                  <a:tcPr marL="59961" marR="59961" marT="29980" marB="29980"/>
                </a:tc>
                <a:tc>
                  <a:txBody>
                    <a:bodyPr/>
                    <a:lstStyle/>
                    <a:p>
                      <a:pPr algn="ctr"/>
                      <a:r>
                        <a:rPr lang="en-US" sz="800" dirty="0"/>
                        <a:t>8</a:t>
                      </a:r>
                    </a:p>
                  </a:txBody>
                  <a:tcPr marL="59961" marR="59961" marT="29980" marB="299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78</a:t>
                      </a:r>
                      <a:endParaRPr lang="en-US" sz="800" dirty="0"/>
                    </a:p>
                  </a:txBody>
                  <a:tcPr marL="59961" marR="59961" marT="29980" marB="29980"/>
                </a:tc>
                <a:extLst>
                  <a:ext uri="{0D108BD9-81ED-4DB2-BD59-A6C34878D82A}">
                    <a16:rowId xmlns:a16="http://schemas.microsoft.com/office/drawing/2014/main" val="1723856819"/>
                  </a:ext>
                </a:extLst>
              </a:tr>
              <a:tr h="179882">
                <a:tc>
                  <a:txBody>
                    <a:bodyPr/>
                    <a:lstStyle/>
                    <a:p>
                      <a:pPr algn="ctr"/>
                      <a:r>
                        <a:rPr lang="en-US" sz="800" dirty="0"/>
                        <a:t>8</a:t>
                      </a:r>
                    </a:p>
                  </a:txBody>
                  <a:tcPr marL="59961" marR="59961" marT="29980" marB="29980"/>
                </a:tc>
                <a:tc>
                  <a:txBody>
                    <a:bodyPr/>
                    <a:lstStyle/>
                    <a:p>
                      <a:pPr algn="ctr"/>
                      <a:r>
                        <a:rPr lang="en-US" sz="800" dirty="0"/>
                        <a:t>4</a:t>
                      </a:r>
                    </a:p>
                  </a:txBody>
                  <a:tcPr marL="59961" marR="59961" marT="29980" marB="299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84</a:t>
                      </a:r>
                      <a:endParaRPr lang="en-US" sz="800" dirty="0"/>
                    </a:p>
                  </a:txBody>
                  <a:tcPr marL="59961" marR="59961" marT="29980" marB="29980"/>
                </a:tc>
                <a:extLst>
                  <a:ext uri="{0D108BD9-81ED-4DB2-BD59-A6C34878D82A}">
                    <a16:rowId xmlns:a16="http://schemas.microsoft.com/office/drawing/2014/main" val="2476450857"/>
                  </a:ext>
                </a:extLst>
              </a:tr>
              <a:tr h="179882">
                <a:tc>
                  <a:txBody>
                    <a:bodyPr/>
                    <a:lstStyle/>
                    <a:p>
                      <a:pPr algn="ctr"/>
                      <a:r>
                        <a:rPr lang="en-US" sz="800" dirty="0"/>
                        <a:t>8</a:t>
                      </a:r>
                    </a:p>
                  </a:txBody>
                  <a:tcPr marL="59961" marR="59961" marT="29980" marB="29980"/>
                </a:tc>
                <a:tc>
                  <a:txBody>
                    <a:bodyPr/>
                    <a:lstStyle/>
                    <a:p>
                      <a:pPr algn="ctr"/>
                      <a:r>
                        <a:rPr lang="en-US" sz="800" dirty="0"/>
                        <a:t>6</a:t>
                      </a:r>
                    </a:p>
                  </a:txBody>
                  <a:tcPr marL="59961" marR="59961" marT="29980" marB="299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86</a:t>
                      </a:r>
                      <a:endParaRPr lang="en-US" sz="800" dirty="0"/>
                    </a:p>
                  </a:txBody>
                  <a:tcPr marL="59961" marR="59961" marT="29980" marB="29980"/>
                </a:tc>
                <a:extLst>
                  <a:ext uri="{0D108BD9-81ED-4DB2-BD59-A6C34878D82A}">
                    <a16:rowId xmlns:a16="http://schemas.microsoft.com/office/drawing/2014/main" val="2286497409"/>
                  </a:ext>
                </a:extLst>
              </a:tr>
              <a:tr h="179882">
                <a:tc>
                  <a:txBody>
                    <a:bodyPr/>
                    <a:lstStyle/>
                    <a:p>
                      <a:pPr algn="ctr"/>
                      <a:r>
                        <a:rPr lang="en-US" sz="800" dirty="0"/>
                        <a:t>8</a:t>
                      </a:r>
                    </a:p>
                  </a:txBody>
                  <a:tcPr marL="59961" marR="59961" marT="29980" marB="29980"/>
                </a:tc>
                <a:tc>
                  <a:txBody>
                    <a:bodyPr/>
                    <a:lstStyle/>
                    <a:p>
                      <a:pPr algn="ctr"/>
                      <a:r>
                        <a:rPr lang="en-US" sz="800" dirty="0"/>
                        <a:t>7</a:t>
                      </a:r>
                    </a:p>
                  </a:txBody>
                  <a:tcPr marL="59961" marR="59961" marT="29980" marB="299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87</a:t>
                      </a:r>
                      <a:endParaRPr lang="en-US" sz="800" dirty="0"/>
                    </a:p>
                  </a:txBody>
                  <a:tcPr marL="59961" marR="59961" marT="29980" marB="29980"/>
                </a:tc>
                <a:extLst>
                  <a:ext uri="{0D108BD9-81ED-4DB2-BD59-A6C34878D82A}">
                    <a16:rowId xmlns:a16="http://schemas.microsoft.com/office/drawing/2014/main" val="4129162003"/>
                  </a:ext>
                </a:extLst>
              </a:tr>
            </a:tbl>
          </a:graphicData>
        </a:graphic>
      </p:graphicFrame>
      <p:graphicFrame>
        <p:nvGraphicFramePr>
          <p:cNvPr id="82" name="Table 81">
            <a:extLst>
              <a:ext uri="{FF2B5EF4-FFF2-40B4-BE49-F238E27FC236}">
                <a16:creationId xmlns:a16="http://schemas.microsoft.com/office/drawing/2014/main" id="{DC9FDBA6-047F-3AEC-84CB-1C7CF3C74521}"/>
              </a:ext>
            </a:extLst>
          </p:cNvPr>
          <p:cNvGraphicFramePr>
            <a:graphicFrameLocks noGrp="1"/>
          </p:cNvGraphicFramePr>
          <p:nvPr>
            <p:extLst>
              <p:ext uri="{D42A27DB-BD31-4B8C-83A1-F6EECF244321}">
                <p14:modId xmlns:p14="http://schemas.microsoft.com/office/powerpoint/2010/main" val="4222165940"/>
              </p:ext>
            </p:extLst>
          </p:nvPr>
        </p:nvGraphicFramePr>
        <p:xfrm>
          <a:off x="9109590" y="2397997"/>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309953314"/>
                    </a:ext>
                  </a:extLst>
                </a:gridCol>
                <a:gridCol w="145322">
                  <a:extLst>
                    <a:ext uri="{9D8B030D-6E8A-4147-A177-3AD203B41FA5}">
                      <a16:colId xmlns:a16="http://schemas.microsoft.com/office/drawing/2014/main" val="220563943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6">
                        <a:lumMod val="40000"/>
                        <a:lumOff val="6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6">
                        <a:lumMod val="75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rgbClr val="92D050"/>
                    </a:solidFill>
                  </a:tcPr>
                </a:tc>
                <a:extLst>
                  <a:ext uri="{0D108BD9-81ED-4DB2-BD59-A6C34878D82A}">
                    <a16:rowId xmlns:a16="http://schemas.microsoft.com/office/drawing/2014/main" val="1799822620"/>
                  </a:ext>
                </a:extLst>
              </a:tr>
            </a:tbl>
          </a:graphicData>
        </a:graphic>
      </p:graphicFrame>
      <p:graphicFrame>
        <p:nvGraphicFramePr>
          <p:cNvPr id="84" name="Table 83">
            <a:extLst>
              <a:ext uri="{FF2B5EF4-FFF2-40B4-BE49-F238E27FC236}">
                <a16:creationId xmlns:a16="http://schemas.microsoft.com/office/drawing/2014/main" id="{8806BE90-5DB8-BBD1-F2F5-3B7F6A5A48E9}"/>
              </a:ext>
            </a:extLst>
          </p:cNvPr>
          <p:cNvGraphicFramePr>
            <a:graphicFrameLocks noGrp="1"/>
          </p:cNvGraphicFramePr>
          <p:nvPr>
            <p:extLst>
              <p:ext uri="{D42A27DB-BD31-4B8C-83A1-F6EECF244321}">
                <p14:modId xmlns:p14="http://schemas.microsoft.com/office/powerpoint/2010/main" val="3222761682"/>
              </p:ext>
            </p:extLst>
          </p:nvPr>
        </p:nvGraphicFramePr>
        <p:xfrm>
          <a:off x="9644947" y="2395892"/>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309953314"/>
                    </a:ext>
                  </a:extLst>
                </a:gridCol>
                <a:gridCol w="145322">
                  <a:extLst>
                    <a:ext uri="{9D8B030D-6E8A-4147-A177-3AD203B41FA5}">
                      <a16:colId xmlns:a16="http://schemas.microsoft.com/office/drawing/2014/main" val="220563943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1">
                        <a:lumMod val="75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20000"/>
                        <a:lumOff val="8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40000"/>
                        <a:lumOff val="60000"/>
                      </a:schemeClr>
                    </a:solidFill>
                  </a:tcPr>
                </a:tc>
                <a:extLst>
                  <a:ext uri="{0D108BD9-81ED-4DB2-BD59-A6C34878D82A}">
                    <a16:rowId xmlns:a16="http://schemas.microsoft.com/office/drawing/2014/main" val="1799822620"/>
                  </a:ext>
                </a:extLst>
              </a:tr>
            </a:tbl>
          </a:graphicData>
        </a:graphic>
      </p:graphicFrame>
      <p:sp>
        <p:nvSpPr>
          <p:cNvPr id="86" name="TextBox 85">
            <a:extLst>
              <a:ext uri="{FF2B5EF4-FFF2-40B4-BE49-F238E27FC236}">
                <a16:creationId xmlns:a16="http://schemas.microsoft.com/office/drawing/2014/main" id="{4BF7B3D8-E1F8-0D0B-33DE-3C186FD49ABE}"/>
              </a:ext>
            </a:extLst>
          </p:cNvPr>
          <p:cNvSpPr txBox="1"/>
          <p:nvPr/>
        </p:nvSpPr>
        <p:spPr>
          <a:xfrm>
            <a:off x="8891472" y="2304029"/>
            <a:ext cx="295274" cy="273921"/>
          </a:xfrm>
          <a:prstGeom prst="rect">
            <a:avLst/>
          </a:prstGeom>
          <a:noFill/>
        </p:spPr>
        <p:txBody>
          <a:bodyPr wrap="none" rtlCol="0">
            <a:spAutoFit/>
          </a:bodyPr>
          <a:lstStyle/>
          <a:p>
            <a:r>
              <a:rPr lang="en-US" sz="1180" dirty="0">
                <a:latin typeface="Bradley Hand" pitchFamily="2" charset="77"/>
                <a:cs typeface="Bai Jamjuree" pitchFamily="2" charset="-34"/>
              </a:rPr>
              <a:t>e</a:t>
            </a:r>
            <a:r>
              <a:rPr lang="en-US" sz="1180" baseline="-25000" dirty="0">
                <a:latin typeface="Bradley Hand" pitchFamily="2" charset="77"/>
                <a:cs typeface="Bai Jamjuree" pitchFamily="2" charset="-34"/>
              </a:rPr>
              <a:t>1</a:t>
            </a:r>
          </a:p>
        </p:txBody>
      </p:sp>
      <p:sp>
        <p:nvSpPr>
          <p:cNvPr id="88" name="TextBox 87">
            <a:extLst>
              <a:ext uri="{FF2B5EF4-FFF2-40B4-BE49-F238E27FC236}">
                <a16:creationId xmlns:a16="http://schemas.microsoft.com/office/drawing/2014/main" id="{73495F66-ADDD-AFEB-A618-AA9673932447}"/>
              </a:ext>
            </a:extLst>
          </p:cNvPr>
          <p:cNvSpPr txBox="1"/>
          <p:nvPr/>
        </p:nvSpPr>
        <p:spPr>
          <a:xfrm>
            <a:off x="10034758" y="2291217"/>
            <a:ext cx="303288" cy="273921"/>
          </a:xfrm>
          <a:prstGeom prst="rect">
            <a:avLst/>
          </a:prstGeom>
          <a:noFill/>
        </p:spPr>
        <p:txBody>
          <a:bodyPr wrap="none" rtlCol="0">
            <a:spAutoFit/>
          </a:bodyPr>
          <a:lstStyle/>
          <a:p>
            <a:r>
              <a:rPr lang="en-US" sz="1180" dirty="0">
                <a:latin typeface="Bradley Hand" pitchFamily="2" charset="77"/>
                <a:cs typeface="Bai Jamjuree" pitchFamily="2" charset="-34"/>
              </a:rPr>
              <a:t>e</a:t>
            </a:r>
            <a:r>
              <a:rPr lang="en-US" sz="1180" baseline="-25000" dirty="0">
                <a:latin typeface="Bradley Hand" pitchFamily="2" charset="77"/>
                <a:cs typeface="Bai Jamjuree" pitchFamily="2" charset="-34"/>
              </a:rPr>
              <a:t>5</a:t>
            </a:r>
          </a:p>
        </p:txBody>
      </p:sp>
      <p:sp>
        <p:nvSpPr>
          <p:cNvPr id="15" name="TextBox 14">
            <a:extLst>
              <a:ext uri="{FF2B5EF4-FFF2-40B4-BE49-F238E27FC236}">
                <a16:creationId xmlns:a16="http://schemas.microsoft.com/office/drawing/2014/main" id="{4F3C4E88-0A83-2241-B86D-1D65E46D94C7}"/>
              </a:ext>
            </a:extLst>
          </p:cNvPr>
          <p:cNvSpPr txBox="1"/>
          <p:nvPr/>
        </p:nvSpPr>
        <p:spPr>
          <a:xfrm>
            <a:off x="8392516" y="2184220"/>
            <a:ext cx="2447546" cy="213456"/>
          </a:xfrm>
          <a:prstGeom prst="rect">
            <a:avLst/>
          </a:prstGeom>
          <a:noFill/>
        </p:spPr>
        <p:txBody>
          <a:bodyPr wrap="square" rtlCol="0">
            <a:spAutoFit/>
          </a:bodyPr>
          <a:lstStyle/>
          <a:p>
            <a:r>
              <a:rPr lang="en-US" sz="787" dirty="0"/>
              <a:t>User &amp; Item embeddings for collaborative signals</a:t>
            </a:r>
          </a:p>
        </p:txBody>
      </p:sp>
      <p:graphicFrame>
        <p:nvGraphicFramePr>
          <p:cNvPr id="133" name="Table 132">
            <a:extLst>
              <a:ext uri="{FF2B5EF4-FFF2-40B4-BE49-F238E27FC236}">
                <a16:creationId xmlns:a16="http://schemas.microsoft.com/office/drawing/2014/main" id="{6713623B-6583-4CDC-E4F2-D15371D8CD57}"/>
              </a:ext>
            </a:extLst>
          </p:cNvPr>
          <p:cNvGraphicFramePr>
            <a:graphicFrameLocks noGrp="1"/>
          </p:cNvGraphicFramePr>
          <p:nvPr>
            <p:extLst>
              <p:ext uri="{D42A27DB-BD31-4B8C-83A1-F6EECF244321}">
                <p14:modId xmlns:p14="http://schemas.microsoft.com/office/powerpoint/2010/main" val="3281866134"/>
              </p:ext>
            </p:extLst>
          </p:nvPr>
        </p:nvGraphicFramePr>
        <p:xfrm>
          <a:off x="1761885" y="3534176"/>
          <a:ext cx="823282" cy="1860474"/>
        </p:xfrm>
        <a:graphic>
          <a:graphicData uri="http://schemas.openxmlformats.org/drawingml/2006/table">
            <a:tbl>
              <a:tblPr firstRow="1" bandRow="1">
                <a:tableStyleId>{B301B821-A1FF-4177-AEE7-76D212191A09}</a:tableStyleId>
              </a:tblPr>
              <a:tblGrid>
                <a:gridCol w="243266">
                  <a:extLst>
                    <a:ext uri="{9D8B030D-6E8A-4147-A177-3AD203B41FA5}">
                      <a16:colId xmlns:a16="http://schemas.microsoft.com/office/drawing/2014/main" val="2978828279"/>
                    </a:ext>
                  </a:extLst>
                </a:gridCol>
                <a:gridCol w="267419">
                  <a:extLst>
                    <a:ext uri="{9D8B030D-6E8A-4147-A177-3AD203B41FA5}">
                      <a16:colId xmlns:a16="http://schemas.microsoft.com/office/drawing/2014/main" val="4240891112"/>
                    </a:ext>
                  </a:extLst>
                </a:gridCol>
                <a:gridCol w="312597">
                  <a:extLst>
                    <a:ext uri="{9D8B030D-6E8A-4147-A177-3AD203B41FA5}">
                      <a16:colId xmlns:a16="http://schemas.microsoft.com/office/drawing/2014/main" val="4177930162"/>
                    </a:ext>
                  </a:extLst>
                </a:gridCol>
              </a:tblGrid>
              <a:tr h="167134">
                <a:tc>
                  <a:txBody>
                    <a:bodyPr/>
                    <a:lstStyle/>
                    <a:p>
                      <a:pPr algn="ctr"/>
                      <a:r>
                        <a:rPr lang="en-US" sz="800" b="0" dirty="0"/>
                        <a:t>i_ID</a:t>
                      </a:r>
                    </a:p>
                  </a:txBody>
                  <a:tcPr marL="23607" marR="23607" marT="23607" marB="23607">
                    <a:solidFill>
                      <a:schemeClr val="accent1">
                        <a:lumMod val="75000"/>
                      </a:schemeClr>
                    </a:solidFill>
                  </a:tcPr>
                </a:tc>
                <a:tc>
                  <a:txBody>
                    <a:bodyPr/>
                    <a:lstStyle/>
                    <a:p>
                      <a:pPr algn="ctr"/>
                      <a:r>
                        <a:rPr lang="en-US" sz="800" b="0" dirty="0"/>
                        <a:t>i_ID</a:t>
                      </a:r>
                    </a:p>
                  </a:txBody>
                  <a:tcPr marL="23607" marR="23607" marT="23607" marB="23607">
                    <a:solidFill>
                      <a:schemeClr val="accent1">
                        <a:lumMod val="75000"/>
                      </a:schemeClr>
                    </a:solidFill>
                  </a:tcPr>
                </a:tc>
                <a:tc>
                  <a:txBody>
                    <a:bodyPr/>
                    <a:lstStyle/>
                    <a:p>
                      <a:pPr algn="ctr"/>
                      <a:r>
                        <a:rPr lang="en-US" sz="800" b="0" dirty="0"/>
                        <a:t>S</a:t>
                      </a:r>
                    </a:p>
                  </a:txBody>
                  <a:tcPr marL="23607" marR="23607" marT="23607" marB="23607">
                    <a:solidFill>
                      <a:schemeClr val="accent1">
                        <a:lumMod val="75000"/>
                      </a:schemeClr>
                    </a:solidFill>
                  </a:tcPr>
                </a:tc>
                <a:extLst>
                  <a:ext uri="{0D108BD9-81ED-4DB2-BD59-A6C34878D82A}">
                    <a16:rowId xmlns:a16="http://schemas.microsoft.com/office/drawing/2014/main" val="243302670"/>
                  </a:ext>
                </a:extLst>
              </a:tr>
              <a:tr h="167134">
                <a:tc>
                  <a:txBody>
                    <a:bodyPr/>
                    <a:lstStyle/>
                    <a:p>
                      <a:pPr algn="ctr"/>
                      <a:r>
                        <a:rPr lang="en-US" sz="800" dirty="0"/>
                        <a:t>1</a:t>
                      </a:r>
                    </a:p>
                  </a:txBody>
                  <a:tcPr marL="23607" marR="23607" marT="23607" marB="23607"/>
                </a:tc>
                <a:tc>
                  <a:txBody>
                    <a:bodyPr/>
                    <a:lstStyle/>
                    <a:p>
                      <a:pPr algn="ctr"/>
                      <a:r>
                        <a:rPr lang="en-US" sz="800" dirty="0"/>
                        <a:t>2</a:t>
                      </a:r>
                    </a:p>
                  </a:txBody>
                  <a:tcPr marL="23607" marR="23607" marT="23607" marB="23607"/>
                </a:tc>
                <a:tc>
                  <a:txBody>
                    <a:bodyPr/>
                    <a:lstStyle/>
                    <a:p>
                      <a:pPr algn="ctr"/>
                      <a:r>
                        <a:rPr lang="en-US" sz="800" dirty="0"/>
                        <a:t>s</a:t>
                      </a:r>
                      <a:r>
                        <a:rPr lang="en-US" sz="800" baseline="-25000" dirty="0"/>
                        <a:t>12</a:t>
                      </a:r>
                    </a:p>
                  </a:txBody>
                  <a:tcPr marL="23607" marR="23607" marT="23607" marB="23607"/>
                </a:tc>
                <a:extLst>
                  <a:ext uri="{0D108BD9-81ED-4DB2-BD59-A6C34878D82A}">
                    <a16:rowId xmlns:a16="http://schemas.microsoft.com/office/drawing/2014/main" val="3006238412"/>
                  </a:ext>
                </a:extLst>
              </a:tr>
              <a:tr h="167134">
                <a:tc>
                  <a:txBody>
                    <a:bodyPr/>
                    <a:lstStyle/>
                    <a:p>
                      <a:pPr algn="ctr"/>
                      <a:r>
                        <a:rPr lang="en-US" sz="800" dirty="0"/>
                        <a:t>1</a:t>
                      </a:r>
                    </a:p>
                  </a:txBody>
                  <a:tcPr marL="23607" marR="23607" marT="23607" marB="23607"/>
                </a:tc>
                <a:tc>
                  <a:txBody>
                    <a:bodyPr/>
                    <a:lstStyle/>
                    <a:p>
                      <a:pPr algn="ctr"/>
                      <a:r>
                        <a:rPr lang="en-US" sz="800" dirty="0"/>
                        <a:t>3</a:t>
                      </a:r>
                    </a:p>
                  </a:txBody>
                  <a:tcPr marL="23607" marR="23607" marT="23607" marB="23607"/>
                </a:tc>
                <a:tc>
                  <a:txBody>
                    <a:bodyPr/>
                    <a:lstStyle/>
                    <a:p>
                      <a:pPr algn="ctr"/>
                      <a:r>
                        <a:rPr lang="en-US" sz="800" dirty="0"/>
                        <a:t>s</a:t>
                      </a:r>
                      <a:r>
                        <a:rPr lang="en-US" sz="800" baseline="-25000" dirty="0"/>
                        <a:t>13</a:t>
                      </a:r>
                    </a:p>
                  </a:txBody>
                  <a:tcPr marL="23607" marR="23607" marT="23607" marB="23607"/>
                </a:tc>
                <a:extLst>
                  <a:ext uri="{0D108BD9-81ED-4DB2-BD59-A6C34878D82A}">
                    <a16:rowId xmlns:a16="http://schemas.microsoft.com/office/drawing/2014/main" val="775247317"/>
                  </a:ext>
                </a:extLst>
              </a:tr>
              <a:tr h="167134">
                <a:tc>
                  <a:txBody>
                    <a:bodyPr/>
                    <a:lstStyle/>
                    <a:p>
                      <a:pPr algn="ctr"/>
                      <a:r>
                        <a:rPr lang="en-US" sz="800" dirty="0"/>
                        <a:t>1</a:t>
                      </a:r>
                    </a:p>
                  </a:txBody>
                  <a:tcPr marL="23607" marR="23607" marT="23607" marB="23607"/>
                </a:tc>
                <a:tc>
                  <a:txBody>
                    <a:bodyPr/>
                    <a:lstStyle/>
                    <a:p>
                      <a:pPr algn="ctr"/>
                      <a:r>
                        <a:rPr lang="en-US" sz="800" dirty="0"/>
                        <a:t>4</a:t>
                      </a:r>
                    </a:p>
                  </a:txBody>
                  <a:tcPr marL="23607" marR="23607" marT="23607" marB="23607"/>
                </a:tc>
                <a:tc>
                  <a:txBody>
                    <a:bodyPr/>
                    <a:lstStyle/>
                    <a:p>
                      <a:pPr algn="ctr"/>
                      <a:r>
                        <a:rPr lang="en-US" sz="800" dirty="0"/>
                        <a:t>s</a:t>
                      </a:r>
                      <a:r>
                        <a:rPr lang="en-US" sz="800" baseline="-25000" dirty="0"/>
                        <a:t>14</a:t>
                      </a:r>
                    </a:p>
                  </a:txBody>
                  <a:tcPr marL="23607" marR="23607" marT="23607" marB="23607"/>
                </a:tc>
                <a:extLst>
                  <a:ext uri="{0D108BD9-81ED-4DB2-BD59-A6C34878D82A}">
                    <a16:rowId xmlns:a16="http://schemas.microsoft.com/office/drawing/2014/main" val="4088545114"/>
                  </a:ext>
                </a:extLst>
              </a:tr>
              <a:tr h="167134">
                <a:tc>
                  <a:txBody>
                    <a:bodyPr/>
                    <a:lstStyle/>
                    <a:p>
                      <a:pPr algn="ctr"/>
                      <a:r>
                        <a:rPr lang="en-US" sz="800" dirty="0"/>
                        <a:t>1</a:t>
                      </a:r>
                    </a:p>
                  </a:txBody>
                  <a:tcPr marL="23607" marR="23607" marT="23607" marB="23607"/>
                </a:tc>
                <a:tc>
                  <a:txBody>
                    <a:bodyPr/>
                    <a:lstStyle/>
                    <a:p>
                      <a:pPr algn="ctr"/>
                      <a:r>
                        <a:rPr lang="en-US" sz="800" dirty="0"/>
                        <a:t>5</a:t>
                      </a:r>
                    </a:p>
                  </a:txBody>
                  <a:tcPr marL="23607" marR="23607" marT="23607" marB="23607"/>
                </a:tc>
                <a:tc>
                  <a:txBody>
                    <a:bodyPr/>
                    <a:lstStyle/>
                    <a:p>
                      <a:pPr algn="ctr"/>
                      <a:r>
                        <a:rPr lang="en-US" sz="800" dirty="0"/>
                        <a:t>S</a:t>
                      </a:r>
                      <a:r>
                        <a:rPr lang="en-US" sz="800" baseline="-25000" dirty="0"/>
                        <a:t>15</a:t>
                      </a:r>
                    </a:p>
                  </a:txBody>
                  <a:tcPr marL="23607" marR="23607" marT="23607" marB="23607"/>
                </a:tc>
                <a:extLst>
                  <a:ext uri="{0D108BD9-81ED-4DB2-BD59-A6C34878D82A}">
                    <a16:rowId xmlns:a16="http://schemas.microsoft.com/office/drawing/2014/main" val="4174778948"/>
                  </a:ext>
                </a:extLst>
              </a:tr>
              <a:tr h="167134">
                <a:tc>
                  <a:txBody>
                    <a:bodyPr/>
                    <a:lstStyle/>
                    <a:p>
                      <a:pPr algn="ctr"/>
                      <a:r>
                        <a:rPr lang="en-US" sz="800" dirty="0"/>
                        <a:t>2</a:t>
                      </a:r>
                    </a:p>
                  </a:txBody>
                  <a:tcPr marL="23607" marR="23607" marT="23607" marB="23607"/>
                </a:tc>
                <a:tc>
                  <a:txBody>
                    <a:bodyPr/>
                    <a:lstStyle/>
                    <a:p>
                      <a:pPr algn="ctr"/>
                      <a:r>
                        <a:rPr lang="en-US" sz="800" dirty="0"/>
                        <a:t>3</a:t>
                      </a:r>
                    </a:p>
                  </a:txBody>
                  <a:tcPr marL="23607" marR="23607" marT="23607" marB="23607"/>
                </a:tc>
                <a:tc>
                  <a:txBody>
                    <a:bodyPr/>
                    <a:lstStyle/>
                    <a:p>
                      <a:pPr algn="ctr"/>
                      <a:r>
                        <a:rPr lang="en-US" sz="800" dirty="0"/>
                        <a:t>s</a:t>
                      </a:r>
                      <a:r>
                        <a:rPr lang="en-US" sz="800" baseline="-25000" dirty="0"/>
                        <a:t>23</a:t>
                      </a:r>
                    </a:p>
                  </a:txBody>
                  <a:tcPr marL="23607" marR="23607" marT="23607" marB="23607"/>
                </a:tc>
                <a:extLst>
                  <a:ext uri="{0D108BD9-81ED-4DB2-BD59-A6C34878D82A}">
                    <a16:rowId xmlns:a16="http://schemas.microsoft.com/office/drawing/2014/main" val="1130901559"/>
                  </a:ext>
                </a:extLst>
              </a:tr>
              <a:tr h="167134">
                <a:tc>
                  <a:txBody>
                    <a:bodyPr/>
                    <a:lstStyle/>
                    <a:p>
                      <a:pPr algn="ctr"/>
                      <a:r>
                        <a:rPr lang="en-US" sz="800" dirty="0"/>
                        <a:t>2</a:t>
                      </a:r>
                    </a:p>
                  </a:txBody>
                  <a:tcPr marL="23607" marR="23607" marT="23607" marB="23607"/>
                </a:tc>
                <a:tc>
                  <a:txBody>
                    <a:bodyPr/>
                    <a:lstStyle/>
                    <a:p>
                      <a:pPr algn="ctr"/>
                      <a:r>
                        <a:rPr lang="en-US" sz="800" dirty="0"/>
                        <a:t>4</a:t>
                      </a:r>
                    </a:p>
                  </a:txBody>
                  <a:tcPr marL="23607" marR="23607" marT="23607" marB="23607"/>
                </a:tc>
                <a:tc>
                  <a:txBody>
                    <a:bodyPr/>
                    <a:lstStyle/>
                    <a:p>
                      <a:pPr algn="ctr"/>
                      <a:r>
                        <a:rPr lang="en-US" sz="800" dirty="0"/>
                        <a:t>s</a:t>
                      </a:r>
                      <a:r>
                        <a:rPr lang="en-US" sz="800" baseline="-25000" dirty="0"/>
                        <a:t>s4</a:t>
                      </a:r>
                    </a:p>
                  </a:txBody>
                  <a:tcPr marL="23607" marR="23607" marT="23607" marB="23607"/>
                </a:tc>
                <a:extLst>
                  <a:ext uri="{0D108BD9-81ED-4DB2-BD59-A6C34878D82A}">
                    <a16:rowId xmlns:a16="http://schemas.microsoft.com/office/drawing/2014/main" val="554526175"/>
                  </a:ext>
                </a:extLst>
              </a:tr>
              <a:tr h="167134">
                <a:tc>
                  <a:txBody>
                    <a:bodyPr/>
                    <a:lstStyle/>
                    <a:p>
                      <a:pPr algn="ctr"/>
                      <a:r>
                        <a:rPr lang="en-US" sz="800" dirty="0"/>
                        <a:t>2</a:t>
                      </a:r>
                    </a:p>
                  </a:txBody>
                  <a:tcPr marL="23607" marR="23607" marT="23607" marB="23607"/>
                </a:tc>
                <a:tc>
                  <a:txBody>
                    <a:bodyPr/>
                    <a:lstStyle/>
                    <a:p>
                      <a:pPr algn="ctr"/>
                      <a:r>
                        <a:rPr lang="en-US" sz="800" dirty="0"/>
                        <a:t>5</a:t>
                      </a:r>
                    </a:p>
                  </a:txBody>
                  <a:tcPr marL="23607" marR="23607" marT="23607" marB="2360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14</a:t>
                      </a:r>
                    </a:p>
                  </a:txBody>
                  <a:tcPr marL="23607" marR="23607" marT="23607" marB="23607"/>
                </a:tc>
                <a:extLst>
                  <a:ext uri="{0D108BD9-81ED-4DB2-BD59-A6C34878D82A}">
                    <a16:rowId xmlns:a16="http://schemas.microsoft.com/office/drawing/2014/main" val="4031943139"/>
                  </a:ext>
                </a:extLst>
              </a:tr>
              <a:tr h="167134">
                <a:tc>
                  <a:txBody>
                    <a:bodyPr/>
                    <a:lstStyle/>
                    <a:p>
                      <a:pPr algn="ctr"/>
                      <a:r>
                        <a:rPr lang="en-US" sz="800" dirty="0"/>
                        <a:t>3</a:t>
                      </a:r>
                    </a:p>
                  </a:txBody>
                  <a:tcPr marL="23607" marR="23607" marT="23607" marB="23607"/>
                </a:tc>
                <a:tc>
                  <a:txBody>
                    <a:bodyPr/>
                    <a:lstStyle/>
                    <a:p>
                      <a:pPr algn="ctr"/>
                      <a:r>
                        <a:rPr lang="en-US" sz="800" dirty="0"/>
                        <a:t>4</a:t>
                      </a:r>
                    </a:p>
                  </a:txBody>
                  <a:tcPr marL="23607" marR="23607" marT="23607" marB="2360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14</a:t>
                      </a:r>
                    </a:p>
                  </a:txBody>
                  <a:tcPr marL="23607" marR="23607" marT="23607" marB="23607"/>
                </a:tc>
                <a:extLst>
                  <a:ext uri="{0D108BD9-81ED-4DB2-BD59-A6C34878D82A}">
                    <a16:rowId xmlns:a16="http://schemas.microsoft.com/office/drawing/2014/main" val="3728833441"/>
                  </a:ext>
                </a:extLst>
              </a:tr>
              <a:tr h="167134">
                <a:tc>
                  <a:txBody>
                    <a:bodyPr/>
                    <a:lstStyle/>
                    <a:p>
                      <a:pPr algn="ctr"/>
                      <a:r>
                        <a:rPr lang="en-US" sz="800" dirty="0"/>
                        <a:t>3</a:t>
                      </a:r>
                    </a:p>
                  </a:txBody>
                  <a:tcPr marL="23607" marR="23607" marT="23607" marB="23607"/>
                </a:tc>
                <a:tc>
                  <a:txBody>
                    <a:bodyPr/>
                    <a:lstStyle/>
                    <a:p>
                      <a:pPr algn="ctr"/>
                      <a:r>
                        <a:rPr lang="en-US" sz="800" dirty="0"/>
                        <a:t>5</a:t>
                      </a:r>
                    </a:p>
                  </a:txBody>
                  <a:tcPr marL="23607" marR="23607" marT="23607" marB="2360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14</a:t>
                      </a:r>
                    </a:p>
                  </a:txBody>
                  <a:tcPr marL="23607" marR="23607" marT="23607" marB="23607"/>
                </a:tc>
                <a:extLst>
                  <a:ext uri="{0D108BD9-81ED-4DB2-BD59-A6C34878D82A}">
                    <a16:rowId xmlns:a16="http://schemas.microsoft.com/office/drawing/2014/main" val="1523183740"/>
                  </a:ext>
                </a:extLst>
              </a:tr>
              <a:tr h="167134">
                <a:tc>
                  <a:txBody>
                    <a:bodyPr/>
                    <a:lstStyle/>
                    <a:p>
                      <a:pPr algn="ctr"/>
                      <a:r>
                        <a:rPr lang="en-US" sz="800" dirty="0"/>
                        <a:t>4</a:t>
                      </a:r>
                    </a:p>
                  </a:txBody>
                  <a:tcPr marL="23607" marR="23607" marT="23607" marB="23607"/>
                </a:tc>
                <a:tc>
                  <a:txBody>
                    <a:bodyPr/>
                    <a:lstStyle/>
                    <a:p>
                      <a:pPr algn="ctr"/>
                      <a:r>
                        <a:rPr lang="en-US" sz="800" dirty="0"/>
                        <a:t>5</a:t>
                      </a:r>
                    </a:p>
                  </a:txBody>
                  <a:tcPr marL="23607" marR="23607" marT="23607" marB="2360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45</a:t>
                      </a:r>
                    </a:p>
                  </a:txBody>
                  <a:tcPr marL="23607" marR="23607" marT="23607" marB="23607"/>
                </a:tc>
                <a:extLst>
                  <a:ext uri="{0D108BD9-81ED-4DB2-BD59-A6C34878D82A}">
                    <a16:rowId xmlns:a16="http://schemas.microsoft.com/office/drawing/2014/main" val="2653267540"/>
                  </a:ext>
                </a:extLst>
              </a:tr>
            </a:tbl>
          </a:graphicData>
        </a:graphic>
      </p:graphicFrame>
      <p:graphicFrame>
        <p:nvGraphicFramePr>
          <p:cNvPr id="134" name="Table 133">
            <a:extLst>
              <a:ext uri="{FF2B5EF4-FFF2-40B4-BE49-F238E27FC236}">
                <a16:creationId xmlns:a16="http://schemas.microsoft.com/office/drawing/2014/main" id="{0246E05F-61FA-08DC-A8B1-66B57B49B924}"/>
              </a:ext>
            </a:extLst>
          </p:cNvPr>
          <p:cNvGraphicFramePr>
            <a:graphicFrameLocks noGrp="1"/>
          </p:cNvGraphicFramePr>
          <p:nvPr>
            <p:extLst>
              <p:ext uri="{D42A27DB-BD31-4B8C-83A1-F6EECF244321}">
                <p14:modId xmlns:p14="http://schemas.microsoft.com/office/powerpoint/2010/main" val="1525123305"/>
              </p:ext>
            </p:extLst>
          </p:nvPr>
        </p:nvGraphicFramePr>
        <p:xfrm>
          <a:off x="1768773" y="2234407"/>
          <a:ext cx="809506" cy="1183938"/>
        </p:xfrm>
        <a:graphic>
          <a:graphicData uri="http://schemas.openxmlformats.org/drawingml/2006/table">
            <a:tbl>
              <a:tblPr firstRow="1" bandRow="1">
                <a:tableStyleId>{B301B821-A1FF-4177-AEE7-76D212191A09}</a:tableStyleId>
              </a:tblPr>
              <a:tblGrid>
                <a:gridCol w="260520">
                  <a:extLst>
                    <a:ext uri="{9D8B030D-6E8A-4147-A177-3AD203B41FA5}">
                      <a16:colId xmlns:a16="http://schemas.microsoft.com/office/drawing/2014/main" val="2978828279"/>
                    </a:ext>
                  </a:extLst>
                </a:gridCol>
                <a:gridCol w="276045">
                  <a:extLst>
                    <a:ext uri="{9D8B030D-6E8A-4147-A177-3AD203B41FA5}">
                      <a16:colId xmlns:a16="http://schemas.microsoft.com/office/drawing/2014/main" val="4240891112"/>
                    </a:ext>
                  </a:extLst>
                </a:gridCol>
                <a:gridCol w="272941">
                  <a:extLst>
                    <a:ext uri="{9D8B030D-6E8A-4147-A177-3AD203B41FA5}">
                      <a16:colId xmlns:a16="http://schemas.microsoft.com/office/drawing/2014/main" val="4177930162"/>
                    </a:ext>
                  </a:extLst>
                </a:gridCol>
              </a:tblGrid>
              <a:tr h="167134">
                <a:tc>
                  <a:txBody>
                    <a:bodyPr/>
                    <a:lstStyle/>
                    <a:p>
                      <a:pPr algn="ctr"/>
                      <a:r>
                        <a:rPr lang="en-US" sz="800" b="0" dirty="0"/>
                        <a:t>u_ID</a:t>
                      </a:r>
                    </a:p>
                  </a:txBody>
                  <a:tcPr marL="23607" marR="23607" marT="23607" marB="23607">
                    <a:solidFill>
                      <a:schemeClr val="accent1">
                        <a:lumMod val="75000"/>
                      </a:schemeClr>
                    </a:solidFill>
                  </a:tcPr>
                </a:tc>
                <a:tc>
                  <a:txBody>
                    <a:bodyPr/>
                    <a:lstStyle/>
                    <a:p>
                      <a:pPr algn="ctr"/>
                      <a:r>
                        <a:rPr lang="en-US" sz="800" b="0" dirty="0"/>
                        <a:t>u_ID</a:t>
                      </a:r>
                    </a:p>
                  </a:txBody>
                  <a:tcPr marL="23607" marR="23607" marT="23607" marB="23607">
                    <a:solidFill>
                      <a:schemeClr val="accent1">
                        <a:lumMod val="75000"/>
                      </a:schemeClr>
                    </a:solidFill>
                  </a:tcPr>
                </a:tc>
                <a:tc>
                  <a:txBody>
                    <a:bodyPr/>
                    <a:lstStyle/>
                    <a:p>
                      <a:pPr algn="ctr"/>
                      <a:r>
                        <a:rPr lang="en-US" sz="800" b="0" dirty="0"/>
                        <a:t>S</a:t>
                      </a:r>
                    </a:p>
                  </a:txBody>
                  <a:tcPr marL="23607" marR="23607" marT="23607" marB="23607">
                    <a:solidFill>
                      <a:schemeClr val="accent1">
                        <a:lumMod val="75000"/>
                      </a:schemeClr>
                    </a:solidFill>
                  </a:tcPr>
                </a:tc>
                <a:extLst>
                  <a:ext uri="{0D108BD9-81ED-4DB2-BD59-A6C34878D82A}">
                    <a16:rowId xmlns:a16="http://schemas.microsoft.com/office/drawing/2014/main" val="243302670"/>
                  </a:ext>
                </a:extLst>
              </a:tr>
              <a:tr h="167134">
                <a:tc>
                  <a:txBody>
                    <a:bodyPr/>
                    <a:lstStyle/>
                    <a:p>
                      <a:pPr algn="ctr"/>
                      <a:r>
                        <a:rPr lang="en-US" sz="800" dirty="0"/>
                        <a:t>1</a:t>
                      </a:r>
                    </a:p>
                  </a:txBody>
                  <a:tcPr marL="23607" marR="23607" marT="23607" marB="23607"/>
                </a:tc>
                <a:tc>
                  <a:txBody>
                    <a:bodyPr/>
                    <a:lstStyle/>
                    <a:p>
                      <a:pPr algn="ctr"/>
                      <a:r>
                        <a:rPr lang="en-US" sz="800" dirty="0"/>
                        <a:t>2</a:t>
                      </a:r>
                    </a:p>
                  </a:txBody>
                  <a:tcPr marL="23607" marR="23607" marT="23607" marB="23607"/>
                </a:tc>
                <a:tc>
                  <a:txBody>
                    <a:bodyPr/>
                    <a:lstStyle/>
                    <a:p>
                      <a:pPr algn="ctr"/>
                      <a:r>
                        <a:rPr lang="en-US" sz="800" dirty="0"/>
                        <a:t>s</a:t>
                      </a:r>
                      <a:r>
                        <a:rPr lang="en-US" sz="800" baseline="-25000" dirty="0"/>
                        <a:t>12</a:t>
                      </a:r>
                    </a:p>
                  </a:txBody>
                  <a:tcPr marL="23607" marR="23607" marT="23607" marB="23607"/>
                </a:tc>
                <a:extLst>
                  <a:ext uri="{0D108BD9-81ED-4DB2-BD59-A6C34878D82A}">
                    <a16:rowId xmlns:a16="http://schemas.microsoft.com/office/drawing/2014/main" val="3006238412"/>
                  </a:ext>
                </a:extLst>
              </a:tr>
              <a:tr h="167134">
                <a:tc>
                  <a:txBody>
                    <a:bodyPr/>
                    <a:lstStyle/>
                    <a:p>
                      <a:pPr algn="ctr"/>
                      <a:r>
                        <a:rPr lang="en-US" sz="800" dirty="0"/>
                        <a:t>1</a:t>
                      </a:r>
                    </a:p>
                  </a:txBody>
                  <a:tcPr marL="23607" marR="23607" marT="23607" marB="23607"/>
                </a:tc>
                <a:tc>
                  <a:txBody>
                    <a:bodyPr/>
                    <a:lstStyle/>
                    <a:p>
                      <a:pPr algn="ctr"/>
                      <a:r>
                        <a:rPr lang="en-US" sz="800" dirty="0"/>
                        <a:t>3</a:t>
                      </a:r>
                    </a:p>
                  </a:txBody>
                  <a:tcPr marL="23607" marR="23607" marT="23607" marB="23607"/>
                </a:tc>
                <a:tc>
                  <a:txBody>
                    <a:bodyPr/>
                    <a:lstStyle/>
                    <a:p>
                      <a:pPr algn="ctr"/>
                      <a:r>
                        <a:rPr lang="en-US" sz="800" dirty="0"/>
                        <a:t>s</a:t>
                      </a:r>
                      <a:r>
                        <a:rPr lang="en-US" sz="800" baseline="-25000" dirty="0"/>
                        <a:t>13</a:t>
                      </a:r>
                    </a:p>
                  </a:txBody>
                  <a:tcPr marL="23607" marR="23607" marT="23607" marB="23607"/>
                </a:tc>
                <a:extLst>
                  <a:ext uri="{0D108BD9-81ED-4DB2-BD59-A6C34878D82A}">
                    <a16:rowId xmlns:a16="http://schemas.microsoft.com/office/drawing/2014/main" val="775247317"/>
                  </a:ext>
                </a:extLst>
              </a:tr>
              <a:tr h="167134">
                <a:tc>
                  <a:txBody>
                    <a:bodyPr/>
                    <a:lstStyle/>
                    <a:p>
                      <a:pPr algn="ctr"/>
                      <a:r>
                        <a:rPr lang="en-US" sz="800" dirty="0"/>
                        <a:t>1</a:t>
                      </a:r>
                    </a:p>
                  </a:txBody>
                  <a:tcPr marL="23607" marR="23607" marT="23607" marB="23607"/>
                </a:tc>
                <a:tc>
                  <a:txBody>
                    <a:bodyPr/>
                    <a:lstStyle/>
                    <a:p>
                      <a:pPr algn="ctr"/>
                      <a:r>
                        <a:rPr lang="en-US" sz="800" dirty="0"/>
                        <a:t>4</a:t>
                      </a:r>
                    </a:p>
                  </a:txBody>
                  <a:tcPr marL="23607" marR="23607" marT="23607" marB="23607"/>
                </a:tc>
                <a:tc>
                  <a:txBody>
                    <a:bodyPr/>
                    <a:lstStyle/>
                    <a:p>
                      <a:pPr algn="ctr"/>
                      <a:r>
                        <a:rPr lang="en-US" sz="800" dirty="0"/>
                        <a:t>s</a:t>
                      </a:r>
                      <a:r>
                        <a:rPr lang="en-US" sz="800" baseline="-25000" dirty="0"/>
                        <a:t>14</a:t>
                      </a:r>
                    </a:p>
                  </a:txBody>
                  <a:tcPr marL="23607" marR="23607" marT="23607" marB="23607"/>
                </a:tc>
                <a:extLst>
                  <a:ext uri="{0D108BD9-81ED-4DB2-BD59-A6C34878D82A}">
                    <a16:rowId xmlns:a16="http://schemas.microsoft.com/office/drawing/2014/main" val="4088545114"/>
                  </a:ext>
                </a:extLst>
              </a:tr>
              <a:tr h="167134">
                <a:tc>
                  <a:txBody>
                    <a:bodyPr/>
                    <a:lstStyle/>
                    <a:p>
                      <a:pPr algn="ctr"/>
                      <a:r>
                        <a:rPr lang="en-US" sz="800" dirty="0"/>
                        <a:t>2</a:t>
                      </a:r>
                    </a:p>
                  </a:txBody>
                  <a:tcPr marL="23607" marR="23607" marT="23607" marB="23607"/>
                </a:tc>
                <a:tc>
                  <a:txBody>
                    <a:bodyPr/>
                    <a:lstStyle/>
                    <a:p>
                      <a:pPr algn="ctr"/>
                      <a:r>
                        <a:rPr lang="en-US" sz="800" dirty="0"/>
                        <a:t>3</a:t>
                      </a:r>
                    </a:p>
                  </a:txBody>
                  <a:tcPr marL="23607" marR="23607" marT="23607" marB="2360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23</a:t>
                      </a:r>
                    </a:p>
                  </a:txBody>
                  <a:tcPr marL="23607" marR="23607" marT="23607" marB="23607"/>
                </a:tc>
                <a:extLst>
                  <a:ext uri="{0D108BD9-81ED-4DB2-BD59-A6C34878D82A}">
                    <a16:rowId xmlns:a16="http://schemas.microsoft.com/office/drawing/2014/main" val="2306972631"/>
                  </a:ext>
                </a:extLst>
              </a:tr>
              <a:tr h="167134">
                <a:tc>
                  <a:txBody>
                    <a:bodyPr/>
                    <a:lstStyle/>
                    <a:p>
                      <a:pPr algn="ctr"/>
                      <a:r>
                        <a:rPr lang="en-US" sz="800" dirty="0"/>
                        <a:t>2</a:t>
                      </a:r>
                    </a:p>
                  </a:txBody>
                  <a:tcPr marL="23607" marR="23607" marT="23607" marB="23607"/>
                </a:tc>
                <a:tc>
                  <a:txBody>
                    <a:bodyPr/>
                    <a:lstStyle/>
                    <a:p>
                      <a:pPr algn="ctr"/>
                      <a:r>
                        <a:rPr lang="en-US" sz="800" dirty="0"/>
                        <a:t>4</a:t>
                      </a:r>
                    </a:p>
                  </a:txBody>
                  <a:tcPr marL="23607" marR="23607" marT="23607" marB="2360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24</a:t>
                      </a:r>
                    </a:p>
                  </a:txBody>
                  <a:tcPr marL="23607" marR="23607" marT="23607" marB="23607"/>
                </a:tc>
                <a:extLst>
                  <a:ext uri="{0D108BD9-81ED-4DB2-BD59-A6C34878D82A}">
                    <a16:rowId xmlns:a16="http://schemas.microsoft.com/office/drawing/2014/main" val="1116118942"/>
                  </a:ext>
                </a:extLst>
              </a:tr>
              <a:tr h="167134">
                <a:tc>
                  <a:txBody>
                    <a:bodyPr/>
                    <a:lstStyle/>
                    <a:p>
                      <a:pPr algn="ctr"/>
                      <a:r>
                        <a:rPr lang="en-US" sz="800" dirty="0"/>
                        <a:t>3</a:t>
                      </a:r>
                    </a:p>
                  </a:txBody>
                  <a:tcPr marL="23607" marR="23607" marT="23607" marB="23607"/>
                </a:tc>
                <a:tc>
                  <a:txBody>
                    <a:bodyPr/>
                    <a:lstStyle/>
                    <a:p>
                      <a:pPr algn="ctr"/>
                      <a:r>
                        <a:rPr lang="en-US" sz="800" dirty="0"/>
                        <a:t>4</a:t>
                      </a:r>
                    </a:p>
                  </a:txBody>
                  <a:tcPr marL="23607" marR="23607" marT="23607" marB="2360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s</a:t>
                      </a:r>
                      <a:r>
                        <a:rPr lang="en-US" sz="800" baseline="-25000" dirty="0"/>
                        <a:t>34</a:t>
                      </a:r>
                    </a:p>
                  </a:txBody>
                  <a:tcPr marL="23607" marR="23607" marT="23607" marB="23607"/>
                </a:tc>
                <a:extLst>
                  <a:ext uri="{0D108BD9-81ED-4DB2-BD59-A6C34878D82A}">
                    <a16:rowId xmlns:a16="http://schemas.microsoft.com/office/drawing/2014/main" val="1349304445"/>
                  </a:ext>
                </a:extLst>
              </a:tr>
            </a:tbl>
          </a:graphicData>
        </a:graphic>
      </p:graphicFrame>
      <p:sp>
        <p:nvSpPr>
          <p:cNvPr id="236" name="Rectangle 235">
            <a:extLst>
              <a:ext uri="{FF2B5EF4-FFF2-40B4-BE49-F238E27FC236}">
                <a16:creationId xmlns:a16="http://schemas.microsoft.com/office/drawing/2014/main" id="{4232CBF3-32BE-83C7-3A83-038433809805}"/>
              </a:ext>
            </a:extLst>
          </p:cNvPr>
          <p:cNvSpPr/>
          <p:nvPr/>
        </p:nvSpPr>
        <p:spPr>
          <a:xfrm>
            <a:off x="10258005" y="2579594"/>
            <a:ext cx="1608496" cy="1163546"/>
          </a:xfrm>
          <a:prstGeom prst="rect">
            <a:avLst/>
          </a:prstGeom>
          <a:solidFill>
            <a:schemeClr val="bg1">
              <a:lumMod val="8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lstStyle/>
          <a:p>
            <a:pPr algn="ctr"/>
            <a:endParaRPr lang="en-US" sz="787" baseline="-25000" dirty="0">
              <a:solidFill>
                <a:schemeClr val="tx1">
                  <a:lumMod val="75000"/>
                  <a:lumOff val="25000"/>
                </a:schemeClr>
              </a:solidFill>
              <a:ea typeface="Cambria Math" panose="02040503050406030204" pitchFamily="18" charset="0"/>
              <a:cs typeface="Arial" panose="020B0604020202020204" pitchFamily="34" charset="0"/>
            </a:endParaRPr>
          </a:p>
        </p:txBody>
      </p:sp>
      <p:sp>
        <p:nvSpPr>
          <p:cNvPr id="237" name="Rectangle 236">
            <a:extLst>
              <a:ext uri="{FF2B5EF4-FFF2-40B4-BE49-F238E27FC236}">
                <a16:creationId xmlns:a16="http://schemas.microsoft.com/office/drawing/2014/main" id="{7839D461-DB41-A18D-436B-FF19B424D0C6}"/>
              </a:ext>
            </a:extLst>
          </p:cNvPr>
          <p:cNvSpPr/>
          <p:nvPr/>
        </p:nvSpPr>
        <p:spPr>
          <a:xfrm>
            <a:off x="10158073" y="2725927"/>
            <a:ext cx="1608496" cy="1163546"/>
          </a:xfrm>
          <a:prstGeom prst="rect">
            <a:avLst/>
          </a:prstGeom>
          <a:solidFill>
            <a:schemeClr val="bg1">
              <a:lumMod val="8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lstStyle/>
          <a:p>
            <a:pPr algn="ctr"/>
            <a:endParaRPr lang="en-US" sz="787" baseline="-25000" dirty="0">
              <a:solidFill>
                <a:schemeClr val="tx1">
                  <a:lumMod val="75000"/>
                  <a:lumOff val="25000"/>
                </a:schemeClr>
              </a:solidFill>
              <a:ea typeface="Cambria Math" panose="02040503050406030204" pitchFamily="18" charset="0"/>
              <a:cs typeface="Arial" panose="020B0604020202020204" pitchFamily="34" charset="0"/>
            </a:endParaRPr>
          </a:p>
        </p:txBody>
      </p:sp>
      <p:sp>
        <p:nvSpPr>
          <p:cNvPr id="238" name="Rectangle 237">
            <a:extLst>
              <a:ext uri="{FF2B5EF4-FFF2-40B4-BE49-F238E27FC236}">
                <a16:creationId xmlns:a16="http://schemas.microsoft.com/office/drawing/2014/main" id="{683ED58E-487A-CC5A-EBE0-30D8F74E4B14}"/>
              </a:ext>
            </a:extLst>
          </p:cNvPr>
          <p:cNvSpPr/>
          <p:nvPr/>
        </p:nvSpPr>
        <p:spPr>
          <a:xfrm>
            <a:off x="10058141" y="2904382"/>
            <a:ext cx="1608496" cy="1202093"/>
          </a:xfrm>
          <a:prstGeom prst="rect">
            <a:avLst/>
          </a:prstGeom>
          <a:solidFill>
            <a:schemeClr val="bg1">
              <a:lumMod val="8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lstStyle/>
          <a:p>
            <a:pPr algn="ctr"/>
            <a:r>
              <a:rPr lang="en-US" sz="787" dirty="0">
                <a:solidFill>
                  <a:schemeClr val="tx1">
                    <a:lumMod val="75000"/>
                    <a:lumOff val="25000"/>
                  </a:schemeClr>
                </a:solidFill>
                <a:ea typeface="Cambria Math" panose="02040503050406030204" pitchFamily="18" charset="0"/>
                <a:cs typeface="Arial" panose="020B0604020202020204" pitchFamily="34" charset="0"/>
              </a:rPr>
              <a:t>Neighbors </a:t>
            </a:r>
            <a:r>
              <a:rPr lang="en-US" sz="787" dirty="0">
                <a:solidFill>
                  <a:schemeClr val="tx1">
                    <a:lumMod val="75000"/>
                    <a:lumOff val="25000"/>
                  </a:schemeClr>
                </a:solidFill>
                <a:latin typeface="Bradley Hand" pitchFamily="2" charset="77"/>
                <a:ea typeface="Cambria Math" panose="02040503050406030204" pitchFamily="18" charset="0"/>
                <a:cs typeface="Arial" panose="020B0604020202020204" pitchFamily="34" charset="0"/>
              </a:rPr>
              <a:t>e</a:t>
            </a:r>
            <a:r>
              <a:rPr lang="en-US" sz="787" baseline="-25000" dirty="0">
                <a:solidFill>
                  <a:schemeClr val="tx1">
                    <a:lumMod val="75000"/>
                    <a:lumOff val="25000"/>
                  </a:schemeClr>
                </a:solidFill>
                <a:latin typeface="Bradley Hand" pitchFamily="2" charset="77"/>
                <a:ea typeface="Cambria Math" panose="02040503050406030204" pitchFamily="18" charset="0"/>
                <a:cs typeface="Arial" panose="020B0604020202020204" pitchFamily="34" charset="0"/>
              </a:rPr>
              <a:t>5</a:t>
            </a:r>
            <a:r>
              <a:rPr lang="en-US" sz="787" dirty="0">
                <a:solidFill>
                  <a:schemeClr val="tx1">
                    <a:lumMod val="75000"/>
                    <a:lumOff val="25000"/>
                  </a:schemeClr>
                </a:solidFill>
                <a:ea typeface="Cambria Math" panose="02040503050406030204" pitchFamily="18" charset="0"/>
                <a:cs typeface="Arial" panose="020B0604020202020204" pitchFamily="34" charset="0"/>
              </a:rPr>
              <a:t> of (i</a:t>
            </a:r>
            <a:r>
              <a:rPr lang="en-US" sz="787" baseline="-25000" dirty="0">
                <a:solidFill>
                  <a:schemeClr val="tx1">
                    <a:lumMod val="75000"/>
                    <a:lumOff val="25000"/>
                  </a:schemeClr>
                </a:solidFill>
                <a:ea typeface="Cambria Math" panose="02040503050406030204" pitchFamily="18" charset="0"/>
                <a:cs typeface="Arial" panose="020B0604020202020204" pitchFamily="34" charset="0"/>
              </a:rPr>
              <a:t>2</a:t>
            </a:r>
            <a:r>
              <a:rPr lang="en-US" sz="787" dirty="0">
                <a:solidFill>
                  <a:schemeClr val="tx1">
                    <a:lumMod val="75000"/>
                    <a:lumOff val="25000"/>
                  </a:schemeClr>
                </a:solidFill>
                <a:ea typeface="Cambria Math" panose="02040503050406030204" pitchFamily="18" charset="0"/>
                <a:cs typeface="Arial" panose="020B0604020202020204" pitchFamily="34" charset="0"/>
              </a:rPr>
              <a:t>)</a:t>
            </a:r>
          </a:p>
        </p:txBody>
      </p:sp>
      <p:sp>
        <p:nvSpPr>
          <p:cNvPr id="239" name="Oval 238">
            <a:extLst>
              <a:ext uri="{FF2B5EF4-FFF2-40B4-BE49-F238E27FC236}">
                <a16:creationId xmlns:a16="http://schemas.microsoft.com/office/drawing/2014/main" id="{5DA221BB-BE83-08C0-2CC4-AB35CC1EE4FA}"/>
              </a:ext>
            </a:extLst>
          </p:cNvPr>
          <p:cNvSpPr/>
          <p:nvPr/>
        </p:nvSpPr>
        <p:spPr>
          <a:xfrm>
            <a:off x="10136035" y="3107748"/>
            <a:ext cx="236066" cy="236066"/>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e</a:t>
            </a:r>
            <a:r>
              <a:rPr lang="en-US" sz="787" baseline="-25000" dirty="0">
                <a:solidFill>
                  <a:schemeClr val="tx1">
                    <a:lumMod val="65000"/>
                    <a:lumOff val="35000"/>
                  </a:schemeClr>
                </a:solidFill>
                <a:latin typeface="Bradley Hand" pitchFamily="2" charset="77"/>
              </a:rPr>
              <a:t>4</a:t>
            </a:r>
          </a:p>
        </p:txBody>
      </p:sp>
      <p:sp>
        <p:nvSpPr>
          <p:cNvPr id="240" name="Oval 239">
            <a:extLst>
              <a:ext uri="{FF2B5EF4-FFF2-40B4-BE49-F238E27FC236}">
                <a16:creationId xmlns:a16="http://schemas.microsoft.com/office/drawing/2014/main" id="{FC26FC9E-9FAB-DB03-567A-1EC51928BB27}"/>
              </a:ext>
            </a:extLst>
          </p:cNvPr>
          <p:cNvSpPr/>
          <p:nvPr/>
        </p:nvSpPr>
        <p:spPr>
          <a:xfrm>
            <a:off x="11340340" y="3107748"/>
            <a:ext cx="236066" cy="236066"/>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e</a:t>
            </a:r>
            <a:r>
              <a:rPr lang="en-US" sz="787" baseline="-25000" dirty="0">
                <a:solidFill>
                  <a:schemeClr val="tx1">
                    <a:lumMod val="65000"/>
                    <a:lumOff val="35000"/>
                  </a:schemeClr>
                </a:solidFill>
                <a:latin typeface="Bradley Hand" pitchFamily="2" charset="77"/>
              </a:rPr>
              <a:t>7</a:t>
            </a:r>
          </a:p>
        </p:txBody>
      </p:sp>
      <p:sp>
        <p:nvSpPr>
          <p:cNvPr id="241" name="Rectangle 240">
            <a:extLst>
              <a:ext uri="{FF2B5EF4-FFF2-40B4-BE49-F238E27FC236}">
                <a16:creationId xmlns:a16="http://schemas.microsoft.com/office/drawing/2014/main" id="{402DE9DC-C280-62A8-205A-497CC2365ACC}"/>
              </a:ext>
            </a:extLst>
          </p:cNvPr>
          <p:cNvSpPr/>
          <p:nvPr/>
        </p:nvSpPr>
        <p:spPr>
          <a:xfrm>
            <a:off x="10443476" y="3763336"/>
            <a:ext cx="844337" cy="190169"/>
          </a:xfrm>
          <a:prstGeom prst="rect">
            <a:avLst/>
          </a:prstGeom>
          <a:solidFill>
            <a:schemeClr val="bg1">
              <a:lumMod val="6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b="1" dirty="0">
                <a:solidFill>
                  <a:schemeClr val="tx1">
                    <a:lumMod val="75000"/>
                    <a:lumOff val="25000"/>
                  </a:schemeClr>
                </a:solidFill>
                <a:ea typeface="Cambria Math" panose="02040503050406030204" pitchFamily="18" charset="0"/>
                <a:cs typeface="Arial" panose="020B0604020202020204" pitchFamily="34" charset="0"/>
              </a:rPr>
              <a:t>Normalized Sum</a:t>
            </a:r>
          </a:p>
        </p:txBody>
      </p:sp>
      <p:sp>
        <p:nvSpPr>
          <p:cNvPr id="244" name="TextBox 243">
            <a:extLst>
              <a:ext uri="{FF2B5EF4-FFF2-40B4-BE49-F238E27FC236}">
                <a16:creationId xmlns:a16="http://schemas.microsoft.com/office/drawing/2014/main" id="{C102558B-6CD5-CE03-AAF9-0A0D8EE7C1DB}"/>
              </a:ext>
            </a:extLst>
          </p:cNvPr>
          <p:cNvSpPr txBox="1"/>
          <p:nvPr/>
        </p:nvSpPr>
        <p:spPr>
          <a:xfrm>
            <a:off x="11235754" y="2887345"/>
            <a:ext cx="494046" cy="213456"/>
          </a:xfrm>
          <a:prstGeom prst="rect">
            <a:avLst/>
          </a:prstGeom>
          <a:noFill/>
        </p:spPr>
        <p:txBody>
          <a:bodyPr wrap="none" rtlCol="0">
            <a:spAutoFit/>
          </a:bodyPr>
          <a:lstStyle/>
          <a:p>
            <a:r>
              <a:rPr lang="en-US" sz="787" dirty="0"/>
              <a:t>Layer 1</a:t>
            </a:r>
          </a:p>
        </p:txBody>
      </p:sp>
      <p:sp>
        <p:nvSpPr>
          <p:cNvPr id="245" name="TextBox 244">
            <a:extLst>
              <a:ext uri="{FF2B5EF4-FFF2-40B4-BE49-F238E27FC236}">
                <a16:creationId xmlns:a16="http://schemas.microsoft.com/office/drawing/2014/main" id="{A579D3F8-ECF1-2CCC-183A-1A06F2BA921B}"/>
              </a:ext>
            </a:extLst>
          </p:cNvPr>
          <p:cNvSpPr txBox="1"/>
          <p:nvPr/>
        </p:nvSpPr>
        <p:spPr>
          <a:xfrm>
            <a:off x="11321714" y="2720902"/>
            <a:ext cx="494046" cy="213456"/>
          </a:xfrm>
          <a:prstGeom prst="rect">
            <a:avLst/>
          </a:prstGeom>
          <a:noFill/>
        </p:spPr>
        <p:txBody>
          <a:bodyPr wrap="none" rtlCol="0">
            <a:spAutoFit/>
          </a:bodyPr>
          <a:lstStyle/>
          <a:p>
            <a:r>
              <a:rPr lang="en-US" sz="787" dirty="0"/>
              <a:t>Layer 2</a:t>
            </a:r>
          </a:p>
        </p:txBody>
      </p:sp>
      <p:sp>
        <p:nvSpPr>
          <p:cNvPr id="246" name="TextBox 245">
            <a:extLst>
              <a:ext uri="{FF2B5EF4-FFF2-40B4-BE49-F238E27FC236}">
                <a16:creationId xmlns:a16="http://schemas.microsoft.com/office/drawing/2014/main" id="{652F71F3-679C-560D-3450-D64D4AA6DBA5}"/>
              </a:ext>
            </a:extLst>
          </p:cNvPr>
          <p:cNvSpPr txBox="1"/>
          <p:nvPr/>
        </p:nvSpPr>
        <p:spPr>
          <a:xfrm>
            <a:off x="11429125" y="2550555"/>
            <a:ext cx="494046" cy="213456"/>
          </a:xfrm>
          <a:prstGeom prst="rect">
            <a:avLst/>
          </a:prstGeom>
          <a:noFill/>
        </p:spPr>
        <p:txBody>
          <a:bodyPr wrap="none" rtlCol="0">
            <a:spAutoFit/>
          </a:bodyPr>
          <a:lstStyle/>
          <a:p>
            <a:r>
              <a:rPr lang="en-US" sz="787" dirty="0"/>
              <a:t>Layer 3</a:t>
            </a:r>
          </a:p>
        </p:txBody>
      </p:sp>
      <p:sp>
        <p:nvSpPr>
          <p:cNvPr id="247" name="Data 246">
            <a:extLst>
              <a:ext uri="{FF2B5EF4-FFF2-40B4-BE49-F238E27FC236}">
                <a16:creationId xmlns:a16="http://schemas.microsoft.com/office/drawing/2014/main" id="{9C9B9AA9-2965-65C5-DBDF-859B7A96BF1B}"/>
              </a:ext>
            </a:extLst>
          </p:cNvPr>
          <p:cNvSpPr/>
          <p:nvPr/>
        </p:nvSpPr>
        <p:spPr>
          <a:xfrm>
            <a:off x="10513712" y="4321285"/>
            <a:ext cx="880910" cy="707963"/>
          </a:xfrm>
          <a:prstGeom prst="flowChartInputOutput">
            <a:avLst/>
          </a:prstGeom>
          <a:noFill/>
          <a:ln w="19050">
            <a:solidFill>
              <a:schemeClr val="bg2">
                <a:lumMod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graphicFrame>
        <p:nvGraphicFramePr>
          <p:cNvPr id="263" name="Table 262">
            <a:extLst>
              <a:ext uri="{FF2B5EF4-FFF2-40B4-BE49-F238E27FC236}">
                <a16:creationId xmlns:a16="http://schemas.microsoft.com/office/drawing/2014/main" id="{A4A93CFD-8D60-65CD-89BC-9EBD633B5BB1}"/>
              </a:ext>
            </a:extLst>
          </p:cNvPr>
          <p:cNvGraphicFramePr>
            <a:graphicFrameLocks noGrp="1"/>
          </p:cNvGraphicFramePr>
          <p:nvPr>
            <p:extLst>
              <p:ext uri="{D42A27DB-BD31-4B8C-83A1-F6EECF244321}">
                <p14:modId xmlns:p14="http://schemas.microsoft.com/office/powerpoint/2010/main" val="1180006732"/>
              </p:ext>
            </p:extLst>
          </p:nvPr>
        </p:nvGraphicFramePr>
        <p:xfrm>
          <a:off x="10746469" y="4628443"/>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309953314"/>
                    </a:ext>
                  </a:extLst>
                </a:gridCol>
                <a:gridCol w="145322">
                  <a:extLst>
                    <a:ext uri="{9D8B030D-6E8A-4147-A177-3AD203B41FA5}">
                      <a16:colId xmlns:a16="http://schemas.microsoft.com/office/drawing/2014/main" val="220563943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1">
                        <a:lumMod val="75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40000"/>
                        <a:lumOff val="6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75000"/>
                      </a:schemeClr>
                    </a:solidFill>
                  </a:tcPr>
                </a:tc>
                <a:extLst>
                  <a:ext uri="{0D108BD9-81ED-4DB2-BD59-A6C34878D82A}">
                    <a16:rowId xmlns:a16="http://schemas.microsoft.com/office/drawing/2014/main" val="1799822620"/>
                  </a:ext>
                </a:extLst>
              </a:tr>
            </a:tbl>
          </a:graphicData>
        </a:graphic>
      </p:graphicFrame>
      <p:graphicFrame>
        <p:nvGraphicFramePr>
          <p:cNvPr id="264" name="Table 263">
            <a:extLst>
              <a:ext uri="{FF2B5EF4-FFF2-40B4-BE49-F238E27FC236}">
                <a16:creationId xmlns:a16="http://schemas.microsoft.com/office/drawing/2014/main" id="{DB81DE24-AF4C-743A-F6EF-B5CB98DE65A2}"/>
              </a:ext>
            </a:extLst>
          </p:cNvPr>
          <p:cNvGraphicFramePr>
            <a:graphicFrameLocks noGrp="1"/>
          </p:cNvGraphicFramePr>
          <p:nvPr>
            <p:extLst>
              <p:ext uri="{D42A27DB-BD31-4B8C-83A1-F6EECF244321}">
                <p14:modId xmlns:p14="http://schemas.microsoft.com/office/powerpoint/2010/main" val="3074187814"/>
              </p:ext>
            </p:extLst>
          </p:nvPr>
        </p:nvGraphicFramePr>
        <p:xfrm>
          <a:off x="10644406" y="4836013"/>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2205639435"/>
                    </a:ext>
                  </a:extLst>
                </a:gridCol>
                <a:gridCol w="145322">
                  <a:extLst>
                    <a:ext uri="{9D8B030D-6E8A-4147-A177-3AD203B41FA5}">
                      <a16:colId xmlns:a16="http://schemas.microsoft.com/office/drawing/2014/main" val="60006031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1">
                        <a:lumMod val="20000"/>
                        <a:lumOff val="8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75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1">
                        <a:lumMod val="40000"/>
                        <a:lumOff val="60000"/>
                      </a:schemeClr>
                    </a:solidFill>
                  </a:tcPr>
                </a:tc>
                <a:extLst>
                  <a:ext uri="{0D108BD9-81ED-4DB2-BD59-A6C34878D82A}">
                    <a16:rowId xmlns:a16="http://schemas.microsoft.com/office/drawing/2014/main" val="1799822620"/>
                  </a:ext>
                </a:extLst>
              </a:tr>
            </a:tbl>
          </a:graphicData>
        </a:graphic>
      </p:graphicFrame>
      <p:cxnSp>
        <p:nvCxnSpPr>
          <p:cNvPr id="274" name="Straight Connector 273">
            <a:extLst>
              <a:ext uri="{FF2B5EF4-FFF2-40B4-BE49-F238E27FC236}">
                <a16:creationId xmlns:a16="http://schemas.microsoft.com/office/drawing/2014/main" id="{9A75C06B-99FA-FC8D-0636-DDCBFB2DB429}"/>
              </a:ext>
            </a:extLst>
          </p:cNvPr>
          <p:cNvCxnSpPr>
            <a:cxnSpLocks/>
            <a:stCxn id="238" idx="2"/>
            <a:endCxn id="264" idx="0"/>
          </p:cNvCxnSpPr>
          <p:nvPr/>
        </p:nvCxnSpPr>
        <p:spPr>
          <a:xfrm>
            <a:off x="10862389" y="4106475"/>
            <a:ext cx="0" cy="729538"/>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277" name="Or 276">
            <a:extLst>
              <a:ext uri="{FF2B5EF4-FFF2-40B4-BE49-F238E27FC236}">
                <a16:creationId xmlns:a16="http://schemas.microsoft.com/office/drawing/2014/main" id="{0CC30C8F-6400-A1D9-9E7F-972E7F013C88}"/>
              </a:ext>
            </a:extLst>
          </p:cNvPr>
          <p:cNvSpPr/>
          <p:nvPr/>
        </p:nvSpPr>
        <p:spPr>
          <a:xfrm>
            <a:off x="9731780" y="4557234"/>
            <a:ext cx="236066" cy="236066"/>
          </a:xfrm>
          <a:prstGeom prst="flowChartOr">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cxnSp>
        <p:nvCxnSpPr>
          <p:cNvPr id="278" name="Straight Connector 277">
            <a:extLst>
              <a:ext uri="{FF2B5EF4-FFF2-40B4-BE49-F238E27FC236}">
                <a16:creationId xmlns:a16="http://schemas.microsoft.com/office/drawing/2014/main" id="{6D7310A9-4500-63E1-3B7F-37BA0B8F3DCE}"/>
              </a:ext>
            </a:extLst>
          </p:cNvPr>
          <p:cNvCxnSpPr>
            <a:cxnSpLocks/>
            <a:stCxn id="247" idx="2"/>
            <a:endCxn id="277" idx="6"/>
          </p:cNvCxnSpPr>
          <p:nvPr/>
        </p:nvCxnSpPr>
        <p:spPr>
          <a:xfrm flipH="1">
            <a:off x="9967846" y="4675267"/>
            <a:ext cx="633957" cy="0"/>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B47D28E3-F146-F670-9717-FCF116D08FAC}"/>
              </a:ext>
            </a:extLst>
          </p:cNvPr>
          <p:cNvCxnSpPr>
            <a:cxnSpLocks/>
            <a:stCxn id="84" idx="2"/>
            <a:endCxn id="277" idx="0"/>
          </p:cNvCxnSpPr>
          <p:nvPr/>
        </p:nvCxnSpPr>
        <p:spPr>
          <a:xfrm flipH="1">
            <a:off x="9849813" y="2535800"/>
            <a:ext cx="13117" cy="2021434"/>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291" name="Data 290">
            <a:extLst>
              <a:ext uri="{FF2B5EF4-FFF2-40B4-BE49-F238E27FC236}">
                <a16:creationId xmlns:a16="http://schemas.microsoft.com/office/drawing/2014/main" id="{DE9CEEE2-B3F9-DF04-11C7-5045CB216870}"/>
              </a:ext>
            </a:extLst>
          </p:cNvPr>
          <p:cNvSpPr/>
          <p:nvPr/>
        </p:nvSpPr>
        <p:spPr>
          <a:xfrm flipH="1">
            <a:off x="7788053" y="4321285"/>
            <a:ext cx="891771" cy="707963"/>
          </a:xfrm>
          <a:prstGeom prst="flowChartInputOutput">
            <a:avLst/>
          </a:prstGeom>
          <a:noFill/>
          <a:ln w="19050">
            <a:solidFill>
              <a:schemeClr val="bg2">
                <a:lumMod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graphicFrame>
        <p:nvGraphicFramePr>
          <p:cNvPr id="292" name="Table 291">
            <a:extLst>
              <a:ext uri="{FF2B5EF4-FFF2-40B4-BE49-F238E27FC236}">
                <a16:creationId xmlns:a16="http://schemas.microsoft.com/office/drawing/2014/main" id="{C5EA0C4F-2DFE-7F36-7939-EC10FFBD9A5F}"/>
              </a:ext>
            </a:extLst>
          </p:cNvPr>
          <p:cNvGraphicFramePr>
            <a:graphicFrameLocks noGrp="1"/>
          </p:cNvGraphicFramePr>
          <p:nvPr>
            <p:extLst>
              <p:ext uri="{D42A27DB-BD31-4B8C-83A1-F6EECF244321}">
                <p14:modId xmlns:p14="http://schemas.microsoft.com/office/powerpoint/2010/main" val="3794892805"/>
              </p:ext>
            </p:extLst>
          </p:nvPr>
        </p:nvGraphicFramePr>
        <p:xfrm>
          <a:off x="7999870" y="4632011"/>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309953314"/>
                    </a:ext>
                  </a:extLst>
                </a:gridCol>
                <a:gridCol w="145322">
                  <a:extLst>
                    <a:ext uri="{9D8B030D-6E8A-4147-A177-3AD203B41FA5}">
                      <a16:colId xmlns:a16="http://schemas.microsoft.com/office/drawing/2014/main" val="220563943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6">
                        <a:lumMod val="60000"/>
                        <a:lumOff val="4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3">
                        <a:lumMod val="75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3">
                        <a:lumMod val="20000"/>
                        <a:lumOff val="80000"/>
                      </a:schemeClr>
                    </a:solidFill>
                  </a:tcPr>
                </a:tc>
                <a:extLst>
                  <a:ext uri="{0D108BD9-81ED-4DB2-BD59-A6C34878D82A}">
                    <a16:rowId xmlns:a16="http://schemas.microsoft.com/office/drawing/2014/main" val="1799822620"/>
                  </a:ext>
                </a:extLst>
              </a:tr>
            </a:tbl>
          </a:graphicData>
        </a:graphic>
      </p:graphicFrame>
      <p:graphicFrame>
        <p:nvGraphicFramePr>
          <p:cNvPr id="293" name="Table 292">
            <a:extLst>
              <a:ext uri="{FF2B5EF4-FFF2-40B4-BE49-F238E27FC236}">
                <a16:creationId xmlns:a16="http://schemas.microsoft.com/office/drawing/2014/main" id="{C855C64C-3F16-014A-627C-147205CA99F2}"/>
              </a:ext>
            </a:extLst>
          </p:cNvPr>
          <p:cNvGraphicFramePr>
            <a:graphicFrameLocks noGrp="1"/>
          </p:cNvGraphicFramePr>
          <p:nvPr>
            <p:extLst>
              <p:ext uri="{D42A27DB-BD31-4B8C-83A1-F6EECF244321}">
                <p14:modId xmlns:p14="http://schemas.microsoft.com/office/powerpoint/2010/main" val="225394092"/>
              </p:ext>
            </p:extLst>
          </p:nvPr>
        </p:nvGraphicFramePr>
        <p:xfrm>
          <a:off x="8106972" y="4839581"/>
          <a:ext cx="435966" cy="139908"/>
        </p:xfrm>
        <a:graphic>
          <a:graphicData uri="http://schemas.openxmlformats.org/drawingml/2006/table">
            <a:tbl>
              <a:tblPr firstRow="1" bandRow="1">
                <a:tableStyleId>{7DF18680-E054-41AD-8BC1-D1AEF772440D}</a:tableStyleId>
              </a:tblPr>
              <a:tblGrid>
                <a:gridCol w="145322">
                  <a:extLst>
                    <a:ext uri="{9D8B030D-6E8A-4147-A177-3AD203B41FA5}">
                      <a16:colId xmlns:a16="http://schemas.microsoft.com/office/drawing/2014/main" val="3127236883"/>
                    </a:ext>
                  </a:extLst>
                </a:gridCol>
                <a:gridCol w="145322">
                  <a:extLst>
                    <a:ext uri="{9D8B030D-6E8A-4147-A177-3AD203B41FA5}">
                      <a16:colId xmlns:a16="http://schemas.microsoft.com/office/drawing/2014/main" val="2205639435"/>
                    </a:ext>
                  </a:extLst>
                </a:gridCol>
                <a:gridCol w="145322">
                  <a:extLst>
                    <a:ext uri="{9D8B030D-6E8A-4147-A177-3AD203B41FA5}">
                      <a16:colId xmlns:a16="http://schemas.microsoft.com/office/drawing/2014/main" val="600060315"/>
                    </a:ext>
                  </a:extLst>
                </a:gridCol>
              </a:tblGrid>
              <a:tr h="139908">
                <a:tc>
                  <a:txBody>
                    <a:bodyPr/>
                    <a:lstStyle/>
                    <a:p>
                      <a:pPr algn="ctr"/>
                      <a:endParaRPr lang="en-US" sz="500" dirty="0">
                        <a:solidFill>
                          <a:schemeClr val="tx1">
                            <a:lumMod val="75000"/>
                            <a:lumOff val="25000"/>
                          </a:schemeClr>
                        </a:solidFill>
                      </a:endParaRPr>
                    </a:p>
                  </a:txBody>
                  <a:tcPr marL="59961" marR="59961" marT="29980" marB="29980">
                    <a:solidFill>
                      <a:schemeClr val="accent3">
                        <a:lumMod val="40000"/>
                        <a:lumOff val="6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chemeClr val="accent3">
                        <a:lumMod val="20000"/>
                        <a:lumOff val="80000"/>
                      </a:schemeClr>
                    </a:solidFill>
                  </a:tcPr>
                </a:tc>
                <a:tc>
                  <a:txBody>
                    <a:bodyPr/>
                    <a:lstStyle/>
                    <a:p>
                      <a:pPr algn="ctr"/>
                      <a:endParaRPr lang="en-US" sz="500" dirty="0">
                        <a:solidFill>
                          <a:schemeClr val="tx1">
                            <a:lumMod val="75000"/>
                            <a:lumOff val="25000"/>
                          </a:schemeClr>
                        </a:solidFill>
                      </a:endParaRPr>
                    </a:p>
                  </a:txBody>
                  <a:tcPr marL="59961" marR="59961" marT="29980" marB="29980">
                    <a:solidFill>
                      <a:srgbClr val="92D050"/>
                    </a:solidFill>
                  </a:tcPr>
                </a:tc>
                <a:extLst>
                  <a:ext uri="{0D108BD9-81ED-4DB2-BD59-A6C34878D82A}">
                    <a16:rowId xmlns:a16="http://schemas.microsoft.com/office/drawing/2014/main" val="1799822620"/>
                  </a:ext>
                </a:extLst>
              </a:tr>
            </a:tbl>
          </a:graphicData>
        </a:graphic>
      </p:graphicFrame>
      <p:sp>
        <p:nvSpPr>
          <p:cNvPr id="305" name="Or 304">
            <a:extLst>
              <a:ext uri="{FF2B5EF4-FFF2-40B4-BE49-F238E27FC236}">
                <a16:creationId xmlns:a16="http://schemas.microsoft.com/office/drawing/2014/main" id="{21B74D31-3E31-F3CC-A704-8AE41D6E2824}"/>
              </a:ext>
            </a:extLst>
          </p:cNvPr>
          <p:cNvSpPr/>
          <p:nvPr/>
        </p:nvSpPr>
        <p:spPr>
          <a:xfrm>
            <a:off x="9196423" y="4557234"/>
            <a:ext cx="236066" cy="236066"/>
          </a:xfrm>
          <a:prstGeom prst="flowChartOr">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cxnSp>
        <p:nvCxnSpPr>
          <p:cNvPr id="306" name="Straight Connector 305">
            <a:extLst>
              <a:ext uri="{FF2B5EF4-FFF2-40B4-BE49-F238E27FC236}">
                <a16:creationId xmlns:a16="http://schemas.microsoft.com/office/drawing/2014/main" id="{A2C79FC8-C466-4BF9-3D62-4685B7E6FF32}"/>
              </a:ext>
            </a:extLst>
          </p:cNvPr>
          <p:cNvCxnSpPr>
            <a:cxnSpLocks/>
            <a:stCxn id="82" idx="2"/>
            <a:endCxn id="305" idx="0"/>
          </p:cNvCxnSpPr>
          <p:nvPr/>
        </p:nvCxnSpPr>
        <p:spPr>
          <a:xfrm flipH="1">
            <a:off x="9314456" y="2537905"/>
            <a:ext cx="13117" cy="2019329"/>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E1976536-5E6A-B49E-ACF5-37D3EE9D115F}"/>
              </a:ext>
            </a:extLst>
          </p:cNvPr>
          <p:cNvCxnSpPr>
            <a:cxnSpLocks/>
            <a:stCxn id="291" idx="2"/>
            <a:endCxn id="305" idx="2"/>
          </p:cNvCxnSpPr>
          <p:nvPr/>
        </p:nvCxnSpPr>
        <p:spPr>
          <a:xfrm>
            <a:off x="8590647" y="4675267"/>
            <a:ext cx="605776" cy="0"/>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312" name="Summing Junction 311">
            <a:extLst>
              <a:ext uri="{FF2B5EF4-FFF2-40B4-BE49-F238E27FC236}">
                <a16:creationId xmlns:a16="http://schemas.microsoft.com/office/drawing/2014/main" id="{4EB1176A-5A96-A73C-021E-3CFE877AEA64}"/>
              </a:ext>
            </a:extLst>
          </p:cNvPr>
          <p:cNvSpPr/>
          <p:nvPr/>
        </p:nvSpPr>
        <p:spPr>
          <a:xfrm>
            <a:off x="9462996" y="5344627"/>
            <a:ext cx="236066" cy="236066"/>
          </a:xfrm>
          <a:prstGeom prst="flowChartSummingJuncti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cxnSp>
        <p:nvCxnSpPr>
          <p:cNvPr id="313" name="Elbow Connector 312">
            <a:extLst>
              <a:ext uri="{FF2B5EF4-FFF2-40B4-BE49-F238E27FC236}">
                <a16:creationId xmlns:a16="http://schemas.microsoft.com/office/drawing/2014/main" id="{014C675A-BEE7-A47D-81F4-6A2AD405952A}"/>
              </a:ext>
            </a:extLst>
          </p:cNvPr>
          <p:cNvCxnSpPr>
            <a:cxnSpLocks/>
            <a:stCxn id="305" idx="4"/>
            <a:endCxn id="312" idx="2"/>
          </p:cNvCxnSpPr>
          <p:nvPr/>
        </p:nvCxnSpPr>
        <p:spPr>
          <a:xfrm rot="16200000" flipH="1">
            <a:off x="9054046" y="5053710"/>
            <a:ext cx="669360" cy="148540"/>
          </a:xfrm>
          <a:prstGeom prst="bentConnector2">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316" name="Elbow Connector 315">
            <a:extLst>
              <a:ext uri="{FF2B5EF4-FFF2-40B4-BE49-F238E27FC236}">
                <a16:creationId xmlns:a16="http://schemas.microsoft.com/office/drawing/2014/main" id="{CAB31272-AE73-B3BB-2393-C1CBAB718210}"/>
              </a:ext>
            </a:extLst>
          </p:cNvPr>
          <p:cNvCxnSpPr>
            <a:cxnSpLocks/>
            <a:stCxn id="277" idx="4"/>
            <a:endCxn id="312" idx="6"/>
          </p:cNvCxnSpPr>
          <p:nvPr/>
        </p:nvCxnSpPr>
        <p:spPr>
          <a:xfrm rot="5400000">
            <a:off x="9439758" y="5052605"/>
            <a:ext cx="669360" cy="150751"/>
          </a:xfrm>
          <a:prstGeom prst="bentConnector2">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319" name="Rectangle 318">
            <a:extLst>
              <a:ext uri="{FF2B5EF4-FFF2-40B4-BE49-F238E27FC236}">
                <a16:creationId xmlns:a16="http://schemas.microsoft.com/office/drawing/2014/main" id="{D5D9F1C3-ACB8-7CA6-67FC-46C346AB80F9}"/>
              </a:ext>
            </a:extLst>
          </p:cNvPr>
          <p:cNvSpPr/>
          <p:nvPr/>
        </p:nvSpPr>
        <p:spPr>
          <a:xfrm>
            <a:off x="7220745" y="1976086"/>
            <a:ext cx="4848292" cy="3174882"/>
          </a:xfrm>
          <a:prstGeom prst="rect">
            <a:avLst/>
          </a:prstGeom>
          <a:noFill/>
          <a:ln w="12700">
            <a:solidFill>
              <a:schemeClr val="tx1">
                <a:lumMod val="65000"/>
                <a:lumOff val="3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0" rIns="0" rtlCol="0" anchor="t"/>
          <a:lstStyle/>
          <a:p>
            <a:pPr algn="ctr"/>
            <a:r>
              <a:rPr lang="en-US" sz="1100" b="1" dirty="0">
                <a:solidFill>
                  <a:schemeClr val="tx1">
                    <a:lumMod val="85000"/>
                    <a:lumOff val="15000"/>
                  </a:schemeClr>
                </a:solidFill>
              </a:rPr>
              <a:t>hyperGCN for Collaborative Filtering</a:t>
            </a:r>
          </a:p>
        </p:txBody>
      </p:sp>
      <p:sp>
        <p:nvSpPr>
          <p:cNvPr id="368" name="Left Bracket 367">
            <a:extLst>
              <a:ext uri="{FF2B5EF4-FFF2-40B4-BE49-F238E27FC236}">
                <a16:creationId xmlns:a16="http://schemas.microsoft.com/office/drawing/2014/main" id="{68187BF1-D4A3-1507-8F87-36182B547549}"/>
              </a:ext>
            </a:extLst>
          </p:cNvPr>
          <p:cNvSpPr/>
          <p:nvPr/>
        </p:nvSpPr>
        <p:spPr>
          <a:xfrm rot="16200000">
            <a:off x="4330532" y="3138556"/>
            <a:ext cx="136047" cy="5004124"/>
          </a:xfrm>
          <a:prstGeom prst="leftBracket">
            <a:avLst/>
          </a:prstGeom>
          <a:ln>
            <a:solidFill>
              <a:schemeClr val="tx1">
                <a:lumMod val="75000"/>
                <a:lumOff val="25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369" name="TextBox 368">
            <a:extLst>
              <a:ext uri="{FF2B5EF4-FFF2-40B4-BE49-F238E27FC236}">
                <a16:creationId xmlns:a16="http://schemas.microsoft.com/office/drawing/2014/main" id="{AB899736-66FC-9EBD-E8A5-6AD711128229}"/>
              </a:ext>
            </a:extLst>
          </p:cNvPr>
          <p:cNvSpPr txBox="1"/>
          <p:nvPr/>
        </p:nvSpPr>
        <p:spPr>
          <a:xfrm>
            <a:off x="3749976" y="5698565"/>
            <a:ext cx="1137590" cy="273921"/>
          </a:xfrm>
          <a:prstGeom prst="rect">
            <a:avLst/>
          </a:prstGeom>
          <a:noFill/>
        </p:spPr>
        <p:txBody>
          <a:bodyPr wrap="square" rtlCol="0">
            <a:spAutoFit/>
          </a:bodyPr>
          <a:lstStyle/>
          <a:p>
            <a:pPr algn="ctr"/>
            <a:r>
              <a:rPr lang="en-US" sz="1180" dirty="0"/>
              <a:t>Pre-process</a:t>
            </a:r>
          </a:p>
        </p:txBody>
      </p:sp>
      <p:sp>
        <p:nvSpPr>
          <p:cNvPr id="49" name="Left Bracket 48">
            <a:extLst>
              <a:ext uri="{FF2B5EF4-FFF2-40B4-BE49-F238E27FC236}">
                <a16:creationId xmlns:a16="http://schemas.microsoft.com/office/drawing/2014/main" id="{4CBCC5C1-7A82-D21D-34CA-8B5DB1B88F15}"/>
              </a:ext>
            </a:extLst>
          </p:cNvPr>
          <p:cNvSpPr/>
          <p:nvPr/>
        </p:nvSpPr>
        <p:spPr>
          <a:xfrm rot="16200000">
            <a:off x="9587192" y="3156824"/>
            <a:ext cx="123531" cy="4955062"/>
          </a:xfrm>
          <a:prstGeom prst="leftBracket">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59" name="TextBox 58">
            <a:extLst>
              <a:ext uri="{FF2B5EF4-FFF2-40B4-BE49-F238E27FC236}">
                <a16:creationId xmlns:a16="http://schemas.microsoft.com/office/drawing/2014/main" id="{9D9ED2E8-81FF-7D64-6B68-7650EE94E6FE}"/>
              </a:ext>
            </a:extLst>
          </p:cNvPr>
          <p:cNvSpPr txBox="1"/>
          <p:nvPr/>
        </p:nvSpPr>
        <p:spPr>
          <a:xfrm>
            <a:off x="8084521" y="5698565"/>
            <a:ext cx="3060802" cy="273921"/>
          </a:xfrm>
          <a:prstGeom prst="rect">
            <a:avLst/>
          </a:prstGeom>
          <a:noFill/>
        </p:spPr>
        <p:txBody>
          <a:bodyPr wrap="square" rtlCol="0">
            <a:spAutoFit/>
          </a:bodyPr>
          <a:lstStyle/>
          <a:p>
            <a:pPr algn="ctr"/>
            <a:r>
              <a:rPr lang="en-US" sz="1180" dirty="0"/>
              <a:t>Embedding &amp; Optimization &amp; Prediction</a:t>
            </a:r>
          </a:p>
        </p:txBody>
      </p:sp>
      <p:sp>
        <p:nvSpPr>
          <p:cNvPr id="102" name="TextBox 101">
            <a:extLst>
              <a:ext uri="{FF2B5EF4-FFF2-40B4-BE49-F238E27FC236}">
                <a16:creationId xmlns:a16="http://schemas.microsoft.com/office/drawing/2014/main" id="{CC7106B3-5BD3-60B2-8D0B-07581452D156}"/>
              </a:ext>
            </a:extLst>
          </p:cNvPr>
          <p:cNvSpPr txBox="1"/>
          <p:nvPr/>
        </p:nvSpPr>
        <p:spPr>
          <a:xfrm>
            <a:off x="3467569" y="1047820"/>
            <a:ext cx="1671260" cy="261610"/>
          </a:xfrm>
          <a:prstGeom prst="rect">
            <a:avLst/>
          </a:prstGeom>
          <a:noFill/>
        </p:spPr>
        <p:txBody>
          <a:bodyPr wrap="square" rtlCol="0">
            <a:spAutoFit/>
          </a:bodyPr>
          <a:lstStyle>
            <a:defPPr>
              <a:defRPr lang="en-US"/>
            </a:defPPr>
          </a:lstStyle>
          <a:p>
            <a:pPr algn="ctr"/>
            <a:r>
              <a:rPr lang="en-US" sz="1100" b="1" dirty="0"/>
              <a:t>Adjacency Matrix (AM)</a:t>
            </a:r>
          </a:p>
        </p:txBody>
      </p:sp>
      <p:cxnSp>
        <p:nvCxnSpPr>
          <p:cNvPr id="25" name="Straight Connector 24">
            <a:extLst>
              <a:ext uri="{FF2B5EF4-FFF2-40B4-BE49-F238E27FC236}">
                <a16:creationId xmlns:a16="http://schemas.microsoft.com/office/drawing/2014/main" id="{43AE8ED4-B14F-B21D-CFC9-3147FD4C08CD}"/>
              </a:ext>
            </a:extLst>
          </p:cNvPr>
          <p:cNvCxnSpPr>
            <a:cxnSpLocks/>
          </p:cNvCxnSpPr>
          <p:nvPr/>
        </p:nvCxnSpPr>
        <p:spPr>
          <a:xfrm>
            <a:off x="947013" y="3269174"/>
            <a:ext cx="757426" cy="0"/>
          </a:xfrm>
          <a:prstGeom prst="line">
            <a:avLst/>
          </a:prstGeom>
          <a:ln w="34925">
            <a:solidFill>
              <a:schemeClr val="tx1"/>
            </a:solidFill>
            <a:prstDash val="sysDot"/>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5B3EFA2D-B924-AA11-0961-430B5B3F4DAD}"/>
              </a:ext>
            </a:extLst>
          </p:cNvPr>
          <p:cNvSpPr/>
          <p:nvPr/>
        </p:nvSpPr>
        <p:spPr>
          <a:xfrm>
            <a:off x="1621216" y="1785207"/>
            <a:ext cx="1112729" cy="3736619"/>
          </a:xfrm>
          <a:prstGeom prst="rect">
            <a:avLst/>
          </a:prstGeom>
          <a:noFill/>
          <a:ln w="12700">
            <a:solidFill>
              <a:schemeClr val="tx1">
                <a:lumMod val="65000"/>
                <a:lumOff val="3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0" rIns="0" rtlCol="0" anchor="t"/>
          <a:lstStyle/>
          <a:p>
            <a:pPr algn="ctr"/>
            <a:r>
              <a:rPr lang="en-US" sz="1100" b="1" dirty="0">
                <a:solidFill>
                  <a:schemeClr val="tx1">
                    <a:lumMod val="85000"/>
                    <a:lumOff val="15000"/>
                  </a:schemeClr>
                </a:solidFill>
              </a:rPr>
              <a:t>Similarity Matrix (SM)</a:t>
            </a:r>
          </a:p>
        </p:txBody>
      </p:sp>
      <p:sp>
        <p:nvSpPr>
          <p:cNvPr id="7" name="TextBox 6">
            <a:extLst>
              <a:ext uri="{FF2B5EF4-FFF2-40B4-BE49-F238E27FC236}">
                <a16:creationId xmlns:a16="http://schemas.microsoft.com/office/drawing/2014/main" id="{B5802D37-8E17-BE2C-EC60-BFE0F958B0F7}"/>
              </a:ext>
            </a:extLst>
          </p:cNvPr>
          <p:cNvSpPr txBox="1"/>
          <p:nvPr/>
        </p:nvSpPr>
        <p:spPr>
          <a:xfrm>
            <a:off x="774463" y="4261933"/>
            <a:ext cx="964481" cy="461665"/>
          </a:xfrm>
          <a:prstGeom prst="rect">
            <a:avLst/>
          </a:prstGeom>
          <a:noFill/>
        </p:spPr>
        <p:txBody>
          <a:bodyPr wrap="square" rtlCol="0">
            <a:spAutoFit/>
          </a:bodyPr>
          <a:lstStyle/>
          <a:p>
            <a:pPr algn="ctr"/>
            <a:r>
              <a:rPr lang="en-US" sz="800" dirty="0"/>
              <a:t>Calculate</a:t>
            </a:r>
          </a:p>
          <a:p>
            <a:pPr algn="ctr"/>
            <a:r>
              <a:rPr lang="en-US" sz="800" dirty="0"/>
              <a:t>similarities</a:t>
            </a:r>
          </a:p>
          <a:p>
            <a:pPr algn="ctr"/>
            <a:r>
              <a:rPr lang="en-US" sz="800" dirty="0"/>
              <a:t>between items</a:t>
            </a:r>
          </a:p>
        </p:txBody>
      </p:sp>
      <p:sp>
        <p:nvSpPr>
          <p:cNvPr id="41" name="TextBox 40">
            <a:extLst>
              <a:ext uri="{FF2B5EF4-FFF2-40B4-BE49-F238E27FC236}">
                <a16:creationId xmlns:a16="http://schemas.microsoft.com/office/drawing/2014/main" id="{BAD893EA-6CFC-D816-1D0E-8DD97B7E8C7B}"/>
              </a:ext>
            </a:extLst>
          </p:cNvPr>
          <p:cNvSpPr txBox="1"/>
          <p:nvPr/>
        </p:nvSpPr>
        <p:spPr>
          <a:xfrm>
            <a:off x="2957003" y="3176915"/>
            <a:ext cx="2096380" cy="430887"/>
          </a:xfrm>
          <a:prstGeom prst="rect">
            <a:avLst/>
          </a:prstGeom>
          <a:noFill/>
        </p:spPr>
        <p:txBody>
          <a:bodyPr wrap="square" rtlCol="0">
            <a:spAutoFit/>
          </a:bodyPr>
          <a:lstStyle/>
          <a:p>
            <a:pPr algn="ctr"/>
            <a:r>
              <a:rPr lang="en-GB" sz="1100" dirty="0"/>
              <a:t>threshold by top-K (</a:t>
            </a:r>
            <a:r>
              <a:rPr lang="en-AU" sz="1100" b="0" i="0" u="none" strike="noStrike" dirty="0">
                <a:solidFill>
                  <a:srgbClr val="000000"/>
                </a:solidFill>
                <a:effectLst/>
                <a:latin typeface="-webkit-standard"/>
              </a:rPr>
              <a:t>e.g.,</a:t>
            </a:r>
            <a:r>
              <a:rPr lang="en-GB" sz="1100" dirty="0"/>
              <a:t> top-2 for users, top-3 for items)</a:t>
            </a:r>
          </a:p>
        </p:txBody>
      </p:sp>
      <p:sp>
        <p:nvSpPr>
          <p:cNvPr id="42" name="TextBox 41">
            <a:extLst>
              <a:ext uri="{FF2B5EF4-FFF2-40B4-BE49-F238E27FC236}">
                <a16:creationId xmlns:a16="http://schemas.microsoft.com/office/drawing/2014/main" id="{126BC396-A135-2C15-183E-F87A550C7BDE}"/>
              </a:ext>
            </a:extLst>
          </p:cNvPr>
          <p:cNvSpPr txBox="1"/>
          <p:nvPr/>
        </p:nvSpPr>
        <p:spPr>
          <a:xfrm>
            <a:off x="10348833" y="2971243"/>
            <a:ext cx="526106" cy="215444"/>
          </a:xfrm>
          <a:prstGeom prst="rect">
            <a:avLst/>
          </a:prstGeom>
          <a:noFill/>
        </p:spPr>
        <p:txBody>
          <a:bodyPr wrap="none" rtlCol="0">
            <a:spAutoFit/>
          </a:bodyPr>
          <a:lstStyle/>
          <a:p>
            <a:r>
              <a:rPr lang="en-GB" sz="800" dirty="0"/>
              <a:t>exp(s</a:t>
            </a:r>
            <a:r>
              <a:rPr lang="en-GB" sz="800" baseline="-25000" dirty="0"/>
              <a:t>54</a:t>
            </a:r>
            <a:r>
              <a:rPr lang="en-GB" sz="800" dirty="0"/>
              <a:t>)</a:t>
            </a:r>
          </a:p>
        </p:txBody>
      </p:sp>
      <p:sp>
        <p:nvSpPr>
          <p:cNvPr id="46" name="Summing Junction 45">
            <a:extLst>
              <a:ext uri="{FF2B5EF4-FFF2-40B4-BE49-F238E27FC236}">
                <a16:creationId xmlns:a16="http://schemas.microsoft.com/office/drawing/2014/main" id="{34A54870-314C-3853-A1FA-B1535609F67B}"/>
              </a:ext>
            </a:extLst>
          </p:cNvPr>
          <p:cNvSpPr/>
          <p:nvPr/>
        </p:nvSpPr>
        <p:spPr>
          <a:xfrm>
            <a:off x="10473014" y="3347154"/>
            <a:ext cx="236066" cy="236066"/>
          </a:xfrm>
          <a:prstGeom prst="flowChartSummingJuncti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cxnSp>
        <p:nvCxnSpPr>
          <p:cNvPr id="13" name="Elbow Connector 12">
            <a:extLst>
              <a:ext uri="{FF2B5EF4-FFF2-40B4-BE49-F238E27FC236}">
                <a16:creationId xmlns:a16="http://schemas.microsoft.com/office/drawing/2014/main" id="{50B4A48D-0D69-A6F0-2C13-99DF5BDDA864}"/>
              </a:ext>
            </a:extLst>
          </p:cNvPr>
          <p:cNvCxnSpPr>
            <a:cxnSpLocks/>
            <a:stCxn id="239" idx="4"/>
            <a:endCxn id="46" idx="2"/>
          </p:cNvCxnSpPr>
          <p:nvPr/>
        </p:nvCxnSpPr>
        <p:spPr>
          <a:xfrm rot="16200000" flipH="1">
            <a:off x="10302855" y="3295027"/>
            <a:ext cx="121373" cy="218946"/>
          </a:xfrm>
          <a:prstGeom prst="bentConnector2">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3346825-2FF1-9034-C940-FF7F4BFCE65F}"/>
              </a:ext>
            </a:extLst>
          </p:cNvPr>
          <p:cNvCxnSpPr>
            <a:cxnSpLocks/>
            <a:endCxn id="46" idx="0"/>
          </p:cNvCxnSpPr>
          <p:nvPr/>
        </p:nvCxnSpPr>
        <p:spPr>
          <a:xfrm>
            <a:off x="10591047" y="3195313"/>
            <a:ext cx="0" cy="151841"/>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619C5FC-CBDB-F874-3DB4-150669BEFD3F}"/>
              </a:ext>
            </a:extLst>
          </p:cNvPr>
          <p:cNvSpPr txBox="1"/>
          <p:nvPr/>
        </p:nvSpPr>
        <p:spPr>
          <a:xfrm>
            <a:off x="10863535" y="2971243"/>
            <a:ext cx="526106" cy="215444"/>
          </a:xfrm>
          <a:prstGeom prst="rect">
            <a:avLst/>
          </a:prstGeom>
          <a:noFill/>
        </p:spPr>
        <p:txBody>
          <a:bodyPr wrap="none" rtlCol="0">
            <a:spAutoFit/>
          </a:bodyPr>
          <a:lstStyle/>
          <a:p>
            <a:r>
              <a:rPr lang="en-GB" sz="800" dirty="0"/>
              <a:t>exp(s</a:t>
            </a:r>
            <a:r>
              <a:rPr lang="en-GB" sz="800" baseline="-25000" dirty="0"/>
              <a:t>57</a:t>
            </a:r>
            <a:r>
              <a:rPr lang="en-GB" sz="800" dirty="0"/>
              <a:t>)</a:t>
            </a:r>
          </a:p>
        </p:txBody>
      </p:sp>
      <p:sp>
        <p:nvSpPr>
          <p:cNvPr id="22" name="Summing Junction 21">
            <a:extLst>
              <a:ext uri="{FF2B5EF4-FFF2-40B4-BE49-F238E27FC236}">
                <a16:creationId xmlns:a16="http://schemas.microsoft.com/office/drawing/2014/main" id="{885B4E4F-F4B7-47E1-6A86-74FFACC17681}"/>
              </a:ext>
            </a:extLst>
          </p:cNvPr>
          <p:cNvSpPr/>
          <p:nvPr/>
        </p:nvSpPr>
        <p:spPr>
          <a:xfrm>
            <a:off x="10987716" y="3347154"/>
            <a:ext cx="236066" cy="236066"/>
          </a:xfrm>
          <a:prstGeom prst="flowChartSummingJuncti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cxnSp>
        <p:nvCxnSpPr>
          <p:cNvPr id="23" name="Straight Connector 22">
            <a:extLst>
              <a:ext uri="{FF2B5EF4-FFF2-40B4-BE49-F238E27FC236}">
                <a16:creationId xmlns:a16="http://schemas.microsoft.com/office/drawing/2014/main" id="{B8CB35F9-CB1F-DE9B-FA6A-73EADF06813E}"/>
              </a:ext>
            </a:extLst>
          </p:cNvPr>
          <p:cNvCxnSpPr>
            <a:cxnSpLocks/>
            <a:endCxn id="22" idx="0"/>
          </p:cNvCxnSpPr>
          <p:nvPr/>
        </p:nvCxnSpPr>
        <p:spPr>
          <a:xfrm>
            <a:off x="11105749" y="3201066"/>
            <a:ext cx="0" cy="146088"/>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FC6506B5-D2F1-4C43-1EDB-F2FB7D8D9F60}"/>
              </a:ext>
            </a:extLst>
          </p:cNvPr>
          <p:cNvCxnSpPr>
            <a:cxnSpLocks/>
            <a:stCxn id="240" idx="4"/>
          </p:cNvCxnSpPr>
          <p:nvPr/>
        </p:nvCxnSpPr>
        <p:spPr>
          <a:xfrm rot="5400000">
            <a:off x="11262548" y="3296943"/>
            <a:ext cx="148954" cy="242697"/>
          </a:xfrm>
          <a:prstGeom prst="bentConnector2">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867ACF8-C718-361F-1B00-A474EC2E44FF}"/>
              </a:ext>
            </a:extLst>
          </p:cNvPr>
          <p:cNvCxnSpPr>
            <a:cxnSpLocks/>
            <a:stCxn id="22" idx="4"/>
            <a:endCxn id="241" idx="0"/>
          </p:cNvCxnSpPr>
          <p:nvPr/>
        </p:nvCxnSpPr>
        <p:spPr>
          <a:xfrm flipH="1">
            <a:off x="10865645" y="3583220"/>
            <a:ext cx="240104" cy="180116"/>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8195DC7-FFD2-27E0-E18C-DDBE1CF1B75D}"/>
              </a:ext>
            </a:extLst>
          </p:cNvPr>
          <p:cNvCxnSpPr>
            <a:cxnSpLocks/>
            <a:stCxn id="46" idx="4"/>
            <a:endCxn id="241" idx="0"/>
          </p:cNvCxnSpPr>
          <p:nvPr/>
        </p:nvCxnSpPr>
        <p:spPr>
          <a:xfrm>
            <a:off x="10591047" y="3583220"/>
            <a:ext cx="274598" cy="180116"/>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0DC052E-E4CA-F1EA-0991-80B1188EF344}"/>
              </a:ext>
            </a:extLst>
          </p:cNvPr>
          <p:cNvCxnSpPr>
            <a:cxnSpLocks/>
          </p:cNvCxnSpPr>
          <p:nvPr/>
        </p:nvCxnSpPr>
        <p:spPr>
          <a:xfrm>
            <a:off x="6927683" y="3969676"/>
            <a:ext cx="252368" cy="0"/>
          </a:xfrm>
          <a:prstGeom prst="line">
            <a:avLst/>
          </a:prstGeom>
          <a:ln w="34925">
            <a:solidFill>
              <a:schemeClr val="tx1"/>
            </a:solidFill>
            <a:prstDash val="sysDot"/>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D9501DC-5217-1A01-2CD9-33A7AADF1325}"/>
              </a:ext>
            </a:extLst>
          </p:cNvPr>
          <p:cNvCxnSpPr>
            <a:cxnSpLocks/>
            <a:stCxn id="60" idx="2"/>
            <a:endCxn id="293" idx="0"/>
          </p:cNvCxnSpPr>
          <p:nvPr/>
        </p:nvCxnSpPr>
        <p:spPr>
          <a:xfrm>
            <a:off x="8324955" y="4118655"/>
            <a:ext cx="0" cy="720926"/>
          </a:xfrm>
          <a:prstGeom prst="line">
            <a:avLst/>
          </a:prstGeom>
          <a:ln w="15875">
            <a:solidFill>
              <a:schemeClr val="tx1"/>
            </a:solidFill>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145" name="Oval 144">
            <a:extLst>
              <a:ext uri="{FF2B5EF4-FFF2-40B4-BE49-F238E27FC236}">
                <a16:creationId xmlns:a16="http://schemas.microsoft.com/office/drawing/2014/main" id="{ADF0F752-185A-492B-38DD-F9AA778DDEFD}"/>
              </a:ext>
            </a:extLst>
          </p:cNvPr>
          <p:cNvSpPr/>
          <p:nvPr/>
        </p:nvSpPr>
        <p:spPr>
          <a:xfrm>
            <a:off x="205719" y="1248454"/>
            <a:ext cx="236066" cy="236066"/>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u</a:t>
            </a:r>
            <a:r>
              <a:rPr lang="en-US" sz="787" baseline="-25000" dirty="0">
                <a:solidFill>
                  <a:schemeClr val="tx1">
                    <a:lumMod val="65000"/>
                    <a:lumOff val="35000"/>
                  </a:schemeClr>
                </a:solidFill>
                <a:latin typeface="Bradley Hand" pitchFamily="2" charset="77"/>
              </a:rPr>
              <a:t>1</a:t>
            </a:r>
          </a:p>
        </p:txBody>
      </p:sp>
      <p:sp>
        <p:nvSpPr>
          <p:cNvPr id="146" name="Oval 145">
            <a:extLst>
              <a:ext uri="{FF2B5EF4-FFF2-40B4-BE49-F238E27FC236}">
                <a16:creationId xmlns:a16="http://schemas.microsoft.com/office/drawing/2014/main" id="{5AD835E8-0250-57B1-9E4E-3E4466C31708}"/>
              </a:ext>
            </a:extLst>
          </p:cNvPr>
          <p:cNvSpPr/>
          <p:nvPr/>
        </p:nvSpPr>
        <p:spPr>
          <a:xfrm>
            <a:off x="205719" y="1599260"/>
            <a:ext cx="236066" cy="236066"/>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u</a:t>
            </a:r>
            <a:r>
              <a:rPr lang="en-US" sz="787" baseline="-25000" dirty="0">
                <a:solidFill>
                  <a:schemeClr val="tx1">
                    <a:lumMod val="65000"/>
                    <a:lumOff val="35000"/>
                  </a:schemeClr>
                </a:solidFill>
                <a:latin typeface="Bradley Hand" pitchFamily="2" charset="77"/>
              </a:rPr>
              <a:t>2</a:t>
            </a:r>
          </a:p>
        </p:txBody>
      </p:sp>
      <p:sp>
        <p:nvSpPr>
          <p:cNvPr id="147" name="Oval 146">
            <a:extLst>
              <a:ext uri="{FF2B5EF4-FFF2-40B4-BE49-F238E27FC236}">
                <a16:creationId xmlns:a16="http://schemas.microsoft.com/office/drawing/2014/main" id="{5750C13B-B2BC-05E5-BE52-0CB34021A51F}"/>
              </a:ext>
            </a:extLst>
          </p:cNvPr>
          <p:cNvSpPr/>
          <p:nvPr/>
        </p:nvSpPr>
        <p:spPr>
          <a:xfrm>
            <a:off x="628411" y="1785207"/>
            <a:ext cx="236066" cy="236066"/>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i</a:t>
            </a:r>
            <a:r>
              <a:rPr lang="en-US" sz="787" baseline="-25000" dirty="0">
                <a:solidFill>
                  <a:schemeClr val="tx1">
                    <a:lumMod val="65000"/>
                    <a:lumOff val="35000"/>
                  </a:schemeClr>
                </a:solidFill>
                <a:latin typeface="Bradley Hand" pitchFamily="2" charset="77"/>
              </a:rPr>
              <a:t>3</a:t>
            </a:r>
          </a:p>
        </p:txBody>
      </p:sp>
      <p:sp>
        <p:nvSpPr>
          <p:cNvPr id="148" name="Oval 147">
            <a:extLst>
              <a:ext uri="{FF2B5EF4-FFF2-40B4-BE49-F238E27FC236}">
                <a16:creationId xmlns:a16="http://schemas.microsoft.com/office/drawing/2014/main" id="{1A7976E9-9987-F20D-283F-A5F253F8A46A}"/>
              </a:ext>
            </a:extLst>
          </p:cNvPr>
          <p:cNvSpPr/>
          <p:nvPr/>
        </p:nvSpPr>
        <p:spPr>
          <a:xfrm>
            <a:off x="628411" y="1442070"/>
            <a:ext cx="236066" cy="236066"/>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i</a:t>
            </a:r>
            <a:r>
              <a:rPr lang="en-US" sz="787" baseline="-25000" dirty="0">
                <a:solidFill>
                  <a:schemeClr val="tx1">
                    <a:lumMod val="65000"/>
                    <a:lumOff val="35000"/>
                  </a:schemeClr>
                </a:solidFill>
                <a:latin typeface="Bradley Hand" pitchFamily="2" charset="77"/>
              </a:rPr>
              <a:t>2</a:t>
            </a:r>
          </a:p>
        </p:txBody>
      </p:sp>
      <p:sp>
        <p:nvSpPr>
          <p:cNvPr id="149" name="Oval 148">
            <a:extLst>
              <a:ext uri="{FF2B5EF4-FFF2-40B4-BE49-F238E27FC236}">
                <a16:creationId xmlns:a16="http://schemas.microsoft.com/office/drawing/2014/main" id="{FD5F8731-A4C0-8B37-7ED4-3C067439F6DB}"/>
              </a:ext>
            </a:extLst>
          </p:cNvPr>
          <p:cNvSpPr/>
          <p:nvPr/>
        </p:nvSpPr>
        <p:spPr>
          <a:xfrm>
            <a:off x="628411" y="1098933"/>
            <a:ext cx="236066" cy="236066"/>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i</a:t>
            </a:r>
            <a:r>
              <a:rPr lang="en-US" sz="787" baseline="-25000" dirty="0">
                <a:solidFill>
                  <a:schemeClr val="tx1">
                    <a:lumMod val="65000"/>
                    <a:lumOff val="35000"/>
                  </a:schemeClr>
                </a:solidFill>
                <a:latin typeface="Bradley Hand" pitchFamily="2" charset="77"/>
              </a:rPr>
              <a:t>1</a:t>
            </a:r>
          </a:p>
        </p:txBody>
      </p:sp>
      <p:cxnSp>
        <p:nvCxnSpPr>
          <p:cNvPr id="154" name="Straight Connector 153">
            <a:extLst>
              <a:ext uri="{FF2B5EF4-FFF2-40B4-BE49-F238E27FC236}">
                <a16:creationId xmlns:a16="http://schemas.microsoft.com/office/drawing/2014/main" id="{FC34F22B-81D3-0C3A-08D5-70009F7FFECD}"/>
              </a:ext>
            </a:extLst>
          </p:cNvPr>
          <p:cNvCxnSpPr>
            <a:cxnSpLocks/>
            <a:stCxn id="146" idx="6"/>
            <a:endCxn id="147" idx="2"/>
          </p:cNvCxnSpPr>
          <p:nvPr/>
        </p:nvCxnSpPr>
        <p:spPr>
          <a:xfrm>
            <a:off x="441785" y="1717293"/>
            <a:ext cx="186626" cy="185947"/>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407D925C-038D-F4F3-1CE7-C865E832D197}"/>
              </a:ext>
            </a:extLst>
          </p:cNvPr>
          <p:cNvCxnSpPr>
            <a:cxnSpLocks/>
            <a:stCxn id="145" idx="6"/>
            <a:endCxn id="148" idx="2"/>
          </p:cNvCxnSpPr>
          <p:nvPr/>
        </p:nvCxnSpPr>
        <p:spPr>
          <a:xfrm>
            <a:off x="441785" y="1366487"/>
            <a:ext cx="186626" cy="193616"/>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2E2DCF45-B4D3-3738-5610-9D65E55C5465}"/>
              </a:ext>
            </a:extLst>
          </p:cNvPr>
          <p:cNvCxnSpPr>
            <a:cxnSpLocks/>
            <a:stCxn id="145" idx="7"/>
            <a:endCxn id="149" idx="2"/>
          </p:cNvCxnSpPr>
          <p:nvPr/>
        </p:nvCxnSpPr>
        <p:spPr>
          <a:xfrm flipV="1">
            <a:off x="407214" y="1216966"/>
            <a:ext cx="221197" cy="66059"/>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D7B307E5-695F-8F4D-15B9-F7F7531F4B52}"/>
              </a:ext>
            </a:extLst>
          </p:cNvPr>
          <p:cNvCxnSpPr>
            <a:cxnSpLocks/>
            <a:stCxn id="146" idx="7"/>
            <a:endCxn id="149" idx="2"/>
          </p:cNvCxnSpPr>
          <p:nvPr/>
        </p:nvCxnSpPr>
        <p:spPr>
          <a:xfrm flipV="1">
            <a:off x="407214" y="1216966"/>
            <a:ext cx="221197" cy="416865"/>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sp>
        <p:nvSpPr>
          <p:cNvPr id="171" name="Oval 170">
            <a:extLst>
              <a:ext uri="{FF2B5EF4-FFF2-40B4-BE49-F238E27FC236}">
                <a16:creationId xmlns:a16="http://schemas.microsoft.com/office/drawing/2014/main" id="{3F8FC31A-556E-18D7-8F19-279202865779}"/>
              </a:ext>
            </a:extLst>
          </p:cNvPr>
          <p:cNvSpPr/>
          <p:nvPr/>
        </p:nvSpPr>
        <p:spPr>
          <a:xfrm>
            <a:off x="628411" y="2128344"/>
            <a:ext cx="236066" cy="236066"/>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i</a:t>
            </a:r>
            <a:r>
              <a:rPr lang="en-US" sz="787" baseline="-25000" dirty="0">
                <a:solidFill>
                  <a:schemeClr val="tx1">
                    <a:lumMod val="65000"/>
                    <a:lumOff val="35000"/>
                  </a:schemeClr>
                </a:solidFill>
                <a:latin typeface="Bradley Hand" pitchFamily="2" charset="77"/>
              </a:rPr>
              <a:t>4</a:t>
            </a:r>
          </a:p>
        </p:txBody>
      </p:sp>
      <p:cxnSp>
        <p:nvCxnSpPr>
          <p:cNvPr id="172" name="Straight Connector 171">
            <a:extLst>
              <a:ext uri="{FF2B5EF4-FFF2-40B4-BE49-F238E27FC236}">
                <a16:creationId xmlns:a16="http://schemas.microsoft.com/office/drawing/2014/main" id="{E9D60864-7564-48EB-7F7C-D0D742722805}"/>
              </a:ext>
            </a:extLst>
          </p:cNvPr>
          <p:cNvCxnSpPr>
            <a:cxnSpLocks/>
            <a:stCxn id="145" idx="5"/>
            <a:endCxn id="171" idx="1"/>
          </p:cNvCxnSpPr>
          <p:nvPr/>
        </p:nvCxnSpPr>
        <p:spPr>
          <a:xfrm>
            <a:off x="407214" y="1449949"/>
            <a:ext cx="255768" cy="712966"/>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sp>
        <p:nvSpPr>
          <p:cNvPr id="175" name="Oval 174">
            <a:extLst>
              <a:ext uri="{FF2B5EF4-FFF2-40B4-BE49-F238E27FC236}">
                <a16:creationId xmlns:a16="http://schemas.microsoft.com/office/drawing/2014/main" id="{0D1076D0-1E4D-800C-3A2E-C8EFCB55B5AA}"/>
              </a:ext>
            </a:extLst>
          </p:cNvPr>
          <p:cNvSpPr/>
          <p:nvPr/>
        </p:nvSpPr>
        <p:spPr>
          <a:xfrm>
            <a:off x="202847" y="1924184"/>
            <a:ext cx="236066" cy="236066"/>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u</a:t>
            </a:r>
            <a:r>
              <a:rPr lang="en-US" sz="787" baseline="-25000" dirty="0">
                <a:solidFill>
                  <a:schemeClr val="tx1">
                    <a:lumMod val="65000"/>
                    <a:lumOff val="35000"/>
                  </a:schemeClr>
                </a:solidFill>
                <a:latin typeface="Bradley Hand" pitchFamily="2" charset="77"/>
              </a:rPr>
              <a:t>3</a:t>
            </a:r>
          </a:p>
        </p:txBody>
      </p:sp>
      <p:cxnSp>
        <p:nvCxnSpPr>
          <p:cNvPr id="176" name="Straight Connector 175">
            <a:extLst>
              <a:ext uri="{FF2B5EF4-FFF2-40B4-BE49-F238E27FC236}">
                <a16:creationId xmlns:a16="http://schemas.microsoft.com/office/drawing/2014/main" id="{D641F114-8E56-77EE-ABA2-223CC45AE809}"/>
              </a:ext>
            </a:extLst>
          </p:cNvPr>
          <p:cNvCxnSpPr>
            <a:cxnSpLocks/>
            <a:stCxn id="175" idx="7"/>
            <a:endCxn id="147" idx="2"/>
          </p:cNvCxnSpPr>
          <p:nvPr/>
        </p:nvCxnSpPr>
        <p:spPr>
          <a:xfrm flipV="1">
            <a:off x="404342" y="1903240"/>
            <a:ext cx="224069" cy="55515"/>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11EA559D-2BAF-9027-FD71-6521B3E6DC17}"/>
              </a:ext>
            </a:extLst>
          </p:cNvPr>
          <p:cNvCxnSpPr>
            <a:cxnSpLocks/>
            <a:stCxn id="175" idx="6"/>
            <a:endCxn id="171" idx="2"/>
          </p:cNvCxnSpPr>
          <p:nvPr/>
        </p:nvCxnSpPr>
        <p:spPr>
          <a:xfrm>
            <a:off x="438913" y="2042217"/>
            <a:ext cx="189498" cy="204160"/>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FC26BE7B-1A63-F91B-B1B9-49D756C3BE1F}"/>
              </a:ext>
            </a:extLst>
          </p:cNvPr>
          <p:cNvCxnSpPr>
            <a:cxnSpLocks/>
          </p:cNvCxnSpPr>
          <p:nvPr/>
        </p:nvCxnSpPr>
        <p:spPr>
          <a:xfrm>
            <a:off x="5076659" y="3275648"/>
            <a:ext cx="0" cy="263328"/>
          </a:xfrm>
          <a:prstGeom prst="line">
            <a:avLst/>
          </a:prstGeom>
          <a:ln w="34925">
            <a:solidFill>
              <a:schemeClr val="tx1"/>
            </a:solidFill>
            <a:prstDash val="sysDot"/>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FC85F94A-589F-E422-1EC0-C1565CC49EC3}"/>
              </a:ext>
            </a:extLst>
          </p:cNvPr>
          <p:cNvCxnSpPr>
            <a:cxnSpLocks/>
            <a:stCxn id="175" idx="7"/>
            <a:endCxn id="149" idx="3"/>
          </p:cNvCxnSpPr>
          <p:nvPr/>
        </p:nvCxnSpPr>
        <p:spPr>
          <a:xfrm flipV="1">
            <a:off x="404342" y="1300428"/>
            <a:ext cx="258640" cy="658327"/>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sp>
        <p:nvSpPr>
          <p:cNvPr id="223" name="TextBox 222">
            <a:extLst>
              <a:ext uri="{FF2B5EF4-FFF2-40B4-BE49-F238E27FC236}">
                <a16:creationId xmlns:a16="http://schemas.microsoft.com/office/drawing/2014/main" id="{55501BC5-4195-F90C-9391-820BA806BCE3}"/>
              </a:ext>
            </a:extLst>
          </p:cNvPr>
          <p:cNvSpPr txBox="1"/>
          <p:nvPr/>
        </p:nvSpPr>
        <p:spPr>
          <a:xfrm>
            <a:off x="5761482" y="1601060"/>
            <a:ext cx="1242648" cy="415498"/>
          </a:xfrm>
          <a:prstGeom prst="rect">
            <a:avLst/>
          </a:prstGeom>
          <a:noFill/>
        </p:spPr>
        <p:txBody>
          <a:bodyPr wrap="none" rtlCol="0">
            <a:spAutoFit/>
          </a:bodyPr>
          <a:lstStyle/>
          <a:p>
            <a:pPr algn="ctr"/>
            <a:r>
              <a:rPr lang="en-GB" sz="1050" dirty="0"/>
              <a:t>The edge weight is</a:t>
            </a:r>
          </a:p>
          <a:p>
            <a:pPr algn="ctr"/>
            <a:r>
              <a:rPr lang="en-GB" sz="1050" dirty="0"/>
              <a:t>similarity S.</a:t>
            </a:r>
          </a:p>
        </p:txBody>
      </p:sp>
      <p:sp>
        <p:nvSpPr>
          <p:cNvPr id="2" name="Oval 1">
            <a:extLst>
              <a:ext uri="{FF2B5EF4-FFF2-40B4-BE49-F238E27FC236}">
                <a16:creationId xmlns:a16="http://schemas.microsoft.com/office/drawing/2014/main" id="{C25E7B43-F85E-083A-5710-8849A07FA584}"/>
              </a:ext>
            </a:extLst>
          </p:cNvPr>
          <p:cNvSpPr/>
          <p:nvPr/>
        </p:nvSpPr>
        <p:spPr>
          <a:xfrm>
            <a:off x="191349" y="2283616"/>
            <a:ext cx="236066" cy="236066"/>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u</a:t>
            </a:r>
            <a:r>
              <a:rPr lang="en-US" sz="787" baseline="-25000" dirty="0">
                <a:solidFill>
                  <a:schemeClr val="tx1">
                    <a:lumMod val="65000"/>
                    <a:lumOff val="35000"/>
                  </a:schemeClr>
                </a:solidFill>
                <a:latin typeface="Bradley Hand" pitchFamily="2" charset="77"/>
              </a:rPr>
              <a:t>4</a:t>
            </a:r>
          </a:p>
        </p:txBody>
      </p:sp>
      <p:sp>
        <p:nvSpPr>
          <p:cNvPr id="3" name="Oval 2">
            <a:extLst>
              <a:ext uri="{FF2B5EF4-FFF2-40B4-BE49-F238E27FC236}">
                <a16:creationId xmlns:a16="http://schemas.microsoft.com/office/drawing/2014/main" id="{5F2FE0B5-8074-E7FD-59EE-327B371E83DD}"/>
              </a:ext>
            </a:extLst>
          </p:cNvPr>
          <p:cNvSpPr/>
          <p:nvPr/>
        </p:nvSpPr>
        <p:spPr>
          <a:xfrm>
            <a:off x="625538" y="2487776"/>
            <a:ext cx="236066" cy="236066"/>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787" dirty="0">
                <a:solidFill>
                  <a:schemeClr val="tx1">
                    <a:lumMod val="65000"/>
                    <a:lumOff val="35000"/>
                  </a:schemeClr>
                </a:solidFill>
                <a:latin typeface="Bradley Hand" pitchFamily="2" charset="77"/>
              </a:rPr>
              <a:t>i</a:t>
            </a:r>
            <a:r>
              <a:rPr lang="en-US" sz="787" baseline="-25000" dirty="0">
                <a:solidFill>
                  <a:schemeClr val="tx1">
                    <a:lumMod val="65000"/>
                    <a:lumOff val="35000"/>
                  </a:schemeClr>
                </a:solidFill>
                <a:latin typeface="Bradley Hand" pitchFamily="2" charset="77"/>
              </a:rPr>
              <a:t>5</a:t>
            </a:r>
          </a:p>
        </p:txBody>
      </p:sp>
      <p:cxnSp>
        <p:nvCxnSpPr>
          <p:cNvPr id="4" name="Straight Connector 3">
            <a:extLst>
              <a:ext uri="{FF2B5EF4-FFF2-40B4-BE49-F238E27FC236}">
                <a16:creationId xmlns:a16="http://schemas.microsoft.com/office/drawing/2014/main" id="{A853C2E8-A593-D864-5C2B-0816E2E1DA5A}"/>
              </a:ext>
            </a:extLst>
          </p:cNvPr>
          <p:cNvCxnSpPr>
            <a:cxnSpLocks/>
            <a:stCxn id="2" idx="6"/>
            <a:endCxn id="171" idx="2"/>
          </p:cNvCxnSpPr>
          <p:nvPr/>
        </p:nvCxnSpPr>
        <p:spPr>
          <a:xfrm flipV="1">
            <a:off x="427415" y="2246377"/>
            <a:ext cx="200996" cy="155272"/>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E014F6D-5FFA-AB40-FDA4-58A25CED0F16}"/>
              </a:ext>
            </a:extLst>
          </p:cNvPr>
          <p:cNvCxnSpPr>
            <a:cxnSpLocks/>
            <a:stCxn id="2" idx="6"/>
            <a:endCxn id="3" idx="2"/>
          </p:cNvCxnSpPr>
          <p:nvPr/>
        </p:nvCxnSpPr>
        <p:spPr>
          <a:xfrm>
            <a:off x="427415" y="2401649"/>
            <a:ext cx="198123" cy="204160"/>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A0BB78C-1D35-15C6-9AAD-62759E8DB027}"/>
              </a:ext>
            </a:extLst>
          </p:cNvPr>
          <p:cNvCxnSpPr>
            <a:cxnSpLocks/>
            <a:stCxn id="175" idx="6"/>
            <a:endCxn id="3" idx="2"/>
          </p:cNvCxnSpPr>
          <p:nvPr/>
        </p:nvCxnSpPr>
        <p:spPr>
          <a:xfrm>
            <a:off x="438913" y="2042217"/>
            <a:ext cx="186625" cy="563592"/>
          </a:xfrm>
          <a:prstGeom prst="line">
            <a:avLst/>
          </a:prstGeom>
          <a:ln w="15875">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B5B1C4F-F6D2-9AF5-DF5E-CD519753F6BE}"/>
              </a:ext>
            </a:extLst>
          </p:cNvPr>
          <p:cNvCxnSpPr>
            <a:cxnSpLocks/>
          </p:cNvCxnSpPr>
          <p:nvPr/>
        </p:nvCxnSpPr>
        <p:spPr>
          <a:xfrm>
            <a:off x="952766" y="4258332"/>
            <a:ext cx="757426" cy="0"/>
          </a:xfrm>
          <a:prstGeom prst="line">
            <a:avLst/>
          </a:prstGeom>
          <a:ln w="34925">
            <a:solidFill>
              <a:schemeClr val="tx1"/>
            </a:solidFill>
            <a:prstDash val="sysDot"/>
            <a:headEnd w="sm" len="sm"/>
            <a:tailEnd type="triangle" w="sm" len="sm"/>
          </a:ln>
        </p:spPr>
        <p:style>
          <a:lnRef idx="1">
            <a:schemeClr val="accent1"/>
          </a:lnRef>
          <a:fillRef idx="0">
            <a:schemeClr val="accent1"/>
          </a:fillRef>
          <a:effectRef idx="0">
            <a:schemeClr val="accent1"/>
          </a:effectRef>
          <a:fontRef idx="minor">
            <a:schemeClr val="tx1"/>
          </a:fontRef>
        </p:style>
      </p:cxnSp>
      <p:graphicFrame>
        <p:nvGraphicFramePr>
          <p:cNvPr id="24" name="Table 23">
            <a:extLst>
              <a:ext uri="{FF2B5EF4-FFF2-40B4-BE49-F238E27FC236}">
                <a16:creationId xmlns:a16="http://schemas.microsoft.com/office/drawing/2014/main" id="{876A16AA-8891-FDDC-3F84-019E4FF53025}"/>
              </a:ext>
            </a:extLst>
          </p:cNvPr>
          <p:cNvGraphicFramePr>
            <a:graphicFrameLocks noGrp="1"/>
          </p:cNvGraphicFramePr>
          <p:nvPr>
            <p:extLst>
              <p:ext uri="{D42A27DB-BD31-4B8C-83A1-F6EECF244321}">
                <p14:modId xmlns:p14="http://schemas.microsoft.com/office/powerpoint/2010/main" val="583349290"/>
              </p:ext>
            </p:extLst>
          </p:nvPr>
        </p:nvGraphicFramePr>
        <p:xfrm>
          <a:off x="3071429" y="3625053"/>
          <a:ext cx="2474480" cy="1849831"/>
        </p:xfrm>
        <a:graphic>
          <a:graphicData uri="http://schemas.openxmlformats.org/drawingml/2006/table">
            <a:tbl>
              <a:tblPr firstRow="1" bandRow="1">
                <a:tableStyleId>{5940675A-B579-460E-94D1-54222C63F5DA}</a:tableStyleId>
              </a:tblPr>
              <a:tblGrid>
                <a:gridCol w="247448">
                  <a:extLst>
                    <a:ext uri="{9D8B030D-6E8A-4147-A177-3AD203B41FA5}">
                      <a16:colId xmlns:a16="http://schemas.microsoft.com/office/drawing/2014/main" val="996543840"/>
                    </a:ext>
                  </a:extLst>
                </a:gridCol>
                <a:gridCol w="247448">
                  <a:extLst>
                    <a:ext uri="{9D8B030D-6E8A-4147-A177-3AD203B41FA5}">
                      <a16:colId xmlns:a16="http://schemas.microsoft.com/office/drawing/2014/main" val="1272046325"/>
                    </a:ext>
                  </a:extLst>
                </a:gridCol>
                <a:gridCol w="247448">
                  <a:extLst>
                    <a:ext uri="{9D8B030D-6E8A-4147-A177-3AD203B41FA5}">
                      <a16:colId xmlns:a16="http://schemas.microsoft.com/office/drawing/2014/main" val="177767155"/>
                    </a:ext>
                  </a:extLst>
                </a:gridCol>
                <a:gridCol w="247448">
                  <a:extLst>
                    <a:ext uri="{9D8B030D-6E8A-4147-A177-3AD203B41FA5}">
                      <a16:colId xmlns:a16="http://schemas.microsoft.com/office/drawing/2014/main" val="1205545574"/>
                    </a:ext>
                  </a:extLst>
                </a:gridCol>
                <a:gridCol w="247448">
                  <a:extLst>
                    <a:ext uri="{9D8B030D-6E8A-4147-A177-3AD203B41FA5}">
                      <a16:colId xmlns:a16="http://schemas.microsoft.com/office/drawing/2014/main" val="3465396647"/>
                    </a:ext>
                  </a:extLst>
                </a:gridCol>
                <a:gridCol w="247448">
                  <a:extLst>
                    <a:ext uri="{9D8B030D-6E8A-4147-A177-3AD203B41FA5}">
                      <a16:colId xmlns:a16="http://schemas.microsoft.com/office/drawing/2014/main" val="1912069340"/>
                    </a:ext>
                  </a:extLst>
                </a:gridCol>
                <a:gridCol w="247448">
                  <a:extLst>
                    <a:ext uri="{9D8B030D-6E8A-4147-A177-3AD203B41FA5}">
                      <a16:colId xmlns:a16="http://schemas.microsoft.com/office/drawing/2014/main" val="3897436287"/>
                    </a:ext>
                  </a:extLst>
                </a:gridCol>
                <a:gridCol w="247448">
                  <a:extLst>
                    <a:ext uri="{9D8B030D-6E8A-4147-A177-3AD203B41FA5}">
                      <a16:colId xmlns:a16="http://schemas.microsoft.com/office/drawing/2014/main" val="2991430149"/>
                    </a:ext>
                  </a:extLst>
                </a:gridCol>
                <a:gridCol w="247448">
                  <a:extLst>
                    <a:ext uri="{9D8B030D-6E8A-4147-A177-3AD203B41FA5}">
                      <a16:colId xmlns:a16="http://schemas.microsoft.com/office/drawing/2014/main" val="3821391181"/>
                    </a:ext>
                  </a:extLst>
                </a:gridCol>
                <a:gridCol w="247448">
                  <a:extLst>
                    <a:ext uri="{9D8B030D-6E8A-4147-A177-3AD203B41FA5}">
                      <a16:colId xmlns:a16="http://schemas.microsoft.com/office/drawing/2014/main" val="403170523"/>
                    </a:ext>
                  </a:extLst>
                </a:gridCol>
              </a:tblGrid>
              <a:tr h="211779">
                <a:tc>
                  <a:txBody>
                    <a:bodyPr/>
                    <a:lstStyle/>
                    <a:p>
                      <a:pPr algn="ctr"/>
                      <a:endParaRPr lang="en-US" sz="800" b="0" dirty="0">
                        <a:solidFill>
                          <a:schemeClr val="bg1"/>
                        </a:solidFill>
                      </a:endParaRPr>
                    </a:p>
                  </a:txBody>
                  <a:tcPr marL="59961" marR="59961" marT="29980" marB="29980" anchor="ctr">
                    <a:solidFill>
                      <a:srgbClr val="156082"/>
                    </a:solidFill>
                  </a:tcPr>
                </a:tc>
                <a:tc>
                  <a:txBody>
                    <a:bodyPr/>
                    <a:lstStyle/>
                    <a:p>
                      <a:pPr algn="ctr"/>
                      <a:r>
                        <a:rPr lang="en-US" sz="800" b="0" dirty="0">
                          <a:solidFill>
                            <a:schemeClr val="bg1"/>
                          </a:solidFill>
                        </a:rPr>
                        <a:t>0</a:t>
                      </a:r>
                    </a:p>
                  </a:txBody>
                  <a:tcPr marL="59961" marR="59961" marT="29980" marB="29980" anchor="ctr">
                    <a:solidFill>
                      <a:srgbClr val="156082"/>
                    </a:solidFill>
                  </a:tcPr>
                </a:tc>
                <a:tc>
                  <a:txBody>
                    <a:bodyPr/>
                    <a:lstStyle/>
                    <a:p>
                      <a:pPr algn="ctr"/>
                      <a:r>
                        <a:rPr lang="en-US" sz="800" b="0" dirty="0">
                          <a:solidFill>
                            <a:schemeClr val="bg1"/>
                          </a:solidFill>
                        </a:rPr>
                        <a:t>1</a:t>
                      </a:r>
                    </a:p>
                  </a:txBody>
                  <a:tcPr marL="59961" marR="59961" marT="29980" marB="29980" anchor="ctr">
                    <a:solidFill>
                      <a:srgbClr val="156082"/>
                    </a:solidFill>
                  </a:tcPr>
                </a:tc>
                <a:tc>
                  <a:txBody>
                    <a:bodyPr/>
                    <a:lstStyle/>
                    <a:p>
                      <a:pPr algn="ctr"/>
                      <a:r>
                        <a:rPr lang="en-US" sz="800" b="0" dirty="0">
                          <a:solidFill>
                            <a:schemeClr val="bg1"/>
                          </a:solidFill>
                        </a:rPr>
                        <a:t>2</a:t>
                      </a:r>
                    </a:p>
                  </a:txBody>
                  <a:tcPr marL="59961" marR="59961" marT="29980" marB="29980" anchor="ctr">
                    <a:solidFill>
                      <a:srgbClr val="156082"/>
                    </a:solidFill>
                  </a:tcPr>
                </a:tc>
                <a:tc>
                  <a:txBody>
                    <a:bodyPr/>
                    <a:lstStyle/>
                    <a:p>
                      <a:pPr algn="ctr"/>
                      <a:r>
                        <a:rPr lang="en-US" sz="800" b="0" dirty="0">
                          <a:solidFill>
                            <a:schemeClr val="bg1"/>
                          </a:solidFill>
                        </a:rPr>
                        <a:t>3</a:t>
                      </a:r>
                    </a:p>
                  </a:txBody>
                  <a:tcPr marL="59961" marR="59961" marT="29980" marB="29980" anchor="ctr">
                    <a:solidFill>
                      <a:srgbClr val="156082"/>
                    </a:solidFill>
                  </a:tcPr>
                </a:tc>
                <a:tc>
                  <a:txBody>
                    <a:bodyPr/>
                    <a:lstStyle/>
                    <a:p>
                      <a:pPr algn="ctr"/>
                      <a:r>
                        <a:rPr lang="en-US" sz="800" b="0" dirty="0">
                          <a:solidFill>
                            <a:schemeClr val="bg1"/>
                          </a:solidFill>
                        </a:rPr>
                        <a:t>4</a:t>
                      </a:r>
                    </a:p>
                  </a:txBody>
                  <a:tcPr marL="59961" marR="59961" marT="29980" marB="29980" anchor="ctr">
                    <a:solidFill>
                      <a:srgbClr val="156082"/>
                    </a:solidFill>
                  </a:tcPr>
                </a:tc>
                <a:tc>
                  <a:txBody>
                    <a:bodyPr/>
                    <a:lstStyle/>
                    <a:p>
                      <a:pPr algn="ctr"/>
                      <a:r>
                        <a:rPr lang="en-US" sz="800" b="0" dirty="0">
                          <a:solidFill>
                            <a:schemeClr val="bg1"/>
                          </a:solidFill>
                        </a:rPr>
                        <a:t>5</a:t>
                      </a:r>
                    </a:p>
                  </a:txBody>
                  <a:tcPr marL="59961" marR="59961" marT="29980" marB="29980" anchor="ctr">
                    <a:solidFill>
                      <a:srgbClr val="156082"/>
                    </a:solidFill>
                  </a:tcPr>
                </a:tc>
                <a:tc>
                  <a:txBody>
                    <a:bodyPr/>
                    <a:lstStyle/>
                    <a:p>
                      <a:pPr algn="ctr"/>
                      <a:r>
                        <a:rPr lang="en-US" sz="800" b="0" dirty="0">
                          <a:solidFill>
                            <a:schemeClr val="bg1"/>
                          </a:solidFill>
                        </a:rPr>
                        <a:t>6</a:t>
                      </a:r>
                    </a:p>
                  </a:txBody>
                  <a:tcPr marL="59961" marR="59961" marT="29980" marB="29980" anchor="ctr">
                    <a:solidFill>
                      <a:srgbClr val="156082"/>
                    </a:solidFill>
                  </a:tcPr>
                </a:tc>
                <a:tc>
                  <a:txBody>
                    <a:bodyPr/>
                    <a:lstStyle/>
                    <a:p>
                      <a:pPr algn="ctr"/>
                      <a:r>
                        <a:rPr lang="en-US" sz="800" b="0" dirty="0">
                          <a:solidFill>
                            <a:schemeClr val="bg1"/>
                          </a:solidFill>
                        </a:rPr>
                        <a:t>7</a:t>
                      </a:r>
                    </a:p>
                  </a:txBody>
                  <a:tcPr marL="59961" marR="59961" marT="29980" marB="29980" anchor="ctr">
                    <a:solidFill>
                      <a:srgbClr val="156082"/>
                    </a:solidFill>
                  </a:tcPr>
                </a:tc>
                <a:tc>
                  <a:txBody>
                    <a:bodyPr/>
                    <a:lstStyle/>
                    <a:p>
                      <a:pPr algn="ctr"/>
                      <a:r>
                        <a:rPr lang="en-US" sz="800" b="0" dirty="0">
                          <a:solidFill>
                            <a:schemeClr val="bg1"/>
                          </a:solidFill>
                        </a:rPr>
                        <a:t>8</a:t>
                      </a:r>
                    </a:p>
                  </a:txBody>
                  <a:tcPr marL="59961" marR="59961" marT="29980" marB="29980" anchor="ctr">
                    <a:solidFill>
                      <a:srgbClr val="156082"/>
                    </a:solidFill>
                  </a:tcPr>
                </a:tc>
                <a:extLst>
                  <a:ext uri="{0D108BD9-81ED-4DB2-BD59-A6C34878D82A}">
                    <a16:rowId xmlns:a16="http://schemas.microsoft.com/office/drawing/2014/main" val="2976296692"/>
                  </a:ext>
                </a:extLst>
              </a:tr>
              <a:tr h="183012">
                <a:tc>
                  <a:txBody>
                    <a:bodyPr/>
                    <a:lstStyle/>
                    <a:p>
                      <a:pPr algn="ctr"/>
                      <a:r>
                        <a:rPr lang="en-US" sz="800" b="0" dirty="0">
                          <a:solidFill>
                            <a:schemeClr val="bg1"/>
                          </a:solidFill>
                        </a:rPr>
                        <a:t>0</a:t>
                      </a:r>
                    </a:p>
                  </a:txBody>
                  <a:tcPr marL="59961" marR="59961" marT="29980" marB="29980" anchor="ctr">
                    <a:solidFill>
                      <a:srgbClr val="156082"/>
                    </a:solidFill>
                  </a:tcP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dirty="0">
                        <a:solidFill>
                          <a:schemeClr val="bg2">
                            <a:lumMod val="25000"/>
                          </a:schemeClr>
                        </a:solidFill>
                      </a:endParaRPr>
                    </a:p>
                  </a:txBody>
                  <a:tcPr marL="59961" marR="59961" marT="29980" marB="29980" anchor="ctr"/>
                </a:tc>
                <a:tc>
                  <a:txBody>
                    <a:bodyPr/>
                    <a:lstStyle/>
                    <a:p>
                      <a:pPr algn="ctr"/>
                      <a:r>
                        <a:rPr lang="en-US" sz="800" b="1" dirty="0">
                          <a:solidFill>
                            <a:srgbClr val="FF0000"/>
                          </a:solidFill>
                        </a:rPr>
                        <a:t>s</a:t>
                      </a:r>
                      <a:r>
                        <a:rPr lang="en-US" sz="800" b="1" baseline="-25000" dirty="0">
                          <a:solidFill>
                            <a:srgbClr val="FF0000"/>
                          </a:solidFill>
                        </a:rPr>
                        <a:t>01</a:t>
                      </a:r>
                    </a:p>
                  </a:txBody>
                  <a:tcPr marL="59961" marR="59961" marT="29980" marB="29980" anchor="ctr"/>
                </a:tc>
                <a:tc>
                  <a:txBody>
                    <a:bodyPr/>
                    <a:lstStyle/>
                    <a:p>
                      <a:pPr algn="ctr"/>
                      <a:r>
                        <a:rPr lang="en-US" sz="800" b="1" dirty="0">
                          <a:solidFill>
                            <a:srgbClr val="FF0000"/>
                          </a:solidFill>
                        </a:rPr>
                        <a:t>s</a:t>
                      </a:r>
                      <a:r>
                        <a:rPr lang="en-US" sz="800" b="1" baseline="-25000" dirty="0">
                          <a:solidFill>
                            <a:srgbClr val="FF0000"/>
                          </a:solidFill>
                        </a:rPr>
                        <a:t>02</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3100968676"/>
                  </a:ext>
                </a:extLst>
              </a:tr>
              <a:tr h="144009">
                <a:tc>
                  <a:txBody>
                    <a:bodyPr/>
                    <a:lstStyle/>
                    <a:p>
                      <a:pPr algn="ctr"/>
                      <a:r>
                        <a:rPr lang="en-US" sz="800" b="0" dirty="0">
                          <a:solidFill>
                            <a:schemeClr val="bg1"/>
                          </a:solidFill>
                        </a:rPr>
                        <a:t>1</a:t>
                      </a:r>
                    </a:p>
                  </a:txBody>
                  <a:tcPr marL="59961" marR="59961" marT="29980" marB="29980" anchor="ctr">
                    <a:solidFill>
                      <a:srgbClr val="156082"/>
                    </a:solidFill>
                  </a:tcPr>
                </a:tc>
                <a:tc>
                  <a:txBody>
                    <a:bodyPr/>
                    <a:lstStyle/>
                    <a:p>
                      <a:pPr algn="ctr"/>
                      <a:r>
                        <a:rPr lang="en-US" sz="800" b="1" dirty="0">
                          <a:solidFill>
                            <a:srgbClr val="FF0000"/>
                          </a:solidFill>
                        </a:rPr>
                        <a:t>s</a:t>
                      </a:r>
                      <a:r>
                        <a:rPr lang="en-US" sz="800" b="1" baseline="-25000" dirty="0">
                          <a:solidFill>
                            <a:srgbClr val="FF0000"/>
                          </a:solidFill>
                        </a:rPr>
                        <a:t>10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12</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2247713214"/>
                  </a:ext>
                </a:extLst>
              </a:tr>
              <a:tr h="143284">
                <a:tc>
                  <a:txBody>
                    <a:bodyPr/>
                    <a:lstStyle/>
                    <a:p>
                      <a:pPr algn="ctr"/>
                      <a:r>
                        <a:rPr lang="en-US" sz="800" b="0" dirty="0">
                          <a:solidFill>
                            <a:schemeClr val="bg1"/>
                          </a:solidFill>
                        </a:rPr>
                        <a:t>2</a:t>
                      </a:r>
                    </a:p>
                  </a:txBody>
                  <a:tcPr marL="59961" marR="59961" marT="29980" marB="29980" anchor="ctr">
                    <a:solidFill>
                      <a:srgbClr val="15608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20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23</a:t>
                      </a: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1867497743"/>
                  </a:ext>
                </a:extLst>
              </a:tr>
              <a:tr h="0">
                <a:tc>
                  <a:txBody>
                    <a:bodyPr/>
                    <a:lstStyle/>
                    <a:p>
                      <a:pPr algn="ctr"/>
                      <a:r>
                        <a:rPr lang="en-US" sz="800" b="0" dirty="0">
                          <a:solidFill>
                            <a:schemeClr val="bg1"/>
                          </a:solidFill>
                        </a:rPr>
                        <a:t>3</a:t>
                      </a:r>
                    </a:p>
                  </a:txBody>
                  <a:tcPr marL="59961" marR="59961" marT="29980" marB="29980" anchor="ctr">
                    <a:solidFill>
                      <a:srgbClr val="15608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algn="ctr"/>
                      <a:r>
                        <a:rPr lang="en-US" sz="800" b="1" dirty="0">
                          <a:solidFill>
                            <a:srgbClr val="FF0000"/>
                          </a:solidFill>
                        </a:rPr>
                        <a:t>s</a:t>
                      </a:r>
                      <a:r>
                        <a:rPr lang="en-US" sz="800" b="1" baseline="-25000" dirty="0">
                          <a:solidFill>
                            <a:srgbClr val="FF0000"/>
                          </a:solidFill>
                        </a:rPr>
                        <a:t>31</a:t>
                      </a:r>
                    </a:p>
                  </a:txBody>
                  <a:tcPr marL="59961" marR="59961" marT="29980" marB="29980" anchor="ctr"/>
                </a:tc>
                <a:tc>
                  <a:txBody>
                    <a:bodyPr/>
                    <a:lstStyle/>
                    <a:p>
                      <a:pPr algn="ctr"/>
                      <a:r>
                        <a:rPr lang="en-US" sz="800" b="1" dirty="0">
                          <a:solidFill>
                            <a:srgbClr val="FF0000"/>
                          </a:solidFill>
                        </a:rPr>
                        <a:t>s</a:t>
                      </a:r>
                      <a:r>
                        <a:rPr lang="en-US" sz="800" b="1" baseline="-25000" dirty="0">
                          <a:solidFill>
                            <a:srgbClr val="FF0000"/>
                          </a:solidFill>
                        </a:rPr>
                        <a:t>32</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extLst>
                  <a:ext uri="{0D108BD9-81ED-4DB2-BD59-A6C34878D82A}">
                    <a16:rowId xmlns:a16="http://schemas.microsoft.com/office/drawing/2014/main" val="3679134454"/>
                  </a:ext>
                </a:extLst>
              </a:tr>
              <a:tr h="0">
                <a:tc>
                  <a:txBody>
                    <a:bodyPr/>
                    <a:lstStyle/>
                    <a:p>
                      <a:pPr algn="ctr"/>
                      <a:r>
                        <a:rPr lang="en-US" sz="800" b="0" dirty="0">
                          <a:solidFill>
                            <a:schemeClr val="bg1"/>
                          </a:solidFill>
                        </a:rPr>
                        <a:t>4</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46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47</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48</a:t>
                      </a:r>
                    </a:p>
                  </a:txBody>
                  <a:tcPr marL="59961" marR="59961" marT="29980" marB="29980" anchor="ctr"/>
                </a:tc>
                <a:extLst>
                  <a:ext uri="{0D108BD9-81ED-4DB2-BD59-A6C34878D82A}">
                    <a16:rowId xmlns:a16="http://schemas.microsoft.com/office/drawing/2014/main" val="1687148530"/>
                  </a:ext>
                </a:extLst>
              </a:tr>
              <a:tr h="0">
                <a:tc>
                  <a:txBody>
                    <a:bodyPr/>
                    <a:lstStyle/>
                    <a:p>
                      <a:pPr algn="ctr"/>
                      <a:r>
                        <a:rPr lang="en-US" sz="800" b="0" dirty="0">
                          <a:solidFill>
                            <a:schemeClr val="bg1"/>
                          </a:solidFill>
                        </a:rPr>
                        <a:t>5</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54</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56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57</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extLst>
                  <a:ext uri="{0D108BD9-81ED-4DB2-BD59-A6C34878D82A}">
                    <a16:rowId xmlns:a16="http://schemas.microsoft.com/office/drawing/2014/main" val="1368150995"/>
                  </a:ext>
                </a:extLst>
              </a:tr>
              <a:tr h="0">
                <a:tc>
                  <a:txBody>
                    <a:bodyPr/>
                    <a:lstStyle/>
                    <a:p>
                      <a:pPr algn="ctr"/>
                      <a:r>
                        <a:rPr lang="en-US" sz="800" b="0" dirty="0">
                          <a:solidFill>
                            <a:schemeClr val="bg1"/>
                          </a:solidFill>
                        </a:rPr>
                        <a:t>6</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64</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67</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68</a:t>
                      </a:r>
                    </a:p>
                  </a:txBody>
                  <a:tcPr marL="59961" marR="59961" marT="29980" marB="29980" anchor="ctr"/>
                </a:tc>
                <a:extLst>
                  <a:ext uri="{0D108BD9-81ED-4DB2-BD59-A6C34878D82A}">
                    <a16:rowId xmlns:a16="http://schemas.microsoft.com/office/drawing/2014/main" val="1174481698"/>
                  </a:ext>
                </a:extLst>
              </a:tr>
              <a:tr h="0">
                <a:tc>
                  <a:txBody>
                    <a:bodyPr/>
                    <a:lstStyle/>
                    <a:p>
                      <a:pPr algn="ctr"/>
                      <a:r>
                        <a:rPr lang="en-US" sz="800" b="0" dirty="0">
                          <a:solidFill>
                            <a:schemeClr val="bg1"/>
                          </a:solidFill>
                        </a:rPr>
                        <a:t>7</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74</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76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78</a:t>
                      </a:r>
                    </a:p>
                  </a:txBody>
                  <a:tcPr marL="59961" marR="59961" marT="29980" marB="29980" anchor="ctr"/>
                </a:tc>
                <a:extLst>
                  <a:ext uri="{0D108BD9-81ED-4DB2-BD59-A6C34878D82A}">
                    <a16:rowId xmlns:a16="http://schemas.microsoft.com/office/drawing/2014/main" val="3862001633"/>
                  </a:ext>
                </a:extLst>
              </a:tr>
              <a:tr h="0">
                <a:tc>
                  <a:txBody>
                    <a:bodyPr/>
                    <a:lstStyle/>
                    <a:p>
                      <a:pPr algn="ctr"/>
                      <a:r>
                        <a:rPr lang="en-US" sz="800" b="0" dirty="0">
                          <a:solidFill>
                            <a:schemeClr val="bg1"/>
                          </a:solidFill>
                        </a:rPr>
                        <a:t>8</a:t>
                      </a:r>
                    </a:p>
                  </a:txBody>
                  <a:tcPr marL="59961" marR="59961" marT="29980" marB="29980" anchor="ctr">
                    <a:solidFill>
                      <a:srgbClr val="156082"/>
                    </a:solidFill>
                  </a:tcP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kumimoji="0" lang="en-US" sz="800" b="0" i="0" u="none" strike="noStrike" kern="1200" cap="none" spc="0" normalizeH="0" baseline="0" noProof="0" dirty="0">
                          <a:ln>
                            <a:noFill/>
                          </a:ln>
                          <a:solidFill>
                            <a:schemeClr val="bg2">
                              <a:lumMod val="75000"/>
                            </a:schemeClr>
                          </a:solidFill>
                          <a:effectLst/>
                          <a:uLnTx/>
                          <a:uFillTx/>
                          <a:latin typeface="Aptos" panose="02110004020202020204"/>
                          <a:ea typeface="+mn-ea"/>
                          <a:cs typeface="+mn-cs"/>
                        </a:rPr>
                        <a:t>0</a:t>
                      </a:r>
                      <a:endParaRPr lang="en-US" sz="800" b="0" kern="1200" dirty="0">
                        <a:solidFill>
                          <a:schemeClr val="bg2">
                            <a:lumMod val="75000"/>
                          </a:schemeClr>
                        </a:solidFill>
                        <a:latin typeface="+mn-lt"/>
                        <a:ea typeface="+mn-ea"/>
                        <a:cs typeface="+mn-cs"/>
                      </a:endParaRPr>
                    </a:p>
                  </a:txBody>
                  <a:tcPr marL="59961" marR="59961" marT="29980" marB="29980" anchor="ctr"/>
                </a:tc>
                <a:tc>
                  <a:txBody>
                    <a:bodyPr/>
                    <a:lstStyle/>
                    <a:p>
                      <a:pPr marL="0" algn="ctr" defTabSz="914400" rtl="0" eaLnBrk="1" latinLnBrk="0" hangingPunct="1"/>
                      <a:r>
                        <a:rPr lang="en-US" sz="800" b="0" kern="1200" dirty="0">
                          <a:solidFill>
                            <a:schemeClr val="bg2">
                              <a:lumMod val="75000"/>
                            </a:schemeClr>
                          </a:solidFill>
                          <a:latin typeface="+mn-lt"/>
                          <a:ea typeface="+mn-ea"/>
                          <a:cs typeface="+mn-cs"/>
                        </a:rPr>
                        <a:t>0</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84</a:t>
                      </a:r>
                    </a:p>
                  </a:txBody>
                  <a:tcPr marL="59961" marR="59961" marT="29980" marB="29980" anchor="ctr"/>
                </a:tc>
                <a:tc>
                  <a:txBody>
                    <a:bodyPr/>
                    <a:lstStyle/>
                    <a:p>
                      <a:pPr algn="ct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86</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s</a:t>
                      </a:r>
                      <a:r>
                        <a:rPr lang="en-US" sz="800" b="1" baseline="-25000" dirty="0">
                          <a:solidFill>
                            <a:srgbClr val="FF0000"/>
                          </a:solidFill>
                        </a:rPr>
                        <a:t>87</a:t>
                      </a:r>
                    </a:p>
                  </a:txBody>
                  <a:tcPr marL="59961" marR="59961" marT="29980" marB="299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2">
                              <a:lumMod val="75000"/>
                            </a:schemeClr>
                          </a:solidFill>
                          <a:effectLst/>
                          <a:uLnTx/>
                          <a:uFillTx/>
                          <a:latin typeface="+mn-lt"/>
                          <a:ea typeface="+mn-ea"/>
                          <a:cs typeface="+mn-cs"/>
                        </a:rPr>
                        <a:t>0</a:t>
                      </a:r>
                      <a:endParaRPr lang="en-US" sz="800" b="1" baseline="-25000" dirty="0">
                        <a:solidFill>
                          <a:schemeClr val="bg2">
                            <a:lumMod val="25000"/>
                          </a:schemeClr>
                        </a:solidFill>
                      </a:endParaRPr>
                    </a:p>
                  </a:txBody>
                  <a:tcPr marL="59961" marR="59961" marT="29980" marB="29980" anchor="ctr"/>
                </a:tc>
                <a:extLst>
                  <a:ext uri="{0D108BD9-81ED-4DB2-BD59-A6C34878D82A}">
                    <a16:rowId xmlns:a16="http://schemas.microsoft.com/office/drawing/2014/main" val="2892426492"/>
                  </a:ext>
                </a:extLst>
              </a:tr>
            </a:tbl>
          </a:graphicData>
        </a:graphic>
      </p:graphicFrame>
      <p:cxnSp>
        <p:nvCxnSpPr>
          <p:cNvPr id="30" name="Straight Connector 29">
            <a:extLst>
              <a:ext uri="{FF2B5EF4-FFF2-40B4-BE49-F238E27FC236}">
                <a16:creationId xmlns:a16="http://schemas.microsoft.com/office/drawing/2014/main" id="{233F0260-F20B-4456-0066-D96722308440}"/>
              </a:ext>
            </a:extLst>
          </p:cNvPr>
          <p:cNvCxnSpPr>
            <a:cxnSpLocks/>
          </p:cNvCxnSpPr>
          <p:nvPr/>
        </p:nvCxnSpPr>
        <p:spPr>
          <a:xfrm>
            <a:off x="5587717" y="3949550"/>
            <a:ext cx="252368" cy="0"/>
          </a:xfrm>
          <a:prstGeom prst="line">
            <a:avLst/>
          </a:prstGeom>
          <a:ln w="34925">
            <a:solidFill>
              <a:schemeClr val="tx1"/>
            </a:solidFill>
            <a:prstDash val="sysDot"/>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D1F5984-328A-933A-FB68-AD85C5115C87}"/>
              </a:ext>
            </a:extLst>
          </p:cNvPr>
          <p:cNvCxnSpPr>
            <a:cxnSpLocks/>
          </p:cNvCxnSpPr>
          <p:nvPr/>
        </p:nvCxnSpPr>
        <p:spPr>
          <a:xfrm>
            <a:off x="2784553" y="2902961"/>
            <a:ext cx="252368" cy="0"/>
          </a:xfrm>
          <a:prstGeom prst="line">
            <a:avLst/>
          </a:prstGeom>
          <a:ln w="34925">
            <a:solidFill>
              <a:schemeClr val="tx1"/>
            </a:solidFill>
            <a:prstDash val="sysDot"/>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F3BFD4B-C4E1-6273-F36D-B1ACCF8D1CBD}"/>
              </a:ext>
            </a:extLst>
          </p:cNvPr>
          <p:cNvSpPr txBox="1"/>
          <p:nvPr/>
        </p:nvSpPr>
        <p:spPr>
          <a:xfrm>
            <a:off x="10665358" y="3279292"/>
            <a:ext cx="381836" cy="369332"/>
          </a:xfrm>
          <a:prstGeom prst="rect">
            <a:avLst/>
          </a:prstGeom>
          <a:noFill/>
        </p:spPr>
        <p:txBody>
          <a:bodyPr wrap="none" rtlCol="0">
            <a:spAutoFit/>
          </a:bodyPr>
          <a:lstStyle/>
          <a:p>
            <a:r>
              <a:rPr lang="en-GB" dirty="0"/>
              <a:t>…</a:t>
            </a:r>
          </a:p>
        </p:txBody>
      </p:sp>
      <p:sp>
        <p:nvSpPr>
          <p:cNvPr id="37" name="TextBox 36">
            <a:extLst>
              <a:ext uri="{FF2B5EF4-FFF2-40B4-BE49-F238E27FC236}">
                <a16:creationId xmlns:a16="http://schemas.microsoft.com/office/drawing/2014/main" id="{58925488-28CC-527F-6A21-5E005E85D463}"/>
              </a:ext>
            </a:extLst>
          </p:cNvPr>
          <p:cNvSpPr txBox="1"/>
          <p:nvPr/>
        </p:nvSpPr>
        <p:spPr>
          <a:xfrm>
            <a:off x="9862930" y="5340370"/>
            <a:ext cx="802428" cy="261610"/>
          </a:xfrm>
          <a:prstGeom prst="rect">
            <a:avLst/>
          </a:prstGeom>
          <a:noFill/>
        </p:spPr>
        <p:txBody>
          <a:bodyPr wrap="square">
            <a:spAutoFit/>
          </a:bodyPr>
          <a:lstStyle/>
          <a:p>
            <a:r>
              <a:rPr lang="en-US" sz="1100" dirty="0"/>
              <a:t>Prediction</a:t>
            </a:r>
            <a:endParaRPr lang="en-GB" sz="1100" dirty="0"/>
          </a:p>
        </p:txBody>
      </p:sp>
      <p:sp>
        <p:nvSpPr>
          <p:cNvPr id="5" name="Title 1">
            <a:extLst>
              <a:ext uri="{FF2B5EF4-FFF2-40B4-BE49-F238E27FC236}">
                <a16:creationId xmlns:a16="http://schemas.microsoft.com/office/drawing/2014/main" id="{736D9F97-FF95-9F7E-E65A-CDCA67FDE5FE}"/>
              </a:ext>
            </a:extLst>
          </p:cNvPr>
          <p:cNvSpPr>
            <a:spLocks noGrp="1"/>
          </p:cNvSpPr>
          <p:nvPr>
            <p:ph type="title"/>
          </p:nvPr>
        </p:nvSpPr>
        <p:spPr>
          <a:xfrm>
            <a:off x="838200" y="117893"/>
            <a:ext cx="10515600" cy="954041"/>
          </a:xfrm>
        </p:spPr>
        <p:txBody>
          <a:bodyPr/>
          <a:lstStyle/>
          <a:p>
            <a:pPr algn="ctr"/>
            <a:r>
              <a:rPr lang="en-GB" dirty="0"/>
              <a:t>HyperGCN in brief</a:t>
            </a:r>
          </a:p>
        </p:txBody>
      </p:sp>
    </p:spTree>
    <p:extLst>
      <p:ext uri="{BB962C8B-B14F-4D97-AF65-F5344CB8AC3E}">
        <p14:creationId xmlns:p14="http://schemas.microsoft.com/office/powerpoint/2010/main" val="1569721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5DB55-A633-A9C1-B300-5FA8D3898D1D}"/>
              </a:ext>
            </a:extLst>
          </p:cNvPr>
          <p:cNvSpPr>
            <a:spLocks noGrp="1"/>
          </p:cNvSpPr>
          <p:nvPr>
            <p:ph type="title"/>
          </p:nvPr>
        </p:nvSpPr>
        <p:spPr/>
        <p:txBody>
          <a:bodyPr/>
          <a:lstStyle/>
          <a:p>
            <a:r>
              <a:rPr lang="en-GB" dirty="0"/>
              <a:t>Some initial experimental results.</a:t>
            </a:r>
          </a:p>
        </p:txBody>
      </p:sp>
      <p:sp>
        <p:nvSpPr>
          <p:cNvPr id="3" name="Content Placeholder 2">
            <a:extLst>
              <a:ext uri="{FF2B5EF4-FFF2-40B4-BE49-F238E27FC236}">
                <a16:creationId xmlns:a16="http://schemas.microsoft.com/office/drawing/2014/main" id="{96F54E15-7E9A-B3DB-60CB-301F65F53654}"/>
              </a:ext>
            </a:extLst>
          </p:cNvPr>
          <p:cNvSpPr>
            <a:spLocks noGrp="1"/>
          </p:cNvSpPr>
          <p:nvPr>
            <p:ph idx="1"/>
          </p:nvPr>
        </p:nvSpPr>
        <p:spPr>
          <a:xfrm>
            <a:off x="838200" y="1825625"/>
            <a:ext cx="10515600" cy="736420"/>
          </a:xfrm>
        </p:spPr>
        <p:txBody>
          <a:bodyPr/>
          <a:lstStyle/>
          <a:p>
            <a:r>
              <a:rPr lang="en-GB" dirty="0"/>
              <a:t>Quite positive.</a:t>
            </a:r>
          </a:p>
        </p:txBody>
      </p:sp>
    </p:spTree>
    <p:extLst>
      <p:ext uri="{BB962C8B-B14F-4D97-AF65-F5344CB8AC3E}">
        <p14:creationId xmlns:p14="http://schemas.microsoft.com/office/powerpoint/2010/main" val="3649150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Table 37">
            <a:extLst>
              <a:ext uri="{FF2B5EF4-FFF2-40B4-BE49-F238E27FC236}">
                <a16:creationId xmlns:a16="http://schemas.microsoft.com/office/drawing/2014/main" id="{026726DF-EB24-C0E8-C893-ADCAA59B3ADB}"/>
              </a:ext>
            </a:extLst>
          </p:cNvPr>
          <p:cNvGraphicFramePr>
            <a:graphicFrameLocks noGrp="1"/>
          </p:cNvGraphicFramePr>
          <p:nvPr>
            <p:extLst>
              <p:ext uri="{D42A27DB-BD31-4B8C-83A1-F6EECF244321}">
                <p14:modId xmlns:p14="http://schemas.microsoft.com/office/powerpoint/2010/main" val="123201800"/>
              </p:ext>
            </p:extLst>
          </p:nvPr>
        </p:nvGraphicFramePr>
        <p:xfrm>
          <a:off x="6038637" y="1202311"/>
          <a:ext cx="2738736" cy="2656007"/>
        </p:xfrm>
        <a:graphic>
          <a:graphicData uri="http://schemas.openxmlformats.org/drawingml/2006/table">
            <a:tbl>
              <a:tblPr firstRow="1" bandRow="1">
                <a:tableStyleId>{5940675A-B579-460E-94D1-54222C63F5DA}</a:tableStyleId>
              </a:tblPr>
              <a:tblGrid>
                <a:gridCol w="304304">
                  <a:extLst>
                    <a:ext uri="{9D8B030D-6E8A-4147-A177-3AD203B41FA5}">
                      <a16:colId xmlns:a16="http://schemas.microsoft.com/office/drawing/2014/main" val="996543840"/>
                    </a:ext>
                  </a:extLst>
                </a:gridCol>
                <a:gridCol w="304304">
                  <a:extLst>
                    <a:ext uri="{9D8B030D-6E8A-4147-A177-3AD203B41FA5}">
                      <a16:colId xmlns:a16="http://schemas.microsoft.com/office/drawing/2014/main" val="1272046325"/>
                    </a:ext>
                  </a:extLst>
                </a:gridCol>
                <a:gridCol w="304304">
                  <a:extLst>
                    <a:ext uri="{9D8B030D-6E8A-4147-A177-3AD203B41FA5}">
                      <a16:colId xmlns:a16="http://schemas.microsoft.com/office/drawing/2014/main" val="177767155"/>
                    </a:ext>
                  </a:extLst>
                </a:gridCol>
                <a:gridCol w="304304">
                  <a:extLst>
                    <a:ext uri="{9D8B030D-6E8A-4147-A177-3AD203B41FA5}">
                      <a16:colId xmlns:a16="http://schemas.microsoft.com/office/drawing/2014/main" val="1205545574"/>
                    </a:ext>
                  </a:extLst>
                </a:gridCol>
                <a:gridCol w="304304">
                  <a:extLst>
                    <a:ext uri="{9D8B030D-6E8A-4147-A177-3AD203B41FA5}">
                      <a16:colId xmlns:a16="http://schemas.microsoft.com/office/drawing/2014/main" val="3465396647"/>
                    </a:ext>
                  </a:extLst>
                </a:gridCol>
                <a:gridCol w="304304">
                  <a:extLst>
                    <a:ext uri="{9D8B030D-6E8A-4147-A177-3AD203B41FA5}">
                      <a16:colId xmlns:a16="http://schemas.microsoft.com/office/drawing/2014/main" val="1912069340"/>
                    </a:ext>
                  </a:extLst>
                </a:gridCol>
                <a:gridCol w="304304">
                  <a:extLst>
                    <a:ext uri="{9D8B030D-6E8A-4147-A177-3AD203B41FA5}">
                      <a16:colId xmlns:a16="http://schemas.microsoft.com/office/drawing/2014/main" val="613988355"/>
                    </a:ext>
                  </a:extLst>
                </a:gridCol>
                <a:gridCol w="304304">
                  <a:extLst>
                    <a:ext uri="{9D8B030D-6E8A-4147-A177-3AD203B41FA5}">
                      <a16:colId xmlns:a16="http://schemas.microsoft.com/office/drawing/2014/main" val="1723316992"/>
                    </a:ext>
                  </a:extLst>
                </a:gridCol>
                <a:gridCol w="304304">
                  <a:extLst>
                    <a:ext uri="{9D8B030D-6E8A-4147-A177-3AD203B41FA5}">
                      <a16:colId xmlns:a16="http://schemas.microsoft.com/office/drawing/2014/main" val="3995093518"/>
                    </a:ext>
                  </a:extLst>
                </a:gridCol>
              </a:tblGrid>
              <a:tr h="306087">
                <a:tc>
                  <a:txBody>
                    <a:bodyPr/>
                    <a:lstStyle/>
                    <a:p>
                      <a:pPr algn="ctr"/>
                      <a:endParaRPr lang="en-US" sz="700" b="1" dirty="0">
                        <a:solidFill>
                          <a:schemeClr val="bg1"/>
                        </a:solidFill>
                      </a:endParaRPr>
                    </a:p>
                  </a:txBody>
                  <a:tcPr marL="59961" marR="59961" marT="29980" marB="29980" anchor="ctr">
                    <a:solidFill>
                      <a:schemeClr val="accent4"/>
                    </a:solidFill>
                  </a:tcPr>
                </a:tc>
                <a:tc>
                  <a:txBody>
                    <a:bodyPr/>
                    <a:lstStyle/>
                    <a:p>
                      <a:pPr algn="ctr"/>
                      <a:r>
                        <a:rPr lang="en-US" sz="700" b="1" dirty="0">
                          <a:solidFill>
                            <a:schemeClr val="bg1"/>
                          </a:solidFill>
                        </a:rPr>
                        <a:t>1</a:t>
                      </a:r>
                    </a:p>
                    <a:p>
                      <a:pPr algn="ctr"/>
                      <a:r>
                        <a:rPr lang="en-US" sz="700" b="1" dirty="0">
                          <a:solidFill>
                            <a:schemeClr val="bg1"/>
                          </a:solidFill>
                        </a:rPr>
                        <a:t>(1)</a:t>
                      </a:r>
                    </a:p>
                  </a:txBody>
                  <a:tcPr marL="59961" marR="59961" marT="29980" marB="29980" anchor="ctr">
                    <a:solidFill>
                      <a:schemeClr val="accent4"/>
                    </a:solidFill>
                  </a:tcPr>
                </a:tc>
                <a:tc>
                  <a:txBody>
                    <a:bodyPr/>
                    <a:lstStyle/>
                    <a:p>
                      <a:pPr algn="ctr"/>
                      <a:r>
                        <a:rPr lang="en-US" sz="700" b="1" dirty="0">
                          <a:solidFill>
                            <a:schemeClr val="bg1"/>
                          </a:solidFill>
                        </a:rPr>
                        <a:t>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700" b="1" dirty="0">
                          <a:solidFill>
                            <a:schemeClr val="bg1"/>
                          </a:solidFill>
                        </a:rPr>
                        <a:t>(2)</a:t>
                      </a:r>
                    </a:p>
                  </a:txBody>
                  <a:tcPr marL="59961" marR="59961" marT="29980" marB="29980" anchor="ctr">
                    <a:solidFill>
                      <a:schemeClr val="accent4"/>
                    </a:solidFill>
                  </a:tcPr>
                </a:tc>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700" b="1" dirty="0">
                          <a:solidFill>
                            <a:schemeClr val="bg1"/>
                          </a:solidFill>
                        </a:rPr>
                        <a:t>N </a:t>
                      </a:r>
                    </a:p>
                    <a:p>
                      <a:pPr algn="ctr"/>
                      <a:r>
                        <a:rPr lang="en-US" sz="700" b="1" dirty="0">
                          <a:solidFill>
                            <a:schemeClr val="bg1"/>
                          </a:solidFill>
                        </a:rPr>
                        <a:t>(N)</a:t>
                      </a:r>
                    </a:p>
                  </a:txBody>
                  <a:tcPr marL="59961" marR="59961" marT="29980" marB="29980" anchor="ctr">
                    <a:solidFill>
                      <a:schemeClr val="accent4"/>
                    </a:solidFill>
                  </a:tcPr>
                </a:tc>
                <a:tc>
                  <a:txBody>
                    <a:bodyPr/>
                    <a:lstStyle/>
                    <a:p>
                      <a:pPr algn="ctr"/>
                      <a:r>
                        <a:rPr lang="en-US" sz="700" b="1" dirty="0">
                          <a:solidFill>
                            <a:schemeClr val="bg1"/>
                          </a:solidFill>
                        </a:rPr>
                        <a:t>N+1 (1)</a:t>
                      </a:r>
                    </a:p>
                  </a:txBody>
                  <a:tcPr marL="59961" marR="59961" marT="29980" marB="29980" anchor="ctr">
                    <a:solidFill>
                      <a:schemeClr val="accent4"/>
                    </a:solidFill>
                  </a:tcPr>
                </a:tc>
                <a:tc>
                  <a:txBody>
                    <a:bodyPr/>
                    <a:lstStyle/>
                    <a:p>
                      <a:pPr algn="ctr"/>
                      <a:r>
                        <a:rPr lang="en-US" sz="700" b="1" dirty="0">
                          <a:solidFill>
                            <a:schemeClr val="bg1"/>
                          </a:solidFill>
                        </a:rPr>
                        <a:t>N+2</a:t>
                      </a:r>
                    </a:p>
                    <a:p>
                      <a:pPr algn="ctr"/>
                      <a:r>
                        <a:rPr lang="en-US" sz="700" b="1" dirty="0">
                          <a:solidFill>
                            <a:schemeClr val="bg1"/>
                          </a:solidFill>
                        </a:rPr>
                        <a:t>(2)</a:t>
                      </a:r>
                    </a:p>
                  </a:txBody>
                  <a:tcPr marL="59961" marR="59961" marT="29980" marB="29980" anchor="ctr">
                    <a:solidFill>
                      <a:schemeClr val="accent4"/>
                    </a:solidFill>
                  </a:tcPr>
                </a:tc>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700" b="1" dirty="0">
                          <a:solidFill>
                            <a:schemeClr val="bg1"/>
                          </a:solidFill>
                        </a:rPr>
                        <a:t>N+M</a:t>
                      </a:r>
                    </a:p>
                    <a:p>
                      <a:pPr algn="ctr"/>
                      <a:r>
                        <a:rPr lang="en-US" sz="700" b="1" dirty="0">
                          <a:solidFill>
                            <a:schemeClr val="bg1"/>
                          </a:solidFill>
                        </a:rPr>
                        <a:t>(M)</a:t>
                      </a:r>
                    </a:p>
                  </a:txBody>
                  <a:tcPr marL="59961" marR="59961" marT="29980" marB="29980" anchor="ctr">
                    <a:solidFill>
                      <a:schemeClr val="accent4"/>
                    </a:solidFill>
                  </a:tcPr>
                </a:tc>
                <a:extLst>
                  <a:ext uri="{0D108BD9-81ED-4DB2-BD59-A6C34878D82A}">
                    <a16:rowId xmlns:a16="http://schemas.microsoft.com/office/drawing/2014/main" val="2976296692"/>
                  </a:ext>
                </a:extLst>
              </a:tr>
              <a:tr h="293740">
                <a:tc>
                  <a:txBody>
                    <a:bodyPr/>
                    <a:lstStyle/>
                    <a:p>
                      <a:pPr algn="ctr"/>
                      <a:r>
                        <a:rPr lang="en-US" sz="700" b="1" dirty="0">
                          <a:solidFill>
                            <a:schemeClr val="bg1"/>
                          </a:solidFill>
                        </a:rPr>
                        <a:t>1</a:t>
                      </a:r>
                    </a:p>
                    <a:p>
                      <a:pPr algn="ctr"/>
                      <a:r>
                        <a:rPr lang="en-US" sz="700" b="1" dirty="0">
                          <a:solidFill>
                            <a:schemeClr val="bg1"/>
                          </a:solidFill>
                        </a:rPr>
                        <a:t>(1)</a:t>
                      </a:r>
                    </a:p>
                  </a:txBody>
                  <a:tcPr marL="59961" marR="59961" marT="29980" marB="29980" anchor="ctr">
                    <a:solidFill>
                      <a:schemeClr val="accent4"/>
                    </a:solidFill>
                  </a:tcP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extLst>
                  <a:ext uri="{0D108BD9-81ED-4DB2-BD59-A6C34878D82A}">
                    <a16:rowId xmlns:a16="http://schemas.microsoft.com/office/drawing/2014/main" val="3100968676"/>
                  </a:ext>
                </a:extLst>
              </a:tr>
              <a:tr h="293740">
                <a:tc>
                  <a:txBody>
                    <a:bodyPr/>
                    <a:lstStyle/>
                    <a:p>
                      <a:pPr algn="ctr"/>
                      <a:r>
                        <a:rPr lang="en-US" sz="700" b="1" dirty="0">
                          <a:solidFill>
                            <a:schemeClr val="bg1"/>
                          </a:solidFill>
                        </a:rPr>
                        <a:t>2</a:t>
                      </a:r>
                    </a:p>
                    <a:p>
                      <a:pPr algn="ctr"/>
                      <a:r>
                        <a:rPr lang="en-US" sz="700" b="1" dirty="0">
                          <a:solidFill>
                            <a:schemeClr val="bg1"/>
                          </a:solidFill>
                        </a:rPr>
                        <a:t>(2)</a:t>
                      </a:r>
                    </a:p>
                  </a:txBody>
                  <a:tcPr marL="59961" marR="59961" marT="29980" marB="29980" anchor="ctr">
                    <a:solidFill>
                      <a:schemeClr val="accent4"/>
                    </a:solidFill>
                  </a:tcP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extLst>
                  <a:ext uri="{0D108BD9-81ED-4DB2-BD59-A6C34878D82A}">
                    <a16:rowId xmlns:a16="http://schemas.microsoft.com/office/drawing/2014/main" val="2247713214"/>
                  </a:ext>
                </a:extLst>
              </a:tr>
              <a:tr h="293740">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extLst>
                  <a:ext uri="{0D108BD9-81ED-4DB2-BD59-A6C34878D82A}">
                    <a16:rowId xmlns:a16="http://schemas.microsoft.com/office/drawing/2014/main" val="1867497743"/>
                  </a:ext>
                </a:extLst>
              </a:tr>
              <a:tr h="293740">
                <a:tc>
                  <a:txBody>
                    <a:bodyPr/>
                    <a:lstStyle/>
                    <a:p>
                      <a:pPr algn="ctr"/>
                      <a:r>
                        <a:rPr lang="en-US" sz="700" b="1" dirty="0">
                          <a:solidFill>
                            <a:schemeClr val="bg1"/>
                          </a:solidFill>
                        </a:rPr>
                        <a:t>N</a:t>
                      </a:r>
                    </a:p>
                    <a:p>
                      <a:pPr algn="ctr"/>
                      <a:r>
                        <a:rPr lang="en-US" sz="700" b="1" dirty="0">
                          <a:solidFill>
                            <a:schemeClr val="bg1"/>
                          </a:solidFill>
                        </a:rPr>
                        <a:t>(N)</a:t>
                      </a:r>
                    </a:p>
                  </a:txBody>
                  <a:tcPr marL="59961" marR="59961" marT="29980" marB="29980" anchor="ctr">
                    <a:solidFill>
                      <a:schemeClr val="accent4"/>
                    </a:solidFill>
                  </a:tcP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extLst>
                  <a:ext uri="{0D108BD9-81ED-4DB2-BD59-A6C34878D82A}">
                    <a16:rowId xmlns:a16="http://schemas.microsoft.com/office/drawing/2014/main" val="3679134454"/>
                  </a:ext>
                </a:extLst>
              </a:tr>
              <a:tr h="293740">
                <a:tc>
                  <a:txBody>
                    <a:bodyPr/>
                    <a:lstStyle/>
                    <a:p>
                      <a:pPr algn="ctr"/>
                      <a:r>
                        <a:rPr lang="en-US" sz="700" b="1" dirty="0">
                          <a:solidFill>
                            <a:schemeClr val="bg1"/>
                          </a:solidFill>
                        </a:rPr>
                        <a:t>N+1</a:t>
                      </a:r>
                    </a:p>
                    <a:p>
                      <a:pPr algn="ctr"/>
                      <a:r>
                        <a:rPr lang="en-US" sz="700" b="1" dirty="0">
                          <a:solidFill>
                            <a:schemeClr val="bg1"/>
                          </a:solidFill>
                        </a:rPr>
                        <a:t>(1)</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extLst>
                  <a:ext uri="{0D108BD9-81ED-4DB2-BD59-A6C34878D82A}">
                    <a16:rowId xmlns:a16="http://schemas.microsoft.com/office/drawing/2014/main" val="1687148530"/>
                  </a:ext>
                </a:extLst>
              </a:tr>
              <a:tr h="293740">
                <a:tc>
                  <a:txBody>
                    <a:bodyPr/>
                    <a:lstStyle/>
                    <a:p>
                      <a:pPr algn="ctr"/>
                      <a:r>
                        <a:rPr lang="en-US" sz="700" b="1" dirty="0">
                          <a:solidFill>
                            <a:schemeClr val="bg1"/>
                          </a:solidFill>
                        </a:rPr>
                        <a:t>N+2</a:t>
                      </a:r>
                    </a:p>
                    <a:p>
                      <a:pPr algn="ctr"/>
                      <a:r>
                        <a:rPr lang="en-US" sz="700" b="1" dirty="0">
                          <a:solidFill>
                            <a:schemeClr val="bg1"/>
                          </a:solidFill>
                        </a:rPr>
                        <a:t>(2)</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extLst>
                  <a:ext uri="{0D108BD9-81ED-4DB2-BD59-A6C34878D82A}">
                    <a16:rowId xmlns:a16="http://schemas.microsoft.com/office/drawing/2014/main" val="240940729"/>
                  </a:ext>
                </a:extLst>
              </a:tr>
              <a:tr h="293740">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extLst>
                  <a:ext uri="{0D108BD9-81ED-4DB2-BD59-A6C34878D82A}">
                    <a16:rowId xmlns:a16="http://schemas.microsoft.com/office/drawing/2014/main" val="2783543424"/>
                  </a:ext>
                </a:extLst>
              </a:tr>
              <a:tr h="293740">
                <a:tc>
                  <a:txBody>
                    <a:bodyPr/>
                    <a:lstStyle/>
                    <a:p>
                      <a:pPr algn="ctr"/>
                      <a:r>
                        <a:rPr lang="en-US" sz="700" b="1" dirty="0">
                          <a:solidFill>
                            <a:schemeClr val="bg1"/>
                          </a:solidFill>
                        </a:rPr>
                        <a:t>N+M</a:t>
                      </a:r>
                    </a:p>
                    <a:p>
                      <a:pPr algn="ctr"/>
                      <a:r>
                        <a:rPr lang="en-US" sz="700" b="1" dirty="0">
                          <a:solidFill>
                            <a:schemeClr val="bg1"/>
                          </a:solidFill>
                        </a:rPr>
                        <a:t>(M)</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extLst>
                  <a:ext uri="{0D108BD9-81ED-4DB2-BD59-A6C34878D82A}">
                    <a16:rowId xmlns:a16="http://schemas.microsoft.com/office/drawing/2014/main" val="3535874493"/>
                  </a:ext>
                </a:extLst>
              </a:tr>
            </a:tbl>
          </a:graphicData>
        </a:graphic>
      </p:graphicFrame>
      <p:sp>
        <p:nvSpPr>
          <p:cNvPr id="39" name="TextBox 38">
            <a:extLst>
              <a:ext uri="{FF2B5EF4-FFF2-40B4-BE49-F238E27FC236}">
                <a16:creationId xmlns:a16="http://schemas.microsoft.com/office/drawing/2014/main" id="{087798D1-B9DA-8716-1B4B-646252803BAA}"/>
              </a:ext>
            </a:extLst>
          </p:cNvPr>
          <p:cNvSpPr txBox="1"/>
          <p:nvPr/>
        </p:nvSpPr>
        <p:spPr>
          <a:xfrm>
            <a:off x="6591638" y="543227"/>
            <a:ext cx="1732782" cy="276999"/>
          </a:xfrm>
          <a:prstGeom prst="rect">
            <a:avLst/>
          </a:prstGeom>
          <a:noFill/>
        </p:spPr>
        <p:txBody>
          <a:bodyPr wrap="none" rtlCol="0">
            <a:spAutoFit/>
          </a:bodyPr>
          <a:lstStyle/>
          <a:p>
            <a:r>
              <a:rPr lang="en-US" sz="1200" b="1" dirty="0"/>
              <a:t>Adjacency Matrix (AM)</a:t>
            </a:r>
          </a:p>
        </p:txBody>
      </p:sp>
      <p:sp>
        <p:nvSpPr>
          <p:cNvPr id="41" name="TextBox 40">
            <a:extLst>
              <a:ext uri="{FF2B5EF4-FFF2-40B4-BE49-F238E27FC236}">
                <a16:creationId xmlns:a16="http://schemas.microsoft.com/office/drawing/2014/main" id="{F62EFF7D-8929-C037-51F2-D82D281A100F}"/>
              </a:ext>
            </a:extLst>
          </p:cNvPr>
          <p:cNvSpPr txBox="1"/>
          <p:nvPr/>
        </p:nvSpPr>
        <p:spPr>
          <a:xfrm>
            <a:off x="4503126" y="3225357"/>
            <a:ext cx="505267" cy="273921"/>
          </a:xfrm>
          <a:prstGeom prst="rect">
            <a:avLst/>
          </a:prstGeom>
          <a:noFill/>
        </p:spPr>
        <p:txBody>
          <a:bodyPr wrap="none" rtlCol="0">
            <a:spAutoFit/>
          </a:bodyPr>
          <a:lstStyle/>
          <a:p>
            <a:r>
              <a:rPr lang="en-US" sz="1180" dirty="0">
                <a:solidFill>
                  <a:schemeClr val="tx1">
                    <a:lumMod val="65000"/>
                    <a:lumOff val="35000"/>
                  </a:schemeClr>
                </a:solidFill>
              </a:rPr>
              <a:t>AM =</a:t>
            </a:r>
          </a:p>
        </p:txBody>
      </p:sp>
      <p:sp>
        <p:nvSpPr>
          <p:cNvPr id="42" name="Double Brace 41">
            <a:extLst>
              <a:ext uri="{FF2B5EF4-FFF2-40B4-BE49-F238E27FC236}">
                <a16:creationId xmlns:a16="http://schemas.microsoft.com/office/drawing/2014/main" id="{03EF0A8A-B808-5A9D-9E9A-F2743B23DF23}"/>
              </a:ext>
            </a:extLst>
          </p:cNvPr>
          <p:cNvSpPr/>
          <p:nvPr/>
        </p:nvSpPr>
        <p:spPr>
          <a:xfrm>
            <a:off x="5042834" y="2978741"/>
            <a:ext cx="783469" cy="640169"/>
          </a:xfrm>
          <a:prstGeom prst="bracePair">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b="1" dirty="0">
              <a:solidFill>
                <a:schemeClr val="tx1">
                  <a:lumMod val="65000"/>
                  <a:lumOff val="35000"/>
                </a:schemeClr>
              </a:solidFill>
            </a:endParaRPr>
          </a:p>
        </p:txBody>
      </p:sp>
      <p:sp>
        <p:nvSpPr>
          <p:cNvPr id="43" name="TextBox 42">
            <a:extLst>
              <a:ext uri="{FF2B5EF4-FFF2-40B4-BE49-F238E27FC236}">
                <a16:creationId xmlns:a16="http://schemas.microsoft.com/office/drawing/2014/main" id="{7A72A676-1FD6-CA4C-1443-83378241BC3F}"/>
              </a:ext>
            </a:extLst>
          </p:cNvPr>
          <p:cNvSpPr txBox="1"/>
          <p:nvPr/>
        </p:nvSpPr>
        <p:spPr>
          <a:xfrm>
            <a:off x="5170365" y="3312914"/>
            <a:ext cx="264816" cy="273921"/>
          </a:xfrm>
          <a:prstGeom prst="rect">
            <a:avLst/>
          </a:prstGeom>
          <a:noFill/>
        </p:spPr>
        <p:txBody>
          <a:bodyPr wrap="none" rtlCol="0">
            <a:spAutoFit/>
          </a:bodyPr>
          <a:lstStyle/>
          <a:p>
            <a:r>
              <a:rPr lang="en-US" sz="1180" b="1" dirty="0">
                <a:solidFill>
                  <a:schemeClr val="tx1">
                    <a:lumMod val="65000"/>
                    <a:lumOff val="35000"/>
                  </a:schemeClr>
                </a:solidFill>
              </a:rPr>
              <a:t>0</a:t>
            </a:r>
          </a:p>
        </p:txBody>
      </p:sp>
      <p:sp>
        <p:nvSpPr>
          <p:cNvPr id="44" name="TextBox 43">
            <a:extLst>
              <a:ext uri="{FF2B5EF4-FFF2-40B4-BE49-F238E27FC236}">
                <a16:creationId xmlns:a16="http://schemas.microsoft.com/office/drawing/2014/main" id="{28700BF6-A24C-E820-F3CF-7650710E4A22}"/>
              </a:ext>
            </a:extLst>
          </p:cNvPr>
          <p:cNvSpPr txBox="1"/>
          <p:nvPr/>
        </p:nvSpPr>
        <p:spPr>
          <a:xfrm>
            <a:off x="5463750" y="2983509"/>
            <a:ext cx="264816" cy="273921"/>
          </a:xfrm>
          <a:prstGeom prst="rect">
            <a:avLst/>
          </a:prstGeom>
          <a:noFill/>
        </p:spPr>
        <p:txBody>
          <a:bodyPr wrap="none" rtlCol="0">
            <a:spAutoFit/>
          </a:bodyPr>
          <a:lstStyle/>
          <a:p>
            <a:r>
              <a:rPr lang="en-US" sz="1180" b="1" dirty="0">
                <a:solidFill>
                  <a:schemeClr val="tx1">
                    <a:lumMod val="65000"/>
                    <a:lumOff val="35000"/>
                  </a:schemeClr>
                </a:solidFill>
              </a:rPr>
              <a:t>0</a:t>
            </a:r>
          </a:p>
        </p:txBody>
      </p:sp>
      <p:sp>
        <p:nvSpPr>
          <p:cNvPr id="45" name="TextBox 44">
            <a:extLst>
              <a:ext uri="{FF2B5EF4-FFF2-40B4-BE49-F238E27FC236}">
                <a16:creationId xmlns:a16="http://schemas.microsoft.com/office/drawing/2014/main" id="{20E21C68-A9FD-87A1-3271-B5E16441409A}"/>
              </a:ext>
            </a:extLst>
          </p:cNvPr>
          <p:cNvSpPr txBox="1"/>
          <p:nvPr/>
        </p:nvSpPr>
        <p:spPr>
          <a:xfrm>
            <a:off x="5385162" y="3296239"/>
            <a:ext cx="437940" cy="273921"/>
          </a:xfrm>
          <a:prstGeom prst="rect">
            <a:avLst/>
          </a:prstGeom>
          <a:noFill/>
        </p:spPr>
        <p:txBody>
          <a:bodyPr wrap="none" rtlCol="0">
            <a:spAutoFit/>
          </a:bodyPr>
          <a:lstStyle/>
          <a:p>
            <a:r>
              <a:rPr lang="en-US" sz="1180" dirty="0">
                <a:solidFill>
                  <a:schemeClr val="tx1">
                    <a:lumMod val="65000"/>
                    <a:lumOff val="35000"/>
                  </a:schemeClr>
                </a:solidFill>
              </a:rPr>
              <a:t>SM</a:t>
            </a:r>
            <a:r>
              <a:rPr lang="en-US" sz="1180" baseline="30000" dirty="0">
                <a:solidFill>
                  <a:schemeClr val="tx1">
                    <a:lumMod val="65000"/>
                    <a:lumOff val="35000"/>
                  </a:schemeClr>
                </a:solidFill>
              </a:rPr>
              <a:t>ii</a:t>
            </a:r>
          </a:p>
        </p:txBody>
      </p:sp>
      <p:sp>
        <p:nvSpPr>
          <p:cNvPr id="48" name="Right Brace 47">
            <a:extLst>
              <a:ext uri="{FF2B5EF4-FFF2-40B4-BE49-F238E27FC236}">
                <a16:creationId xmlns:a16="http://schemas.microsoft.com/office/drawing/2014/main" id="{F5121BE7-B64D-22C3-518D-DFB6F4243582}"/>
              </a:ext>
            </a:extLst>
          </p:cNvPr>
          <p:cNvSpPr/>
          <p:nvPr/>
        </p:nvSpPr>
        <p:spPr>
          <a:xfrm>
            <a:off x="8835198" y="1511372"/>
            <a:ext cx="211821" cy="2333112"/>
          </a:xfrm>
          <a:prstGeom prst="rightBrace">
            <a:avLst>
              <a:gd name="adj1" fmla="val 149049"/>
              <a:gd name="adj2" fmla="val 50000"/>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49" name="TextBox 48">
            <a:extLst>
              <a:ext uri="{FF2B5EF4-FFF2-40B4-BE49-F238E27FC236}">
                <a16:creationId xmlns:a16="http://schemas.microsoft.com/office/drawing/2014/main" id="{CFB39CAB-3984-9CBF-B973-CC842E829A5C}"/>
              </a:ext>
            </a:extLst>
          </p:cNvPr>
          <p:cNvSpPr txBox="1"/>
          <p:nvPr/>
        </p:nvSpPr>
        <p:spPr>
          <a:xfrm>
            <a:off x="8941615" y="2719968"/>
            <a:ext cx="465192" cy="253787"/>
          </a:xfrm>
          <a:prstGeom prst="rect">
            <a:avLst/>
          </a:prstGeom>
          <a:noFill/>
        </p:spPr>
        <p:txBody>
          <a:bodyPr wrap="none" rtlCol="0">
            <a:spAutoFit/>
          </a:bodyPr>
          <a:lstStyle/>
          <a:p>
            <a:r>
              <a:rPr lang="en-US" sz="1049" b="1" dirty="0"/>
              <a:t>M+N</a:t>
            </a:r>
          </a:p>
        </p:txBody>
      </p:sp>
      <p:sp>
        <p:nvSpPr>
          <p:cNvPr id="50" name="Right Brace 49">
            <a:extLst>
              <a:ext uri="{FF2B5EF4-FFF2-40B4-BE49-F238E27FC236}">
                <a16:creationId xmlns:a16="http://schemas.microsoft.com/office/drawing/2014/main" id="{C9C91988-09E1-AF3B-764D-DB479B8E6474}"/>
              </a:ext>
            </a:extLst>
          </p:cNvPr>
          <p:cNvSpPr/>
          <p:nvPr/>
        </p:nvSpPr>
        <p:spPr>
          <a:xfrm rot="5400000">
            <a:off x="7416745" y="2822264"/>
            <a:ext cx="211821" cy="2333112"/>
          </a:xfrm>
          <a:prstGeom prst="rightBrace">
            <a:avLst>
              <a:gd name="adj1" fmla="val 149049"/>
              <a:gd name="adj2" fmla="val 50000"/>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51" name="TextBox 50">
            <a:extLst>
              <a:ext uri="{FF2B5EF4-FFF2-40B4-BE49-F238E27FC236}">
                <a16:creationId xmlns:a16="http://schemas.microsoft.com/office/drawing/2014/main" id="{D09589CF-F0DC-659C-2401-05E1A18E81E4}"/>
              </a:ext>
            </a:extLst>
          </p:cNvPr>
          <p:cNvSpPr txBox="1"/>
          <p:nvPr/>
        </p:nvSpPr>
        <p:spPr>
          <a:xfrm>
            <a:off x="7522655" y="4088219"/>
            <a:ext cx="465192" cy="253787"/>
          </a:xfrm>
          <a:prstGeom prst="rect">
            <a:avLst/>
          </a:prstGeom>
          <a:noFill/>
        </p:spPr>
        <p:txBody>
          <a:bodyPr wrap="none" rtlCol="0">
            <a:spAutoFit/>
          </a:bodyPr>
          <a:lstStyle/>
          <a:p>
            <a:r>
              <a:rPr lang="en-US" sz="1049" b="1" dirty="0"/>
              <a:t>M+N</a:t>
            </a:r>
          </a:p>
        </p:txBody>
      </p:sp>
      <p:sp>
        <p:nvSpPr>
          <p:cNvPr id="2" name="TextBox 1">
            <a:extLst>
              <a:ext uri="{FF2B5EF4-FFF2-40B4-BE49-F238E27FC236}">
                <a16:creationId xmlns:a16="http://schemas.microsoft.com/office/drawing/2014/main" id="{4408A025-B33B-3316-4709-E7FC31514806}"/>
              </a:ext>
            </a:extLst>
          </p:cNvPr>
          <p:cNvSpPr txBox="1"/>
          <p:nvPr/>
        </p:nvSpPr>
        <p:spPr>
          <a:xfrm>
            <a:off x="9518441" y="543227"/>
            <a:ext cx="1600118" cy="276999"/>
          </a:xfrm>
          <a:prstGeom prst="rect">
            <a:avLst/>
          </a:prstGeom>
          <a:noFill/>
        </p:spPr>
        <p:txBody>
          <a:bodyPr wrap="none" rtlCol="0">
            <a:spAutoFit/>
          </a:bodyPr>
          <a:lstStyle>
            <a:defPPr>
              <a:defRPr lang="en-US"/>
            </a:defPPr>
            <a:lvl1pPr>
              <a:defRPr sz="1600" b="1"/>
            </a:lvl1pPr>
          </a:lstStyle>
          <a:p>
            <a:r>
              <a:rPr lang="en-US" sz="1200" dirty="0"/>
              <a:t>Sparse Matrix (COO)</a:t>
            </a:r>
          </a:p>
        </p:txBody>
      </p:sp>
      <p:graphicFrame>
        <p:nvGraphicFramePr>
          <p:cNvPr id="3" name="Table 2">
            <a:extLst>
              <a:ext uri="{FF2B5EF4-FFF2-40B4-BE49-F238E27FC236}">
                <a16:creationId xmlns:a16="http://schemas.microsoft.com/office/drawing/2014/main" id="{F177C320-F5D9-9A31-D28B-591552E8C303}"/>
              </a:ext>
            </a:extLst>
          </p:cNvPr>
          <p:cNvGraphicFramePr>
            <a:graphicFrameLocks noGrp="1"/>
          </p:cNvGraphicFramePr>
          <p:nvPr>
            <p:extLst>
              <p:ext uri="{D42A27DB-BD31-4B8C-83A1-F6EECF244321}">
                <p14:modId xmlns:p14="http://schemas.microsoft.com/office/powerpoint/2010/main" val="2024710035"/>
              </p:ext>
            </p:extLst>
          </p:nvPr>
        </p:nvGraphicFramePr>
        <p:xfrm>
          <a:off x="9624326" y="1202313"/>
          <a:ext cx="1350093" cy="2700766"/>
        </p:xfrm>
        <a:graphic>
          <a:graphicData uri="http://schemas.openxmlformats.org/drawingml/2006/table">
            <a:tbl>
              <a:tblPr firstRow="1" bandRow="1">
                <a:tableStyleId>{1E171933-4619-4E11-9A3F-F7608DF75F80}</a:tableStyleId>
              </a:tblPr>
              <a:tblGrid>
                <a:gridCol w="450031">
                  <a:extLst>
                    <a:ext uri="{9D8B030D-6E8A-4147-A177-3AD203B41FA5}">
                      <a16:colId xmlns:a16="http://schemas.microsoft.com/office/drawing/2014/main" val="483130676"/>
                    </a:ext>
                  </a:extLst>
                </a:gridCol>
                <a:gridCol w="450031">
                  <a:extLst>
                    <a:ext uri="{9D8B030D-6E8A-4147-A177-3AD203B41FA5}">
                      <a16:colId xmlns:a16="http://schemas.microsoft.com/office/drawing/2014/main" val="3068890240"/>
                    </a:ext>
                  </a:extLst>
                </a:gridCol>
                <a:gridCol w="450031">
                  <a:extLst>
                    <a:ext uri="{9D8B030D-6E8A-4147-A177-3AD203B41FA5}">
                      <a16:colId xmlns:a16="http://schemas.microsoft.com/office/drawing/2014/main" val="1070281204"/>
                    </a:ext>
                  </a:extLst>
                </a:gridCol>
              </a:tblGrid>
              <a:tr h="299803">
                <a:tc>
                  <a:txBody>
                    <a:bodyPr/>
                    <a:lstStyle/>
                    <a:p>
                      <a:r>
                        <a:rPr lang="en-US" sz="800" dirty="0"/>
                        <a:t>Adj ID</a:t>
                      </a:r>
                      <a:br>
                        <a:rPr lang="en-US" sz="800" dirty="0"/>
                      </a:br>
                      <a:r>
                        <a:rPr lang="en-US" sz="800" dirty="0"/>
                        <a:t>(src)</a:t>
                      </a:r>
                    </a:p>
                  </a:txBody>
                  <a:tcPr marL="59961" marR="59961" marT="29980" marB="29980"/>
                </a:tc>
                <a:tc>
                  <a:txBody>
                    <a:bodyPr/>
                    <a:lstStyle/>
                    <a:p>
                      <a:r>
                        <a:rPr lang="en-US" sz="800" dirty="0"/>
                        <a:t>Adj ID</a:t>
                      </a:r>
                      <a:br>
                        <a:rPr lang="en-US" sz="800" dirty="0"/>
                      </a:br>
                      <a:r>
                        <a:rPr lang="en-US" sz="800" dirty="0"/>
                        <a:t>(dest)</a:t>
                      </a:r>
                    </a:p>
                  </a:txBody>
                  <a:tcPr marL="59961" marR="59961" marT="29980" marB="29980"/>
                </a:tc>
                <a:tc>
                  <a:txBody>
                    <a:bodyPr/>
                    <a:lstStyle/>
                    <a:p>
                      <a:r>
                        <a:rPr lang="en-US" sz="800" dirty="0"/>
                        <a:t>SC</a:t>
                      </a:r>
                    </a:p>
                  </a:txBody>
                  <a:tcPr marL="59961" marR="59961" marT="29980" marB="29980"/>
                </a:tc>
                <a:extLst>
                  <a:ext uri="{0D108BD9-81ED-4DB2-BD59-A6C34878D82A}">
                    <a16:rowId xmlns:a16="http://schemas.microsoft.com/office/drawing/2014/main" val="3669101357"/>
                  </a:ext>
                </a:extLst>
              </a:tr>
              <a:tr h="217906">
                <a:tc>
                  <a:txBody>
                    <a:bodyPr/>
                    <a:lstStyle/>
                    <a:p>
                      <a:r>
                        <a:rPr lang="en-US" sz="900" dirty="0"/>
                        <a:t>1</a:t>
                      </a:r>
                    </a:p>
                  </a:txBody>
                  <a:tcPr marL="59961" marR="59961" marT="29980" marB="29980"/>
                </a:tc>
                <a:tc>
                  <a:txBody>
                    <a:bodyPr/>
                    <a:lstStyle/>
                    <a:p>
                      <a:r>
                        <a:rPr lang="en-US" sz="900" dirty="0"/>
                        <a:t>1</a:t>
                      </a:r>
                    </a:p>
                  </a:txBody>
                  <a:tcPr marL="59961" marR="59961" marT="29980" marB="29980"/>
                </a:tc>
                <a:tc>
                  <a:txBody>
                    <a:bodyPr/>
                    <a:lstStyle/>
                    <a:p>
                      <a:r>
                        <a:rPr lang="en-US" sz="900" dirty="0"/>
                        <a:t>0.44</a:t>
                      </a:r>
                    </a:p>
                  </a:txBody>
                  <a:tcPr marL="59961" marR="59961" marT="29980" marB="29980"/>
                </a:tc>
                <a:extLst>
                  <a:ext uri="{0D108BD9-81ED-4DB2-BD59-A6C34878D82A}">
                    <a16:rowId xmlns:a16="http://schemas.microsoft.com/office/drawing/2014/main" val="3192555688"/>
                  </a:ext>
                </a:extLst>
              </a:tr>
              <a:tr h="217906">
                <a:tc>
                  <a:txBody>
                    <a:bodyPr/>
                    <a:lstStyle/>
                    <a:p>
                      <a:r>
                        <a:rPr lang="en-US" sz="900" dirty="0"/>
                        <a:t>1</a:t>
                      </a:r>
                    </a:p>
                  </a:txBody>
                  <a:tcPr marL="59961" marR="59961" marT="29980" marB="29980"/>
                </a:tc>
                <a:tc>
                  <a:txBody>
                    <a:bodyPr/>
                    <a:lstStyle/>
                    <a:p>
                      <a:r>
                        <a:rPr lang="en-US" sz="900" dirty="0"/>
                        <a:t>2</a:t>
                      </a:r>
                    </a:p>
                  </a:txBody>
                  <a:tcPr marL="59961" marR="59961" marT="29980" marB="29980"/>
                </a:tc>
                <a:tc>
                  <a:txBody>
                    <a:bodyPr/>
                    <a:lstStyle/>
                    <a:p>
                      <a:r>
                        <a:rPr lang="en-US" sz="900" dirty="0"/>
                        <a:t>0.25</a:t>
                      </a:r>
                    </a:p>
                  </a:txBody>
                  <a:tcPr marL="59961" marR="59961" marT="29980" marB="29980"/>
                </a:tc>
                <a:extLst>
                  <a:ext uri="{0D108BD9-81ED-4DB2-BD59-A6C34878D82A}">
                    <a16:rowId xmlns:a16="http://schemas.microsoft.com/office/drawing/2014/main" val="3467404355"/>
                  </a:ext>
                </a:extLst>
              </a:tr>
              <a:tr h="217906">
                <a:tc>
                  <a:txBody>
                    <a:bodyPr/>
                    <a:lstStyle/>
                    <a:p>
                      <a:r>
                        <a:rPr lang="en-US" sz="900" dirty="0"/>
                        <a:t>1</a:t>
                      </a:r>
                    </a:p>
                  </a:txBody>
                  <a:tcPr marL="59961" marR="59961" marT="29980" marB="29980"/>
                </a:tc>
                <a:tc>
                  <a:txBody>
                    <a:bodyPr/>
                    <a:lstStyle/>
                    <a:p>
                      <a:r>
                        <a:rPr lang="en-US" sz="900" dirty="0"/>
                        <a:t>10</a:t>
                      </a:r>
                    </a:p>
                  </a:txBody>
                  <a:tcPr marL="59961" marR="59961" marT="29980" marB="29980"/>
                </a:tc>
                <a:tc>
                  <a:txBody>
                    <a:bodyPr/>
                    <a:lstStyle/>
                    <a:p>
                      <a:r>
                        <a:rPr lang="en-US" sz="900" dirty="0"/>
                        <a:t>0.3</a:t>
                      </a:r>
                    </a:p>
                  </a:txBody>
                  <a:tcPr marL="59961" marR="59961" marT="29980" marB="29980"/>
                </a:tc>
                <a:extLst>
                  <a:ext uri="{0D108BD9-81ED-4DB2-BD59-A6C34878D82A}">
                    <a16:rowId xmlns:a16="http://schemas.microsoft.com/office/drawing/2014/main" val="1588549860"/>
                  </a:ext>
                </a:extLst>
              </a:tr>
              <a:tr h="217906">
                <a:tc>
                  <a:txBody>
                    <a:bodyPr/>
                    <a:lstStyle/>
                    <a:p>
                      <a:r>
                        <a:rPr lang="en-US" sz="900" dirty="0"/>
                        <a:t>1</a:t>
                      </a:r>
                    </a:p>
                  </a:txBody>
                  <a:tcPr marL="59961" marR="59961" marT="29980" marB="29980"/>
                </a:tc>
                <a:tc>
                  <a:txBody>
                    <a:bodyPr/>
                    <a:lstStyle/>
                    <a:p>
                      <a:r>
                        <a:rPr lang="en-US" sz="900" dirty="0"/>
                        <a:t>15</a:t>
                      </a:r>
                    </a:p>
                  </a:txBody>
                  <a:tcPr marL="59961" marR="59961" marT="29980" marB="29980"/>
                </a:tc>
                <a:tc>
                  <a:txBody>
                    <a:bodyPr/>
                    <a:lstStyle/>
                    <a:p>
                      <a:r>
                        <a:rPr lang="en-US" sz="900" dirty="0"/>
                        <a:t>0.32</a:t>
                      </a:r>
                    </a:p>
                  </a:txBody>
                  <a:tcPr marL="59961" marR="59961" marT="29980" marB="29980"/>
                </a:tc>
                <a:extLst>
                  <a:ext uri="{0D108BD9-81ED-4DB2-BD59-A6C34878D82A}">
                    <a16:rowId xmlns:a16="http://schemas.microsoft.com/office/drawing/2014/main" val="2066552466"/>
                  </a:ext>
                </a:extLst>
              </a:tr>
              <a:tr h="217906">
                <a:tc>
                  <a:txBody>
                    <a:bodyPr/>
                    <a:lstStyle/>
                    <a:p>
                      <a:r>
                        <a:rPr lang="en-US" sz="900" dirty="0"/>
                        <a:t>2</a:t>
                      </a:r>
                    </a:p>
                  </a:txBody>
                  <a:tcPr marL="59961" marR="59961" marT="29980" marB="29980"/>
                </a:tc>
                <a:tc>
                  <a:txBody>
                    <a:bodyPr/>
                    <a:lstStyle/>
                    <a:p>
                      <a:r>
                        <a:rPr lang="en-US" sz="900" dirty="0"/>
                        <a:t>1</a:t>
                      </a:r>
                    </a:p>
                  </a:txBody>
                  <a:tcPr marL="59961" marR="59961" marT="29980" marB="29980"/>
                </a:tc>
                <a:tc>
                  <a:txBody>
                    <a:bodyPr/>
                    <a:lstStyle/>
                    <a:p>
                      <a:r>
                        <a:rPr lang="en-US" sz="900" dirty="0"/>
                        <a:t>0.88</a:t>
                      </a:r>
                    </a:p>
                  </a:txBody>
                  <a:tcPr marL="59961" marR="59961" marT="29980" marB="29980"/>
                </a:tc>
                <a:extLst>
                  <a:ext uri="{0D108BD9-81ED-4DB2-BD59-A6C34878D82A}">
                    <a16:rowId xmlns:a16="http://schemas.microsoft.com/office/drawing/2014/main" val="531001759"/>
                  </a:ext>
                </a:extLst>
              </a:tr>
              <a:tr h="217906">
                <a:tc>
                  <a:txBody>
                    <a:bodyPr/>
                    <a:lstStyle/>
                    <a:p>
                      <a:r>
                        <a:rPr lang="en-US" sz="900" dirty="0"/>
                        <a:t>2</a:t>
                      </a:r>
                    </a:p>
                  </a:txBody>
                  <a:tcPr marL="59961" marR="59961" marT="29980" marB="29980"/>
                </a:tc>
                <a:tc>
                  <a:txBody>
                    <a:bodyPr/>
                    <a:lstStyle/>
                    <a:p>
                      <a:r>
                        <a:rPr lang="en-US" sz="900" dirty="0"/>
                        <a:t>2</a:t>
                      </a:r>
                    </a:p>
                  </a:txBody>
                  <a:tcPr marL="59961" marR="59961" marT="29980" marB="29980"/>
                </a:tc>
                <a:tc>
                  <a:txBody>
                    <a:bodyPr/>
                    <a:lstStyle/>
                    <a:p>
                      <a:r>
                        <a:rPr lang="en-US" sz="900" dirty="0"/>
                        <a:t>0.54</a:t>
                      </a:r>
                    </a:p>
                  </a:txBody>
                  <a:tcPr marL="59961" marR="59961" marT="29980" marB="29980"/>
                </a:tc>
                <a:extLst>
                  <a:ext uri="{0D108BD9-81ED-4DB2-BD59-A6C34878D82A}">
                    <a16:rowId xmlns:a16="http://schemas.microsoft.com/office/drawing/2014/main" val="3912366256"/>
                  </a:ext>
                </a:extLst>
              </a:tr>
              <a:tr h="217906">
                <a:tc>
                  <a:txBody>
                    <a:bodyPr/>
                    <a:lstStyle/>
                    <a:p>
                      <a:r>
                        <a:rPr lang="en-US" sz="900" dirty="0"/>
                        <a:t>2</a:t>
                      </a:r>
                    </a:p>
                  </a:txBody>
                  <a:tcPr marL="59961" marR="59961" marT="29980" marB="29980"/>
                </a:tc>
                <a:tc>
                  <a:txBody>
                    <a:bodyPr/>
                    <a:lstStyle/>
                    <a:p>
                      <a:r>
                        <a:rPr lang="en-US" sz="900" dirty="0"/>
                        <a:t>3</a:t>
                      </a:r>
                    </a:p>
                  </a:txBody>
                  <a:tcPr marL="59961" marR="59961" marT="29980" marB="29980"/>
                </a:tc>
                <a:tc>
                  <a:txBody>
                    <a:bodyPr/>
                    <a:lstStyle/>
                    <a:p>
                      <a:r>
                        <a:rPr lang="en-US" sz="900" dirty="0"/>
                        <a:t>0.15</a:t>
                      </a:r>
                    </a:p>
                  </a:txBody>
                  <a:tcPr marL="59961" marR="59961" marT="29980" marB="29980"/>
                </a:tc>
                <a:extLst>
                  <a:ext uri="{0D108BD9-81ED-4DB2-BD59-A6C34878D82A}">
                    <a16:rowId xmlns:a16="http://schemas.microsoft.com/office/drawing/2014/main" val="36670132"/>
                  </a:ext>
                </a:extLst>
              </a:tr>
              <a:tr h="217906">
                <a:tc>
                  <a:txBody>
                    <a:bodyPr/>
                    <a:lstStyle/>
                    <a:p>
                      <a:r>
                        <a:rPr lang="en-US" sz="900" dirty="0"/>
                        <a:t>…</a:t>
                      </a:r>
                    </a:p>
                  </a:txBody>
                  <a:tcPr marL="59961" marR="59961" marT="29980" marB="29980"/>
                </a:tc>
                <a:tc>
                  <a:txBody>
                    <a:bodyPr/>
                    <a:lstStyle/>
                    <a:p>
                      <a:endParaRPr lang="en-US" sz="900" dirty="0"/>
                    </a:p>
                  </a:txBody>
                  <a:tcPr marL="59961" marR="59961" marT="29980" marB="29980"/>
                </a:tc>
                <a:tc>
                  <a:txBody>
                    <a:bodyPr/>
                    <a:lstStyle/>
                    <a:p>
                      <a:endParaRPr lang="en-US" sz="900" dirty="0"/>
                    </a:p>
                  </a:txBody>
                  <a:tcPr marL="59961" marR="59961" marT="29980" marB="29980"/>
                </a:tc>
                <a:extLst>
                  <a:ext uri="{0D108BD9-81ED-4DB2-BD59-A6C34878D82A}">
                    <a16:rowId xmlns:a16="http://schemas.microsoft.com/office/drawing/2014/main" val="2269225261"/>
                  </a:ext>
                </a:extLst>
              </a:tr>
              <a:tr h="217906">
                <a:tc>
                  <a:txBody>
                    <a:bodyPr/>
                    <a:lstStyle/>
                    <a:p>
                      <a:r>
                        <a:rPr lang="en-US" sz="900" dirty="0"/>
                        <a:t>N</a:t>
                      </a:r>
                    </a:p>
                  </a:txBody>
                  <a:tcPr marL="59961" marR="59961" marT="29980" marB="29980"/>
                </a:tc>
                <a:tc>
                  <a:txBody>
                    <a:bodyPr/>
                    <a:lstStyle/>
                    <a:p>
                      <a:r>
                        <a:rPr lang="en-US" sz="900" dirty="0"/>
                        <a:t>2</a:t>
                      </a:r>
                    </a:p>
                  </a:txBody>
                  <a:tcPr marL="59961" marR="59961" marT="29980" marB="29980"/>
                </a:tc>
                <a:tc>
                  <a:txBody>
                    <a:bodyPr/>
                    <a:lstStyle/>
                    <a:p>
                      <a:r>
                        <a:rPr lang="en-US" sz="900" dirty="0"/>
                        <a:t>0.53</a:t>
                      </a:r>
                    </a:p>
                  </a:txBody>
                  <a:tcPr marL="59961" marR="59961" marT="29980" marB="29980"/>
                </a:tc>
                <a:extLst>
                  <a:ext uri="{0D108BD9-81ED-4DB2-BD59-A6C34878D82A}">
                    <a16:rowId xmlns:a16="http://schemas.microsoft.com/office/drawing/2014/main" val="1976520357"/>
                  </a:ext>
                </a:extLst>
              </a:tr>
              <a:tr h="217906">
                <a:tc>
                  <a:txBody>
                    <a:bodyPr/>
                    <a:lstStyle/>
                    <a:p>
                      <a:r>
                        <a:rPr lang="en-US" sz="900" dirty="0"/>
                        <a:t>…</a:t>
                      </a:r>
                    </a:p>
                  </a:txBody>
                  <a:tcPr marL="59961" marR="59961" marT="29980" marB="29980"/>
                </a:tc>
                <a:tc>
                  <a:txBody>
                    <a:bodyPr/>
                    <a:lstStyle/>
                    <a:p>
                      <a:endParaRPr lang="en-US" sz="900" dirty="0"/>
                    </a:p>
                  </a:txBody>
                  <a:tcPr marL="59961" marR="59961" marT="29980" marB="29980"/>
                </a:tc>
                <a:tc>
                  <a:txBody>
                    <a:bodyPr/>
                    <a:lstStyle/>
                    <a:p>
                      <a:endParaRPr lang="en-US" sz="900" dirty="0"/>
                    </a:p>
                  </a:txBody>
                  <a:tcPr marL="59961" marR="59961" marT="29980" marB="29980"/>
                </a:tc>
                <a:extLst>
                  <a:ext uri="{0D108BD9-81ED-4DB2-BD59-A6C34878D82A}">
                    <a16:rowId xmlns:a16="http://schemas.microsoft.com/office/drawing/2014/main" val="3557562036"/>
                  </a:ext>
                </a:extLst>
              </a:tr>
              <a:tr h="217906">
                <a:tc>
                  <a:txBody>
                    <a:bodyPr/>
                    <a:lstStyle/>
                    <a:p>
                      <a:r>
                        <a:rPr lang="en-US" sz="900" dirty="0"/>
                        <a:t>N+M</a:t>
                      </a:r>
                    </a:p>
                  </a:txBody>
                  <a:tcPr marL="59961" marR="59961" marT="29980" marB="29980"/>
                </a:tc>
                <a:tc>
                  <a:txBody>
                    <a:bodyPr/>
                    <a:lstStyle/>
                    <a:p>
                      <a:r>
                        <a:rPr lang="en-US" sz="900" dirty="0"/>
                        <a:t>N</a:t>
                      </a:r>
                    </a:p>
                  </a:txBody>
                  <a:tcPr marL="59961" marR="59961" marT="29980" marB="29980"/>
                </a:tc>
                <a:tc>
                  <a:txBody>
                    <a:bodyPr/>
                    <a:lstStyle/>
                    <a:p>
                      <a:r>
                        <a:rPr lang="en-US" sz="900" dirty="0"/>
                        <a:t>0.43</a:t>
                      </a:r>
                    </a:p>
                  </a:txBody>
                  <a:tcPr marL="59961" marR="59961" marT="29980" marB="29980"/>
                </a:tc>
                <a:extLst>
                  <a:ext uri="{0D108BD9-81ED-4DB2-BD59-A6C34878D82A}">
                    <a16:rowId xmlns:a16="http://schemas.microsoft.com/office/drawing/2014/main" val="548658403"/>
                  </a:ext>
                </a:extLst>
              </a:tr>
            </a:tbl>
          </a:graphicData>
        </a:graphic>
      </p:graphicFrame>
      <p:sp>
        <p:nvSpPr>
          <p:cNvPr id="4" name="Right Arrow 3">
            <a:extLst>
              <a:ext uri="{FF2B5EF4-FFF2-40B4-BE49-F238E27FC236}">
                <a16:creationId xmlns:a16="http://schemas.microsoft.com/office/drawing/2014/main" id="{48734E4D-7394-B4E9-5064-AF6B741C3BDF}"/>
              </a:ext>
            </a:extLst>
          </p:cNvPr>
          <p:cNvSpPr/>
          <p:nvPr/>
        </p:nvSpPr>
        <p:spPr>
          <a:xfrm>
            <a:off x="9119354" y="2332528"/>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5" name="Right Arrow 4">
            <a:extLst>
              <a:ext uri="{FF2B5EF4-FFF2-40B4-BE49-F238E27FC236}">
                <a16:creationId xmlns:a16="http://schemas.microsoft.com/office/drawing/2014/main" id="{C28F0A22-8AAE-2A5A-C175-77DA342048F8}"/>
              </a:ext>
            </a:extLst>
          </p:cNvPr>
          <p:cNvSpPr/>
          <p:nvPr/>
        </p:nvSpPr>
        <p:spPr>
          <a:xfrm>
            <a:off x="11166560" y="2332528"/>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6" name="TextBox 5">
            <a:extLst>
              <a:ext uri="{FF2B5EF4-FFF2-40B4-BE49-F238E27FC236}">
                <a16:creationId xmlns:a16="http://schemas.microsoft.com/office/drawing/2014/main" id="{323A6CA0-C131-A5BB-5086-D12493F8CDB1}"/>
              </a:ext>
            </a:extLst>
          </p:cNvPr>
          <p:cNvSpPr txBox="1"/>
          <p:nvPr/>
        </p:nvSpPr>
        <p:spPr>
          <a:xfrm>
            <a:off x="11142697" y="2805495"/>
            <a:ext cx="763351" cy="233590"/>
          </a:xfrm>
          <a:prstGeom prst="rect">
            <a:avLst/>
          </a:prstGeom>
          <a:noFill/>
        </p:spPr>
        <p:txBody>
          <a:bodyPr wrap="none" rtlCol="0">
            <a:spAutoFit/>
          </a:bodyPr>
          <a:lstStyle/>
          <a:p>
            <a:r>
              <a:rPr lang="en-US" sz="918" dirty="0"/>
              <a:t>Edge_index</a:t>
            </a:r>
          </a:p>
        </p:txBody>
      </p:sp>
      <p:sp>
        <p:nvSpPr>
          <p:cNvPr id="7" name="Oval 6">
            <a:extLst>
              <a:ext uri="{FF2B5EF4-FFF2-40B4-BE49-F238E27FC236}">
                <a16:creationId xmlns:a16="http://schemas.microsoft.com/office/drawing/2014/main" id="{1755819A-5DB5-ACC7-E144-DD0DB45B54D6}"/>
              </a:ext>
            </a:extLst>
          </p:cNvPr>
          <p:cNvSpPr/>
          <p:nvPr/>
        </p:nvSpPr>
        <p:spPr>
          <a:xfrm>
            <a:off x="731847" y="1963717"/>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1</a:t>
            </a:r>
          </a:p>
        </p:txBody>
      </p:sp>
      <p:sp>
        <p:nvSpPr>
          <p:cNvPr id="8" name="Oval 7">
            <a:extLst>
              <a:ext uri="{FF2B5EF4-FFF2-40B4-BE49-F238E27FC236}">
                <a16:creationId xmlns:a16="http://schemas.microsoft.com/office/drawing/2014/main" id="{5BBB2E48-72E7-D6CD-F4F1-E4395A1790E6}"/>
              </a:ext>
            </a:extLst>
          </p:cNvPr>
          <p:cNvSpPr/>
          <p:nvPr/>
        </p:nvSpPr>
        <p:spPr>
          <a:xfrm>
            <a:off x="1686507" y="1796648"/>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2</a:t>
            </a:r>
          </a:p>
        </p:txBody>
      </p:sp>
      <p:sp>
        <p:nvSpPr>
          <p:cNvPr id="9" name="Oval 8">
            <a:extLst>
              <a:ext uri="{FF2B5EF4-FFF2-40B4-BE49-F238E27FC236}">
                <a16:creationId xmlns:a16="http://schemas.microsoft.com/office/drawing/2014/main" id="{80DE2BD2-973C-8BA7-E6B6-41E51BCD766B}"/>
              </a:ext>
            </a:extLst>
          </p:cNvPr>
          <p:cNvSpPr/>
          <p:nvPr/>
        </p:nvSpPr>
        <p:spPr>
          <a:xfrm>
            <a:off x="1686507" y="3889409"/>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M</a:t>
            </a:r>
          </a:p>
        </p:txBody>
      </p:sp>
      <p:sp>
        <p:nvSpPr>
          <p:cNvPr id="10" name="Oval 9">
            <a:extLst>
              <a:ext uri="{FF2B5EF4-FFF2-40B4-BE49-F238E27FC236}">
                <a16:creationId xmlns:a16="http://schemas.microsoft.com/office/drawing/2014/main" id="{964FEEFB-9499-3FBE-38C3-996CD27CC255}"/>
              </a:ext>
            </a:extLst>
          </p:cNvPr>
          <p:cNvSpPr/>
          <p:nvPr/>
        </p:nvSpPr>
        <p:spPr>
          <a:xfrm>
            <a:off x="1686507" y="2654352"/>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10</a:t>
            </a:r>
          </a:p>
        </p:txBody>
      </p:sp>
      <p:sp>
        <p:nvSpPr>
          <p:cNvPr id="11" name="Oval 10">
            <a:extLst>
              <a:ext uri="{FF2B5EF4-FFF2-40B4-BE49-F238E27FC236}">
                <a16:creationId xmlns:a16="http://schemas.microsoft.com/office/drawing/2014/main" id="{16BFB862-E021-C91F-8079-B330015E668A}"/>
              </a:ext>
            </a:extLst>
          </p:cNvPr>
          <p:cNvSpPr/>
          <p:nvPr/>
        </p:nvSpPr>
        <p:spPr>
          <a:xfrm>
            <a:off x="731847" y="3266691"/>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N</a:t>
            </a:r>
          </a:p>
        </p:txBody>
      </p:sp>
      <p:cxnSp>
        <p:nvCxnSpPr>
          <p:cNvPr id="12" name="Straight Connector 11">
            <a:extLst>
              <a:ext uri="{FF2B5EF4-FFF2-40B4-BE49-F238E27FC236}">
                <a16:creationId xmlns:a16="http://schemas.microsoft.com/office/drawing/2014/main" id="{9A4D7A98-6FB4-E308-4AC8-0690C965C594}"/>
              </a:ext>
            </a:extLst>
          </p:cNvPr>
          <p:cNvCxnSpPr>
            <a:cxnSpLocks/>
            <a:stCxn id="7" idx="6"/>
            <a:endCxn id="8" idx="2"/>
          </p:cNvCxnSpPr>
          <p:nvPr/>
        </p:nvCxnSpPr>
        <p:spPr>
          <a:xfrm flipV="1">
            <a:off x="1091847" y="1976648"/>
            <a:ext cx="594660" cy="16706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F7FC1E-FF23-A16D-F40D-4576D70157A1}"/>
              </a:ext>
            </a:extLst>
          </p:cNvPr>
          <p:cNvCxnSpPr>
            <a:cxnSpLocks/>
            <a:stCxn id="11" idx="6"/>
            <a:endCxn id="10" idx="2"/>
          </p:cNvCxnSpPr>
          <p:nvPr/>
        </p:nvCxnSpPr>
        <p:spPr>
          <a:xfrm flipV="1">
            <a:off x="1091847" y="2834352"/>
            <a:ext cx="594660" cy="61233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3A8A98-FBF7-0B28-8327-1E4C94ACECF7}"/>
              </a:ext>
            </a:extLst>
          </p:cNvPr>
          <p:cNvCxnSpPr>
            <a:cxnSpLocks/>
            <a:stCxn id="7" idx="6"/>
            <a:endCxn id="10" idx="2"/>
          </p:cNvCxnSpPr>
          <p:nvPr/>
        </p:nvCxnSpPr>
        <p:spPr>
          <a:xfrm>
            <a:off x="1091847" y="2143717"/>
            <a:ext cx="594660" cy="690635"/>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15D35F0-5D02-C3F8-6461-CFA14E5C9BAF}"/>
              </a:ext>
            </a:extLst>
          </p:cNvPr>
          <p:cNvCxnSpPr>
            <a:cxnSpLocks/>
            <a:stCxn id="16" idx="6"/>
            <a:endCxn id="9" idx="2"/>
          </p:cNvCxnSpPr>
          <p:nvPr/>
        </p:nvCxnSpPr>
        <p:spPr>
          <a:xfrm>
            <a:off x="1091847" y="2673133"/>
            <a:ext cx="594660" cy="1396276"/>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68A11DB4-31B4-5399-32B6-817BC0F811DD}"/>
              </a:ext>
            </a:extLst>
          </p:cNvPr>
          <p:cNvSpPr/>
          <p:nvPr/>
        </p:nvSpPr>
        <p:spPr>
          <a:xfrm>
            <a:off x="731847" y="2493133"/>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2</a:t>
            </a:r>
          </a:p>
        </p:txBody>
      </p:sp>
      <p:cxnSp>
        <p:nvCxnSpPr>
          <p:cNvPr id="17" name="Straight Connector 16">
            <a:extLst>
              <a:ext uri="{FF2B5EF4-FFF2-40B4-BE49-F238E27FC236}">
                <a16:creationId xmlns:a16="http://schemas.microsoft.com/office/drawing/2014/main" id="{F64B0DA2-0DB1-E44E-1D09-F334304242D8}"/>
              </a:ext>
            </a:extLst>
          </p:cNvPr>
          <p:cNvCxnSpPr>
            <a:cxnSpLocks/>
            <a:stCxn id="16" idx="6"/>
            <a:endCxn id="8" idx="2"/>
          </p:cNvCxnSpPr>
          <p:nvPr/>
        </p:nvCxnSpPr>
        <p:spPr>
          <a:xfrm flipV="1">
            <a:off x="1091847" y="1976648"/>
            <a:ext cx="594660" cy="696485"/>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C51FE6A-82AE-586D-6AD5-BE3515A2B522}"/>
              </a:ext>
            </a:extLst>
          </p:cNvPr>
          <p:cNvCxnSpPr>
            <a:cxnSpLocks/>
            <a:stCxn id="16" idx="6"/>
            <a:endCxn id="10" idx="2"/>
          </p:cNvCxnSpPr>
          <p:nvPr/>
        </p:nvCxnSpPr>
        <p:spPr>
          <a:xfrm>
            <a:off x="1091847" y="2673133"/>
            <a:ext cx="594660" cy="16121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671EBC17-3F15-3C3A-BAA0-8227BC093ECC}"/>
              </a:ext>
            </a:extLst>
          </p:cNvPr>
          <p:cNvSpPr/>
          <p:nvPr/>
        </p:nvSpPr>
        <p:spPr>
          <a:xfrm>
            <a:off x="1686507" y="3254969"/>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15</a:t>
            </a:r>
          </a:p>
        </p:txBody>
      </p:sp>
      <p:sp>
        <p:nvSpPr>
          <p:cNvPr id="20" name="Oval 19">
            <a:extLst>
              <a:ext uri="{FF2B5EF4-FFF2-40B4-BE49-F238E27FC236}">
                <a16:creationId xmlns:a16="http://schemas.microsoft.com/office/drawing/2014/main" id="{018E3358-7F3D-DB40-F823-F2BF375CFF73}"/>
              </a:ext>
            </a:extLst>
          </p:cNvPr>
          <p:cNvSpPr/>
          <p:nvPr/>
        </p:nvSpPr>
        <p:spPr>
          <a:xfrm>
            <a:off x="1686507" y="1233356"/>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a:t>
            </a:r>
          </a:p>
        </p:txBody>
      </p:sp>
      <p:cxnSp>
        <p:nvCxnSpPr>
          <p:cNvPr id="21" name="Straight Connector 20">
            <a:extLst>
              <a:ext uri="{FF2B5EF4-FFF2-40B4-BE49-F238E27FC236}">
                <a16:creationId xmlns:a16="http://schemas.microsoft.com/office/drawing/2014/main" id="{4BA2D2D0-1F92-28A2-035F-44EFB8655F26}"/>
              </a:ext>
            </a:extLst>
          </p:cNvPr>
          <p:cNvCxnSpPr>
            <a:cxnSpLocks/>
            <a:stCxn id="16" idx="6"/>
            <a:endCxn id="20" idx="2"/>
          </p:cNvCxnSpPr>
          <p:nvPr/>
        </p:nvCxnSpPr>
        <p:spPr>
          <a:xfrm flipV="1">
            <a:off x="1091847" y="1413356"/>
            <a:ext cx="594660" cy="1259777"/>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0ECF95-7548-F5FE-8146-0D9532820400}"/>
              </a:ext>
            </a:extLst>
          </p:cNvPr>
          <p:cNvCxnSpPr>
            <a:cxnSpLocks/>
            <a:stCxn id="7" idx="6"/>
            <a:endCxn id="20" idx="2"/>
          </p:cNvCxnSpPr>
          <p:nvPr/>
        </p:nvCxnSpPr>
        <p:spPr>
          <a:xfrm flipV="1">
            <a:off x="1091847" y="1413356"/>
            <a:ext cx="594660" cy="730361"/>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733BB7-2617-1F54-D6B2-D158D8CD799B}"/>
              </a:ext>
            </a:extLst>
          </p:cNvPr>
          <p:cNvCxnSpPr>
            <a:cxnSpLocks/>
            <a:stCxn id="11" idx="6"/>
            <a:endCxn id="8" idx="2"/>
          </p:cNvCxnSpPr>
          <p:nvPr/>
        </p:nvCxnSpPr>
        <p:spPr>
          <a:xfrm flipV="1">
            <a:off x="1091847" y="1976648"/>
            <a:ext cx="594660" cy="1470043"/>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ECF4075-905D-6EC5-3396-D6AB926EE92A}"/>
              </a:ext>
            </a:extLst>
          </p:cNvPr>
          <p:cNvCxnSpPr>
            <a:cxnSpLocks/>
            <a:stCxn id="7" idx="6"/>
            <a:endCxn id="19" idx="2"/>
          </p:cNvCxnSpPr>
          <p:nvPr/>
        </p:nvCxnSpPr>
        <p:spPr>
          <a:xfrm>
            <a:off x="1091847" y="2143717"/>
            <a:ext cx="594660" cy="1291252"/>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E1B973F-AF04-F92D-0D3A-74B237244929}"/>
              </a:ext>
            </a:extLst>
          </p:cNvPr>
          <p:cNvSpPr txBox="1"/>
          <p:nvPr/>
        </p:nvSpPr>
        <p:spPr>
          <a:xfrm rot="5400000">
            <a:off x="865103" y="3008646"/>
            <a:ext cx="109004" cy="153888"/>
          </a:xfrm>
          <a:prstGeom prst="rect">
            <a:avLst/>
          </a:prstGeom>
          <a:noFill/>
        </p:spPr>
        <p:txBody>
          <a:bodyPr wrap="none" lIns="0" tIns="0" rIns="0" bIns="0" rtlCol="0">
            <a:spAutoFit/>
          </a:bodyPr>
          <a:lstStyle/>
          <a:p>
            <a:r>
              <a:rPr lang="en-US" sz="1000" b="1" dirty="0">
                <a:solidFill>
                  <a:schemeClr val="tx1">
                    <a:lumMod val="65000"/>
                    <a:lumOff val="35000"/>
                  </a:schemeClr>
                </a:solidFill>
              </a:rPr>
              <a:t>…</a:t>
            </a:r>
          </a:p>
        </p:txBody>
      </p:sp>
      <p:sp>
        <p:nvSpPr>
          <p:cNvPr id="26" name="TextBox 25">
            <a:extLst>
              <a:ext uri="{FF2B5EF4-FFF2-40B4-BE49-F238E27FC236}">
                <a16:creationId xmlns:a16="http://schemas.microsoft.com/office/drawing/2014/main" id="{E3161F21-87C2-BD00-732E-325F2A6B941F}"/>
              </a:ext>
            </a:extLst>
          </p:cNvPr>
          <p:cNvSpPr txBox="1"/>
          <p:nvPr/>
        </p:nvSpPr>
        <p:spPr>
          <a:xfrm rot="5400000">
            <a:off x="1882732" y="2373873"/>
            <a:ext cx="109004" cy="153888"/>
          </a:xfrm>
          <a:prstGeom prst="rect">
            <a:avLst/>
          </a:prstGeom>
          <a:noFill/>
        </p:spPr>
        <p:txBody>
          <a:bodyPr wrap="none" lIns="0" tIns="0" rIns="0" bIns="0" rtlCol="0">
            <a:spAutoFit/>
          </a:bodyPr>
          <a:lstStyle/>
          <a:p>
            <a:r>
              <a:rPr lang="en-US" sz="1000" b="1" dirty="0">
                <a:solidFill>
                  <a:schemeClr val="tx1">
                    <a:lumMod val="65000"/>
                    <a:lumOff val="35000"/>
                  </a:schemeClr>
                </a:solidFill>
              </a:rPr>
              <a:t>…</a:t>
            </a:r>
          </a:p>
        </p:txBody>
      </p:sp>
      <p:sp>
        <p:nvSpPr>
          <p:cNvPr id="29" name="TextBox 28">
            <a:extLst>
              <a:ext uri="{FF2B5EF4-FFF2-40B4-BE49-F238E27FC236}">
                <a16:creationId xmlns:a16="http://schemas.microsoft.com/office/drawing/2014/main" id="{E9617928-4579-4BDD-AF6A-7ECC99EF757B}"/>
              </a:ext>
            </a:extLst>
          </p:cNvPr>
          <p:cNvSpPr txBox="1"/>
          <p:nvPr/>
        </p:nvSpPr>
        <p:spPr>
          <a:xfrm>
            <a:off x="540069" y="1554605"/>
            <a:ext cx="570990" cy="276999"/>
          </a:xfrm>
          <a:prstGeom prst="rect">
            <a:avLst/>
          </a:prstGeom>
          <a:noFill/>
        </p:spPr>
        <p:txBody>
          <a:bodyPr wrap="none" rtlCol="0">
            <a:spAutoFit/>
          </a:bodyPr>
          <a:lstStyle/>
          <a:p>
            <a:r>
              <a:rPr lang="en-US" sz="1200" dirty="0"/>
              <a:t>Users</a:t>
            </a:r>
          </a:p>
        </p:txBody>
      </p:sp>
      <p:sp>
        <p:nvSpPr>
          <p:cNvPr id="30" name="TextBox 29">
            <a:extLst>
              <a:ext uri="{FF2B5EF4-FFF2-40B4-BE49-F238E27FC236}">
                <a16:creationId xmlns:a16="http://schemas.microsoft.com/office/drawing/2014/main" id="{95C034E2-D695-AC19-1CBE-6F89F21E5E85}"/>
              </a:ext>
            </a:extLst>
          </p:cNvPr>
          <p:cNvSpPr txBox="1"/>
          <p:nvPr/>
        </p:nvSpPr>
        <p:spPr>
          <a:xfrm>
            <a:off x="1533405" y="4308302"/>
            <a:ext cx="562205" cy="276999"/>
          </a:xfrm>
          <a:prstGeom prst="rect">
            <a:avLst/>
          </a:prstGeom>
          <a:noFill/>
        </p:spPr>
        <p:txBody>
          <a:bodyPr wrap="none" rtlCol="0">
            <a:spAutoFit/>
          </a:bodyPr>
          <a:lstStyle/>
          <a:p>
            <a:r>
              <a:rPr lang="en-US" sz="1200" dirty="0"/>
              <a:t>Items</a:t>
            </a:r>
          </a:p>
        </p:txBody>
      </p:sp>
      <p:sp>
        <p:nvSpPr>
          <p:cNvPr id="31" name="TextBox 30">
            <a:extLst>
              <a:ext uri="{FF2B5EF4-FFF2-40B4-BE49-F238E27FC236}">
                <a16:creationId xmlns:a16="http://schemas.microsoft.com/office/drawing/2014/main" id="{6070909F-112A-3CEC-A904-6F26EBCEED6F}"/>
              </a:ext>
            </a:extLst>
          </p:cNvPr>
          <p:cNvSpPr txBox="1"/>
          <p:nvPr/>
        </p:nvSpPr>
        <p:spPr>
          <a:xfrm>
            <a:off x="903553" y="3932907"/>
            <a:ext cx="634020" cy="276999"/>
          </a:xfrm>
          <a:prstGeom prst="rect">
            <a:avLst/>
          </a:prstGeom>
          <a:noFill/>
        </p:spPr>
        <p:txBody>
          <a:bodyPr wrap="none" rtlCol="0">
            <a:spAutoFit/>
          </a:bodyPr>
          <a:lstStyle/>
          <a:p>
            <a:r>
              <a:rPr lang="en-US" sz="1200" dirty="0"/>
              <a:t>ratings</a:t>
            </a:r>
          </a:p>
        </p:txBody>
      </p:sp>
      <p:graphicFrame>
        <p:nvGraphicFramePr>
          <p:cNvPr id="32" name="Table 31">
            <a:extLst>
              <a:ext uri="{FF2B5EF4-FFF2-40B4-BE49-F238E27FC236}">
                <a16:creationId xmlns:a16="http://schemas.microsoft.com/office/drawing/2014/main" id="{53DE31D3-AFA2-EAFD-5EFA-F20BCCA3E671}"/>
              </a:ext>
            </a:extLst>
          </p:cNvPr>
          <p:cNvGraphicFramePr>
            <a:graphicFrameLocks noGrp="1"/>
          </p:cNvGraphicFramePr>
          <p:nvPr>
            <p:extLst>
              <p:ext uri="{D42A27DB-BD31-4B8C-83A1-F6EECF244321}">
                <p14:modId xmlns:p14="http://schemas.microsoft.com/office/powerpoint/2010/main" val="1288103470"/>
              </p:ext>
            </p:extLst>
          </p:nvPr>
        </p:nvGraphicFramePr>
        <p:xfrm>
          <a:off x="2737266" y="1148173"/>
          <a:ext cx="1782181" cy="1359876"/>
        </p:xfrm>
        <a:graphic>
          <a:graphicData uri="http://schemas.openxmlformats.org/drawingml/2006/table">
            <a:tbl>
              <a:tblPr firstRow="1" bandRow="1">
                <a:tableStyleId>{1E171933-4619-4E11-9A3F-F7608DF75F80}</a:tableStyleId>
              </a:tblPr>
              <a:tblGrid>
                <a:gridCol w="538018">
                  <a:extLst>
                    <a:ext uri="{9D8B030D-6E8A-4147-A177-3AD203B41FA5}">
                      <a16:colId xmlns:a16="http://schemas.microsoft.com/office/drawing/2014/main" val="483130676"/>
                    </a:ext>
                  </a:extLst>
                </a:gridCol>
                <a:gridCol w="538018">
                  <a:extLst>
                    <a:ext uri="{9D8B030D-6E8A-4147-A177-3AD203B41FA5}">
                      <a16:colId xmlns:a16="http://schemas.microsoft.com/office/drawing/2014/main" val="3068890240"/>
                    </a:ext>
                  </a:extLst>
                </a:gridCol>
                <a:gridCol w="706145">
                  <a:extLst>
                    <a:ext uri="{9D8B030D-6E8A-4147-A177-3AD203B41FA5}">
                      <a16:colId xmlns:a16="http://schemas.microsoft.com/office/drawing/2014/main" val="1070281204"/>
                    </a:ext>
                  </a:extLst>
                </a:gridCol>
              </a:tblGrid>
              <a:tr h="216876">
                <a:tc>
                  <a:txBody>
                    <a:bodyPr/>
                    <a:lstStyle/>
                    <a:p>
                      <a:r>
                        <a:rPr lang="en-US" sz="800" dirty="0"/>
                        <a:t>User ID</a:t>
                      </a:r>
                    </a:p>
                  </a:txBody>
                  <a:tcPr/>
                </a:tc>
                <a:tc>
                  <a:txBody>
                    <a:bodyPr/>
                    <a:lstStyle/>
                    <a:p>
                      <a:r>
                        <a:rPr lang="en-US" sz="800" dirty="0"/>
                        <a:t>User ID</a:t>
                      </a:r>
                    </a:p>
                  </a:txBody>
                  <a:tcPr/>
                </a:tc>
                <a:tc>
                  <a:txBody>
                    <a:bodyPr/>
                    <a:lstStyle/>
                    <a:p>
                      <a:r>
                        <a:rPr lang="en-US" sz="800" dirty="0"/>
                        <a:t>Sim Score</a:t>
                      </a:r>
                    </a:p>
                  </a:txBody>
                  <a:tcPr/>
                </a:tc>
                <a:extLst>
                  <a:ext uri="{0D108BD9-81ED-4DB2-BD59-A6C34878D82A}">
                    <a16:rowId xmlns:a16="http://schemas.microsoft.com/office/drawing/2014/main" val="3669101357"/>
                  </a:ext>
                </a:extLst>
              </a:tr>
              <a:tr h="214347">
                <a:tc>
                  <a:txBody>
                    <a:bodyPr/>
                    <a:lstStyle/>
                    <a:p>
                      <a:r>
                        <a:rPr lang="en-US" sz="900" dirty="0"/>
                        <a:t>1</a:t>
                      </a:r>
                    </a:p>
                  </a:txBody>
                  <a:tcPr/>
                </a:tc>
                <a:tc>
                  <a:txBody>
                    <a:bodyPr/>
                    <a:lstStyle/>
                    <a:p>
                      <a:r>
                        <a:rPr lang="en-US" sz="900" dirty="0"/>
                        <a:t>1</a:t>
                      </a:r>
                    </a:p>
                  </a:txBody>
                  <a:tcPr/>
                </a:tc>
                <a:tc>
                  <a:txBody>
                    <a:bodyPr/>
                    <a:lstStyle/>
                    <a:p>
                      <a:r>
                        <a:rPr lang="en-US" sz="900" dirty="0"/>
                        <a:t>0.44</a:t>
                      </a:r>
                    </a:p>
                  </a:txBody>
                  <a:tcPr/>
                </a:tc>
                <a:extLst>
                  <a:ext uri="{0D108BD9-81ED-4DB2-BD59-A6C34878D82A}">
                    <a16:rowId xmlns:a16="http://schemas.microsoft.com/office/drawing/2014/main" val="3192555688"/>
                  </a:ext>
                </a:extLst>
              </a:tr>
              <a:tr h="214347">
                <a:tc>
                  <a:txBody>
                    <a:bodyPr/>
                    <a:lstStyle/>
                    <a:p>
                      <a:r>
                        <a:rPr lang="en-US" sz="900" dirty="0"/>
                        <a:t>1</a:t>
                      </a:r>
                    </a:p>
                  </a:txBody>
                  <a:tcPr/>
                </a:tc>
                <a:tc>
                  <a:txBody>
                    <a:bodyPr/>
                    <a:lstStyle/>
                    <a:p>
                      <a:r>
                        <a:rPr lang="en-US" sz="900" dirty="0"/>
                        <a:t>2</a:t>
                      </a:r>
                    </a:p>
                  </a:txBody>
                  <a:tcPr/>
                </a:tc>
                <a:tc>
                  <a:txBody>
                    <a:bodyPr/>
                    <a:lstStyle/>
                    <a:p>
                      <a:r>
                        <a:rPr lang="en-US" sz="900" dirty="0"/>
                        <a:t>0.25</a:t>
                      </a:r>
                    </a:p>
                  </a:txBody>
                  <a:tcPr/>
                </a:tc>
                <a:extLst>
                  <a:ext uri="{0D108BD9-81ED-4DB2-BD59-A6C34878D82A}">
                    <a16:rowId xmlns:a16="http://schemas.microsoft.com/office/drawing/2014/main" val="3467404355"/>
                  </a:ext>
                </a:extLst>
              </a:tr>
              <a:tr h="214347">
                <a:tc>
                  <a:txBody>
                    <a:bodyPr/>
                    <a:lstStyle/>
                    <a:p>
                      <a:r>
                        <a:rPr lang="en-US" sz="900" dirty="0"/>
                        <a:t>…</a:t>
                      </a:r>
                    </a:p>
                  </a:txBody>
                  <a:tcPr/>
                </a:tc>
                <a:tc>
                  <a:txBody>
                    <a:bodyPr/>
                    <a:lstStyle/>
                    <a:p>
                      <a:endParaRPr lang="en-US" sz="900" dirty="0"/>
                    </a:p>
                  </a:txBody>
                  <a:tcPr/>
                </a:tc>
                <a:tc>
                  <a:txBody>
                    <a:bodyPr/>
                    <a:lstStyle/>
                    <a:p>
                      <a:endParaRPr lang="en-US" sz="900" dirty="0"/>
                    </a:p>
                  </a:txBody>
                  <a:tcPr/>
                </a:tc>
                <a:extLst>
                  <a:ext uri="{0D108BD9-81ED-4DB2-BD59-A6C34878D82A}">
                    <a16:rowId xmlns:a16="http://schemas.microsoft.com/office/drawing/2014/main" val="1976520357"/>
                  </a:ext>
                </a:extLst>
              </a:tr>
              <a:tr h="214347">
                <a:tc>
                  <a:txBody>
                    <a:bodyPr/>
                    <a:lstStyle/>
                    <a:p>
                      <a:r>
                        <a:rPr lang="en-US" sz="900" dirty="0"/>
                        <a:t>N</a:t>
                      </a:r>
                    </a:p>
                  </a:txBody>
                  <a:tcPr/>
                </a:tc>
                <a:tc>
                  <a:txBody>
                    <a:bodyPr/>
                    <a:lstStyle/>
                    <a:p>
                      <a:r>
                        <a:rPr lang="en-US" sz="900" dirty="0"/>
                        <a:t>2</a:t>
                      </a:r>
                    </a:p>
                  </a:txBody>
                  <a:tcPr/>
                </a:tc>
                <a:tc>
                  <a:txBody>
                    <a:bodyPr/>
                    <a:lstStyle/>
                    <a:p>
                      <a:r>
                        <a:rPr lang="en-US" sz="900" dirty="0"/>
                        <a:t>0.32</a:t>
                      </a:r>
                    </a:p>
                  </a:txBody>
                  <a:tcPr/>
                </a:tc>
                <a:extLst>
                  <a:ext uri="{0D108BD9-81ED-4DB2-BD59-A6C34878D82A}">
                    <a16:rowId xmlns:a16="http://schemas.microsoft.com/office/drawing/2014/main" val="3557562036"/>
                  </a:ext>
                </a:extLst>
              </a:tr>
              <a:tr h="214347">
                <a:tc>
                  <a:txBody>
                    <a:bodyPr/>
                    <a:lstStyle/>
                    <a:p>
                      <a:r>
                        <a:rPr lang="en-US" sz="900" dirty="0"/>
                        <a:t>N</a:t>
                      </a:r>
                    </a:p>
                  </a:txBody>
                  <a:tcPr/>
                </a:tc>
                <a:tc>
                  <a:txBody>
                    <a:bodyPr/>
                    <a:lstStyle/>
                    <a:p>
                      <a:r>
                        <a:rPr lang="en-US" sz="900" dirty="0"/>
                        <a:t>M</a:t>
                      </a:r>
                    </a:p>
                  </a:txBody>
                  <a:tcPr/>
                </a:tc>
                <a:tc>
                  <a:txBody>
                    <a:bodyPr/>
                    <a:lstStyle/>
                    <a:p>
                      <a:r>
                        <a:rPr lang="en-US" sz="900" dirty="0"/>
                        <a:t>0.88</a:t>
                      </a:r>
                    </a:p>
                  </a:txBody>
                  <a:tcPr/>
                </a:tc>
                <a:extLst>
                  <a:ext uri="{0D108BD9-81ED-4DB2-BD59-A6C34878D82A}">
                    <a16:rowId xmlns:a16="http://schemas.microsoft.com/office/drawing/2014/main" val="548658403"/>
                  </a:ext>
                </a:extLst>
              </a:tr>
            </a:tbl>
          </a:graphicData>
        </a:graphic>
      </p:graphicFrame>
      <p:sp>
        <p:nvSpPr>
          <p:cNvPr id="33" name="TextBox 32">
            <a:extLst>
              <a:ext uri="{FF2B5EF4-FFF2-40B4-BE49-F238E27FC236}">
                <a16:creationId xmlns:a16="http://schemas.microsoft.com/office/drawing/2014/main" id="{55B49BA4-0391-8E8D-AC85-86E333180C08}"/>
              </a:ext>
            </a:extLst>
          </p:cNvPr>
          <p:cNvSpPr txBox="1"/>
          <p:nvPr/>
        </p:nvSpPr>
        <p:spPr>
          <a:xfrm>
            <a:off x="2653381" y="543226"/>
            <a:ext cx="1664879" cy="276999"/>
          </a:xfrm>
          <a:prstGeom prst="rect">
            <a:avLst/>
          </a:prstGeom>
          <a:noFill/>
        </p:spPr>
        <p:txBody>
          <a:bodyPr wrap="none" rtlCol="0">
            <a:spAutoFit/>
          </a:bodyPr>
          <a:lstStyle/>
          <a:p>
            <a:r>
              <a:rPr lang="en-US" sz="1200" b="1" dirty="0"/>
              <a:t>Similarity Matrix (SM)</a:t>
            </a:r>
          </a:p>
        </p:txBody>
      </p:sp>
      <p:sp>
        <p:nvSpPr>
          <p:cNvPr id="35" name="TextBox 34">
            <a:extLst>
              <a:ext uri="{FF2B5EF4-FFF2-40B4-BE49-F238E27FC236}">
                <a16:creationId xmlns:a16="http://schemas.microsoft.com/office/drawing/2014/main" id="{26796F8D-026F-397A-DC78-B6EDC30E250E}"/>
              </a:ext>
            </a:extLst>
          </p:cNvPr>
          <p:cNvSpPr txBox="1"/>
          <p:nvPr/>
        </p:nvSpPr>
        <p:spPr>
          <a:xfrm>
            <a:off x="742687" y="543227"/>
            <a:ext cx="1266180" cy="276999"/>
          </a:xfrm>
          <a:prstGeom prst="rect">
            <a:avLst/>
          </a:prstGeom>
          <a:noFill/>
        </p:spPr>
        <p:txBody>
          <a:bodyPr wrap="none" rtlCol="0">
            <a:spAutoFit/>
          </a:bodyPr>
          <a:lstStyle>
            <a:defPPr>
              <a:defRPr lang="en-US"/>
            </a:defPPr>
            <a:lvl1pPr>
              <a:defRPr sz="1600" b="1"/>
            </a:lvl1pPr>
          </a:lstStyle>
          <a:p>
            <a:r>
              <a:rPr lang="en-US" sz="1200" dirty="0"/>
              <a:t>Bi-partite graph</a:t>
            </a:r>
          </a:p>
        </p:txBody>
      </p:sp>
      <p:cxnSp>
        <p:nvCxnSpPr>
          <p:cNvPr id="37" name="Straight Connector 36">
            <a:extLst>
              <a:ext uri="{FF2B5EF4-FFF2-40B4-BE49-F238E27FC236}">
                <a16:creationId xmlns:a16="http://schemas.microsoft.com/office/drawing/2014/main" id="{AD930FDD-4169-8735-C0DC-2A5E2138D040}"/>
              </a:ext>
            </a:extLst>
          </p:cNvPr>
          <p:cNvCxnSpPr>
            <a:cxnSpLocks/>
            <a:stCxn id="11" idx="6"/>
            <a:endCxn id="9" idx="2"/>
          </p:cNvCxnSpPr>
          <p:nvPr/>
        </p:nvCxnSpPr>
        <p:spPr>
          <a:xfrm>
            <a:off x="1091847" y="3446691"/>
            <a:ext cx="594660" cy="622718"/>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0" name="Right Arrow 39">
            <a:extLst>
              <a:ext uri="{FF2B5EF4-FFF2-40B4-BE49-F238E27FC236}">
                <a16:creationId xmlns:a16="http://schemas.microsoft.com/office/drawing/2014/main" id="{DCD6406E-2BDF-B85F-8B89-239DA92497CA}"/>
              </a:ext>
            </a:extLst>
          </p:cNvPr>
          <p:cNvSpPr/>
          <p:nvPr/>
        </p:nvSpPr>
        <p:spPr>
          <a:xfrm>
            <a:off x="2219457" y="2332528"/>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47" name="Right Arrow 46">
            <a:extLst>
              <a:ext uri="{FF2B5EF4-FFF2-40B4-BE49-F238E27FC236}">
                <a16:creationId xmlns:a16="http://schemas.microsoft.com/office/drawing/2014/main" id="{C2EFDAC6-3146-8735-45FF-CEE9EF4D2B3C}"/>
              </a:ext>
            </a:extLst>
          </p:cNvPr>
          <p:cNvSpPr/>
          <p:nvPr/>
        </p:nvSpPr>
        <p:spPr>
          <a:xfrm>
            <a:off x="5167601" y="2332528"/>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27" name="TextBox 26">
            <a:extLst>
              <a:ext uri="{FF2B5EF4-FFF2-40B4-BE49-F238E27FC236}">
                <a16:creationId xmlns:a16="http://schemas.microsoft.com/office/drawing/2014/main" id="{7D5F2913-36DC-5ADA-4EB9-2E6FEA24E601}"/>
              </a:ext>
            </a:extLst>
          </p:cNvPr>
          <p:cNvSpPr txBox="1"/>
          <p:nvPr/>
        </p:nvSpPr>
        <p:spPr>
          <a:xfrm>
            <a:off x="1118756" y="4697786"/>
            <a:ext cx="10429715" cy="369332"/>
          </a:xfrm>
          <a:prstGeom prst="rect">
            <a:avLst/>
          </a:prstGeom>
          <a:noFill/>
        </p:spPr>
        <p:txBody>
          <a:bodyPr wrap="none" rtlCol="0">
            <a:spAutoFit/>
          </a:bodyPr>
          <a:lstStyle/>
          <a:p>
            <a:r>
              <a:rPr lang="en-GB" dirty="0"/>
              <a:t>Instead of filling 0s, we can fill </a:t>
            </a:r>
            <a:r>
              <a:rPr lang="en-GB" b="1" dirty="0">
                <a:solidFill>
                  <a:srgbClr val="FF0000"/>
                </a:solidFill>
              </a:rPr>
              <a:t>Similarity score (with some threshold) </a:t>
            </a:r>
            <a:r>
              <a:rPr lang="en-GB" dirty="0"/>
              <a:t>between users &amp; between items.</a:t>
            </a:r>
          </a:p>
        </p:txBody>
      </p:sp>
      <p:sp>
        <p:nvSpPr>
          <p:cNvPr id="28" name="TextBox 27">
            <a:extLst>
              <a:ext uri="{FF2B5EF4-FFF2-40B4-BE49-F238E27FC236}">
                <a16:creationId xmlns:a16="http://schemas.microsoft.com/office/drawing/2014/main" id="{CC1EA930-177A-D811-611C-33DE5FB356D4}"/>
              </a:ext>
            </a:extLst>
          </p:cNvPr>
          <p:cNvSpPr txBox="1"/>
          <p:nvPr/>
        </p:nvSpPr>
        <p:spPr>
          <a:xfrm>
            <a:off x="711397" y="5210459"/>
            <a:ext cx="11149270" cy="1200329"/>
          </a:xfrm>
          <a:prstGeom prst="rect">
            <a:avLst/>
          </a:prstGeom>
          <a:noFill/>
        </p:spPr>
        <p:txBody>
          <a:bodyPr wrap="none" rtlCol="0">
            <a:spAutoFit/>
          </a:bodyPr>
          <a:lstStyle/>
          <a:p>
            <a:pPr algn="ctr"/>
            <a:r>
              <a:rPr lang="en-GB" dirty="0"/>
              <a:t>Similarities can be calculated based on the interactions or based on user &amp; item feature information.</a:t>
            </a:r>
          </a:p>
          <a:p>
            <a:pPr algn="ctr"/>
            <a:r>
              <a:rPr lang="en-GB" dirty="0"/>
              <a:t>For instance, we can use LLM for product description to create embeddings and then can calculate similarities.</a:t>
            </a:r>
          </a:p>
          <a:p>
            <a:pPr algn="ctr"/>
            <a:endParaRPr lang="en-GB" dirty="0"/>
          </a:p>
          <a:p>
            <a:pPr algn="ctr"/>
            <a:r>
              <a:rPr lang="en-GB" dirty="0"/>
              <a:t>Attention based model using similarity score &amp; Adaptive parameters in cost function</a:t>
            </a:r>
          </a:p>
        </p:txBody>
      </p:sp>
      <p:graphicFrame>
        <p:nvGraphicFramePr>
          <p:cNvPr id="34" name="Table 33">
            <a:extLst>
              <a:ext uri="{FF2B5EF4-FFF2-40B4-BE49-F238E27FC236}">
                <a16:creationId xmlns:a16="http://schemas.microsoft.com/office/drawing/2014/main" id="{984F41CE-D67D-3EBD-BD6D-5BCC24C26805}"/>
              </a:ext>
            </a:extLst>
          </p:cNvPr>
          <p:cNvGraphicFramePr>
            <a:graphicFrameLocks noGrp="1"/>
          </p:cNvGraphicFramePr>
          <p:nvPr>
            <p:extLst>
              <p:ext uri="{D42A27DB-BD31-4B8C-83A1-F6EECF244321}">
                <p14:modId xmlns:p14="http://schemas.microsoft.com/office/powerpoint/2010/main" val="1817638299"/>
              </p:ext>
            </p:extLst>
          </p:nvPr>
        </p:nvGraphicFramePr>
        <p:xfrm>
          <a:off x="2740515" y="2787369"/>
          <a:ext cx="1782181" cy="1359876"/>
        </p:xfrm>
        <a:graphic>
          <a:graphicData uri="http://schemas.openxmlformats.org/drawingml/2006/table">
            <a:tbl>
              <a:tblPr firstRow="1" bandRow="1">
                <a:tableStyleId>{1E171933-4619-4E11-9A3F-F7608DF75F80}</a:tableStyleId>
              </a:tblPr>
              <a:tblGrid>
                <a:gridCol w="538018">
                  <a:extLst>
                    <a:ext uri="{9D8B030D-6E8A-4147-A177-3AD203B41FA5}">
                      <a16:colId xmlns:a16="http://schemas.microsoft.com/office/drawing/2014/main" val="483130676"/>
                    </a:ext>
                  </a:extLst>
                </a:gridCol>
                <a:gridCol w="538018">
                  <a:extLst>
                    <a:ext uri="{9D8B030D-6E8A-4147-A177-3AD203B41FA5}">
                      <a16:colId xmlns:a16="http://schemas.microsoft.com/office/drawing/2014/main" val="3068890240"/>
                    </a:ext>
                  </a:extLst>
                </a:gridCol>
                <a:gridCol w="706145">
                  <a:extLst>
                    <a:ext uri="{9D8B030D-6E8A-4147-A177-3AD203B41FA5}">
                      <a16:colId xmlns:a16="http://schemas.microsoft.com/office/drawing/2014/main" val="1070281204"/>
                    </a:ext>
                  </a:extLst>
                </a:gridCol>
              </a:tblGrid>
              <a:tr h="216876">
                <a:tc>
                  <a:txBody>
                    <a:bodyPr/>
                    <a:lstStyle/>
                    <a:p>
                      <a:r>
                        <a:rPr lang="en-US" sz="800" dirty="0"/>
                        <a:t>Item ID</a:t>
                      </a:r>
                    </a:p>
                  </a:txBody>
                  <a:tcPr/>
                </a:tc>
                <a:tc>
                  <a:txBody>
                    <a:bodyPr/>
                    <a:lstStyle/>
                    <a:p>
                      <a:r>
                        <a:rPr lang="en-US" sz="800" dirty="0"/>
                        <a:t>Item ID</a:t>
                      </a:r>
                    </a:p>
                  </a:txBody>
                  <a:tcPr/>
                </a:tc>
                <a:tc>
                  <a:txBody>
                    <a:bodyPr/>
                    <a:lstStyle/>
                    <a:p>
                      <a:r>
                        <a:rPr lang="en-US" sz="800" dirty="0"/>
                        <a:t>Sim Score</a:t>
                      </a:r>
                    </a:p>
                  </a:txBody>
                  <a:tcPr/>
                </a:tc>
                <a:extLst>
                  <a:ext uri="{0D108BD9-81ED-4DB2-BD59-A6C34878D82A}">
                    <a16:rowId xmlns:a16="http://schemas.microsoft.com/office/drawing/2014/main" val="3669101357"/>
                  </a:ext>
                </a:extLst>
              </a:tr>
              <a:tr h="214347">
                <a:tc>
                  <a:txBody>
                    <a:bodyPr/>
                    <a:lstStyle/>
                    <a:p>
                      <a:r>
                        <a:rPr lang="en-US" sz="900" dirty="0"/>
                        <a:t>1</a:t>
                      </a:r>
                    </a:p>
                  </a:txBody>
                  <a:tcPr/>
                </a:tc>
                <a:tc>
                  <a:txBody>
                    <a:bodyPr/>
                    <a:lstStyle/>
                    <a:p>
                      <a:r>
                        <a:rPr lang="en-US" sz="900" dirty="0"/>
                        <a:t>3</a:t>
                      </a:r>
                    </a:p>
                  </a:txBody>
                  <a:tcPr/>
                </a:tc>
                <a:tc>
                  <a:txBody>
                    <a:bodyPr/>
                    <a:lstStyle/>
                    <a:p>
                      <a:r>
                        <a:rPr lang="en-US" sz="900" dirty="0"/>
                        <a:t>0.54</a:t>
                      </a:r>
                    </a:p>
                  </a:txBody>
                  <a:tcPr/>
                </a:tc>
                <a:extLst>
                  <a:ext uri="{0D108BD9-81ED-4DB2-BD59-A6C34878D82A}">
                    <a16:rowId xmlns:a16="http://schemas.microsoft.com/office/drawing/2014/main" val="3192555688"/>
                  </a:ext>
                </a:extLst>
              </a:tr>
              <a:tr h="214347">
                <a:tc>
                  <a:txBody>
                    <a:bodyPr/>
                    <a:lstStyle/>
                    <a:p>
                      <a:r>
                        <a:rPr lang="en-US" sz="900" dirty="0"/>
                        <a:t>1</a:t>
                      </a:r>
                    </a:p>
                  </a:txBody>
                  <a:tcPr/>
                </a:tc>
                <a:tc>
                  <a:txBody>
                    <a:bodyPr/>
                    <a:lstStyle/>
                    <a:p>
                      <a:r>
                        <a:rPr lang="en-US" sz="900" dirty="0"/>
                        <a:t>5</a:t>
                      </a:r>
                    </a:p>
                  </a:txBody>
                  <a:tcPr/>
                </a:tc>
                <a:tc>
                  <a:txBody>
                    <a:bodyPr/>
                    <a:lstStyle/>
                    <a:p>
                      <a:r>
                        <a:rPr lang="en-US" sz="900" dirty="0"/>
                        <a:t>0.15</a:t>
                      </a:r>
                    </a:p>
                  </a:txBody>
                  <a:tcPr/>
                </a:tc>
                <a:extLst>
                  <a:ext uri="{0D108BD9-81ED-4DB2-BD59-A6C34878D82A}">
                    <a16:rowId xmlns:a16="http://schemas.microsoft.com/office/drawing/2014/main" val="3467404355"/>
                  </a:ext>
                </a:extLst>
              </a:tr>
              <a:tr h="214347">
                <a:tc>
                  <a:txBody>
                    <a:bodyPr/>
                    <a:lstStyle/>
                    <a:p>
                      <a:r>
                        <a:rPr lang="en-US" sz="900" dirty="0"/>
                        <a:t>…</a:t>
                      </a:r>
                    </a:p>
                  </a:txBody>
                  <a:tcPr/>
                </a:tc>
                <a:tc>
                  <a:txBody>
                    <a:bodyPr/>
                    <a:lstStyle/>
                    <a:p>
                      <a:endParaRPr lang="en-US" sz="900" dirty="0"/>
                    </a:p>
                  </a:txBody>
                  <a:tcPr/>
                </a:tc>
                <a:tc>
                  <a:txBody>
                    <a:bodyPr/>
                    <a:lstStyle/>
                    <a:p>
                      <a:endParaRPr lang="en-US" sz="900" dirty="0"/>
                    </a:p>
                  </a:txBody>
                  <a:tcPr/>
                </a:tc>
                <a:extLst>
                  <a:ext uri="{0D108BD9-81ED-4DB2-BD59-A6C34878D82A}">
                    <a16:rowId xmlns:a16="http://schemas.microsoft.com/office/drawing/2014/main" val="1976520357"/>
                  </a:ext>
                </a:extLst>
              </a:tr>
              <a:tr h="214347">
                <a:tc>
                  <a:txBody>
                    <a:bodyPr/>
                    <a:lstStyle/>
                    <a:p>
                      <a:r>
                        <a:rPr lang="en-US" sz="900" dirty="0"/>
                        <a:t>M</a:t>
                      </a:r>
                    </a:p>
                  </a:txBody>
                  <a:tcPr/>
                </a:tc>
                <a:tc>
                  <a:txBody>
                    <a:bodyPr/>
                    <a:lstStyle/>
                    <a:p>
                      <a:r>
                        <a:rPr lang="en-US" sz="900" dirty="0"/>
                        <a:t>23</a:t>
                      </a:r>
                    </a:p>
                  </a:txBody>
                  <a:tcPr/>
                </a:tc>
                <a:tc>
                  <a:txBody>
                    <a:bodyPr/>
                    <a:lstStyle/>
                    <a:p>
                      <a:r>
                        <a:rPr lang="en-US" sz="900" dirty="0"/>
                        <a:t>0.53</a:t>
                      </a:r>
                    </a:p>
                  </a:txBody>
                  <a:tcPr/>
                </a:tc>
                <a:extLst>
                  <a:ext uri="{0D108BD9-81ED-4DB2-BD59-A6C34878D82A}">
                    <a16:rowId xmlns:a16="http://schemas.microsoft.com/office/drawing/2014/main" val="3557562036"/>
                  </a:ext>
                </a:extLst>
              </a:tr>
              <a:tr h="214347">
                <a:tc>
                  <a:txBody>
                    <a:bodyPr/>
                    <a:lstStyle/>
                    <a:p>
                      <a:r>
                        <a:rPr lang="en-US" sz="900" dirty="0"/>
                        <a:t>M</a:t>
                      </a:r>
                    </a:p>
                  </a:txBody>
                  <a:tcPr/>
                </a:tc>
                <a:tc>
                  <a:txBody>
                    <a:bodyPr/>
                    <a:lstStyle/>
                    <a:p>
                      <a:r>
                        <a:rPr lang="en-US" sz="900" dirty="0"/>
                        <a:t>2</a:t>
                      </a:r>
                    </a:p>
                  </a:txBody>
                  <a:tcPr/>
                </a:tc>
                <a:tc>
                  <a:txBody>
                    <a:bodyPr/>
                    <a:lstStyle/>
                    <a:p>
                      <a:r>
                        <a:rPr lang="en-US" sz="900" dirty="0"/>
                        <a:t>0.43</a:t>
                      </a:r>
                    </a:p>
                  </a:txBody>
                  <a:tcPr/>
                </a:tc>
                <a:extLst>
                  <a:ext uri="{0D108BD9-81ED-4DB2-BD59-A6C34878D82A}">
                    <a16:rowId xmlns:a16="http://schemas.microsoft.com/office/drawing/2014/main" val="548658403"/>
                  </a:ext>
                </a:extLst>
              </a:tr>
            </a:tbl>
          </a:graphicData>
        </a:graphic>
      </p:graphicFrame>
      <p:sp>
        <p:nvSpPr>
          <p:cNvPr id="36" name="TextBox 35">
            <a:extLst>
              <a:ext uri="{FF2B5EF4-FFF2-40B4-BE49-F238E27FC236}">
                <a16:creationId xmlns:a16="http://schemas.microsoft.com/office/drawing/2014/main" id="{AFCC6C81-8D12-F1DB-2B71-C9978E6F6E33}"/>
              </a:ext>
            </a:extLst>
          </p:cNvPr>
          <p:cNvSpPr txBox="1"/>
          <p:nvPr/>
        </p:nvSpPr>
        <p:spPr>
          <a:xfrm>
            <a:off x="5106641" y="2975674"/>
            <a:ext cx="502061" cy="273921"/>
          </a:xfrm>
          <a:prstGeom prst="rect">
            <a:avLst/>
          </a:prstGeom>
          <a:noFill/>
        </p:spPr>
        <p:txBody>
          <a:bodyPr wrap="none" rtlCol="0">
            <a:spAutoFit/>
          </a:bodyPr>
          <a:lstStyle/>
          <a:p>
            <a:r>
              <a:rPr lang="en-US" sz="1180" dirty="0">
                <a:solidFill>
                  <a:schemeClr val="tx1">
                    <a:lumMod val="65000"/>
                    <a:lumOff val="35000"/>
                  </a:schemeClr>
                </a:solidFill>
              </a:rPr>
              <a:t>SM</a:t>
            </a:r>
            <a:r>
              <a:rPr lang="en-US" sz="1180" baseline="30000" dirty="0">
                <a:solidFill>
                  <a:schemeClr val="tx1">
                    <a:lumMod val="65000"/>
                    <a:lumOff val="35000"/>
                  </a:schemeClr>
                </a:solidFill>
              </a:rPr>
              <a:t>uu</a:t>
            </a:r>
          </a:p>
        </p:txBody>
      </p:sp>
    </p:spTree>
    <p:extLst>
      <p:ext uri="{BB962C8B-B14F-4D97-AF65-F5344CB8AC3E}">
        <p14:creationId xmlns:p14="http://schemas.microsoft.com/office/powerpoint/2010/main" val="2873970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3A87-35D0-A3D7-B046-706C38731C9F}"/>
              </a:ext>
            </a:extLst>
          </p:cNvPr>
          <p:cNvSpPr>
            <a:spLocks noGrp="1"/>
          </p:cNvSpPr>
          <p:nvPr>
            <p:ph type="title"/>
          </p:nvPr>
        </p:nvSpPr>
        <p:spPr/>
        <p:txBody>
          <a:bodyPr/>
          <a:lstStyle/>
          <a:p>
            <a:r>
              <a:rPr lang="en-GB" dirty="0"/>
              <a:t>Dataset stats for experiments</a:t>
            </a:r>
          </a:p>
        </p:txBody>
      </p:sp>
      <p:graphicFrame>
        <p:nvGraphicFramePr>
          <p:cNvPr id="4" name="Content Placeholder 3">
            <a:extLst>
              <a:ext uri="{FF2B5EF4-FFF2-40B4-BE49-F238E27FC236}">
                <a16:creationId xmlns:a16="http://schemas.microsoft.com/office/drawing/2014/main" id="{6829DB95-5329-DC36-7E50-A2F367CA6340}"/>
              </a:ext>
            </a:extLst>
          </p:cNvPr>
          <p:cNvGraphicFramePr>
            <a:graphicFrameLocks noGrp="1"/>
          </p:cNvGraphicFramePr>
          <p:nvPr>
            <p:ph idx="1"/>
            <p:extLst>
              <p:ext uri="{D42A27DB-BD31-4B8C-83A1-F6EECF244321}">
                <p14:modId xmlns:p14="http://schemas.microsoft.com/office/powerpoint/2010/main" val="1335802583"/>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87616999"/>
                    </a:ext>
                  </a:extLst>
                </a:gridCol>
                <a:gridCol w="2103120">
                  <a:extLst>
                    <a:ext uri="{9D8B030D-6E8A-4147-A177-3AD203B41FA5}">
                      <a16:colId xmlns:a16="http://schemas.microsoft.com/office/drawing/2014/main" val="1816609736"/>
                    </a:ext>
                  </a:extLst>
                </a:gridCol>
                <a:gridCol w="2103120">
                  <a:extLst>
                    <a:ext uri="{9D8B030D-6E8A-4147-A177-3AD203B41FA5}">
                      <a16:colId xmlns:a16="http://schemas.microsoft.com/office/drawing/2014/main" val="894516682"/>
                    </a:ext>
                  </a:extLst>
                </a:gridCol>
                <a:gridCol w="2103120">
                  <a:extLst>
                    <a:ext uri="{9D8B030D-6E8A-4147-A177-3AD203B41FA5}">
                      <a16:colId xmlns:a16="http://schemas.microsoft.com/office/drawing/2014/main" val="2651793567"/>
                    </a:ext>
                  </a:extLst>
                </a:gridCol>
                <a:gridCol w="2103120">
                  <a:extLst>
                    <a:ext uri="{9D8B030D-6E8A-4147-A177-3AD203B41FA5}">
                      <a16:colId xmlns:a16="http://schemas.microsoft.com/office/drawing/2014/main" val="3583109354"/>
                    </a:ext>
                  </a:extLst>
                </a:gridCol>
              </a:tblGrid>
              <a:tr h="370840">
                <a:tc>
                  <a:txBody>
                    <a:bodyPr/>
                    <a:lstStyle/>
                    <a:p>
                      <a:r>
                        <a:rPr lang="en-GB" dirty="0"/>
                        <a:t>Datasets</a:t>
                      </a:r>
                    </a:p>
                  </a:txBody>
                  <a:tcPr/>
                </a:tc>
                <a:tc>
                  <a:txBody>
                    <a:bodyPr/>
                    <a:lstStyle/>
                    <a:p>
                      <a:pPr algn="r"/>
                      <a:r>
                        <a:rPr lang="en-GB" dirty="0"/>
                        <a:t>#Users</a:t>
                      </a:r>
                    </a:p>
                  </a:txBody>
                  <a:tcPr/>
                </a:tc>
                <a:tc>
                  <a:txBody>
                    <a:bodyPr/>
                    <a:lstStyle/>
                    <a:p>
                      <a:pPr algn="r"/>
                      <a:r>
                        <a:rPr lang="en-GB" dirty="0"/>
                        <a:t>#Items</a:t>
                      </a:r>
                    </a:p>
                  </a:txBody>
                  <a:tcPr/>
                </a:tc>
                <a:tc>
                  <a:txBody>
                    <a:bodyPr/>
                    <a:lstStyle/>
                    <a:p>
                      <a:pPr algn="r"/>
                      <a:r>
                        <a:rPr lang="en-GB" dirty="0"/>
                        <a:t>#Interactions</a:t>
                      </a:r>
                    </a:p>
                  </a:txBody>
                  <a:tcPr/>
                </a:tc>
                <a:tc>
                  <a:txBody>
                    <a:bodyPr/>
                    <a:lstStyle/>
                    <a:p>
                      <a:pPr algn="r"/>
                      <a:r>
                        <a:rPr lang="en-GB" dirty="0"/>
                        <a:t>Sparsity</a:t>
                      </a:r>
                    </a:p>
                  </a:txBody>
                  <a:tcPr/>
                </a:tc>
                <a:extLst>
                  <a:ext uri="{0D108BD9-81ED-4DB2-BD59-A6C34878D82A}">
                    <a16:rowId xmlns:a16="http://schemas.microsoft.com/office/drawing/2014/main" val="121817182"/>
                  </a:ext>
                </a:extLst>
              </a:tr>
              <a:tr h="370840">
                <a:tc>
                  <a:txBody>
                    <a:bodyPr/>
                    <a:lstStyle/>
                    <a:p>
                      <a:r>
                        <a:rPr lang="en-GB" dirty="0"/>
                        <a:t>Ml-100k</a:t>
                      </a:r>
                    </a:p>
                  </a:txBody>
                  <a:tcPr/>
                </a:tc>
                <a:tc>
                  <a:txBody>
                    <a:bodyPr/>
                    <a:lstStyle/>
                    <a:p>
                      <a:pPr algn="r"/>
                      <a:r>
                        <a:rPr lang="en-GB" dirty="0"/>
                        <a:t>1,682</a:t>
                      </a:r>
                    </a:p>
                  </a:txBody>
                  <a:tcPr/>
                </a:tc>
                <a:tc>
                  <a:txBody>
                    <a:bodyPr/>
                    <a:lstStyle/>
                    <a:p>
                      <a:pPr algn="r"/>
                      <a:r>
                        <a:rPr lang="en-GB" dirty="0"/>
                        <a:t>943</a:t>
                      </a:r>
                    </a:p>
                  </a:txBody>
                  <a:tcPr/>
                </a:tc>
                <a:tc>
                  <a:txBody>
                    <a:bodyPr/>
                    <a:lstStyle/>
                    <a:p>
                      <a:pPr algn="r"/>
                      <a:r>
                        <a:rPr lang="en-GB" dirty="0"/>
                        <a:t>100,000</a:t>
                      </a:r>
                    </a:p>
                  </a:txBody>
                  <a:tcPr/>
                </a:tc>
                <a:tc>
                  <a:txBody>
                    <a:bodyPr/>
                    <a:lstStyle/>
                    <a:p>
                      <a:pPr algn="r"/>
                      <a:r>
                        <a:rPr lang="en-GB" dirty="0"/>
                        <a:t>93.70%</a:t>
                      </a:r>
                    </a:p>
                  </a:txBody>
                  <a:tcPr/>
                </a:tc>
                <a:extLst>
                  <a:ext uri="{0D108BD9-81ED-4DB2-BD59-A6C34878D82A}">
                    <a16:rowId xmlns:a16="http://schemas.microsoft.com/office/drawing/2014/main" val="323918346"/>
                  </a:ext>
                </a:extLst>
              </a:tr>
              <a:tr h="370840">
                <a:tc>
                  <a:txBody>
                    <a:bodyPr/>
                    <a:lstStyle/>
                    <a:p>
                      <a:r>
                        <a:rPr lang="en-GB" dirty="0"/>
                        <a:t>Ml-1m</a:t>
                      </a:r>
                    </a:p>
                  </a:txBody>
                  <a:tcPr/>
                </a:tc>
                <a:tc>
                  <a:txBody>
                    <a:bodyPr/>
                    <a:lstStyle/>
                    <a:p>
                      <a:pPr algn="r"/>
                      <a:r>
                        <a:rPr lang="en-GB" dirty="0"/>
                        <a:t>3,952</a:t>
                      </a:r>
                    </a:p>
                  </a:txBody>
                  <a:tcPr/>
                </a:tc>
                <a:tc>
                  <a:txBody>
                    <a:bodyPr/>
                    <a:lstStyle/>
                    <a:p>
                      <a:pPr algn="r"/>
                      <a:r>
                        <a:rPr lang="en-GB" dirty="0"/>
                        <a:t>6,040</a:t>
                      </a:r>
                    </a:p>
                  </a:txBody>
                  <a:tcPr/>
                </a:tc>
                <a:tc>
                  <a:txBody>
                    <a:bodyPr/>
                    <a:lstStyle/>
                    <a:p>
                      <a:pPr algn="r"/>
                      <a:r>
                        <a:rPr lang="en-GB" dirty="0"/>
                        <a:t>1,000,209</a:t>
                      </a:r>
                    </a:p>
                  </a:txBody>
                  <a:tcPr/>
                </a:tc>
                <a:tc>
                  <a:txBody>
                    <a:bodyPr/>
                    <a:lstStyle/>
                    <a:p>
                      <a:pPr algn="r"/>
                      <a:r>
                        <a:rPr lang="en-GB" dirty="0"/>
                        <a:t>95.81%</a:t>
                      </a:r>
                    </a:p>
                  </a:txBody>
                  <a:tcPr/>
                </a:tc>
                <a:extLst>
                  <a:ext uri="{0D108BD9-81ED-4DB2-BD59-A6C34878D82A}">
                    <a16:rowId xmlns:a16="http://schemas.microsoft.com/office/drawing/2014/main" val="2974501789"/>
                  </a:ext>
                </a:extLst>
              </a:tr>
              <a:tr h="370840">
                <a:tc>
                  <a:txBody>
                    <a:bodyPr/>
                    <a:lstStyle/>
                    <a:p>
                      <a:r>
                        <a:rPr lang="en-GB" dirty="0"/>
                        <a:t>Douban-music</a:t>
                      </a:r>
                    </a:p>
                  </a:txBody>
                  <a:tcPr/>
                </a:tc>
                <a:tc>
                  <a:txBody>
                    <a:bodyPr/>
                    <a:lstStyle/>
                    <a:p>
                      <a:pPr algn="r"/>
                      <a:r>
                        <a:rPr lang="en-GB" dirty="0"/>
                        <a:t>879</a:t>
                      </a:r>
                    </a:p>
                  </a:txBody>
                  <a:tcPr/>
                </a:tc>
                <a:tc>
                  <a:txBody>
                    <a:bodyPr/>
                    <a:lstStyle/>
                    <a:p>
                      <a:pPr algn="r"/>
                      <a:r>
                        <a:rPr lang="en-GB" dirty="0"/>
                        <a:t>677</a:t>
                      </a:r>
                    </a:p>
                  </a:txBody>
                  <a:tcPr/>
                </a:tc>
                <a:tc>
                  <a:txBody>
                    <a:bodyPr/>
                    <a:lstStyle/>
                    <a:p>
                      <a:pPr algn="r"/>
                      <a:r>
                        <a:rPr lang="en-GB" dirty="0"/>
                        <a:t>32,374</a:t>
                      </a:r>
                    </a:p>
                  </a:txBody>
                  <a:tcPr/>
                </a:tc>
                <a:tc>
                  <a:txBody>
                    <a:bodyPr/>
                    <a:lstStyle/>
                    <a:p>
                      <a:pPr algn="r"/>
                      <a:r>
                        <a:rPr lang="en-GB" dirty="0"/>
                        <a:t>94.56%</a:t>
                      </a:r>
                    </a:p>
                  </a:txBody>
                  <a:tcPr/>
                </a:tc>
                <a:extLst>
                  <a:ext uri="{0D108BD9-81ED-4DB2-BD59-A6C34878D82A}">
                    <a16:rowId xmlns:a16="http://schemas.microsoft.com/office/drawing/2014/main" val="1734895291"/>
                  </a:ext>
                </a:extLst>
              </a:tr>
              <a:tr h="370840">
                <a:tc>
                  <a:txBody>
                    <a:bodyPr/>
                    <a:lstStyle/>
                    <a:p>
                      <a:r>
                        <a:rPr lang="en-GB" dirty="0"/>
                        <a:t>Yelp2018</a:t>
                      </a:r>
                    </a:p>
                  </a:txBody>
                  <a:tcPr/>
                </a:tc>
                <a:tc>
                  <a:txBody>
                    <a:bodyPr/>
                    <a:lstStyle/>
                    <a:p>
                      <a:pPr algn="r"/>
                      <a:r>
                        <a:rPr lang="en-GB" dirty="0"/>
                        <a:t>31,668</a:t>
                      </a:r>
                    </a:p>
                  </a:txBody>
                  <a:tcPr/>
                </a:tc>
                <a:tc>
                  <a:txBody>
                    <a:bodyPr/>
                    <a:lstStyle/>
                    <a:p>
                      <a:pPr algn="r"/>
                      <a:r>
                        <a:rPr lang="en-GB" dirty="0"/>
                        <a:t>38,048</a:t>
                      </a:r>
                    </a:p>
                  </a:txBody>
                  <a:tcPr/>
                </a:tc>
                <a:tc>
                  <a:txBody>
                    <a:bodyPr/>
                    <a:lstStyle/>
                    <a:p>
                      <a:pPr algn="r"/>
                      <a:r>
                        <a:rPr lang="en-GB" dirty="0"/>
                        <a:t>1,561,406</a:t>
                      </a:r>
                    </a:p>
                  </a:txBody>
                  <a:tcPr/>
                </a:tc>
                <a:tc>
                  <a:txBody>
                    <a:bodyPr/>
                    <a:lstStyle/>
                    <a:p>
                      <a:pPr algn="r"/>
                      <a:r>
                        <a:rPr lang="en-GB" dirty="0"/>
                        <a:t>99.87%</a:t>
                      </a:r>
                    </a:p>
                  </a:txBody>
                  <a:tcPr/>
                </a:tc>
                <a:extLst>
                  <a:ext uri="{0D108BD9-81ED-4DB2-BD59-A6C34878D82A}">
                    <a16:rowId xmlns:a16="http://schemas.microsoft.com/office/drawing/2014/main" val="2315121135"/>
                  </a:ext>
                </a:extLst>
              </a:tr>
              <a:tr h="370840">
                <a:tc>
                  <a:txBody>
                    <a:bodyPr/>
                    <a:lstStyle/>
                    <a:p>
                      <a:r>
                        <a:rPr lang="en-GB" dirty="0"/>
                        <a:t>Epinion</a:t>
                      </a:r>
                    </a:p>
                  </a:txBody>
                  <a:tcPr/>
                </a:tc>
                <a:tc>
                  <a:txBody>
                    <a:bodyPr/>
                    <a:lstStyle/>
                    <a:p>
                      <a:pPr algn="r"/>
                      <a:r>
                        <a:rPr lang="en-GB" dirty="0"/>
                        <a:t>10,328</a:t>
                      </a:r>
                    </a:p>
                  </a:txBody>
                  <a:tcPr/>
                </a:tc>
                <a:tc>
                  <a:txBody>
                    <a:bodyPr/>
                    <a:lstStyle/>
                    <a:p>
                      <a:pPr algn="r"/>
                      <a:r>
                        <a:rPr lang="en-GB" dirty="0"/>
                        <a:t>4,764</a:t>
                      </a:r>
                    </a:p>
                  </a:txBody>
                  <a:tcPr/>
                </a:tc>
                <a:tc>
                  <a:txBody>
                    <a:bodyPr/>
                    <a:lstStyle/>
                    <a:p>
                      <a:pPr algn="r"/>
                      <a:r>
                        <a:rPr lang="en-GB" dirty="0"/>
                        <a:t>321,176</a:t>
                      </a:r>
                    </a:p>
                  </a:txBody>
                  <a:tcPr/>
                </a:tc>
                <a:tc>
                  <a:txBody>
                    <a:bodyPr/>
                    <a:lstStyle/>
                    <a:p>
                      <a:pPr algn="r"/>
                      <a:r>
                        <a:rPr lang="en-GB" dirty="0"/>
                        <a:t>99.35%</a:t>
                      </a:r>
                    </a:p>
                  </a:txBody>
                  <a:tcPr/>
                </a:tc>
                <a:extLst>
                  <a:ext uri="{0D108BD9-81ED-4DB2-BD59-A6C34878D82A}">
                    <a16:rowId xmlns:a16="http://schemas.microsoft.com/office/drawing/2014/main" val="2973658040"/>
                  </a:ext>
                </a:extLst>
              </a:tr>
            </a:tbl>
          </a:graphicData>
        </a:graphic>
      </p:graphicFrame>
    </p:spTree>
    <p:extLst>
      <p:ext uri="{BB962C8B-B14F-4D97-AF65-F5344CB8AC3E}">
        <p14:creationId xmlns:p14="http://schemas.microsoft.com/office/powerpoint/2010/main" val="212976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Table 37">
            <a:extLst>
              <a:ext uri="{FF2B5EF4-FFF2-40B4-BE49-F238E27FC236}">
                <a16:creationId xmlns:a16="http://schemas.microsoft.com/office/drawing/2014/main" id="{026726DF-EB24-C0E8-C893-ADCAA59B3ADB}"/>
              </a:ext>
            </a:extLst>
          </p:cNvPr>
          <p:cNvGraphicFramePr>
            <a:graphicFrameLocks noGrp="1"/>
          </p:cNvGraphicFramePr>
          <p:nvPr/>
        </p:nvGraphicFramePr>
        <p:xfrm>
          <a:off x="6038637" y="1928819"/>
          <a:ext cx="2738736" cy="2656007"/>
        </p:xfrm>
        <a:graphic>
          <a:graphicData uri="http://schemas.openxmlformats.org/drawingml/2006/table">
            <a:tbl>
              <a:tblPr firstRow="1" bandRow="1">
                <a:tableStyleId>{5940675A-B579-460E-94D1-54222C63F5DA}</a:tableStyleId>
              </a:tblPr>
              <a:tblGrid>
                <a:gridCol w="304304">
                  <a:extLst>
                    <a:ext uri="{9D8B030D-6E8A-4147-A177-3AD203B41FA5}">
                      <a16:colId xmlns:a16="http://schemas.microsoft.com/office/drawing/2014/main" val="996543840"/>
                    </a:ext>
                  </a:extLst>
                </a:gridCol>
                <a:gridCol w="304304">
                  <a:extLst>
                    <a:ext uri="{9D8B030D-6E8A-4147-A177-3AD203B41FA5}">
                      <a16:colId xmlns:a16="http://schemas.microsoft.com/office/drawing/2014/main" val="1272046325"/>
                    </a:ext>
                  </a:extLst>
                </a:gridCol>
                <a:gridCol w="304304">
                  <a:extLst>
                    <a:ext uri="{9D8B030D-6E8A-4147-A177-3AD203B41FA5}">
                      <a16:colId xmlns:a16="http://schemas.microsoft.com/office/drawing/2014/main" val="177767155"/>
                    </a:ext>
                  </a:extLst>
                </a:gridCol>
                <a:gridCol w="304304">
                  <a:extLst>
                    <a:ext uri="{9D8B030D-6E8A-4147-A177-3AD203B41FA5}">
                      <a16:colId xmlns:a16="http://schemas.microsoft.com/office/drawing/2014/main" val="1205545574"/>
                    </a:ext>
                  </a:extLst>
                </a:gridCol>
                <a:gridCol w="304304">
                  <a:extLst>
                    <a:ext uri="{9D8B030D-6E8A-4147-A177-3AD203B41FA5}">
                      <a16:colId xmlns:a16="http://schemas.microsoft.com/office/drawing/2014/main" val="3465396647"/>
                    </a:ext>
                  </a:extLst>
                </a:gridCol>
                <a:gridCol w="304304">
                  <a:extLst>
                    <a:ext uri="{9D8B030D-6E8A-4147-A177-3AD203B41FA5}">
                      <a16:colId xmlns:a16="http://schemas.microsoft.com/office/drawing/2014/main" val="1912069340"/>
                    </a:ext>
                  </a:extLst>
                </a:gridCol>
                <a:gridCol w="304304">
                  <a:extLst>
                    <a:ext uri="{9D8B030D-6E8A-4147-A177-3AD203B41FA5}">
                      <a16:colId xmlns:a16="http://schemas.microsoft.com/office/drawing/2014/main" val="613988355"/>
                    </a:ext>
                  </a:extLst>
                </a:gridCol>
                <a:gridCol w="304304">
                  <a:extLst>
                    <a:ext uri="{9D8B030D-6E8A-4147-A177-3AD203B41FA5}">
                      <a16:colId xmlns:a16="http://schemas.microsoft.com/office/drawing/2014/main" val="1723316992"/>
                    </a:ext>
                  </a:extLst>
                </a:gridCol>
                <a:gridCol w="304304">
                  <a:extLst>
                    <a:ext uri="{9D8B030D-6E8A-4147-A177-3AD203B41FA5}">
                      <a16:colId xmlns:a16="http://schemas.microsoft.com/office/drawing/2014/main" val="3995093518"/>
                    </a:ext>
                  </a:extLst>
                </a:gridCol>
              </a:tblGrid>
              <a:tr h="306087">
                <a:tc>
                  <a:txBody>
                    <a:bodyPr/>
                    <a:lstStyle/>
                    <a:p>
                      <a:pPr algn="ctr"/>
                      <a:endParaRPr lang="en-US" sz="700" b="1" dirty="0">
                        <a:solidFill>
                          <a:schemeClr val="bg1"/>
                        </a:solidFill>
                      </a:endParaRPr>
                    </a:p>
                  </a:txBody>
                  <a:tcPr marL="59961" marR="59961" marT="29980" marB="29980" anchor="ctr">
                    <a:solidFill>
                      <a:schemeClr val="accent4"/>
                    </a:solidFill>
                  </a:tcPr>
                </a:tc>
                <a:tc>
                  <a:txBody>
                    <a:bodyPr/>
                    <a:lstStyle/>
                    <a:p>
                      <a:pPr algn="ctr"/>
                      <a:r>
                        <a:rPr lang="en-US" sz="700" b="1" dirty="0">
                          <a:solidFill>
                            <a:schemeClr val="bg1"/>
                          </a:solidFill>
                        </a:rPr>
                        <a:t>1</a:t>
                      </a:r>
                    </a:p>
                    <a:p>
                      <a:pPr algn="ctr"/>
                      <a:r>
                        <a:rPr lang="en-US" sz="700" b="1" dirty="0">
                          <a:solidFill>
                            <a:schemeClr val="bg1"/>
                          </a:solidFill>
                        </a:rPr>
                        <a:t>(1)</a:t>
                      </a:r>
                    </a:p>
                  </a:txBody>
                  <a:tcPr marL="59961" marR="59961" marT="29980" marB="29980" anchor="ctr">
                    <a:solidFill>
                      <a:schemeClr val="accent4"/>
                    </a:solidFill>
                  </a:tcPr>
                </a:tc>
                <a:tc>
                  <a:txBody>
                    <a:bodyPr/>
                    <a:lstStyle/>
                    <a:p>
                      <a:pPr algn="ctr"/>
                      <a:r>
                        <a:rPr lang="en-US" sz="700" b="1" dirty="0">
                          <a:solidFill>
                            <a:schemeClr val="bg1"/>
                          </a:solidFill>
                        </a:rPr>
                        <a:t>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700" b="1" dirty="0">
                          <a:solidFill>
                            <a:schemeClr val="bg1"/>
                          </a:solidFill>
                        </a:rPr>
                        <a:t>(2)</a:t>
                      </a:r>
                    </a:p>
                  </a:txBody>
                  <a:tcPr marL="59961" marR="59961" marT="29980" marB="29980" anchor="ctr">
                    <a:solidFill>
                      <a:schemeClr val="accent4"/>
                    </a:solidFill>
                  </a:tcPr>
                </a:tc>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700" b="1" dirty="0">
                          <a:solidFill>
                            <a:schemeClr val="bg1"/>
                          </a:solidFill>
                        </a:rPr>
                        <a:t>N </a:t>
                      </a:r>
                    </a:p>
                    <a:p>
                      <a:pPr algn="ctr"/>
                      <a:r>
                        <a:rPr lang="en-US" sz="700" b="1" dirty="0">
                          <a:solidFill>
                            <a:schemeClr val="bg1"/>
                          </a:solidFill>
                        </a:rPr>
                        <a:t>(N)</a:t>
                      </a:r>
                    </a:p>
                  </a:txBody>
                  <a:tcPr marL="59961" marR="59961" marT="29980" marB="29980" anchor="ctr">
                    <a:solidFill>
                      <a:schemeClr val="accent4"/>
                    </a:solidFill>
                  </a:tcPr>
                </a:tc>
                <a:tc>
                  <a:txBody>
                    <a:bodyPr/>
                    <a:lstStyle/>
                    <a:p>
                      <a:pPr algn="ctr"/>
                      <a:r>
                        <a:rPr lang="en-US" sz="700" b="1" dirty="0">
                          <a:solidFill>
                            <a:schemeClr val="bg1"/>
                          </a:solidFill>
                        </a:rPr>
                        <a:t>N+1 (1)</a:t>
                      </a:r>
                    </a:p>
                  </a:txBody>
                  <a:tcPr marL="59961" marR="59961" marT="29980" marB="29980" anchor="ctr">
                    <a:solidFill>
                      <a:schemeClr val="accent4"/>
                    </a:solidFill>
                  </a:tcPr>
                </a:tc>
                <a:tc>
                  <a:txBody>
                    <a:bodyPr/>
                    <a:lstStyle/>
                    <a:p>
                      <a:pPr algn="ctr"/>
                      <a:r>
                        <a:rPr lang="en-US" sz="700" b="1" dirty="0">
                          <a:solidFill>
                            <a:schemeClr val="bg1"/>
                          </a:solidFill>
                        </a:rPr>
                        <a:t>N+2</a:t>
                      </a:r>
                    </a:p>
                    <a:p>
                      <a:pPr algn="ctr"/>
                      <a:r>
                        <a:rPr lang="en-US" sz="700" b="1" dirty="0">
                          <a:solidFill>
                            <a:schemeClr val="bg1"/>
                          </a:solidFill>
                        </a:rPr>
                        <a:t>(2)</a:t>
                      </a:r>
                    </a:p>
                  </a:txBody>
                  <a:tcPr marL="59961" marR="59961" marT="29980" marB="29980" anchor="ctr">
                    <a:solidFill>
                      <a:schemeClr val="accent4"/>
                    </a:solidFill>
                  </a:tcPr>
                </a:tc>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700" b="1" dirty="0">
                          <a:solidFill>
                            <a:schemeClr val="bg1"/>
                          </a:solidFill>
                        </a:rPr>
                        <a:t>N+M</a:t>
                      </a:r>
                    </a:p>
                    <a:p>
                      <a:pPr algn="ctr"/>
                      <a:r>
                        <a:rPr lang="en-US" sz="700" b="1" dirty="0">
                          <a:solidFill>
                            <a:schemeClr val="bg1"/>
                          </a:solidFill>
                        </a:rPr>
                        <a:t>(M)</a:t>
                      </a:r>
                    </a:p>
                  </a:txBody>
                  <a:tcPr marL="59961" marR="59961" marT="29980" marB="29980" anchor="ctr">
                    <a:solidFill>
                      <a:schemeClr val="accent4"/>
                    </a:solidFill>
                  </a:tcPr>
                </a:tc>
                <a:extLst>
                  <a:ext uri="{0D108BD9-81ED-4DB2-BD59-A6C34878D82A}">
                    <a16:rowId xmlns:a16="http://schemas.microsoft.com/office/drawing/2014/main" val="2976296692"/>
                  </a:ext>
                </a:extLst>
              </a:tr>
              <a:tr h="293740">
                <a:tc>
                  <a:txBody>
                    <a:bodyPr/>
                    <a:lstStyle/>
                    <a:p>
                      <a:pPr algn="ctr"/>
                      <a:r>
                        <a:rPr lang="en-US" sz="700" b="1" dirty="0">
                          <a:solidFill>
                            <a:schemeClr val="bg1"/>
                          </a:solidFill>
                        </a:rPr>
                        <a:t>1</a:t>
                      </a:r>
                    </a:p>
                    <a:p>
                      <a:pPr algn="ctr"/>
                      <a:r>
                        <a:rPr lang="en-US" sz="700" b="1" dirty="0">
                          <a:solidFill>
                            <a:schemeClr val="bg1"/>
                          </a:solidFill>
                        </a:rPr>
                        <a:t>(1)</a:t>
                      </a:r>
                    </a:p>
                  </a:txBody>
                  <a:tcPr marL="59961" marR="59961" marT="29980" marB="29980" anchor="ctr">
                    <a:solidFill>
                      <a:schemeClr val="accent4"/>
                    </a:solidFill>
                  </a:tcP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extLst>
                  <a:ext uri="{0D108BD9-81ED-4DB2-BD59-A6C34878D82A}">
                    <a16:rowId xmlns:a16="http://schemas.microsoft.com/office/drawing/2014/main" val="3100968676"/>
                  </a:ext>
                </a:extLst>
              </a:tr>
              <a:tr h="293740">
                <a:tc>
                  <a:txBody>
                    <a:bodyPr/>
                    <a:lstStyle/>
                    <a:p>
                      <a:pPr algn="ctr"/>
                      <a:r>
                        <a:rPr lang="en-US" sz="700" b="1" dirty="0">
                          <a:solidFill>
                            <a:schemeClr val="bg1"/>
                          </a:solidFill>
                        </a:rPr>
                        <a:t>2</a:t>
                      </a:r>
                    </a:p>
                    <a:p>
                      <a:pPr algn="ctr"/>
                      <a:r>
                        <a:rPr lang="en-US" sz="700" b="1" dirty="0">
                          <a:solidFill>
                            <a:schemeClr val="bg1"/>
                          </a:solidFill>
                        </a:rPr>
                        <a:t>(2)</a:t>
                      </a:r>
                    </a:p>
                  </a:txBody>
                  <a:tcPr marL="59961" marR="59961" marT="29980" marB="29980" anchor="ctr">
                    <a:solidFill>
                      <a:schemeClr val="accent4"/>
                    </a:solidFill>
                  </a:tcP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extLst>
                  <a:ext uri="{0D108BD9-81ED-4DB2-BD59-A6C34878D82A}">
                    <a16:rowId xmlns:a16="http://schemas.microsoft.com/office/drawing/2014/main" val="2247713214"/>
                  </a:ext>
                </a:extLst>
              </a:tr>
              <a:tr h="293740">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extLst>
                  <a:ext uri="{0D108BD9-81ED-4DB2-BD59-A6C34878D82A}">
                    <a16:rowId xmlns:a16="http://schemas.microsoft.com/office/drawing/2014/main" val="1867497743"/>
                  </a:ext>
                </a:extLst>
              </a:tr>
              <a:tr h="293740">
                <a:tc>
                  <a:txBody>
                    <a:bodyPr/>
                    <a:lstStyle/>
                    <a:p>
                      <a:pPr algn="ctr"/>
                      <a:r>
                        <a:rPr lang="en-US" sz="700" b="1" dirty="0">
                          <a:solidFill>
                            <a:schemeClr val="bg1"/>
                          </a:solidFill>
                        </a:rPr>
                        <a:t>N</a:t>
                      </a:r>
                    </a:p>
                    <a:p>
                      <a:pPr algn="ctr"/>
                      <a:r>
                        <a:rPr lang="en-US" sz="700" b="1" dirty="0">
                          <a:solidFill>
                            <a:schemeClr val="bg1"/>
                          </a:solidFill>
                        </a:rPr>
                        <a:t>(N)</a:t>
                      </a:r>
                    </a:p>
                  </a:txBody>
                  <a:tcPr marL="59961" marR="59961" marT="29980" marB="29980" anchor="ctr">
                    <a:solidFill>
                      <a:schemeClr val="accent4"/>
                    </a:solidFill>
                  </a:tcP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extLst>
                  <a:ext uri="{0D108BD9-81ED-4DB2-BD59-A6C34878D82A}">
                    <a16:rowId xmlns:a16="http://schemas.microsoft.com/office/drawing/2014/main" val="3679134454"/>
                  </a:ext>
                </a:extLst>
              </a:tr>
              <a:tr h="293740">
                <a:tc>
                  <a:txBody>
                    <a:bodyPr/>
                    <a:lstStyle/>
                    <a:p>
                      <a:pPr algn="ctr"/>
                      <a:r>
                        <a:rPr lang="en-US" sz="700" b="1" dirty="0">
                          <a:solidFill>
                            <a:schemeClr val="bg1"/>
                          </a:solidFill>
                        </a:rPr>
                        <a:t>N+1</a:t>
                      </a:r>
                    </a:p>
                    <a:p>
                      <a:pPr algn="ctr"/>
                      <a:r>
                        <a:rPr lang="en-US" sz="700" b="1" dirty="0">
                          <a:solidFill>
                            <a:schemeClr val="bg1"/>
                          </a:solidFill>
                        </a:rPr>
                        <a:t>(1)</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extLst>
                  <a:ext uri="{0D108BD9-81ED-4DB2-BD59-A6C34878D82A}">
                    <a16:rowId xmlns:a16="http://schemas.microsoft.com/office/drawing/2014/main" val="1687148530"/>
                  </a:ext>
                </a:extLst>
              </a:tr>
              <a:tr h="293740">
                <a:tc>
                  <a:txBody>
                    <a:bodyPr/>
                    <a:lstStyle/>
                    <a:p>
                      <a:pPr algn="ctr"/>
                      <a:r>
                        <a:rPr lang="en-US" sz="700" b="1" dirty="0">
                          <a:solidFill>
                            <a:schemeClr val="bg1"/>
                          </a:solidFill>
                        </a:rPr>
                        <a:t>N+2</a:t>
                      </a:r>
                    </a:p>
                    <a:p>
                      <a:pPr algn="ctr"/>
                      <a:r>
                        <a:rPr lang="en-US" sz="700" b="1" dirty="0">
                          <a:solidFill>
                            <a:schemeClr val="bg1"/>
                          </a:solidFill>
                        </a:rPr>
                        <a:t>(2)</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extLst>
                  <a:ext uri="{0D108BD9-81ED-4DB2-BD59-A6C34878D82A}">
                    <a16:rowId xmlns:a16="http://schemas.microsoft.com/office/drawing/2014/main" val="240940729"/>
                  </a:ext>
                </a:extLst>
              </a:tr>
              <a:tr h="293740">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extLst>
                  <a:ext uri="{0D108BD9-81ED-4DB2-BD59-A6C34878D82A}">
                    <a16:rowId xmlns:a16="http://schemas.microsoft.com/office/drawing/2014/main" val="2783543424"/>
                  </a:ext>
                </a:extLst>
              </a:tr>
              <a:tr h="293740">
                <a:tc>
                  <a:txBody>
                    <a:bodyPr/>
                    <a:lstStyle/>
                    <a:p>
                      <a:pPr algn="ctr"/>
                      <a:r>
                        <a:rPr lang="en-US" sz="700" b="1" dirty="0">
                          <a:solidFill>
                            <a:schemeClr val="bg1"/>
                          </a:solidFill>
                        </a:rPr>
                        <a:t>N+M</a:t>
                      </a:r>
                    </a:p>
                    <a:p>
                      <a:pPr algn="ctr"/>
                      <a:r>
                        <a:rPr lang="en-US" sz="700" b="1" dirty="0">
                          <a:solidFill>
                            <a:schemeClr val="bg1"/>
                          </a:solidFill>
                        </a:rPr>
                        <a:t>(M)</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extLst>
                  <a:ext uri="{0D108BD9-81ED-4DB2-BD59-A6C34878D82A}">
                    <a16:rowId xmlns:a16="http://schemas.microsoft.com/office/drawing/2014/main" val="3535874493"/>
                  </a:ext>
                </a:extLst>
              </a:tr>
            </a:tbl>
          </a:graphicData>
        </a:graphic>
      </p:graphicFrame>
      <p:sp>
        <p:nvSpPr>
          <p:cNvPr id="39" name="TextBox 38">
            <a:extLst>
              <a:ext uri="{FF2B5EF4-FFF2-40B4-BE49-F238E27FC236}">
                <a16:creationId xmlns:a16="http://schemas.microsoft.com/office/drawing/2014/main" id="{087798D1-B9DA-8716-1B4B-646252803BAA}"/>
              </a:ext>
            </a:extLst>
          </p:cNvPr>
          <p:cNvSpPr txBox="1"/>
          <p:nvPr/>
        </p:nvSpPr>
        <p:spPr>
          <a:xfrm>
            <a:off x="6591638" y="1269735"/>
            <a:ext cx="1732782" cy="276999"/>
          </a:xfrm>
          <a:prstGeom prst="rect">
            <a:avLst/>
          </a:prstGeom>
          <a:noFill/>
        </p:spPr>
        <p:txBody>
          <a:bodyPr wrap="none" rtlCol="0">
            <a:spAutoFit/>
          </a:bodyPr>
          <a:lstStyle/>
          <a:p>
            <a:r>
              <a:rPr lang="en-US" sz="1200" b="1" dirty="0"/>
              <a:t>Adjacency Matrix (AM)</a:t>
            </a:r>
          </a:p>
        </p:txBody>
      </p:sp>
      <p:sp>
        <p:nvSpPr>
          <p:cNvPr id="41" name="TextBox 40">
            <a:extLst>
              <a:ext uri="{FF2B5EF4-FFF2-40B4-BE49-F238E27FC236}">
                <a16:creationId xmlns:a16="http://schemas.microsoft.com/office/drawing/2014/main" id="{F62EFF7D-8929-C037-51F2-D82D281A100F}"/>
              </a:ext>
            </a:extLst>
          </p:cNvPr>
          <p:cNvSpPr txBox="1"/>
          <p:nvPr/>
        </p:nvSpPr>
        <p:spPr>
          <a:xfrm>
            <a:off x="4471596" y="3951865"/>
            <a:ext cx="505267" cy="273921"/>
          </a:xfrm>
          <a:prstGeom prst="rect">
            <a:avLst/>
          </a:prstGeom>
          <a:noFill/>
        </p:spPr>
        <p:txBody>
          <a:bodyPr wrap="none" rtlCol="0">
            <a:spAutoFit/>
          </a:bodyPr>
          <a:lstStyle/>
          <a:p>
            <a:r>
              <a:rPr lang="en-US" sz="1180" dirty="0">
                <a:solidFill>
                  <a:schemeClr val="tx1">
                    <a:lumMod val="65000"/>
                    <a:lumOff val="35000"/>
                  </a:schemeClr>
                </a:solidFill>
              </a:rPr>
              <a:t>AM =</a:t>
            </a:r>
          </a:p>
        </p:txBody>
      </p:sp>
      <p:sp>
        <p:nvSpPr>
          <p:cNvPr id="42" name="Double Brace 41">
            <a:extLst>
              <a:ext uri="{FF2B5EF4-FFF2-40B4-BE49-F238E27FC236}">
                <a16:creationId xmlns:a16="http://schemas.microsoft.com/office/drawing/2014/main" id="{03EF0A8A-B808-5A9D-9E9A-F2743B23DF23}"/>
              </a:ext>
            </a:extLst>
          </p:cNvPr>
          <p:cNvSpPr/>
          <p:nvPr/>
        </p:nvSpPr>
        <p:spPr>
          <a:xfrm>
            <a:off x="5011304" y="3705249"/>
            <a:ext cx="783469" cy="640169"/>
          </a:xfrm>
          <a:prstGeom prst="bracePair">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b="1" dirty="0">
              <a:solidFill>
                <a:schemeClr val="tx1">
                  <a:lumMod val="65000"/>
                  <a:lumOff val="35000"/>
                </a:schemeClr>
              </a:solidFill>
            </a:endParaRPr>
          </a:p>
        </p:txBody>
      </p:sp>
      <p:sp>
        <p:nvSpPr>
          <p:cNvPr id="43" name="TextBox 42">
            <a:extLst>
              <a:ext uri="{FF2B5EF4-FFF2-40B4-BE49-F238E27FC236}">
                <a16:creationId xmlns:a16="http://schemas.microsoft.com/office/drawing/2014/main" id="{7A72A676-1FD6-CA4C-1443-83378241BC3F}"/>
              </a:ext>
            </a:extLst>
          </p:cNvPr>
          <p:cNvSpPr txBox="1"/>
          <p:nvPr/>
        </p:nvSpPr>
        <p:spPr>
          <a:xfrm>
            <a:off x="5159854" y="3713601"/>
            <a:ext cx="264816" cy="273921"/>
          </a:xfrm>
          <a:prstGeom prst="rect">
            <a:avLst/>
          </a:prstGeom>
          <a:noFill/>
        </p:spPr>
        <p:txBody>
          <a:bodyPr wrap="none" rtlCol="0">
            <a:spAutoFit/>
          </a:bodyPr>
          <a:lstStyle/>
          <a:p>
            <a:r>
              <a:rPr lang="en-US" sz="1180" b="1" dirty="0">
                <a:solidFill>
                  <a:schemeClr val="tx1">
                    <a:lumMod val="65000"/>
                    <a:lumOff val="35000"/>
                  </a:schemeClr>
                </a:solidFill>
              </a:rPr>
              <a:t>0</a:t>
            </a:r>
          </a:p>
        </p:txBody>
      </p:sp>
      <p:sp>
        <p:nvSpPr>
          <p:cNvPr id="44" name="TextBox 43">
            <a:extLst>
              <a:ext uri="{FF2B5EF4-FFF2-40B4-BE49-F238E27FC236}">
                <a16:creationId xmlns:a16="http://schemas.microsoft.com/office/drawing/2014/main" id="{28700BF6-A24C-E820-F3CF-7650710E4A22}"/>
              </a:ext>
            </a:extLst>
          </p:cNvPr>
          <p:cNvSpPr txBox="1"/>
          <p:nvPr/>
        </p:nvSpPr>
        <p:spPr>
          <a:xfrm>
            <a:off x="5432220" y="4056855"/>
            <a:ext cx="264816" cy="273921"/>
          </a:xfrm>
          <a:prstGeom prst="rect">
            <a:avLst/>
          </a:prstGeom>
          <a:noFill/>
        </p:spPr>
        <p:txBody>
          <a:bodyPr wrap="none" rtlCol="0">
            <a:spAutoFit/>
          </a:bodyPr>
          <a:lstStyle/>
          <a:p>
            <a:r>
              <a:rPr lang="en-US" sz="1180" b="1" dirty="0">
                <a:solidFill>
                  <a:schemeClr val="tx1">
                    <a:lumMod val="65000"/>
                    <a:lumOff val="35000"/>
                  </a:schemeClr>
                </a:solidFill>
              </a:rPr>
              <a:t>0</a:t>
            </a:r>
          </a:p>
        </p:txBody>
      </p:sp>
      <p:sp>
        <p:nvSpPr>
          <p:cNvPr id="45" name="TextBox 44">
            <a:extLst>
              <a:ext uri="{FF2B5EF4-FFF2-40B4-BE49-F238E27FC236}">
                <a16:creationId xmlns:a16="http://schemas.microsoft.com/office/drawing/2014/main" id="{20E21C68-A9FD-87A1-3271-B5E16441409A}"/>
              </a:ext>
            </a:extLst>
          </p:cNvPr>
          <p:cNvSpPr txBox="1"/>
          <p:nvPr/>
        </p:nvSpPr>
        <p:spPr>
          <a:xfrm>
            <a:off x="5353632" y="3717947"/>
            <a:ext cx="393056" cy="273921"/>
          </a:xfrm>
          <a:prstGeom prst="rect">
            <a:avLst/>
          </a:prstGeom>
          <a:noFill/>
        </p:spPr>
        <p:txBody>
          <a:bodyPr wrap="none" rtlCol="0">
            <a:spAutoFit/>
          </a:bodyPr>
          <a:lstStyle/>
          <a:p>
            <a:r>
              <a:rPr lang="en-US" sz="1180" dirty="0">
                <a:solidFill>
                  <a:schemeClr val="tx1">
                    <a:lumMod val="65000"/>
                    <a:lumOff val="35000"/>
                  </a:schemeClr>
                </a:solidFill>
              </a:rPr>
              <a:t>IM</a:t>
            </a:r>
            <a:r>
              <a:rPr lang="en-US" sz="1180" baseline="30000" dirty="0">
                <a:solidFill>
                  <a:schemeClr val="tx1">
                    <a:lumMod val="65000"/>
                    <a:lumOff val="35000"/>
                  </a:schemeClr>
                </a:solidFill>
              </a:rPr>
              <a:t>T</a:t>
            </a:r>
          </a:p>
        </p:txBody>
      </p:sp>
      <p:sp>
        <p:nvSpPr>
          <p:cNvPr id="46" name="TextBox 45">
            <a:extLst>
              <a:ext uri="{FF2B5EF4-FFF2-40B4-BE49-F238E27FC236}">
                <a16:creationId xmlns:a16="http://schemas.microsoft.com/office/drawing/2014/main" id="{763F4301-160A-1F8E-330C-24D458FAC518}"/>
              </a:ext>
            </a:extLst>
          </p:cNvPr>
          <p:cNvSpPr txBox="1"/>
          <p:nvPr/>
        </p:nvSpPr>
        <p:spPr>
          <a:xfrm>
            <a:off x="5123345" y="4061201"/>
            <a:ext cx="344966" cy="273921"/>
          </a:xfrm>
          <a:prstGeom prst="rect">
            <a:avLst/>
          </a:prstGeom>
          <a:noFill/>
        </p:spPr>
        <p:txBody>
          <a:bodyPr wrap="none" rtlCol="0">
            <a:spAutoFit/>
          </a:bodyPr>
          <a:lstStyle/>
          <a:p>
            <a:r>
              <a:rPr lang="en-US" sz="1180" dirty="0">
                <a:solidFill>
                  <a:schemeClr val="tx1">
                    <a:lumMod val="65000"/>
                    <a:lumOff val="35000"/>
                  </a:schemeClr>
                </a:solidFill>
              </a:rPr>
              <a:t>IM</a:t>
            </a:r>
          </a:p>
        </p:txBody>
      </p:sp>
      <p:sp>
        <p:nvSpPr>
          <p:cNvPr id="48" name="Right Brace 47">
            <a:extLst>
              <a:ext uri="{FF2B5EF4-FFF2-40B4-BE49-F238E27FC236}">
                <a16:creationId xmlns:a16="http://schemas.microsoft.com/office/drawing/2014/main" id="{F5121BE7-B64D-22C3-518D-DFB6F4243582}"/>
              </a:ext>
            </a:extLst>
          </p:cNvPr>
          <p:cNvSpPr/>
          <p:nvPr/>
        </p:nvSpPr>
        <p:spPr>
          <a:xfrm>
            <a:off x="8835198" y="2237880"/>
            <a:ext cx="211821" cy="2333112"/>
          </a:xfrm>
          <a:prstGeom prst="rightBrace">
            <a:avLst>
              <a:gd name="adj1" fmla="val 149049"/>
              <a:gd name="adj2" fmla="val 50000"/>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49" name="TextBox 48">
            <a:extLst>
              <a:ext uri="{FF2B5EF4-FFF2-40B4-BE49-F238E27FC236}">
                <a16:creationId xmlns:a16="http://schemas.microsoft.com/office/drawing/2014/main" id="{CFB39CAB-3984-9CBF-B973-CC842E829A5C}"/>
              </a:ext>
            </a:extLst>
          </p:cNvPr>
          <p:cNvSpPr txBox="1"/>
          <p:nvPr/>
        </p:nvSpPr>
        <p:spPr>
          <a:xfrm>
            <a:off x="8941615" y="3446476"/>
            <a:ext cx="465192" cy="253787"/>
          </a:xfrm>
          <a:prstGeom prst="rect">
            <a:avLst/>
          </a:prstGeom>
          <a:noFill/>
        </p:spPr>
        <p:txBody>
          <a:bodyPr wrap="none" rtlCol="0">
            <a:spAutoFit/>
          </a:bodyPr>
          <a:lstStyle/>
          <a:p>
            <a:r>
              <a:rPr lang="en-US" sz="1049" b="1" dirty="0"/>
              <a:t>M+N</a:t>
            </a:r>
          </a:p>
        </p:txBody>
      </p:sp>
      <p:sp>
        <p:nvSpPr>
          <p:cNvPr id="50" name="Right Brace 49">
            <a:extLst>
              <a:ext uri="{FF2B5EF4-FFF2-40B4-BE49-F238E27FC236}">
                <a16:creationId xmlns:a16="http://schemas.microsoft.com/office/drawing/2014/main" id="{C9C91988-09E1-AF3B-764D-DB479B8E6474}"/>
              </a:ext>
            </a:extLst>
          </p:cNvPr>
          <p:cNvSpPr/>
          <p:nvPr/>
        </p:nvSpPr>
        <p:spPr>
          <a:xfrm rot="5400000">
            <a:off x="7416745" y="3548772"/>
            <a:ext cx="211821" cy="2333112"/>
          </a:xfrm>
          <a:prstGeom prst="rightBrace">
            <a:avLst>
              <a:gd name="adj1" fmla="val 149049"/>
              <a:gd name="adj2" fmla="val 50000"/>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51" name="TextBox 50">
            <a:extLst>
              <a:ext uri="{FF2B5EF4-FFF2-40B4-BE49-F238E27FC236}">
                <a16:creationId xmlns:a16="http://schemas.microsoft.com/office/drawing/2014/main" id="{D09589CF-F0DC-659C-2401-05E1A18E81E4}"/>
              </a:ext>
            </a:extLst>
          </p:cNvPr>
          <p:cNvSpPr txBox="1"/>
          <p:nvPr/>
        </p:nvSpPr>
        <p:spPr>
          <a:xfrm>
            <a:off x="7522655" y="4814727"/>
            <a:ext cx="465192" cy="253787"/>
          </a:xfrm>
          <a:prstGeom prst="rect">
            <a:avLst/>
          </a:prstGeom>
          <a:noFill/>
        </p:spPr>
        <p:txBody>
          <a:bodyPr wrap="none" rtlCol="0">
            <a:spAutoFit/>
          </a:bodyPr>
          <a:lstStyle/>
          <a:p>
            <a:r>
              <a:rPr lang="en-US" sz="1049" b="1" dirty="0"/>
              <a:t>M+N</a:t>
            </a:r>
          </a:p>
        </p:txBody>
      </p:sp>
      <p:sp>
        <p:nvSpPr>
          <p:cNvPr id="2" name="TextBox 1">
            <a:extLst>
              <a:ext uri="{FF2B5EF4-FFF2-40B4-BE49-F238E27FC236}">
                <a16:creationId xmlns:a16="http://schemas.microsoft.com/office/drawing/2014/main" id="{4408A025-B33B-3316-4709-E7FC31514806}"/>
              </a:ext>
            </a:extLst>
          </p:cNvPr>
          <p:cNvSpPr txBox="1"/>
          <p:nvPr/>
        </p:nvSpPr>
        <p:spPr>
          <a:xfrm>
            <a:off x="9518441" y="1269735"/>
            <a:ext cx="1600118" cy="276999"/>
          </a:xfrm>
          <a:prstGeom prst="rect">
            <a:avLst/>
          </a:prstGeom>
          <a:noFill/>
        </p:spPr>
        <p:txBody>
          <a:bodyPr wrap="none" rtlCol="0">
            <a:spAutoFit/>
          </a:bodyPr>
          <a:lstStyle>
            <a:defPPr>
              <a:defRPr lang="en-US"/>
            </a:defPPr>
            <a:lvl1pPr>
              <a:defRPr sz="1600" b="1"/>
            </a:lvl1pPr>
          </a:lstStyle>
          <a:p>
            <a:r>
              <a:rPr lang="en-US" sz="1200" dirty="0"/>
              <a:t>Sparse Matrix (COO)</a:t>
            </a:r>
          </a:p>
        </p:txBody>
      </p:sp>
      <p:graphicFrame>
        <p:nvGraphicFramePr>
          <p:cNvPr id="3" name="Table 2">
            <a:extLst>
              <a:ext uri="{FF2B5EF4-FFF2-40B4-BE49-F238E27FC236}">
                <a16:creationId xmlns:a16="http://schemas.microsoft.com/office/drawing/2014/main" id="{F177C320-F5D9-9A31-D28B-591552E8C303}"/>
              </a:ext>
            </a:extLst>
          </p:cNvPr>
          <p:cNvGraphicFramePr>
            <a:graphicFrameLocks noGrp="1"/>
          </p:cNvGraphicFramePr>
          <p:nvPr/>
        </p:nvGraphicFramePr>
        <p:xfrm>
          <a:off x="9624326" y="1928821"/>
          <a:ext cx="1350093" cy="2700766"/>
        </p:xfrm>
        <a:graphic>
          <a:graphicData uri="http://schemas.openxmlformats.org/drawingml/2006/table">
            <a:tbl>
              <a:tblPr firstRow="1" bandRow="1">
                <a:tableStyleId>{1E171933-4619-4E11-9A3F-F7608DF75F80}</a:tableStyleId>
              </a:tblPr>
              <a:tblGrid>
                <a:gridCol w="450031">
                  <a:extLst>
                    <a:ext uri="{9D8B030D-6E8A-4147-A177-3AD203B41FA5}">
                      <a16:colId xmlns:a16="http://schemas.microsoft.com/office/drawing/2014/main" val="483130676"/>
                    </a:ext>
                  </a:extLst>
                </a:gridCol>
                <a:gridCol w="450031">
                  <a:extLst>
                    <a:ext uri="{9D8B030D-6E8A-4147-A177-3AD203B41FA5}">
                      <a16:colId xmlns:a16="http://schemas.microsoft.com/office/drawing/2014/main" val="3068890240"/>
                    </a:ext>
                  </a:extLst>
                </a:gridCol>
                <a:gridCol w="450031">
                  <a:extLst>
                    <a:ext uri="{9D8B030D-6E8A-4147-A177-3AD203B41FA5}">
                      <a16:colId xmlns:a16="http://schemas.microsoft.com/office/drawing/2014/main" val="1070281204"/>
                    </a:ext>
                  </a:extLst>
                </a:gridCol>
              </a:tblGrid>
              <a:tr h="299803">
                <a:tc>
                  <a:txBody>
                    <a:bodyPr/>
                    <a:lstStyle/>
                    <a:p>
                      <a:r>
                        <a:rPr lang="en-US" sz="800" dirty="0"/>
                        <a:t>Adj ID</a:t>
                      </a:r>
                      <a:br>
                        <a:rPr lang="en-US" sz="800" dirty="0"/>
                      </a:br>
                      <a:r>
                        <a:rPr lang="en-US" sz="800" dirty="0"/>
                        <a:t>(src)</a:t>
                      </a:r>
                    </a:p>
                  </a:txBody>
                  <a:tcPr marL="59961" marR="59961" marT="29980" marB="29980"/>
                </a:tc>
                <a:tc>
                  <a:txBody>
                    <a:bodyPr/>
                    <a:lstStyle/>
                    <a:p>
                      <a:r>
                        <a:rPr lang="en-US" sz="800" dirty="0"/>
                        <a:t>Adj ID</a:t>
                      </a:r>
                      <a:br>
                        <a:rPr lang="en-US" sz="800" dirty="0"/>
                      </a:br>
                      <a:r>
                        <a:rPr lang="en-US" sz="800" dirty="0"/>
                        <a:t>(dest)</a:t>
                      </a:r>
                    </a:p>
                  </a:txBody>
                  <a:tcPr marL="59961" marR="59961" marT="29980" marB="29980"/>
                </a:tc>
                <a:tc>
                  <a:txBody>
                    <a:bodyPr/>
                    <a:lstStyle/>
                    <a:p>
                      <a:r>
                        <a:rPr lang="en-US" sz="800" dirty="0"/>
                        <a:t>Rating</a:t>
                      </a:r>
                    </a:p>
                  </a:txBody>
                  <a:tcPr marL="59961" marR="59961" marT="29980" marB="29980"/>
                </a:tc>
                <a:extLst>
                  <a:ext uri="{0D108BD9-81ED-4DB2-BD59-A6C34878D82A}">
                    <a16:rowId xmlns:a16="http://schemas.microsoft.com/office/drawing/2014/main" val="3669101357"/>
                  </a:ext>
                </a:extLst>
              </a:tr>
              <a:tr h="217906">
                <a:tc>
                  <a:txBody>
                    <a:bodyPr/>
                    <a:lstStyle/>
                    <a:p>
                      <a:r>
                        <a:rPr lang="en-US" sz="900" dirty="0"/>
                        <a:t>1</a:t>
                      </a:r>
                    </a:p>
                  </a:txBody>
                  <a:tcPr marL="59961" marR="59961" marT="29980" marB="29980"/>
                </a:tc>
                <a:tc>
                  <a:txBody>
                    <a:bodyPr/>
                    <a:lstStyle/>
                    <a:p>
                      <a:r>
                        <a:rPr lang="en-US" sz="900" dirty="0"/>
                        <a:t>1</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3192555688"/>
                  </a:ext>
                </a:extLst>
              </a:tr>
              <a:tr h="217906">
                <a:tc>
                  <a:txBody>
                    <a:bodyPr/>
                    <a:lstStyle/>
                    <a:p>
                      <a:r>
                        <a:rPr lang="en-US" sz="900" dirty="0"/>
                        <a:t>1</a:t>
                      </a:r>
                    </a:p>
                  </a:txBody>
                  <a:tcPr marL="59961" marR="59961" marT="29980" marB="29980"/>
                </a:tc>
                <a:tc>
                  <a:txBody>
                    <a:bodyPr/>
                    <a:lstStyle/>
                    <a:p>
                      <a:r>
                        <a:rPr lang="en-US" sz="900" dirty="0"/>
                        <a:t>2</a:t>
                      </a:r>
                    </a:p>
                  </a:txBody>
                  <a:tcPr marL="59961" marR="59961" marT="29980" marB="29980"/>
                </a:tc>
                <a:tc>
                  <a:txBody>
                    <a:bodyPr/>
                    <a:lstStyle/>
                    <a:p>
                      <a:r>
                        <a:rPr lang="en-US" sz="900" dirty="0"/>
                        <a:t>5</a:t>
                      </a:r>
                    </a:p>
                  </a:txBody>
                  <a:tcPr marL="59961" marR="59961" marT="29980" marB="29980"/>
                </a:tc>
                <a:extLst>
                  <a:ext uri="{0D108BD9-81ED-4DB2-BD59-A6C34878D82A}">
                    <a16:rowId xmlns:a16="http://schemas.microsoft.com/office/drawing/2014/main" val="3467404355"/>
                  </a:ext>
                </a:extLst>
              </a:tr>
              <a:tr h="217906">
                <a:tc>
                  <a:txBody>
                    <a:bodyPr/>
                    <a:lstStyle/>
                    <a:p>
                      <a:r>
                        <a:rPr lang="en-US" sz="900" dirty="0"/>
                        <a:t>1</a:t>
                      </a:r>
                    </a:p>
                  </a:txBody>
                  <a:tcPr marL="59961" marR="59961" marT="29980" marB="29980"/>
                </a:tc>
                <a:tc>
                  <a:txBody>
                    <a:bodyPr/>
                    <a:lstStyle/>
                    <a:p>
                      <a:r>
                        <a:rPr lang="en-US" sz="900" dirty="0"/>
                        <a:t>10</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1588549860"/>
                  </a:ext>
                </a:extLst>
              </a:tr>
              <a:tr h="217906">
                <a:tc>
                  <a:txBody>
                    <a:bodyPr/>
                    <a:lstStyle/>
                    <a:p>
                      <a:r>
                        <a:rPr lang="en-US" sz="900" dirty="0"/>
                        <a:t>1</a:t>
                      </a:r>
                    </a:p>
                  </a:txBody>
                  <a:tcPr marL="59961" marR="59961" marT="29980" marB="29980"/>
                </a:tc>
                <a:tc>
                  <a:txBody>
                    <a:bodyPr/>
                    <a:lstStyle/>
                    <a:p>
                      <a:r>
                        <a:rPr lang="en-US" sz="900" dirty="0"/>
                        <a:t>15</a:t>
                      </a:r>
                    </a:p>
                  </a:txBody>
                  <a:tcPr marL="59961" marR="59961" marT="29980" marB="29980"/>
                </a:tc>
                <a:tc>
                  <a:txBody>
                    <a:bodyPr/>
                    <a:lstStyle/>
                    <a:p>
                      <a:r>
                        <a:rPr lang="en-US" sz="900" dirty="0"/>
                        <a:t>2</a:t>
                      </a:r>
                    </a:p>
                  </a:txBody>
                  <a:tcPr marL="59961" marR="59961" marT="29980" marB="29980"/>
                </a:tc>
                <a:extLst>
                  <a:ext uri="{0D108BD9-81ED-4DB2-BD59-A6C34878D82A}">
                    <a16:rowId xmlns:a16="http://schemas.microsoft.com/office/drawing/2014/main" val="2066552466"/>
                  </a:ext>
                </a:extLst>
              </a:tr>
              <a:tr h="217906">
                <a:tc>
                  <a:txBody>
                    <a:bodyPr/>
                    <a:lstStyle/>
                    <a:p>
                      <a:r>
                        <a:rPr lang="en-US" sz="900" dirty="0"/>
                        <a:t>2</a:t>
                      </a:r>
                    </a:p>
                  </a:txBody>
                  <a:tcPr marL="59961" marR="59961" marT="29980" marB="29980"/>
                </a:tc>
                <a:tc>
                  <a:txBody>
                    <a:bodyPr/>
                    <a:lstStyle/>
                    <a:p>
                      <a:r>
                        <a:rPr lang="en-US" sz="900" dirty="0"/>
                        <a:t>1</a:t>
                      </a:r>
                    </a:p>
                  </a:txBody>
                  <a:tcPr marL="59961" marR="59961" marT="29980" marB="29980"/>
                </a:tc>
                <a:tc>
                  <a:txBody>
                    <a:bodyPr/>
                    <a:lstStyle/>
                    <a:p>
                      <a:r>
                        <a:rPr lang="en-US" sz="900" dirty="0"/>
                        <a:t>5</a:t>
                      </a:r>
                    </a:p>
                  </a:txBody>
                  <a:tcPr marL="59961" marR="59961" marT="29980" marB="29980"/>
                </a:tc>
                <a:extLst>
                  <a:ext uri="{0D108BD9-81ED-4DB2-BD59-A6C34878D82A}">
                    <a16:rowId xmlns:a16="http://schemas.microsoft.com/office/drawing/2014/main" val="531001759"/>
                  </a:ext>
                </a:extLst>
              </a:tr>
              <a:tr h="217906">
                <a:tc>
                  <a:txBody>
                    <a:bodyPr/>
                    <a:lstStyle/>
                    <a:p>
                      <a:r>
                        <a:rPr lang="en-US" sz="900" dirty="0"/>
                        <a:t>2</a:t>
                      </a:r>
                    </a:p>
                  </a:txBody>
                  <a:tcPr marL="59961" marR="59961" marT="29980" marB="29980"/>
                </a:tc>
                <a:tc>
                  <a:txBody>
                    <a:bodyPr/>
                    <a:lstStyle/>
                    <a:p>
                      <a:r>
                        <a:rPr lang="en-US" sz="900" dirty="0"/>
                        <a:t>2</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3912366256"/>
                  </a:ext>
                </a:extLst>
              </a:tr>
              <a:tr h="217906">
                <a:tc>
                  <a:txBody>
                    <a:bodyPr/>
                    <a:lstStyle/>
                    <a:p>
                      <a:r>
                        <a:rPr lang="en-US" sz="900" dirty="0"/>
                        <a:t>2</a:t>
                      </a:r>
                    </a:p>
                  </a:txBody>
                  <a:tcPr marL="59961" marR="59961" marT="29980" marB="29980"/>
                </a:tc>
                <a:tc>
                  <a:txBody>
                    <a:bodyPr/>
                    <a:lstStyle/>
                    <a:p>
                      <a:r>
                        <a:rPr lang="en-US" sz="900" dirty="0"/>
                        <a:t>3</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36670132"/>
                  </a:ext>
                </a:extLst>
              </a:tr>
              <a:tr h="217906">
                <a:tc>
                  <a:txBody>
                    <a:bodyPr/>
                    <a:lstStyle/>
                    <a:p>
                      <a:r>
                        <a:rPr lang="en-US" sz="900" dirty="0"/>
                        <a:t>…</a:t>
                      </a:r>
                    </a:p>
                  </a:txBody>
                  <a:tcPr marL="59961" marR="59961" marT="29980" marB="29980"/>
                </a:tc>
                <a:tc>
                  <a:txBody>
                    <a:bodyPr/>
                    <a:lstStyle/>
                    <a:p>
                      <a:endParaRPr lang="en-US" sz="900" dirty="0"/>
                    </a:p>
                  </a:txBody>
                  <a:tcPr marL="59961" marR="59961" marT="29980" marB="29980"/>
                </a:tc>
                <a:tc>
                  <a:txBody>
                    <a:bodyPr/>
                    <a:lstStyle/>
                    <a:p>
                      <a:endParaRPr lang="en-US" sz="900" dirty="0"/>
                    </a:p>
                  </a:txBody>
                  <a:tcPr marL="59961" marR="59961" marT="29980" marB="29980"/>
                </a:tc>
                <a:extLst>
                  <a:ext uri="{0D108BD9-81ED-4DB2-BD59-A6C34878D82A}">
                    <a16:rowId xmlns:a16="http://schemas.microsoft.com/office/drawing/2014/main" val="2269225261"/>
                  </a:ext>
                </a:extLst>
              </a:tr>
              <a:tr h="217906">
                <a:tc>
                  <a:txBody>
                    <a:bodyPr/>
                    <a:lstStyle/>
                    <a:p>
                      <a:r>
                        <a:rPr lang="en-US" sz="900" dirty="0"/>
                        <a:t>N</a:t>
                      </a:r>
                    </a:p>
                  </a:txBody>
                  <a:tcPr marL="59961" marR="59961" marT="29980" marB="29980"/>
                </a:tc>
                <a:tc>
                  <a:txBody>
                    <a:bodyPr/>
                    <a:lstStyle/>
                    <a:p>
                      <a:r>
                        <a:rPr lang="en-US" sz="900" dirty="0"/>
                        <a:t>2</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1976520357"/>
                  </a:ext>
                </a:extLst>
              </a:tr>
              <a:tr h="217906">
                <a:tc>
                  <a:txBody>
                    <a:bodyPr/>
                    <a:lstStyle/>
                    <a:p>
                      <a:r>
                        <a:rPr lang="en-US" sz="900" dirty="0"/>
                        <a:t>…</a:t>
                      </a:r>
                    </a:p>
                  </a:txBody>
                  <a:tcPr marL="59961" marR="59961" marT="29980" marB="29980"/>
                </a:tc>
                <a:tc>
                  <a:txBody>
                    <a:bodyPr/>
                    <a:lstStyle/>
                    <a:p>
                      <a:endParaRPr lang="en-US" sz="900" dirty="0"/>
                    </a:p>
                  </a:txBody>
                  <a:tcPr marL="59961" marR="59961" marT="29980" marB="29980"/>
                </a:tc>
                <a:tc>
                  <a:txBody>
                    <a:bodyPr/>
                    <a:lstStyle/>
                    <a:p>
                      <a:endParaRPr lang="en-US" sz="900" dirty="0"/>
                    </a:p>
                  </a:txBody>
                  <a:tcPr marL="59961" marR="59961" marT="29980" marB="29980"/>
                </a:tc>
                <a:extLst>
                  <a:ext uri="{0D108BD9-81ED-4DB2-BD59-A6C34878D82A}">
                    <a16:rowId xmlns:a16="http://schemas.microsoft.com/office/drawing/2014/main" val="3557562036"/>
                  </a:ext>
                </a:extLst>
              </a:tr>
              <a:tr h="217906">
                <a:tc>
                  <a:txBody>
                    <a:bodyPr/>
                    <a:lstStyle/>
                    <a:p>
                      <a:r>
                        <a:rPr lang="en-US" sz="900" dirty="0"/>
                        <a:t>N+M</a:t>
                      </a:r>
                    </a:p>
                  </a:txBody>
                  <a:tcPr marL="59961" marR="59961" marT="29980" marB="29980"/>
                </a:tc>
                <a:tc>
                  <a:txBody>
                    <a:bodyPr/>
                    <a:lstStyle/>
                    <a:p>
                      <a:r>
                        <a:rPr lang="en-US" sz="900" dirty="0"/>
                        <a:t>N</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548658403"/>
                  </a:ext>
                </a:extLst>
              </a:tr>
            </a:tbl>
          </a:graphicData>
        </a:graphic>
      </p:graphicFrame>
      <p:sp>
        <p:nvSpPr>
          <p:cNvPr id="4" name="Right Arrow 3">
            <a:extLst>
              <a:ext uri="{FF2B5EF4-FFF2-40B4-BE49-F238E27FC236}">
                <a16:creationId xmlns:a16="http://schemas.microsoft.com/office/drawing/2014/main" id="{48734E4D-7394-B4E9-5064-AF6B741C3BDF}"/>
              </a:ext>
            </a:extLst>
          </p:cNvPr>
          <p:cNvSpPr/>
          <p:nvPr/>
        </p:nvSpPr>
        <p:spPr>
          <a:xfrm>
            <a:off x="9119354" y="3059036"/>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5" name="Right Arrow 4">
            <a:extLst>
              <a:ext uri="{FF2B5EF4-FFF2-40B4-BE49-F238E27FC236}">
                <a16:creationId xmlns:a16="http://schemas.microsoft.com/office/drawing/2014/main" id="{C28F0A22-8AAE-2A5A-C175-77DA342048F8}"/>
              </a:ext>
            </a:extLst>
          </p:cNvPr>
          <p:cNvSpPr/>
          <p:nvPr/>
        </p:nvSpPr>
        <p:spPr>
          <a:xfrm>
            <a:off x="11166560" y="3059036"/>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6" name="TextBox 5">
            <a:extLst>
              <a:ext uri="{FF2B5EF4-FFF2-40B4-BE49-F238E27FC236}">
                <a16:creationId xmlns:a16="http://schemas.microsoft.com/office/drawing/2014/main" id="{323A6CA0-C131-A5BB-5086-D12493F8CDB1}"/>
              </a:ext>
            </a:extLst>
          </p:cNvPr>
          <p:cNvSpPr txBox="1"/>
          <p:nvPr/>
        </p:nvSpPr>
        <p:spPr>
          <a:xfrm>
            <a:off x="11142697" y="3532003"/>
            <a:ext cx="763351" cy="233590"/>
          </a:xfrm>
          <a:prstGeom prst="rect">
            <a:avLst/>
          </a:prstGeom>
          <a:noFill/>
        </p:spPr>
        <p:txBody>
          <a:bodyPr wrap="none" rtlCol="0">
            <a:spAutoFit/>
          </a:bodyPr>
          <a:lstStyle/>
          <a:p>
            <a:r>
              <a:rPr lang="en-US" sz="918" dirty="0"/>
              <a:t>Edge_index</a:t>
            </a:r>
          </a:p>
        </p:txBody>
      </p:sp>
      <p:sp>
        <p:nvSpPr>
          <p:cNvPr id="7" name="Oval 6">
            <a:extLst>
              <a:ext uri="{FF2B5EF4-FFF2-40B4-BE49-F238E27FC236}">
                <a16:creationId xmlns:a16="http://schemas.microsoft.com/office/drawing/2014/main" id="{1755819A-5DB5-ACC7-E144-DD0DB45B54D6}"/>
              </a:ext>
            </a:extLst>
          </p:cNvPr>
          <p:cNvSpPr/>
          <p:nvPr/>
        </p:nvSpPr>
        <p:spPr>
          <a:xfrm>
            <a:off x="731847" y="2690225"/>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1</a:t>
            </a:r>
          </a:p>
        </p:txBody>
      </p:sp>
      <p:sp>
        <p:nvSpPr>
          <p:cNvPr id="8" name="Oval 7">
            <a:extLst>
              <a:ext uri="{FF2B5EF4-FFF2-40B4-BE49-F238E27FC236}">
                <a16:creationId xmlns:a16="http://schemas.microsoft.com/office/drawing/2014/main" id="{5BBB2E48-72E7-D6CD-F4F1-E4395A1790E6}"/>
              </a:ext>
            </a:extLst>
          </p:cNvPr>
          <p:cNvSpPr/>
          <p:nvPr/>
        </p:nvSpPr>
        <p:spPr>
          <a:xfrm>
            <a:off x="1686507" y="2523156"/>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2</a:t>
            </a:r>
          </a:p>
        </p:txBody>
      </p:sp>
      <p:sp>
        <p:nvSpPr>
          <p:cNvPr id="9" name="Oval 8">
            <a:extLst>
              <a:ext uri="{FF2B5EF4-FFF2-40B4-BE49-F238E27FC236}">
                <a16:creationId xmlns:a16="http://schemas.microsoft.com/office/drawing/2014/main" id="{80DE2BD2-973C-8BA7-E6B6-41E51BCD766B}"/>
              </a:ext>
            </a:extLst>
          </p:cNvPr>
          <p:cNvSpPr/>
          <p:nvPr/>
        </p:nvSpPr>
        <p:spPr>
          <a:xfrm>
            <a:off x="1686507" y="4615917"/>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M</a:t>
            </a:r>
          </a:p>
        </p:txBody>
      </p:sp>
      <p:sp>
        <p:nvSpPr>
          <p:cNvPr id="10" name="Oval 9">
            <a:extLst>
              <a:ext uri="{FF2B5EF4-FFF2-40B4-BE49-F238E27FC236}">
                <a16:creationId xmlns:a16="http://schemas.microsoft.com/office/drawing/2014/main" id="{964FEEFB-9499-3FBE-38C3-996CD27CC255}"/>
              </a:ext>
            </a:extLst>
          </p:cNvPr>
          <p:cNvSpPr/>
          <p:nvPr/>
        </p:nvSpPr>
        <p:spPr>
          <a:xfrm>
            <a:off x="1686507" y="3380860"/>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10</a:t>
            </a:r>
          </a:p>
        </p:txBody>
      </p:sp>
      <p:sp>
        <p:nvSpPr>
          <p:cNvPr id="11" name="Oval 10">
            <a:extLst>
              <a:ext uri="{FF2B5EF4-FFF2-40B4-BE49-F238E27FC236}">
                <a16:creationId xmlns:a16="http://schemas.microsoft.com/office/drawing/2014/main" id="{16BFB862-E021-C91F-8079-B330015E668A}"/>
              </a:ext>
            </a:extLst>
          </p:cNvPr>
          <p:cNvSpPr/>
          <p:nvPr/>
        </p:nvSpPr>
        <p:spPr>
          <a:xfrm>
            <a:off x="731847" y="3993199"/>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N</a:t>
            </a:r>
          </a:p>
        </p:txBody>
      </p:sp>
      <p:cxnSp>
        <p:nvCxnSpPr>
          <p:cNvPr id="12" name="Straight Connector 11">
            <a:extLst>
              <a:ext uri="{FF2B5EF4-FFF2-40B4-BE49-F238E27FC236}">
                <a16:creationId xmlns:a16="http://schemas.microsoft.com/office/drawing/2014/main" id="{9A4D7A98-6FB4-E308-4AC8-0690C965C594}"/>
              </a:ext>
            </a:extLst>
          </p:cNvPr>
          <p:cNvCxnSpPr>
            <a:cxnSpLocks/>
            <a:stCxn id="7" idx="6"/>
            <a:endCxn id="8" idx="2"/>
          </p:cNvCxnSpPr>
          <p:nvPr/>
        </p:nvCxnSpPr>
        <p:spPr>
          <a:xfrm flipV="1">
            <a:off x="1091847" y="2703156"/>
            <a:ext cx="594660" cy="16706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F7FC1E-FF23-A16D-F40D-4576D70157A1}"/>
              </a:ext>
            </a:extLst>
          </p:cNvPr>
          <p:cNvCxnSpPr>
            <a:cxnSpLocks/>
            <a:stCxn id="11" idx="6"/>
            <a:endCxn id="10" idx="2"/>
          </p:cNvCxnSpPr>
          <p:nvPr/>
        </p:nvCxnSpPr>
        <p:spPr>
          <a:xfrm flipV="1">
            <a:off x="1091847" y="3560860"/>
            <a:ext cx="594660" cy="61233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3A8A98-FBF7-0B28-8327-1E4C94ACECF7}"/>
              </a:ext>
            </a:extLst>
          </p:cNvPr>
          <p:cNvCxnSpPr>
            <a:cxnSpLocks/>
            <a:stCxn id="7" idx="6"/>
            <a:endCxn id="10" idx="2"/>
          </p:cNvCxnSpPr>
          <p:nvPr/>
        </p:nvCxnSpPr>
        <p:spPr>
          <a:xfrm>
            <a:off x="1091847" y="2870225"/>
            <a:ext cx="594660" cy="690635"/>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15D35F0-5D02-C3F8-6461-CFA14E5C9BAF}"/>
              </a:ext>
            </a:extLst>
          </p:cNvPr>
          <p:cNvCxnSpPr>
            <a:cxnSpLocks/>
            <a:stCxn id="16" idx="6"/>
            <a:endCxn id="9" idx="2"/>
          </p:cNvCxnSpPr>
          <p:nvPr/>
        </p:nvCxnSpPr>
        <p:spPr>
          <a:xfrm>
            <a:off x="1091847" y="3399641"/>
            <a:ext cx="594660" cy="1396276"/>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68A11DB4-31B4-5399-32B6-817BC0F811DD}"/>
              </a:ext>
            </a:extLst>
          </p:cNvPr>
          <p:cNvSpPr/>
          <p:nvPr/>
        </p:nvSpPr>
        <p:spPr>
          <a:xfrm>
            <a:off x="731847" y="3219641"/>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2</a:t>
            </a:r>
          </a:p>
        </p:txBody>
      </p:sp>
      <p:cxnSp>
        <p:nvCxnSpPr>
          <p:cNvPr id="17" name="Straight Connector 16">
            <a:extLst>
              <a:ext uri="{FF2B5EF4-FFF2-40B4-BE49-F238E27FC236}">
                <a16:creationId xmlns:a16="http://schemas.microsoft.com/office/drawing/2014/main" id="{F64B0DA2-0DB1-E44E-1D09-F334304242D8}"/>
              </a:ext>
            </a:extLst>
          </p:cNvPr>
          <p:cNvCxnSpPr>
            <a:cxnSpLocks/>
            <a:stCxn id="16" idx="6"/>
            <a:endCxn id="8" idx="2"/>
          </p:cNvCxnSpPr>
          <p:nvPr/>
        </p:nvCxnSpPr>
        <p:spPr>
          <a:xfrm flipV="1">
            <a:off x="1091847" y="2703156"/>
            <a:ext cx="594660" cy="696485"/>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C51FE6A-82AE-586D-6AD5-BE3515A2B522}"/>
              </a:ext>
            </a:extLst>
          </p:cNvPr>
          <p:cNvCxnSpPr>
            <a:cxnSpLocks/>
            <a:stCxn id="16" idx="6"/>
            <a:endCxn id="10" idx="2"/>
          </p:cNvCxnSpPr>
          <p:nvPr/>
        </p:nvCxnSpPr>
        <p:spPr>
          <a:xfrm>
            <a:off x="1091847" y="3399641"/>
            <a:ext cx="594660" cy="16121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671EBC17-3F15-3C3A-BAA0-8227BC093ECC}"/>
              </a:ext>
            </a:extLst>
          </p:cNvPr>
          <p:cNvSpPr/>
          <p:nvPr/>
        </p:nvSpPr>
        <p:spPr>
          <a:xfrm>
            <a:off x="1686507" y="3981477"/>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15</a:t>
            </a:r>
          </a:p>
        </p:txBody>
      </p:sp>
      <p:sp>
        <p:nvSpPr>
          <p:cNvPr id="20" name="Oval 19">
            <a:extLst>
              <a:ext uri="{FF2B5EF4-FFF2-40B4-BE49-F238E27FC236}">
                <a16:creationId xmlns:a16="http://schemas.microsoft.com/office/drawing/2014/main" id="{018E3358-7F3D-DB40-F823-F2BF375CFF73}"/>
              </a:ext>
            </a:extLst>
          </p:cNvPr>
          <p:cNvSpPr/>
          <p:nvPr/>
        </p:nvSpPr>
        <p:spPr>
          <a:xfrm>
            <a:off x="1686507" y="1959864"/>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a:t>
            </a:r>
          </a:p>
        </p:txBody>
      </p:sp>
      <p:cxnSp>
        <p:nvCxnSpPr>
          <p:cNvPr id="21" name="Straight Connector 20">
            <a:extLst>
              <a:ext uri="{FF2B5EF4-FFF2-40B4-BE49-F238E27FC236}">
                <a16:creationId xmlns:a16="http://schemas.microsoft.com/office/drawing/2014/main" id="{4BA2D2D0-1F92-28A2-035F-44EFB8655F26}"/>
              </a:ext>
            </a:extLst>
          </p:cNvPr>
          <p:cNvCxnSpPr>
            <a:cxnSpLocks/>
            <a:stCxn id="16" idx="6"/>
            <a:endCxn id="20" idx="2"/>
          </p:cNvCxnSpPr>
          <p:nvPr/>
        </p:nvCxnSpPr>
        <p:spPr>
          <a:xfrm flipV="1">
            <a:off x="1091847" y="2139864"/>
            <a:ext cx="594660" cy="1259777"/>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0ECF95-7548-F5FE-8146-0D9532820400}"/>
              </a:ext>
            </a:extLst>
          </p:cNvPr>
          <p:cNvCxnSpPr>
            <a:cxnSpLocks/>
            <a:stCxn id="7" idx="6"/>
            <a:endCxn id="20" idx="2"/>
          </p:cNvCxnSpPr>
          <p:nvPr/>
        </p:nvCxnSpPr>
        <p:spPr>
          <a:xfrm flipV="1">
            <a:off x="1091847" y="2139864"/>
            <a:ext cx="594660" cy="730361"/>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733BB7-2617-1F54-D6B2-D158D8CD799B}"/>
              </a:ext>
            </a:extLst>
          </p:cNvPr>
          <p:cNvCxnSpPr>
            <a:cxnSpLocks/>
            <a:stCxn id="11" idx="6"/>
            <a:endCxn id="8" idx="2"/>
          </p:cNvCxnSpPr>
          <p:nvPr/>
        </p:nvCxnSpPr>
        <p:spPr>
          <a:xfrm flipV="1">
            <a:off x="1091847" y="2703156"/>
            <a:ext cx="594660" cy="1470043"/>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ECF4075-905D-6EC5-3396-D6AB926EE92A}"/>
              </a:ext>
            </a:extLst>
          </p:cNvPr>
          <p:cNvCxnSpPr>
            <a:cxnSpLocks/>
            <a:stCxn id="7" idx="6"/>
            <a:endCxn id="19" idx="2"/>
          </p:cNvCxnSpPr>
          <p:nvPr/>
        </p:nvCxnSpPr>
        <p:spPr>
          <a:xfrm>
            <a:off x="1091847" y="2870225"/>
            <a:ext cx="594660" cy="1291252"/>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E1B973F-AF04-F92D-0D3A-74B237244929}"/>
              </a:ext>
            </a:extLst>
          </p:cNvPr>
          <p:cNvSpPr txBox="1"/>
          <p:nvPr/>
        </p:nvSpPr>
        <p:spPr>
          <a:xfrm rot="5400000">
            <a:off x="865103" y="3735154"/>
            <a:ext cx="109004" cy="153888"/>
          </a:xfrm>
          <a:prstGeom prst="rect">
            <a:avLst/>
          </a:prstGeom>
          <a:noFill/>
        </p:spPr>
        <p:txBody>
          <a:bodyPr wrap="none" lIns="0" tIns="0" rIns="0" bIns="0" rtlCol="0">
            <a:spAutoFit/>
          </a:bodyPr>
          <a:lstStyle/>
          <a:p>
            <a:r>
              <a:rPr lang="en-US" sz="1000" b="1" dirty="0">
                <a:solidFill>
                  <a:schemeClr val="tx1">
                    <a:lumMod val="65000"/>
                    <a:lumOff val="35000"/>
                  </a:schemeClr>
                </a:solidFill>
              </a:rPr>
              <a:t>…</a:t>
            </a:r>
          </a:p>
        </p:txBody>
      </p:sp>
      <p:sp>
        <p:nvSpPr>
          <p:cNvPr id="26" name="TextBox 25">
            <a:extLst>
              <a:ext uri="{FF2B5EF4-FFF2-40B4-BE49-F238E27FC236}">
                <a16:creationId xmlns:a16="http://schemas.microsoft.com/office/drawing/2014/main" id="{E3161F21-87C2-BD00-732E-325F2A6B941F}"/>
              </a:ext>
            </a:extLst>
          </p:cNvPr>
          <p:cNvSpPr txBox="1"/>
          <p:nvPr/>
        </p:nvSpPr>
        <p:spPr>
          <a:xfrm rot="5400000">
            <a:off x="1882732" y="3100381"/>
            <a:ext cx="109004" cy="153888"/>
          </a:xfrm>
          <a:prstGeom prst="rect">
            <a:avLst/>
          </a:prstGeom>
          <a:noFill/>
        </p:spPr>
        <p:txBody>
          <a:bodyPr wrap="none" lIns="0" tIns="0" rIns="0" bIns="0" rtlCol="0">
            <a:spAutoFit/>
          </a:bodyPr>
          <a:lstStyle/>
          <a:p>
            <a:r>
              <a:rPr lang="en-US" sz="1000" b="1" dirty="0">
                <a:solidFill>
                  <a:schemeClr val="tx1">
                    <a:lumMod val="65000"/>
                    <a:lumOff val="35000"/>
                  </a:schemeClr>
                </a:solidFill>
              </a:rPr>
              <a:t>…</a:t>
            </a:r>
          </a:p>
        </p:txBody>
      </p:sp>
      <p:sp>
        <p:nvSpPr>
          <p:cNvPr id="29" name="TextBox 28">
            <a:extLst>
              <a:ext uri="{FF2B5EF4-FFF2-40B4-BE49-F238E27FC236}">
                <a16:creationId xmlns:a16="http://schemas.microsoft.com/office/drawing/2014/main" id="{E9617928-4579-4BDD-AF6A-7ECC99EF757B}"/>
              </a:ext>
            </a:extLst>
          </p:cNvPr>
          <p:cNvSpPr txBox="1"/>
          <p:nvPr/>
        </p:nvSpPr>
        <p:spPr>
          <a:xfrm>
            <a:off x="540069" y="2281113"/>
            <a:ext cx="570990" cy="276999"/>
          </a:xfrm>
          <a:prstGeom prst="rect">
            <a:avLst/>
          </a:prstGeom>
          <a:noFill/>
        </p:spPr>
        <p:txBody>
          <a:bodyPr wrap="none" rtlCol="0">
            <a:spAutoFit/>
          </a:bodyPr>
          <a:lstStyle/>
          <a:p>
            <a:r>
              <a:rPr lang="en-US" sz="1200" dirty="0"/>
              <a:t>Users</a:t>
            </a:r>
          </a:p>
        </p:txBody>
      </p:sp>
      <p:sp>
        <p:nvSpPr>
          <p:cNvPr id="30" name="TextBox 29">
            <a:extLst>
              <a:ext uri="{FF2B5EF4-FFF2-40B4-BE49-F238E27FC236}">
                <a16:creationId xmlns:a16="http://schemas.microsoft.com/office/drawing/2014/main" id="{95C034E2-D695-AC19-1CBE-6F89F21E5E85}"/>
              </a:ext>
            </a:extLst>
          </p:cNvPr>
          <p:cNvSpPr txBox="1"/>
          <p:nvPr/>
        </p:nvSpPr>
        <p:spPr>
          <a:xfrm>
            <a:off x="1533405" y="5034810"/>
            <a:ext cx="562205" cy="276999"/>
          </a:xfrm>
          <a:prstGeom prst="rect">
            <a:avLst/>
          </a:prstGeom>
          <a:noFill/>
        </p:spPr>
        <p:txBody>
          <a:bodyPr wrap="none" rtlCol="0">
            <a:spAutoFit/>
          </a:bodyPr>
          <a:lstStyle/>
          <a:p>
            <a:r>
              <a:rPr lang="en-US" sz="1200" dirty="0"/>
              <a:t>Items</a:t>
            </a:r>
          </a:p>
        </p:txBody>
      </p:sp>
      <p:sp>
        <p:nvSpPr>
          <p:cNvPr id="31" name="TextBox 30">
            <a:extLst>
              <a:ext uri="{FF2B5EF4-FFF2-40B4-BE49-F238E27FC236}">
                <a16:creationId xmlns:a16="http://schemas.microsoft.com/office/drawing/2014/main" id="{6070909F-112A-3CEC-A904-6F26EBCEED6F}"/>
              </a:ext>
            </a:extLst>
          </p:cNvPr>
          <p:cNvSpPr txBox="1"/>
          <p:nvPr/>
        </p:nvSpPr>
        <p:spPr>
          <a:xfrm>
            <a:off x="903553" y="4659415"/>
            <a:ext cx="634020" cy="276999"/>
          </a:xfrm>
          <a:prstGeom prst="rect">
            <a:avLst/>
          </a:prstGeom>
          <a:noFill/>
        </p:spPr>
        <p:txBody>
          <a:bodyPr wrap="none" rtlCol="0">
            <a:spAutoFit/>
          </a:bodyPr>
          <a:lstStyle/>
          <a:p>
            <a:r>
              <a:rPr lang="en-US" sz="1200" dirty="0"/>
              <a:t>ratings</a:t>
            </a:r>
          </a:p>
        </p:txBody>
      </p:sp>
      <p:graphicFrame>
        <p:nvGraphicFramePr>
          <p:cNvPr id="32" name="Table 31">
            <a:extLst>
              <a:ext uri="{FF2B5EF4-FFF2-40B4-BE49-F238E27FC236}">
                <a16:creationId xmlns:a16="http://schemas.microsoft.com/office/drawing/2014/main" id="{53DE31D3-AFA2-EAFD-5EFA-F20BCCA3E671}"/>
              </a:ext>
            </a:extLst>
          </p:cNvPr>
          <p:cNvGraphicFramePr>
            <a:graphicFrameLocks noGrp="1"/>
          </p:cNvGraphicFramePr>
          <p:nvPr/>
        </p:nvGraphicFramePr>
        <p:xfrm>
          <a:off x="2695226" y="1874681"/>
          <a:ext cx="1614054" cy="2731476"/>
        </p:xfrm>
        <a:graphic>
          <a:graphicData uri="http://schemas.openxmlformats.org/drawingml/2006/table">
            <a:tbl>
              <a:tblPr firstRow="1" bandRow="1">
                <a:tableStyleId>{1E171933-4619-4E11-9A3F-F7608DF75F80}</a:tableStyleId>
              </a:tblPr>
              <a:tblGrid>
                <a:gridCol w="538018">
                  <a:extLst>
                    <a:ext uri="{9D8B030D-6E8A-4147-A177-3AD203B41FA5}">
                      <a16:colId xmlns:a16="http://schemas.microsoft.com/office/drawing/2014/main" val="483130676"/>
                    </a:ext>
                  </a:extLst>
                </a:gridCol>
                <a:gridCol w="538018">
                  <a:extLst>
                    <a:ext uri="{9D8B030D-6E8A-4147-A177-3AD203B41FA5}">
                      <a16:colId xmlns:a16="http://schemas.microsoft.com/office/drawing/2014/main" val="3068890240"/>
                    </a:ext>
                  </a:extLst>
                </a:gridCol>
                <a:gridCol w="538018">
                  <a:extLst>
                    <a:ext uri="{9D8B030D-6E8A-4147-A177-3AD203B41FA5}">
                      <a16:colId xmlns:a16="http://schemas.microsoft.com/office/drawing/2014/main" val="1070281204"/>
                    </a:ext>
                  </a:extLst>
                </a:gridCol>
              </a:tblGrid>
              <a:tr h="216876">
                <a:tc>
                  <a:txBody>
                    <a:bodyPr/>
                    <a:lstStyle/>
                    <a:p>
                      <a:r>
                        <a:rPr lang="en-US" sz="800" dirty="0"/>
                        <a:t>User ID</a:t>
                      </a:r>
                    </a:p>
                  </a:txBody>
                  <a:tcPr/>
                </a:tc>
                <a:tc>
                  <a:txBody>
                    <a:bodyPr/>
                    <a:lstStyle/>
                    <a:p>
                      <a:r>
                        <a:rPr lang="en-US" sz="800" dirty="0"/>
                        <a:t>Item ID</a:t>
                      </a:r>
                    </a:p>
                  </a:txBody>
                  <a:tcPr/>
                </a:tc>
                <a:tc>
                  <a:txBody>
                    <a:bodyPr/>
                    <a:lstStyle/>
                    <a:p>
                      <a:r>
                        <a:rPr lang="en-US" sz="800" dirty="0"/>
                        <a:t>Rating</a:t>
                      </a:r>
                    </a:p>
                  </a:txBody>
                  <a:tcPr/>
                </a:tc>
                <a:extLst>
                  <a:ext uri="{0D108BD9-81ED-4DB2-BD59-A6C34878D82A}">
                    <a16:rowId xmlns:a16="http://schemas.microsoft.com/office/drawing/2014/main" val="3669101357"/>
                  </a:ext>
                </a:extLst>
              </a:tr>
              <a:tr h="214347">
                <a:tc>
                  <a:txBody>
                    <a:bodyPr/>
                    <a:lstStyle/>
                    <a:p>
                      <a:r>
                        <a:rPr lang="en-US" sz="900" dirty="0"/>
                        <a:t>1</a:t>
                      </a:r>
                    </a:p>
                  </a:txBody>
                  <a:tcPr/>
                </a:tc>
                <a:tc>
                  <a:txBody>
                    <a:bodyPr/>
                    <a:lstStyle/>
                    <a:p>
                      <a:r>
                        <a:rPr lang="en-US" sz="900" dirty="0"/>
                        <a:t>1</a:t>
                      </a:r>
                    </a:p>
                  </a:txBody>
                  <a:tcPr/>
                </a:tc>
                <a:tc>
                  <a:txBody>
                    <a:bodyPr/>
                    <a:lstStyle/>
                    <a:p>
                      <a:r>
                        <a:rPr lang="en-US" sz="900" dirty="0"/>
                        <a:t>4</a:t>
                      </a:r>
                    </a:p>
                  </a:txBody>
                  <a:tcPr/>
                </a:tc>
                <a:extLst>
                  <a:ext uri="{0D108BD9-81ED-4DB2-BD59-A6C34878D82A}">
                    <a16:rowId xmlns:a16="http://schemas.microsoft.com/office/drawing/2014/main" val="3192555688"/>
                  </a:ext>
                </a:extLst>
              </a:tr>
              <a:tr h="214347">
                <a:tc>
                  <a:txBody>
                    <a:bodyPr/>
                    <a:lstStyle/>
                    <a:p>
                      <a:r>
                        <a:rPr lang="en-US" sz="900" dirty="0"/>
                        <a:t>1</a:t>
                      </a:r>
                    </a:p>
                  </a:txBody>
                  <a:tcPr/>
                </a:tc>
                <a:tc>
                  <a:txBody>
                    <a:bodyPr/>
                    <a:lstStyle/>
                    <a:p>
                      <a:r>
                        <a:rPr lang="en-US" sz="900" dirty="0"/>
                        <a:t>2</a:t>
                      </a:r>
                    </a:p>
                  </a:txBody>
                  <a:tcPr/>
                </a:tc>
                <a:tc>
                  <a:txBody>
                    <a:bodyPr/>
                    <a:lstStyle/>
                    <a:p>
                      <a:r>
                        <a:rPr lang="en-US" sz="900" dirty="0"/>
                        <a:t>5</a:t>
                      </a:r>
                    </a:p>
                  </a:txBody>
                  <a:tcPr/>
                </a:tc>
                <a:extLst>
                  <a:ext uri="{0D108BD9-81ED-4DB2-BD59-A6C34878D82A}">
                    <a16:rowId xmlns:a16="http://schemas.microsoft.com/office/drawing/2014/main" val="3467404355"/>
                  </a:ext>
                </a:extLst>
              </a:tr>
              <a:tr h="214347">
                <a:tc>
                  <a:txBody>
                    <a:bodyPr/>
                    <a:lstStyle/>
                    <a:p>
                      <a:r>
                        <a:rPr lang="en-US" sz="900" dirty="0"/>
                        <a:t>1</a:t>
                      </a:r>
                    </a:p>
                  </a:txBody>
                  <a:tcPr/>
                </a:tc>
                <a:tc>
                  <a:txBody>
                    <a:bodyPr/>
                    <a:lstStyle/>
                    <a:p>
                      <a:r>
                        <a:rPr lang="en-US" sz="900" dirty="0"/>
                        <a:t>10</a:t>
                      </a:r>
                    </a:p>
                  </a:txBody>
                  <a:tcPr/>
                </a:tc>
                <a:tc>
                  <a:txBody>
                    <a:bodyPr/>
                    <a:lstStyle/>
                    <a:p>
                      <a:r>
                        <a:rPr lang="en-US" sz="900" dirty="0"/>
                        <a:t>3</a:t>
                      </a:r>
                    </a:p>
                  </a:txBody>
                  <a:tcPr/>
                </a:tc>
                <a:extLst>
                  <a:ext uri="{0D108BD9-81ED-4DB2-BD59-A6C34878D82A}">
                    <a16:rowId xmlns:a16="http://schemas.microsoft.com/office/drawing/2014/main" val="1588549860"/>
                  </a:ext>
                </a:extLst>
              </a:tr>
              <a:tr h="214347">
                <a:tc>
                  <a:txBody>
                    <a:bodyPr/>
                    <a:lstStyle/>
                    <a:p>
                      <a:r>
                        <a:rPr lang="en-US" sz="900" dirty="0"/>
                        <a:t>1</a:t>
                      </a:r>
                    </a:p>
                  </a:txBody>
                  <a:tcPr/>
                </a:tc>
                <a:tc>
                  <a:txBody>
                    <a:bodyPr/>
                    <a:lstStyle/>
                    <a:p>
                      <a:r>
                        <a:rPr lang="en-US" sz="900" dirty="0"/>
                        <a:t>15</a:t>
                      </a:r>
                    </a:p>
                  </a:txBody>
                  <a:tcPr/>
                </a:tc>
                <a:tc>
                  <a:txBody>
                    <a:bodyPr/>
                    <a:lstStyle/>
                    <a:p>
                      <a:r>
                        <a:rPr lang="en-US" sz="900" dirty="0"/>
                        <a:t>2</a:t>
                      </a:r>
                    </a:p>
                  </a:txBody>
                  <a:tcPr/>
                </a:tc>
                <a:extLst>
                  <a:ext uri="{0D108BD9-81ED-4DB2-BD59-A6C34878D82A}">
                    <a16:rowId xmlns:a16="http://schemas.microsoft.com/office/drawing/2014/main" val="2066552466"/>
                  </a:ext>
                </a:extLst>
              </a:tr>
              <a:tr h="214347">
                <a:tc>
                  <a:txBody>
                    <a:bodyPr/>
                    <a:lstStyle/>
                    <a:p>
                      <a:r>
                        <a:rPr lang="en-US" sz="900" dirty="0"/>
                        <a:t>2</a:t>
                      </a:r>
                    </a:p>
                  </a:txBody>
                  <a:tcPr/>
                </a:tc>
                <a:tc>
                  <a:txBody>
                    <a:bodyPr/>
                    <a:lstStyle/>
                    <a:p>
                      <a:r>
                        <a:rPr lang="en-US" sz="900" dirty="0"/>
                        <a:t>1</a:t>
                      </a:r>
                    </a:p>
                  </a:txBody>
                  <a:tcPr/>
                </a:tc>
                <a:tc>
                  <a:txBody>
                    <a:bodyPr/>
                    <a:lstStyle/>
                    <a:p>
                      <a:r>
                        <a:rPr lang="en-US" sz="900" dirty="0"/>
                        <a:t>5</a:t>
                      </a:r>
                    </a:p>
                  </a:txBody>
                  <a:tcPr/>
                </a:tc>
                <a:extLst>
                  <a:ext uri="{0D108BD9-81ED-4DB2-BD59-A6C34878D82A}">
                    <a16:rowId xmlns:a16="http://schemas.microsoft.com/office/drawing/2014/main" val="531001759"/>
                  </a:ext>
                </a:extLst>
              </a:tr>
              <a:tr h="214347">
                <a:tc>
                  <a:txBody>
                    <a:bodyPr/>
                    <a:lstStyle/>
                    <a:p>
                      <a:r>
                        <a:rPr lang="en-US" sz="900" dirty="0"/>
                        <a:t>2</a:t>
                      </a:r>
                    </a:p>
                  </a:txBody>
                  <a:tcPr/>
                </a:tc>
                <a:tc>
                  <a:txBody>
                    <a:bodyPr/>
                    <a:lstStyle/>
                    <a:p>
                      <a:r>
                        <a:rPr lang="en-US" sz="900" dirty="0"/>
                        <a:t>2</a:t>
                      </a:r>
                    </a:p>
                  </a:txBody>
                  <a:tcPr/>
                </a:tc>
                <a:tc>
                  <a:txBody>
                    <a:bodyPr/>
                    <a:lstStyle/>
                    <a:p>
                      <a:r>
                        <a:rPr lang="en-US" sz="900" dirty="0"/>
                        <a:t>3</a:t>
                      </a:r>
                    </a:p>
                  </a:txBody>
                  <a:tcPr/>
                </a:tc>
                <a:extLst>
                  <a:ext uri="{0D108BD9-81ED-4DB2-BD59-A6C34878D82A}">
                    <a16:rowId xmlns:a16="http://schemas.microsoft.com/office/drawing/2014/main" val="3912366256"/>
                  </a:ext>
                </a:extLst>
              </a:tr>
              <a:tr h="214347">
                <a:tc>
                  <a:txBody>
                    <a:bodyPr/>
                    <a:lstStyle/>
                    <a:p>
                      <a:r>
                        <a:rPr lang="en-US" sz="900" dirty="0"/>
                        <a:t>2</a:t>
                      </a:r>
                    </a:p>
                  </a:txBody>
                  <a:tcPr/>
                </a:tc>
                <a:tc>
                  <a:txBody>
                    <a:bodyPr/>
                    <a:lstStyle/>
                    <a:p>
                      <a:r>
                        <a:rPr lang="en-US" sz="900" dirty="0"/>
                        <a:t>10</a:t>
                      </a:r>
                    </a:p>
                  </a:txBody>
                  <a:tcPr/>
                </a:tc>
                <a:tc>
                  <a:txBody>
                    <a:bodyPr/>
                    <a:lstStyle/>
                    <a:p>
                      <a:r>
                        <a:rPr lang="en-US" sz="900" dirty="0"/>
                        <a:t>4</a:t>
                      </a:r>
                    </a:p>
                  </a:txBody>
                  <a:tcPr/>
                </a:tc>
                <a:extLst>
                  <a:ext uri="{0D108BD9-81ED-4DB2-BD59-A6C34878D82A}">
                    <a16:rowId xmlns:a16="http://schemas.microsoft.com/office/drawing/2014/main" val="36670132"/>
                  </a:ext>
                </a:extLst>
              </a:tr>
              <a:tr h="214347">
                <a:tc>
                  <a:txBody>
                    <a:bodyPr/>
                    <a:lstStyle/>
                    <a:p>
                      <a:r>
                        <a:rPr lang="en-US" sz="900" dirty="0"/>
                        <a:t>2</a:t>
                      </a:r>
                    </a:p>
                  </a:txBody>
                  <a:tcPr/>
                </a:tc>
                <a:tc>
                  <a:txBody>
                    <a:bodyPr/>
                    <a:lstStyle/>
                    <a:p>
                      <a:r>
                        <a:rPr lang="en-US" sz="900" dirty="0"/>
                        <a:t>M</a:t>
                      </a:r>
                    </a:p>
                  </a:txBody>
                  <a:tcPr/>
                </a:tc>
                <a:tc>
                  <a:txBody>
                    <a:bodyPr/>
                    <a:lstStyle/>
                    <a:p>
                      <a:r>
                        <a:rPr lang="en-US" sz="900" dirty="0"/>
                        <a:t>4</a:t>
                      </a:r>
                    </a:p>
                  </a:txBody>
                  <a:tcPr/>
                </a:tc>
                <a:extLst>
                  <a:ext uri="{0D108BD9-81ED-4DB2-BD59-A6C34878D82A}">
                    <a16:rowId xmlns:a16="http://schemas.microsoft.com/office/drawing/2014/main" val="2269225261"/>
                  </a:ext>
                </a:extLst>
              </a:tr>
              <a:tr h="214347">
                <a:tc>
                  <a:txBody>
                    <a:bodyPr/>
                    <a:lstStyle/>
                    <a:p>
                      <a:r>
                        <a:rPr lang="en-US" sz="900" dirty="0"/>
                        <a:t>…</a:t>
                      </a:r>
                    </a:p>
                  </a:txBody>
                  <a:tcPr/>
                </a:tc>
                <a:tc>
                  <a:txBody>
                    <a:bodyPr/>
                    <a:lstStyle/>
                    <a:p>
                      <a:endParaRPr lang="en-US" sz="900" dirty="0"/>
                    </a:p>
                  </a:txBody>
                  <a:tcPr/>
                </a:tc>
                <a:tc>
                  <a:txBody>
                    <a:bodyPr/>
                    <a:lstStyle/>
                    <a:p>
                      <a:endParaRPr lang="en-US" sz="900" dirty="0"/>
                    </a:p>
                  </a:txBody>
                  <a:tcPr/>
                </a:tc>
                <a:extLst>
                  <a:ext uri="{0D108BD9-81ED-4DB2-BD59-A6C34878D82A}">
                    <a16:rowId xmlns:a16="http://schemas.microsoft.com/office/drawing/2014/main" val="1976520357"/>
                  </a:ext>
                </a:extLst>
              </a:tr>
              <a:tr h="214347">
                <a:tc>
                  <a:txBody>
                    <a:bodyPr/>
                    <a:lstStyle/>
                    <a:p>
                      <a:r>
                        <a:rPr lang="en-US" sz="900" dirty="0"/>
                        <a:t>N</a:t>
                      </a:r>
                    </a:p>
                  </a:txBody>
                  <a:tcPr/>
                </a:tc>
                <a:tc>
                  <a:txBody>
                    <a:bodyPr/>
                    <a:lstStyle/>
                    <a:p>
                      <a:r>
                        <a:rPr lang="en-US" sz="900" dirty="0"/>
                        <a:t>2</a:t>
                      </a:r>
                    </a:p>
                  </a:txBody>
                  <a:tcPr/>
                </a:tc>
                <a:tc>
                  <a:txBody>
                    <a:bodyPr/>
                    <a:lstStyle/>
                    <a:p>
                      <a:r>
                        <a:rPr lang="en-US" sz="900" dirty="0"/>
                        <a:t>3</a:t>
                      </a:r>
                    </a:p>
                  </a:txBody>
                  <a:tcPr/>
                </a:tc>
                <a:extLst>
                  <a:ext uri="{0D108BD9-81ED-4DB2-BD59-A6C34878D82A}">
                    <a16:rowId xmlns:a16="http://schemas.microsoft.com/office/drawing/2014/main" val="3557562036"/>
                  </a:ext>
                </a:extLst>
              </a:tr>
              <a:tr h="214347">
                <a:tc>
                  <a:txBody>
                    <a:bodyPr/>
                    <a:lstStyle/>
                    <a:p>
                      <a:r>
                        <a:rPr lang="en-US" sz="900" dirty="0"/>
                        <a:t>N</a:t>
                      </a:r>
                    </a:p>
                  </a:txBody>
                  <a:tcPr/>
                </a:tc>
                <a:tc>
                  <a:txBody>
                    <a:bodyPr/>
                    <a:lstStyle/>
                    <a:p>
                      <a:r>
                        <a:rPr lang="en-US" sz="900" dirty="0"/>
                        <a:t>M</a:t>
                      </a:r>
                    </a:p>
                  </a:txBody>
                  <a:tcPr/>
                </a:tc>
                <a:tc>
                  <a:txBody>
                    <a:bodyPr/>
                    <a:lstStyle/>
                    <a:p>
                      <a:r>
                        <a:rPr lang="en-US" sz="900" dirty="0"/>
                        <a:t>4</a:t>
                      </a:r>
                    </a:p>
                  </a:txBody>
                  <a:tcPr/>
                </a:tc>
                <a:extLst>
                  <a:ext uri="{0D108BD9-81ED-4DB2-BD59-A6C34878D82A}">
                    <a16:rowId xmlns:a16="http://schemas.microsoft.com/office/drawing/2014/main" val="548658403"/>
                  </a:ext>
                </a:extLst>
              </a:tr>
            </a:tbl>
          </a:graphicData>
        </a:graphic>
      </p:graphicFrame>
      <p:sp>
        <p:nvSpPr>
          <p:cNvPr id="33" name="TextBox 32">
            <a:extLst>
              <a:ext uri="{FF2B5EF4-FFF2-40B4-BE49-F238E27FC236}">
                <a16:creationId xmlns:a16="http://schemas.microsoft.com/office/drawing/2014/main" id="{55B49BA4-0391-8E8D-AC85-86E333180C08}"/>
              </a:ext>
            </a:extLst>
          </p:cNvPr>
          <p:cNvSpPr txBox="1"/>
          <p:nvPr/>
        </p:nvSpPr>
        <p:spPr>
          <a:xfrm>
            <a:off x="2653381" y="1269734"/>
            <a:ext cx="1718868" cy="276999"/>
          </a:xfrm>
          <a:prstGeom prst="rect">
            <a:avLst/>
          </a:prstGeom>
          <a:noFill/>
        </p:spPr>
        <p:txBody>
          <a:bodyPr wrap="none" rtlCol="0">
            <a:spAutoFit/>
          </a:bodyPr>
          <a:lstStyle/>
          <a:p>
            <a:r>
              <a:rPr lang="en-US" sz="1200" b="1" dirty="0"/>
              <a:t>Interaction Matrix (IM)</a:t>
            </a:r>
          </a:p>
        </p:txBody>
      </p:sp>
      <p:sp>
        <p:nvSpPr>
          <p:cNvPr id="35" name="TextBox 34">
            <a:extLst>
              <a:ext uri="{FF2B5EF4-FFF2-40B4-BE49-F238E27FC236}">
                <a16:creationId xmlns:a16="http://schemas.microsoft.com/office/drawing/2014/main" id="{26796F8D-026F-397A-DC78-B6EDC30E250E}"/>
              </a:ext>
            </a:extLst>
          </p:cNvPr>
          <p:cNvSpPr txBox="1"/>
          <p:nvPr/>
        </p:nvSpPr>
        <p:spPr>
          <a:xfrm>
            <a:off x="742687" y="1269735"/>
            <a:ext cx="1266180" cy="276999"/>
          </a:xfrm>
          <a:prstGeom prst="rect">
            <a:avLst/>
          </a:prstGeom>
          <a:noFill/>
        </p:spPr>
        <p:txBody>
          <a:bodyPr wrap="none" rtlCol="0">
            <a:spAutoFit/>
          </a:bodyPr>
          <a:lstStyle>
            <a:defPPr>
              <a:defRPr lang="en-US"/>
            </a:defPPr>
            <a:lvl1pPr>
              <a:defRPr sz="1600" b="1"/>
            </a:lvl1pPr>
          </a:lstStyle>
          <a:p>
            <a:r>
              <a:rPr lang="en-US" sz="1200" dirty="0"/>
              <a:t>Bi-partite graph</a:t>
            </a:r>
          </a:p>
        </p:txBody>
      </p:sp>
      <p:cxnSp>
        <p:nvCxnSpPr>
          <p:cNvPr id="37" name="Straight Connector 36">
            <a:extLst>
              <a:ext uri="{FF2B5EF4-FFF2-40B4-BE49-F238E27FC236}">
                <a16:creationId xmlns:a16="http://schemas.microsoft.com/office/drawing/2014/main" id="{AD930FDD-4169-8735-C0DC-2A5E2138D040}"/>
              </a:ext>
            </a:extLst>
          </p:cNvPr>
          <p:cNvCxnSpPr>
            <a:cxnSpLocks/>
            <a:stCxn id="11" idx="6"/>
            <a:endCxn id="9" idx="2"/>
          </p:cNvCxnSpPr>
          <p:nvPr/>
        </p:nvCxnSpPr>
        <p:spPr>
          <a:xfrm>
            <a:off x="1091847" y="4173199"/>
            <a:ext cx="594660" cy="622718"/>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0" name="Right Arrow 39">
            <a:extLst>
              <a:ext uri="{FF2B5EF4-FFF2-40B4-BE49-F238E27FC236}">
                <a16:creationId xmlns:a16="http://schemas.microsoft.com/office/drawing/2014/main" id="{DCD6406E-2BDF-B85F-8B89-239DA92497CA}"/>
              </a:ext>
            </a:extLst>
          </p:cNvPr>
          <p:cNvSpPr/>
          <p:nvPr/>
        </p:nvSpPr>
        <p:spPr>
          <a:xfrm>
            <a:off x="2219457" y="3059036"/>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47" name="Right Arrow 46">
            <a:extLst>
              <a:ext uri="{FF2B5EF4-FFF2-40B4-BE49-F238E27FC236}">
                <a16:creationId xmlns:a16="http://schemas.microsoft.com/office/drawing/2014/main" id="{C2EFDAC6-3146-8735-45FF-CEE9EF4D2B3C}"/>
              </a:ext>
            </a:extLst>
          </p:cNvPr>
          <p:cNvSpPr/>
          <p:nvPr/>
        </p:nvSpPr>
        <p:spPr>
          <a:xfrm>
            <a:off x="5062498" y="3059036"/>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52" name="TextBox 51">
            <a:extLst>
              <a:ext uri="{FF2B5EF4-FFF2-40B4-BE49-F238E27FC236}">
                <a16:creationId xmlns:a16="http://schemas.microsoft.com/office/drawing/2014/main" id="{53F90C3C-F2B7-4EBE-DB60-8CC1469B9E18}"/>
              </a:ext>
            </a:extLst>
          </p:cNvPr>
          <p:cNvSpPr txBox="1"/>
          <p:nvPr/>
        </p:nvSpPr>
        <p:spPr>
          <a:xfrm>
            <a:off x="3289481" y="5403599"/>
            <a:ext cx="5757538" cy="369332"/>
          </a:xfrm>
          <a:prstGeom prst="rect">
            <a:avLst/>
          </a:prstGeom>
          <a:noFill/>
        </p:spPr>
        <p:txBody>
          <a:bodyPr wrap="none" rtlCol="0">
            <a:spAutoFit/>
          </a:bodyPr>
          <a:lstStyle/>
          <a:p>
            <a:r>
              <a:rPr lang="en-GB" dirty="0"/>
              <a:t>This is how today it works for bipartite graph based GCN.</a:t>
            </a:r>
          </a:p>
        </p:txBody>
      </p:sp>
    </p:spTree>
    <p:extLst>
      <p:ext uri="{BB962C8B-B14F-4D97-AF65-F5344CB8AC3E}">
        <p14:creationId xmlns:p14="http://schemas.microsoft.com/office/powerpoint/2010/main" val="4081889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Table 37">
            <a:extLst>
              <a:ext uri="{FF2B5EF4-FFF2-40B4-BE49-F238E27FC236}">
                <a16:creationId xmlns:a16="http://schemas.microsoft.com/office/drawing/2014/main" id="{026726DF-EB24-C0E8-C893-ADCAA59B3ADB}"/>
              </a:ext>
            </a:extLst>
          </p:cNvPr>
          <p:cNvGraphicFramePr>
            <a:graphicFrameLocks noGrp="1"/>
          </p:cNvGraphicFramePr>
          <p:nvPr/>
        </p:nvGraphicFramePr>
        <p:xfrm>
          <a:off x="6038637" y="1928819"/>
          <a:ext cx="2738736" cy="2656007"/>
        </p:xfrm>
        <a:graphic>
          <a:graphicData uri="http://schemas.openxmlformats.org/drawingml/2006/table">
            <a:tbl>
              <a:tblPr firstRow="1" bandRow="1">
                <a:tableStyleId>{5940675A-B579-460E-94D1-54222C63F5DA}</a:tableStyleId>
              </a:tblPr>
              <a:tblGrid>
                <a:gridCol w="304304">
                  <a:extLst>
                    <a:ext uri="{9D8B030D-6E8A-4147-A177-3AD203B41FA5}">
                      <a16:colId xmlns:a16="http://schemas.microsoft.com/office/drawing/2014/main" val="996543840"/>
                    </a:ext>
                  </a:extLst>
                </a:gridCol>
                <a:gridCol w="304304">
                  <a:extLst>
                    <a:ext uri="{9D8B030D-6E8A-4147-A177-3AD203B41FA5}">
                      <a16:colId xmlns:a16="http://schemas.microsoft.com/office/drawing/2014/main" val="1272046325"/>
                    </a:ext>
                  </a:extLst>
                </a:gridCol>
                <a:gridCol w="304304">
                  <a:extLst>
                    <a:ext uri="{9D8B030D-6E8A-4147-A177-3AD203B41FA5}">
                      <a16:colId xmlns:a16="http://schemas.microsoft.com/office/drawing/2014/main" val="177767155"/>
                    </a:ext>
                  </a:extLst>
                </a:gridCol>
                <a:gridCol w="304304">
                  <a:extLst>
                    <a:ext uri="{9D8B030D-6E8A-4147-A177-3AD203B41FA5}">
                      <a16:colId xmlns:a16="http://schemas.microsoft.com/office/drawing/2014/main" val="1205545574"/>
                    </a:ext>
                  </a:extLst>
                </a:gridCol>
                <a:gridCol w="304304">
                  <a:extLst>
                    <a:ext uri="{9D8B030D-6E8A-4147-A177-3AD203B41FA5}">
                      <a16:colId xmlns:a16="http://schemas.microsoft.com/office/drawing/2014/main" val="3465396647"/>
                    </a:ext>
                  </a:extLst>
                </a:gridCol>
                <a:gridCol w="304304">
                  <a:extLst>
                    <a:ext uri="{9D8B030D-6E8A-4147-A177-3AD203B41FA5}">
                      <a16:colId xmlns:a16="http://schemas.microsoft.com/office/drawing/2014/main" val="1912069340"/>
                    </a:ext>
                  </a:extLst>
                </a:gridCol>
                <a:gridCol w="304304">
                  <a:extLst>
                    <a:ext uri="{9D8B030D-6E8A-4147-A177-3AD203B41FA5}">
                      <a16:colId xmlns:a16="http://schemas.microsoft.com/office/drawing/2014/main" val="613988355"/>
                    </a:ext>
                  </a:extLst>
                </a:gridCol>
                <a:gridCol w="304304">
                  <a:extLst>
                    <a:ext uri="{9D8B030D-6E8A-4147-A177-3AD203B41FA5}">
                      <a16:colId xmlns:a16="http://schemas.microsoft.com/office/drawing/2014/main" val="1723316992"/>
                    </a:ext>
                  </a:extLst>
                </a:gridCol>
                <a:gridCol w="304304">
                  <a:extLst>
                    <a:ext uri="{9D8B030D-6E8A-4147-A177-3AD203B41FA5}">
                      <a16:colId xmlns:a16="http://schemas.microsoft.com/office/drawing/2014/main" val="3995093518"/>
                    </a:ext>
                  </a:extLst>
                </a:gridCol>
              </a:tblGrid>
              <a:tr h="306087">
                <a:tc>
                  <a:txBody>
                    <a:bodyPr/>
                    <a:lstStyle/>
                    <a:p>
                      <a:pPr algn="ctr"/>
                      <a:endParaRPr lang="en-US" sz="700" b="1" dirty="0">
                        <a:solidFill>
                          <a:schemeClr val="bg1"/>
                        </a:solidFill>
                      </a:endParaRPr>
                    </a:p>
                  </a:txBody>
                  <a:tcPr marL="59961" marR="59961" marT="29980" marB="29980" anchor="ctr">
                    <a:solidFill>
                      <a:schemeClr val="accent4"/>
                    </a:solidFill>
                  </a:tcPr>
                </a:tc>
                <a:tc>
                  <a:txBody>
                    <a:bodyPr/>
                    <a:lstStyle/>
                    <a:p>
                      <a:pPr algn="ctr"/>
                      <a:r>
                        <a:rPr lang="en-US" sz="700" b="1" dirty="0">
                          <a:solidFill>
                            <a:schemeClr val="bg1"/>
                          </a:solidFill>
                        </a:rPr>
                        <a:t>1</a:t>
                      </a:r>
                    </a:p>
                    <a:p>
                      <a:pPr algn="ctr"/>
                      <a:r>
                        <a:rPr lang="en-US" sz="700" b="1" dirty="0">
                          <a:solidFill>
                            <a:schemeClr val="bg1"/>
                          </a:solidFill>
                        </a:rPr>
                        <a:t>(1)</a:t>
                      </a:r>
                    </a:p>
                  </a:txBody>
                  <a:tcPr marL="59961" marR="59961" marT="29980" marB="29980" anchor="ctr">
                    <a:solidFill>
                      <a:schemeClr val="accent4"/>
                    </a:solidFill>
                  </a:tcPr>
                </a:tc>
                <a:tc>
                  <a:txBody>
                    <a:bodyPr/>
                    <a:lstStyle/>
                    <a:p>
                      <a:pPr algn="ctr"/>
                      <a:r>
                        <a:rPr lang="en-US" sz="700" b="1" dirty="0">
                          <a:solidFill>
                            <a:schemeClr val="bg1"/>
                          </a:solidFill>
                        </a:rPr>
                        <a:t>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700" b="1" dirty="0">
                          <a:solidFill>
                            <a:schemeClr val="bg1"/>
                          </a:solidFill>
                        </a:rPr>
                        <a:t>(2)</a:t>
                      </a:r>
                    </a:p>
                  </a:txBody>
                  <a:tcPr marL="59961" marR="59961" marT="29980" marB="29980" anchor="ctr">
                    <a:solidFill>
                      <a:schemeClr val="accent4"/>
                    </a:solidFill>
                  </a:tcPr>
                </a:tc>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700" b="1" dirty="0">
                          <a:solidFill>
                            <a:schemeClr val="bg1"/>
                          </a:solidFill>
                        </a:rPr>
                        <a:t>N </a:t>
                      </a:r>
                    </a:p>
                    <a:p>
                      <a:pPr algn="ctr"/>
                      <a:r>
                        <a:rPr lang="en-US" sz="700" b="1" dirty="0">
                          <a:solidFill>
                            <a:schemeClr val="bg1"/>
                          </a:solidFill>
                        </a:rPr>
                        <a:t>(N)</a:t>
                      </a:r>
                    </a:p>
                  </a:txBody>
                  <a:tcPr marL="59961" marR="59961" marT="29980" marB="29980" anchor="ctr">
                    <a:solidFill>
                      <a:schemeClr val="accent4"/>
                    </a:solidFill>
                  </a:tcPr>
                </a:tc>
                <a:tc>
                  <a:txBody>
                    <a:bodyPr/>
                    <a:lstStyle/>
                    <a:p>
                      <a:pPr algn="ctr"/>
                      <a:r>
                        <a:rPr lang="en-US" sz="700" b="1" dirty="0">
                          <a:solidFill>
                            <a:schemeClr val="bg1"/>
                          </a:solidFill>
                        </a:rPr>
                        <a:t>N+1 (1)</a:t>
                      </a:r>
                    </a:p>
                  </a:txBody>
                  <a:tcPr marL="59961" marR="59961" marT="29980" marB="29980" anchor="ctr">
                    <a:solidFill>
                      <a:schemeClr val="accent4"/>
                    </a:solidFill>
                  </a:tcPr>
                </a:tc>
                <a:tc>
                  <a:txBody>
                    <a:bodyPr/>
                    <a:lstStyle/>
                    <a:p>
                      <a:pPr algn="ctr"/>
                      <a:r>
                        <a:rPr lang="en-US" sz="700" b="1" dirty="0">
                          <a:solidFill>
                            <a:schemeClr val="bg1"/>
                          </a:solidFill>
                        </a:rPr>
                        <a:t>N+2</a:t>
                      </a:r>
                    </a:p>
                    <a:p>
                      <a:pPr algn="ctr"/>
                      <a:r>
                        <a:rPr lang="en-US" sz="700" b="1" dirty="0">
                          <a:solidFill>
                            <a:schemeClr val="bg1"/>
                          </a:solidFill>
                        </a:rPr>
                        <a:t>(2)</a:t>
                      </a:r>
                    </a:p>
                  </a:txBody>
                  <a:tcPr marL="59961" marR="59961" marT="29980" marB="29980" anchor="ctr">
                    <a:solidFill>
                      <a:schemeClr val="accent4"/>
                    </a:solidFill>
                  </a:tcPr>
                </a:tc>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700" b="1" dirty="0">
                          <a:solidFill>
                            <a:schemeClr val="bg1"/>
                          </a:solidFill>
                        </a:rPr>
                        <a:t>N+M</a:t>
                      </a:r>
                    </a:p>
                    <a:p>
                      <a:pPr algn="ctr"/>
                      <a:r>
                        <a:rPr lang="en-US" sz="700" b="1" dirty="0">
                          <a:solidFill>
                            <a:schemeClr val="bg1"/>
                          </a:solidFill>
                        </a:rPr>
                        <a:t>(M)</a:t>
                      </a:r>
                    </a:p>
                  </a:txBody>
                  <a:tcPr marL="59961" marR="59961" marT="29980" marB="29980" anchor="ctr">
                    <a:solidFill>
                      <a:schemeClr val="accent4"/>
                    </a:solidFill>
                  </a:tcPr>
                </a:tc>
                <a:extLst>
                  <a:ext uri="{0D108BD9-81ED-4DB2-BD59-A6C34878D82A}">
                    <a16:rowId xmlns:a16="http://schemas.microsoft.com/office/drawing/2014/main" val="2976296692"/>
                  </a:ext>
                </a:extLst>
              </a:tr>
              <a:tr h="293740">
                <a:tc>
                  <a:txBody>
                    <a:bodyPr/>
                    <a:lstStyle/>
                    <a:p>
                      <a:pPr algn="ctr"/>
                      <a:r>
                        <a:rPr lang="en-US" sz="700" b="1" dirty="0">
                          <a:solidFill>
                            <a:schemeClr val="bg1"/>
                          </a:solidFill>
                        </a:rPr>
                        <a:t>1</a:t>
                      </a:r>
                    </a:p>
                    <a:p>
                      <a:pPr algn="ctr"/>
                      <a:r>
                        <a:rPr lang="en-US" sz="700" b="1" dirty="0">
                          <a:solidFill>
                            <a:schemeClr val="bg1"/>
                          </a:solidFill>
                        </a:rPr>
                        <a:t>(1)</a:t>
                      </a:r>
                    </a:p>
                  </a:txBody>
                  <a:tcPr marL="59961" marR="59961" marT="29980" marB="29980" anchor="ctr">
                    <a:solidFill>
                      <a:schemeClr val="accent4"/>
                    </a:solidFill>
                  </a:tcP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extLst>
                  <a:ext uri="{0D108BD9-81ED-4DB2-BD59-A6C34878D82A}">
                    <a16:rowId xmlns:a16="http://schemas.microsoft.com/office/drawing/2014/main" val="3100968676"/>
                  </a:ext>
                </a:extLst>
              </a:tr>
              <a:tr h="293740">
                <a:tc>
                  <a:txBody>
                    <a:bodyPr/>
                    <a:lstStyle/>
                    <a:p>
                      <a:pPr algn="ctr"/>
                      <a:r>
                        <a:rPr lang="en-US" sz="700" b="1" dirty="0">
                          <a:solidFill>
                            <a:schemeClr val="bg1"/>
                          </a:solidFill>
                        </a:rPr>
                        <a:t>2</a:t>
                      </a:r>
                    </a:p>
                    <a:p>
                      <a:pPr algn="ctr"/>
                      <a:r>
                        <a:rPr lang="en-US" sz="700" b="1" dirty="0">
                          <a:solidFill>
                            <a:schemeClr val="bg1"/>
                          </a:solidFill>
                        </a:rPr>
                        <a:t>(2)</a:t>
                      </a:r>
                    </a:p>
                  </a:txBody>
                  <a:tcPr marL="59961" marR="59961" marT="29980" marB="29980" anchor="ctr">
                    <a:solidFill>
                      <a:schemeClr val="accent4"/>
                    </a:solidFill>
                  </a:tcP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extLst>
                  <a:ext uri="{0D108BD9-81ED-4DB2-BD59-A6C34878D82A}">
                    <a16:rowId xmlns:a16="http://schemas.microsoft.com/office/drawing/2014/main" val="2247713214"/>
                  </a:ext>
                </a:extLst>
              </a:tr>
              <a:tr h="293740">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extLst>
                  <a:ext uri="{0D108BD9-81ED-4DB2-BD59-A6C34878D82A}">
                    <a16:rowId xmlns:a16="http://schemas.microsoft.com/office/drawing/2014/main" val="1867497743"/>
                  </a:ext>
                </a:extLst>
              </a:tr>
              <a:tr h="293740">
                <a:tc>
                  <a:txBody>
                    <a:bodyPr/>
                    <a:lstStyle/>
                    <a:p>
                      <a:pPr algn="ctr"/>
                      <a:r>
                        <a:rPr lang="en-US" sz="700" b="1" dirty="0">
                          <a:solidFill>
                            <a:schemeClr val="bg1"/>
                          </a:solidFill>
                        </a:rPr>
                        <a:t>N</a:t>
                      </a:r>
                    </a:p>
                    <a:p>
                      <a:pPr algn="ctr"/>
                      <a:r>
                        <a:rPr lang="en-US" sz="700" b="1" dirty="0">
                          <a:solidFill>
                            <a:schemeClr val="bg1"/>
                          </a:solidFill>
                        </a:rPr>
                        <a:t>(N)</a:t>
                      </a:r>
                    </a:p>
                  </a:txBody>
                  <a:tcPr marL="59961" marR="59961" marT="29980" marB="29980" anchor="ctr">
                    <a:solidFill>
                      <a:schemeClr val="accent4"/>
                    </a:solidFill>
                  </a:tcP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extLst>
                  <a:ext uri="{0D108BD9-81ED-4DB2-BD59-A6C34878D82A}">
                    <a16:rowId xmlns:a16="http://schemas.microsoft.com/office/drawing/2014/main" val="3679134454"/>
                  </a:ext>
                </a:extLst>
              </a:tr>
              <a:tr h="293740">
                <a:tc>
                  <a:txBody>
                    <a:bodyPr/>
                    <a:lstStyle/>
                    <a:p>
                      <a:pPr algn="ctr"/>
                      <a:r>
                        <a:rPr lang="en-US" sz="700" b="1" dirty="0">
                          <a:solidFill>
                            <a:schemeClr val="bg1"/>
                          </a:solidFill>
                        </a:rPr>
                        <a:t>N+1</a:t>
                      </a:r>
                    </a:p>
                    <a:p>
                      <a:pPr algn="ctr"/>
                      <a:r>
                        <a:rPr lang="en-US" sz="700" b="1" dirty="0">
                          <a:solidFill>
                            <a:schemeClr val="bg1"/>
                          </a:solidFill>
                        </a:rPr>
                        <a:t>(1)</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extLst>
                  <a:ext uri="{0D108BD9-81ED-4DB2-BD59-A6C34878D82A}">
                    <a16:rowId xmlns:a16="http://schemas.microsoft.com/office/drawing/2014/main" val="1687148530"/>
                  </a:ext>
                </a:extLst>
              </a:tr>
              <a:tr h="293740">
                <a:tc>
                  <a:txBody>
                    <a:bodyPr/>
                    <a:lstStyle/>
                    <a:p>
                      <a:pPr algn="ctr"/>
                      <a:r>
                        <a:rPr lang="en-US" sz="700" b="1" dirty="0">
                          <a:solidFill>
                            <a:schemeClr val="bg1"/>
                          </a:solidFill>
                        </a:rPr>
                        <a:t>N+2</a:t>
                      </a:r>
                    </a:p>
                    <a:p>
                      <a:pPr algn="ctr"/>
                      <a:r>
                        <a:rPr lang="en-US" sz="700" b="1" dirty="0">
                          <a:solidFill>
                            <a:schemeClr val="bg1"/>
                          </a:solidFill>
                        </a:rPr>
                        <a:t>(2)</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extLst>
                  <a:ext uri="{0D108BD9-81ED-4DB2-BD59-A6C34878D82A}">
                    <a16:rowId xmlns:a16="http://schemas.microsoft.com/office/drawing/2014/main" val="240940729"/>
                  </a:ext>
                </a:extLst>
              </a:tr>
              <a:tr h="293740">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extLst>
                  <a:ext uri="{0D108BD9-81ED-4DB2-BD59-A6C34878D82A}">
                    <a16:rowId xmlns:a16="http://schemas.microsoft.com/office/drawing/2014/main" val="2783543424"/>
                  </a:ext>
                </a:extLst>
              </a:tr>
              <a:tr h="293740">
                <a:tc>
                  <a:txBody>
                    <a:bodyPr/>
                    <a:lstStyle/>
                    <a:p>
                      <a:pPr algn="ctr"/>
                      <a:r>
                        <a:rPr lang="en-US" sz="700" b="1" dirty="0">
                          <a:solidFill>
                            <a:schemeClr val="bg1"/>
                          </a:solidFill>
                        </a:rPr>
                        <a:t>N+M</a:t>
                      </a:r>
                    </a:p>
                    <a:p>
                      <a:pPr algn="ctr"/>
                      <a:r>
                        <a:rPr lang="en-US" sz="700" b="1" dirty="0">
                          <a:solidFill>
                            <a:schemeClr val="bg1"/>
                          </a:solidFill>
                        </a:rPr>
                        <a:t>(M)</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tc>
                  <a:txBody>
                    <a:bodyPr/>
                    <a:lstStyle/>
                    <a:p>
                      <a:pPr algn="ctr"/>
                      <a:r>
                        <a:rPr lang="en-US" sz="900" b="0" dirty="0">
                          <a:solidFill>
                            <a:srgbClr val="FF0000"/>
                          </a:solidFill>
                        </a:rPr>
                        <a:t>0</a:t>
                      </a:r>
                    </a:p>
                  </a:txBody>
                  <a:tcPr marL="59961" marR="59961" marT="29980" marB="29980" anchor="ctr"/>
                </a:tc>
                <a:extLst>
                  <a:ext uri="{0D108BD9-81ED-4DB2-BD59-A6C34878D82A}">
                    <a16:rowId xmlns:a16="http://schemas.microsoft.com/office/drawing/2014/main" val="3535874493"/>
                  </a:ext>
                </a:extLst>
              </a:tr>
            </a:tbl>
          </a:graphicData>
        </a:graphic>
      </p:graphicFrame>
      <p:sp>
        <p:nvSpPr>
          <p:cNvPr id="39" name="TextBox 38">
            <a:extLst>
              <a:ext uri="{FF2B5EF4-FFF2-40B4-BE49-F238E27FC236}">
                <a16:creationId xmlns:a16="http://schemas.microsoft.com/office/drawing/2014/main" id="{087798D1-B9DA-8716-1B4B-646252803BAA}"/>
              </a:ext>
            </a:extLst>
          </p:cNvPr>
          <p:cNvSpPr txBox="1"/>
          <p:nvPr/>
        </p:nvSpPr>
        <p:spPr>
          <a:xfrm>
            <a:off x="6591638" y="1269735"/>
            <a:ext cx="1732782" cy="276999"/>
          </a:xfrm>
          <a:prstGeom prst="rect">
            <a:avLst/>
          </a:prstGeom>
          <a:noFill/>
        </p:spPr>
        <p:txBody>
          <a:bodyPr wrap="none" rtlCol="0">
            <a:spAutoFit/>
          </a:bodyPr>
          <a:lstStyle/>
          <a:p>
            <a:r>
              <a:rPr lang="en-US" sz="1200" b="1" dirty="0"/>
              <a:t>Adjacency Matrix (AM)</a:t>
            </a:r>
          </a:p>
        </p:txBody>
      </p:sp>
      <p:sp>
        <p:nvSpPr>
          <p:cNvPr id="41" name="TextBox 40">
            <a:extLst>
              <a:ext uri="{FF2B5EF4-FFF2-40B4-BE49-F238E27FC236}">
                <a16:creationId xmlns:a16="http://schemas.microsoft.com/office/drawing/2014/main" id="{F62EFF7D-8929-C037-51F2-D82D281A100F}"/>
              </a:ext>
            </a:extLst>
          </p:cNvPr>
          <p:cNvSpPr txBox="1"/>
          <p:nvPr/>
        </p:nvSpPr>
        <p:spPr>
          <a:xfrm>
            <a:off x="4471596" y="3951865"/>
            <a:ext cx="505267" cy="273921"/>
          </a:xfrm>
          <a:prstGeom prst="rect">
            <a:avLst/>
          </a:prstGeom>
          <a:noFill/>
        </p:spPr>
        <p:txBody>
          <a:bodyPr wrap="none" rtlCol="0">
            <a:spAutoFit/>
          </a:bodyPr>
          <a:lstStyle/>
          <a:p>
            <a:r>
              <a:rPr lang="en-US" sz="1180" dirty="0">
                <a:solidFill>
                  <a:schemeClr val="tx1">
                    <a:lumMod val="65000"/>
                    <a:lumOff val="35000"/>
                  </a:schemeClr>
                </a:solidFill>
              </a:rPr>
              <a:t>AM =</a:t>
            </a:r>
          </a:p>
        </p:txBody>
      </p:sp>
      <p:sp>
        <p:nvSpPr>
          <p:cNvPr id="42" name="Double Brace 41">
            <a:extLst>
              <a:ext uri="{FF2B5EF4-FFF2-40B4-BE49-F238E27FC236}">
                <a16:creationId xmlns:a16="http://schemas.microsoft.com/office/drawing/2014/main" id="{03EF0A8A-B808-5A9D-9E9A-F2743B23DF23}"/>
              </a:ext>
            </a:extLst>
          </p:cNvPr>
          <p:cNvSpPr/>
          <p:nvPr/>
        </p:nvSpPr>
        <p:spPr>
          <a:xfrm>
            <a:off x="5011304" y="3705249"/>
            <a:ext cx="783469" cy="640169"/>
          </a:xfrm>
          <a:prstGeom prst="bracePair">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b="1" dirty="0">
              <a:solidFill>
                <a:schemeClr val="tx1">
                  <a:lumMod val="65000"/>
                  <a:lumOff val="35000"/>
                </a:schemeClr>
              </a:solidFill>
            </a:endParaRPr>
          </a:p>
        </p:txBody>
      </p:sp>
      <p:sp>
        <p:nvSpPr>
          <p:cNvPr id="43" name="TextBox 42">
            <a:extLst>
              <a:ext uri="{FF2B5EF4-FFF2-40B4-BE49-F238E27FC236}">
                <a16:creationId xmlns:a16="http://schemas.microsoft.com/office/drawing/2014/main" id="{7A72A676-1FD6-CA4C-1443-83378241BC3F}"/>
              </a:ext>
            </a:extLst>
          </p:cNvPr>
          <p:cNvSpPr txBox="1"/>
          <p:nvPr/>
        </p:nvSpPr>
        <p:spPr>
          <a:xfrm>
            <a:off x="5159854" y="3713601"/>
            <a:ext cx="264816" cy="273921"/>
          </a:xfrm>
          <a:prstGeom prst="rect">
            <a:avLst/>
          </a:prstGeom>
          <a:noFill/>
        </p:spPr>
        <p:txBody>
          <a:bodyPr wrap="none" rtlCol="0">
            <a:spAutoFit/>
          </a:bodyPr>
          <a:lstStyle/>
          <a:p>
            <a:r>
              <a:rPr lang="en-US" sz="1180" b="1" dirty="0">
                <a:solidFill>
                  <a:schemeClr val="tx1">
                    <a:lumMod val="65000"/>
                    <a:lumOff val="35000"/>
                  </a:schemeClr>
                </a:solidFill>
              </a:rPr>
              <a:t>0</a:t>
            </a:r>
          </a:p>
        </p:txBody>
      </p:sp>
      <p:sp>
        <p:nvSpPr>
          <p:cNvPr id="44" name="TextBox 43">
            <a:extLst>
              <a:ext uri="{FF2B5EF4-FFF2-40B4-BE49-F238E27FC236}">
                <a16:creationId xmlns:a16="http://schemas.microsoft.com/office/drawing/2014/main" id="{28700BF6-A24C-E820-F3CF-7650710E4A22}"/>
              </a:ext>
            </a:extLst>
          </p:cNvPr>
          <p:cNvSpPr txBox="1"/>
          <p:nvPr/>
        </p:nvSpPr>
        <p:spPr>
          <a:xfrm>
            <a:off x="5432220" y="4056855"/>
            <a:ext cx="264816" cy="273921"/>
          </a:xfrm>
          <a:prstGeom prst="rect">
            <a:avLst/>
          </a:prstGeom>
          <a:noFill/>
        </p:spPr>
        <p:txBody>
          <a:bodyPr wrap="none" rtlCol="0">
            <a:spAutoFit/>
          </a:bodyPr>
          <a:lstStyle/>
          <a:p>
            <a:r>
              <a:rPr lang="en-US" sz="1180" b="1" dirty="0">
                <a:solidFill>
                  <a:schemeClr val="tx1">
                    <a:lumMod val="65000"/>
                    <a:lumOff val="35000"/>
                  </a:schemeClr>
                </a:solidFill>
              </a:rPr>
              <a:t>0</a:t>
            </a:r>
          </a:p>
        </p:txBody>
      </p:sp>
      <p:sp>
        <p:nvSpPr>
          <p:cNvPr id="45" name="TextBox 44">
            <a:extLst>
              <a:ext uri="{FF2B5EF4-FFF2-40B4-BE49-F238E27FC236}">
                <a16:creationId xmlns:a16="http://schemas.microsoft.com/office/drawing/2014/main" id="{20E21C68-A9FD-87A1-3271-B5E16441409A}"/>
              </a:ext>
            </a:extLst>
          </p:cNvPr>
          <p:cNvSpPr txBox="1"/>
          <p:nvPr/>
        </p:nvSpPr>
        <p:spPr>
          <a:xfrm>
            <a:off x="5353632" y="3717947"/>
            <a:ext cx="393056" cy="273921"/>
          </a:xfrm>
          <a:prstGeom prst="rect">
            <a:avLst/>
          </a:prstGeom>
          <a:noFill/>
        </p:spPr>
        <p:txBody>
          <a:bodyPr wrap="none" rtlCol="0">
            <a:spAutoFit/>
          </a:bodyPr>
          <a:lstStyle/>
          <a:p>
            <a:r>
              <a:rPr lang="en-US" sz="1180" dirty="0">
                <a:solidFill>
                  <a:schemeClr val="tx1">
                    <a:lumMod val="65000"/>
                    <a:lumOff val="35000"/>
                  </a:schemeClr>
                </a:solidFill>
              </a:rPr>
              <a:t>IM</a:t>
            </a:r>
            <a:r>
              <a:rPr lang="en-US" sz="1180" baseline="30000" dirty="0">
                <a:solidFill>
                  <a:schemeClr val="tx1">
                    <a:lumMod val="65000"/>
                    <a:lumOff val="35000"/>
                  </a:schemeClr>
                </a:solidFill>
              </a:rPr>
              <a:t>T</a:t>
            </a:r>
          </a:p>
        </p:txBody>
      </p:sp>
      <p:sp>
        <p:nvSpPr>
          <p:cNvPr id="46" name="TextBox 45">
            <a:extLst>
              <a:ext uri="{FF2B5EF4-FFF2-40B4-BE49-F238E27FC236}">
                <a16:creationId xmlns:a16="http://schemas.microsoft.com/office/drawing/2014/main" id="{763F4301-160A-1F8E-330C-24D458FAC518}"/>
              </a:ext>
            </a:extLst>
          </p:cNvPr>
          <p:cNvSpPr txBox="1"/>
          <p:nvPr/>
        </p:nvSpPr>
        <p:spPr>
          <a:xfrm>
            <a:off x="5123345" y="4061201"/>
            <a:ext cx="344966" cy="273921"/>
          </a:xfrm>
          <a:prstGeom prst="rect">
            <a:avLst/>
          </a:prstGeom>
          <a:noFill/>
        </p:spPr>
        <p:txBody>
          <a:bodyPr wrap="none" rtlCol="0">
            <a:spAutoFit/>
          </a:bodyPr>
          <a:lstStyle/>
          <a:p>
            <a:r>
              <a:rPr lang="en-US" sz="1180" dirty="0">
                <a:solidFill>
                  <a:schemeClr val="tx1">
                    <a:lumMod val="65000"/>
                    <a:lumOff val="35000"/>
                  </a:schemeClr>
                </a:solidFill>
              </a:rPr>
              <a:t>IM</a:t>
            </a:r>
          </a:p>
        </p:txBody>
      </p:sp>
      <p:sp>
        <p:nvSpPr>
          <p:cNvPr id="48" name="Right Brace 47">
            <a:extLst>
              <a:ext uri="{FF2B5EF4-FFF2-40B4-BE49-F238E27FC236}">
                <a16:creationId xmlns:a16="http://schemas.microsoft.com/office/drawing/2014/main" id="{F5121BE7-B64D-22C3-518D-DFB6F4243582}"/>
              </a:ext>
            </a:extLst>
          </p:cNvPr>
          <p:cNvSpPr/>
          <p:nvPr/>
        </p:nvSpPr>
        <p:spPr>
          <a:xfrm>
            <a:off x="8835198" y="2237880"/>
            <a:ext cx="211821" cy="2333112"/>
          </a:xfrm>
          <a:prstGeom prst="rightBrace">
            <a:avLst>
              <a:gd name="adj1" fmla="val 149049"/>
              <a:gd name="adj2" fmla="val 50000"/>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49" name="TextBox 48">
            <a:extLst>
              <a:ext uri="{FF2B5EF4-FFF2-40B4-BE49-F238E27FC236}">
                <a16:creationId xmlns:a16="http://schemas.microsoft.com/office/drawing/2014/main" id="{CFB39CAB-3984-9CBF-B973-CC842E829A5C}"/>
              </a:ext>
            </a:extLst>
          </p:cNvPr>
          <p:cNvSpPr txBox="1"/>
          <p:nvPr/>
        </p:nvSpPr>
        <p:spPr>
          <a:xfrm>
            <a:off x="8941615" y="3446476"/>
            <a:ext cx="465192" cy="253787"/>
          </a:xfrm>
          <a:prstGeom prst="rect">
            <a:avLst/>
          </a:prstGeom>
          <a:noFill/>
        </p:spPr>
        <p:txBody>
          <a:bodyPr wrap="none" rtlCol="0">
            <a:spAutoFit/>
          </a:bodyPr>
          <a:lstStyle/>
          <a:p>
            <a:r>
              <a:rPr lang="en-US" sz="1049" b="1" dirty="0"/>
              <a:t>M+N</a:t>
            </a:r>
          </a:p>
        </p:txBody>
      </p:sp>
      <p:sp>
        <p:nvSpPr>
          <p:cNvPr id="50" name="Right Brace 49">
            <a:extLst>
              <a:ext uri="{FF2B5EF4-FFF2-40B4-BE49-F238E27FC236}">
                <a16:creationId xmlns:a16="http://schemas.microsoft.com/office/drawing/2014/main" id="{C9C91988-09E1-AF3B-764D-DB479B8E6474}"/>
              </a:ext>
            </a:extLst>
          </p:cNvPr>
          <p:cNvSpPr/>
          <p:nvPr/>
        </p:nvSpPr>
        <p:spPr>
          <a:xfrm rot="5400000">
            <a:off x="7416745" y="3548772"/>
            <a:ext cx="211821" cy="2333112"/>
          </a:xfrm>
          <a:prstGeom prst="rightBrace">
            <a:avLst>
              <a:gd name="adj1" fmla="val 149049"/>
              <a:gd name="adj2" fmla="val 50000"/>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51" name="TextBox 50">
            <a:extLst>
              <a:ext uri="{FF2B5EF4-FFF2-40B4-BE49-F238E27FC236}">
                <a16:creationId xmlns:a16="http://schemas.microsoft.com/office/drawing/2014/main" id="{D09589CF-F0DC-659C-2401-05E1A18E81E4}"/>
              </a:ext>
            </a:extLst>
          </p:cNvPr>
          <p:cNvSpPr txBox="1"/>
          <p:nvPr/>
        </p:nvSpPr>
        <p:spPr>
          <a:xfrm>
            <a:off x="7522655" y="4814727"/>
            <a:ext cx="465192" cy="253787"/>
          </a:xfrm>
          <a:prstGeom prst="rect">
            <a:avLst/>
          </a:prstGeom>
          <a:noFill/>
        </p:spPr>
        <p:txBody>
          <a:bodyPr wrap="none" rtlCol="0">
            <a:spAutoFit/>
          </a:bodyPr>
          <a:lstStyle/>
          <a:p>
            <a:r>
              <a:rPr lang="en-US" sz="1049" b="1" dirty="0"/>
              <a:t>M+N</a:t>
            </a:r>
          </a:p>
        </p:txBody>
      </p:sp>
      <p:sp>
        <p:nvSpPr>
          <p:cNvPr id="2" name="TextBox 1">
            <a:extLst>
              <a:ext uri="{FF2B5EF4-FFF2-40B4-BE49-F238E27FC236}">
                <a16:creationId xmlns:a16="http://schemas.microsoft.com/office/drawing/2014/main" id="{4408A025-B33B-3316-4709-E7FC31514806}"/>
              </a:ext>
            </a:extLst>
          </p:cNvPr>
          <p:cNvSpPr txBox="1"/>
          <p:nvPr/>
        </p:nvSpPr>
        <p:spPr>
          <a:xfrm>
            <a:off x="9518441" y="1269735"/>
            <a:ext cx="1600118" cy="276999"/>
          </a:xfrm>
          <a:prstGeom prst="rect">
            <a:avLst/>
          </a:prstGeom>
          <a:noFill/>
        </p:spPr>
        <p:txBody>
          <a:bodyPr wrap="none" rtlCol="0">
            <a:spAutoFit/>
          </a:bodyPr>
          <a:lstStyle>
            <a:defPPr>
              <a:defRPr lang="en-US"/>
            </a:defPPr>
            <a:lvl1pPr>
              <a:defRPr sz="1600" b="1"/>
            </a:lvl1pPr>
          </a:lstStyle>
          <a:p>
            <a:r>
              <a:rPr lang="en-US" sz="1200" dirty="0"/>
              <a:t>Sparse Matrix (COO)</a:t>
            </a:r>
          </a:p>
        </p:txBody>
      </p:sp>
      <p:graphicFrame>
        <p:nvGraphicFramePr>
          <p:cNvPr id="3" name="Table 2">
            <a:extLst>
              <a:ext uri="{FF2B5EF4-FFF2-40B4-BE49-F238E27FC236}">
                <a16:creationId xmlns:a16="http://schemas.microsoft.com/office/drawing/2014/main" id="{F177C320-F5D9-9A31-D28B-591552E8C303}"/>
              </a:ext>
            </a:extLst>
          </p:cNvPr>
          <p:cNvGraphicFramePr>
            <a:graphicFrameLocks noGrp="1"/>
          </p:cNvGraphicFramePr>
          <p:nvPr/>
        </p:nvGraphicFramePr>
        <p:xfrm>
          <a:off x="9624326" y="1928821"/>
          <a:ext cx="1350093" cy="2700766"/>
        </p:xfrm>
        <a:graphic>
          <a:graphicData uri="http://schemas.openxmlformats.org/drawingml/2006/table">
            <a:tbl>
              <a:tblPr firstRow="1" bandRow="1">
                <a:tableStyleId>{1E171933-4619-4E11-9A3F-F7608DF75F80}</a:tableStyleId>
              </a:tblPr>
              <a:tblGrid>
                <a:gridCol w="450031">
                  <a:extLst>
                    <a:ext uri="{9D8B030D-6E8A-4147-A177-3AD203B41FA5}">
                      <a16:colId xmlns:a16="http://schemas.microsoft.com/office/drawing/2014/main" val="483130676"/>
                    </a:ext>
                  </a:extLst>
                </a:gridCol>
                <a:gridCol w="450031">
                  <a:extLst>
                    <a:ext uri="{9D8B030D-6E8A-4147-A177-3AD203B41FA5}">
                      <a16:colId xmlns:a16="http://schemas.microsoft.com/office/drawing/2014/main" val="3068890240"/>
                    </a:ext>
                  </a:extLst>
                </a:gridCol>
                <a:gridCol w="450031">
                  <a:extLst>
                    <a:ext uri="{9D8B030D-6E8A-4147-A177-3AD203B41FA5}">
                      <a16:colId xmlns:a16="http://schemas.microsoft.com/office/drawing/2014/main" val="1070281204"/>
                    </a:ext>
                  </a:extLst>
                </a:gridCol>
              </a:tblGrid>
              <a:tr h="299803">
                <a:tc>
                  <a:txBody>
                    <a:bodyPr/>
                    <a:lstStyle/>
                    <a:p>
                      <a:r>
                        <a:rPr lang="en-US" sz="800" dirty="0"/>
                        <a:t>Adj ID</a:t>
                      </a:r>
                      <a:br>
                        <a:rPr lang="en-US" sz="800" dirty="0"/>
                      </a:br>
                      <a:r>
                        <a:rPr lang="en-US" sz="800" dirty="0"/>
                        <a:t>(src)</a:t>
                      </a:r>
                    </a:p>
                  </a:txBody>
                  <a:tcPr marL="59961" marR="59961" marT="29980" marB="29980"/>
                </a:tc>
                <a:tc>
                  <a:txBody>
                    <a:bodyPr/>
                    <a:lstStyle/>
                    <a:p>
                      <a:r>
                        <a:rPr lang="en-US" sz="800" dirty="0"/>
                        <a:t>Adj ID</a:t>
                      </a:r>
                      <a:br>
                        <a:rPr lang="en-US" sz="800" dirty="0"/>
                      </a:br>
                      <a:r>
                        <a:rPr lang="en-US" sz="800" dirty="0"/>
                        <a:t>(dest)</a:t>
                      </a:r>
                    </a:p>
                  </a:txBody>
                  <a:tcPr marL="59961" marR="59961" marT="29980" marB="29980"/>
                </a:tc>
                <a:tc>
                  <a:txBody>
                    <a:bodyPr/>
                    <a:lstStyle/>
                    <a:p>
                      <a:r>
                        <a:rPr lang="en-US" sz="800" dirty="0"/>
                        <a:t>Rating</a:t>
                      </a:r>
                    </a:p>
                  </a:txBody>
                  <a:tcPr marL="59961" marR="59961" marT="29980" marB="29980"/>
                </a:tc>
                <a:extLst>
                  <a:ext uri="{0D108BD9-81ED-4DB2-BD59-A6C34878D82A}">
                    <a16:rowId xmlns:a16="http://schemas.microsoft.com/office/drawing/2014/main" val="3669101357"/>
                  </a:ext>
                </a:extLst>
              </a:tr>
              <a:tr h="217906">
                <a:tc>
                  <a:txBody>
                    <a:bodyPr/>
                    <a:lstStyle/>
                    <a:p>
                      <a:r>
                        <a:rPr lang="en-US" sz="900" dirty="0"/>
                        <a:t>1</a:t>
                      </a:r>
                    </a:p>
                  </a:txBody>
                  <a:tcPr marL="59961" marR="59961" marT="29980" marB="29980"/>
                </a:tc>
                <a:tc>
                  <a:txBody>
                    <a:bodyPr/>
                    <a:lstStyle/>
                    <a:p>
                      <a:r>
                        <a:rPr lang="en-US" sz="900" dirty="0"/>
                        <a:t>1</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3192555688"/>
                  </a:ext>
                </a:extLst>
              </a:tr>
              <a:tr h="217906">
                <a:tc>
                  <a:txBody>
                    <a:bodyPr/>
                    <a:lstStyle/>
                    <a:p>
                      <a:r>
                        <a:rPr lang="en-US" sz="900" dirty="0"/>
                        <a:t>1</a:t>
                      </a:r>
                    </a:p>
                  </a:txBody>
                  <a:tcPr marL="59961" marR="59961" marT="29980" marB="29980"/>
                </a:tc>
                <a:tc>
                  <a:txBody>
                    <a:bodyPr/>
                    <a:lstStyle/>
                    <a:p>
                      <a:r>
                        <a:rPr lang="en-US" sz="900" dirty="0"/>
                        <a:t>2</a:t>
                      </a:r>
                    </a:p>
                  </a:txBody>
                  <a:tcPr marL="59961" marR="59961" marT="29980" marB="29980"/>
                </a:tc>
                <a:tc>
                  <a:txBody>
                    <a:bodyPr/>
                    <a:lstStyle/>
                    <a:p>
                      <a:r>
                        <a:rPr lang="en-US" sz="900" dirty="0"/>
                        <a:t>5</a:t>
                      </a:r>
                    </a:p>
                  </a:txBody>
                  <a:tcPr marL="59961" marR="59961" marT="29980" marB="29980"/>
                </a:tc>
                <a:extLst>
                  <a:ext uri="{0D108BD9-81ED-4DB2-BD59-A6C34878D82A}">
                    <a16:rowId xmlns:a16="http://schemas.microsoft.com/office/drawing/2014/main" val="3467404355"/>
                  </a:ext>
                </a:extLst>
              </a:tr>
              <a:tr h="217906">
                <a:tc>
                  <a:txBody>
                    <a:bodyPr/>
                    <a:lstStyle/>
                    <a:p>
                      <a:r>
                        <a:rPr lang="en-US" sz="900" dirty="0"/>
                        <a:t>1</a:t>
                      </a:r>
                    </a:p>
                  </a:txBody>
                  <a:tcPr marL="59961" marR="59961" marT="29980" marB="29980"/>
                </a:tc>
                <a:tc>
                  <a:txBody>
                    <a:bodyPr/>
                    <a:lstStyle/>
                    <a:p>
                      <a:r>
                        <a:rPr lang="en-US" sz="900" dirty="0"/>
                        <a:t>10</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1588549860"/>
                  </a:ext>
                </a:extLst>
              </a:tr>
              <a:tr h="217906">
                <a:tc>
                  <a:txBody>
                    <a:bodyPr/>
                    <a:lstStyle/>
                    <a:p>
                      <a:r>
                        <a:rPr lang="en-US" sz="900" dirty="0"/>
                        <a:t>1</a:t>
                      </a:r>
                    </a:p>
                  </a:txBody>
                  <a:tcPr marL="59961" marR="59961" marT="29980" marB="29980"/>
                </a:tc>
                <a:tc>
                  <a:txBody>
                    <a:bodyPr/>
                    <a:lstStyle/>
                    <a:p>
                      <a:r>
                        <a:rPr lang="en-US" sz="900" dirty="0"/>
                        <a:t>15</a:t>
                      </a:r>
                    </a:p>
                  </a:txBody>
                  <a:tcPr marL="59961" marR="59961" marT="29980" marB="29980"/>
                </a:tc>
                <a:tc>
                  <a:txBody>
                    <a:bodyPr/>
                    <a:lstStyle/>
                    <a:p>
                      <a:r>
                        <a:rPr lang="en-US" sz="900" dirty="0"/>
                        <a:t>2</a:t>
                      </a:r>
                    </a:p>
                  </a:txBody>
                  <a:tcPr marL="59961" marR="59961" marT="29980" marB="29980"/>
                </a:tc>
                <a:extLst>
                  <a:ext uri="{0D108BD9-81ED-4DB2-BD59-A6C34878D82A}">
                    <a16:rowId xmlns:a16="http://schemas.microsoft.com/office/drawing/2014/main" val="2066552466"/>
                  </a:ext>
                </a:extLst>
              </a:tr>
              <a:tr h="217906">
                <a:tc>
                  <a:txBody>
                    <a:bodyPr/>
                    <a:lstStyle/>
                    <a:p>
                      <a:r>
                        <a:rPr lang="en-US" sz="900" dirty="0"/>
                        <a:t>2</a:t>
                      </a:r>
                    </a:p>
                  </a:txBody>
                  <a:tcPr marL="59961" marR="59961" marT="29980" marB="29980"/>
                </a:tc>
                <a:tc>
                  <a:txBody>
                    <a:bodyPr/>
                    <a:lstStyle/>
                    <a:p>
                      <a:r>
                        <a:rPr lang="en-US" sz="900" dirty="0"/>
                        <a:t>1</a:t>
                      </a:r>
                    </a:p>
                  </a:txBody>
                  <a:tcPr marL="59961" marR="59961" marT="29980" marB="29980"/>
                </a:tc>
                <a:tc>
                  <a:txBody>
                    <a:bodyPr/>
                    <a:lstStyle/>
                    <a:p>
                      <a:r>
                        <a:rPr lang="en-US" sz="900" dirty="0"/>
                        <a:t>5</a:t>
                      </a:r>
                    </a:p>
                  </a:txBody>
                  <a:tcPr marL="59961" marR="59961" marT="29980" marB="29980"/>
                </a:tc>
                <a:extLst>
                  <a:ext uri="{0D108BD9-81ED-4DB2-BD59-A6C34878D82A}">
                    <a16:rowId xmlns:a16="http://schemas.microsoft.com/office/drawing/2014/main" val="531001759"/>
                  </a:ext>
                </a:extLst>
              </a:tr>
              <a:tr h="217906">
                <a:tc>
                  <a:txBody>
                    <a:bodyPr/>
                    <a:lstStyle/>
                    <a:p>
                      <a:r>
                        <a:rPr lang="en-US" sz="900" dirty="0"/>
                        <a:t>2</a:t>
                      </a:r>
                    </a:p>
                  </a:txBody>
                  <a:tcPr marL="59961" marR="59961" marT="29980" marB="29980"/>
                </a:tc>
                <a:tc>
                  <a:txBody>
                    <a:bodyPr/>
                    <a:lstStyle/>
                    <a:p>
                      <a:r>
                        <a:rPr lang="en-US" sz="900" dirty="0"/>
                        <a:t>2</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3912366256"/>
                  </a:ext>
                </a:extLst>
              </a:tr>
              <a:tr h="217906">
                <a:tc>
                  <a:txBody>
                    <a:bodyPr/>
                    <a:lstStyle/>
                    <a:p>
                      <a:r>
                        <a:rPr lang="en-US" sz="900" dirty="0"/>
                        <a:t>2</a:t>
                      </a:r>
                    </a:p>
                  </a:txBody>
                  <a:tcPr marL="59961" marR="59961" marT="29980" marB="29980"/>
                </a:tc>
                <a:tc>
                  <a:txBody>
                    <a:bodyPr/>
                    <a:lstStyle/>
                    <a:p>
                      <a:r>
                        <a:rPr lang="en-US" sz="900" dirty="0"/>
                        <a:t>3</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36670132"/>
                  </a:ext>
                </a:extLst>
              </a:tr>
              <a:tr h="217906">
                <a:tc>
                  <a:txBody>
                    <a:bodyPr/>
                    <a:lstStyle/>
                    <a:p>
                      <a:r>
                        <a:rPr lang="en-US" sz="900" dirty="0"/>
                        <a:t>…</a:t>
                      </a:r>
                    </a:p>
                  </a:txBody>
                  <a:tcPr marL="59961" marR="59961" marT="29980" marB="29980"/>
                </a:tc>
                <a:tc>
                  <a:txBody>
                    <a:bodyPr/>
                    <a:lstStyle/>
                    <a:p>
                      <a:endParaRPr lang="en-US" sz="900" dirty="0"/>
                    </a:p>
                  </a:txBody>
                  <a:tcPr marL="59961" marR="59961" marT="29980" marB="29980"/>
                </a:tc>
                <a:tc>
                  <a:txBody>
                    <a:bodyPr/>
                    <a:lstStyle/>
                    <a:p>
                      <a:endParaRPr lang="en-US" sz="900" dirty="0"/>
                    </a:p>
                  </a:txBody>
                  <a:tcPr marL="59961" marR="59961" marT="29980" marB="29980"/>
                </a:tc>
                <a:extLst>
                  <a:ext uri="{0D108BD9-81ED-4DB2-BD59-A6C34878D82A}">
                    <a16:rowId xmlns:a16="http://schemas.microsoft.com/office/drawing/2014/main" val="2269225261"/>
                  </a:ext>
                </a:extLst>
              </a:tr>
              <a:tr h="217906">
                <a:tc>
                  <a:txBody>
                    <a:bodyPr/>
                    <a:lstStyle/>
                    <a:p>
                      <a:r>
                        <a:rPr lang="en-US" sz="900" dirty="0"/>
                        <a:t>N</a:t>
                      </a:r>
                    </a:p>
                  </a:txBody>
                  <a:tcPr marL="59961" marR="59961" marT="29980" marB="29980"/>
                </a:tc>
                <a:tc>
                  <a:txBody>
                    <a:bodyPr/>
                    <a:lstStyle/>
                    <a:p>
                      <a:r>
                        <a:rPr lang="en-US" sz="900" dirty="0"/>
                        <a:t>2</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1976520357"/>
                  </a:ext>
                </a:extLst>
              </a:tr>
              <a:tr h="217906">
                <a:tc>
                  <a:txBody>
                    <a:bodyPr/>
                    <a:lstStyle/>
                    <a:p>
                      <a:r>
                        <a:rPr lang="en-US" sz="900" dirty="0"/>
                        <a:t>…</a:t>
                      </a:r>
                    </a:p>
                  </a:txBody>
                  <a:tcPr marL="59961" marR="59961" marT="29980" marB="29980"/>
                </a:tc>
                <a:tc>
                  <a:txBody>
                    <a:bodyPr/>
                    <a:lstStyle/>
                    <a:p>
                      <a:endParaRPr lang="en-US" sz="900" dirty="0"/>
                    </a:p>
                  </a:txBody>
                  <a:tcPr marL="59961" marR="59961" marT="29980" marB="29980"/>
                </a:tc>
                <a:tc>
                  <a:txBody>
                    <a:bodyPr/>
                    <a:lstStyle/>
                    <a:p>
                      <a:endParaRPr lang="en-US" sz="900" dirty="0"/>
                    </a:p>
                  </a:txBody>
                  <a:tcPr marL="59961" marR="59961" marT="29980" marB="29980"/>
                </a:tc>
                <a:extLst>
                  <a:ext uri="{0D108BD9-81ED-4DB2-BD59-A6C34878D82A}">
                    <a16:rowId xmlns:a16="http://schemas.microsoft.com/office/drawing/2014/main" val="3557562036"/>
                  </a:ext>
                </a:extLst>
              </a:tr>
              <a:tr h="217906">
                <a:tc>
                  <a:txBody>
                    <a:bodyPr/>
                    <a:lstStyle/>
                    <a:p>
                      <a:r>
                        <a:rPr lang="en-US" sz="900" dirty="0"/>
                        <a:t>N+M</a:t>
                      </a:r>
                    </a:p>
                  </a:txBody>
                  <a:tcPr marL="59961" marR="59961" marT="29980" marB="29980"/>
                </a:tc>
                <a:tc>
                  <a:txBody>
                    <a:bodyPr/>
                    <a:lstStyle/>
                    <a:p>
                      <a:r>
                        <a:rPr lang="en-US" sz="900" dirty="0"/>
                        <a:t>N</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548658403"/>
                  </a:ext>
                </a:extLst>
              </a:tr>
            </a:tbl>
          </a:graphicData>
        </a:graphic>
      </p:graphicFrame>
      <p:sp>
        <p:nvSpPr>
          <p:cNvPr id="4" name="Right Arrow 3">
            <a:extLst>
              <a:ext uri="{FF2B5EF4-FFF2-40B4-BE49-F238E27FC236}">
                <a16:creationId xmlns:a16="http://schemas.microsoft.com/office/drawing/2014/main" id="{48734E4D-7394-B4E9-5064-AF6B741C3BDF}"/>
              </a:ext>
            </a:extLst>
          </p:cNvPr>
          <p:cNvSpPr/>
          <p:nvPr/>
        </p:nvSpPr>
        <p:spPr>
          <a:xfrm>
            <a:off x="9119354" y="3059036"/>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5" name="Right Arrow 4">
            <a:extLst>
              <a:ext uri="{FF2B5EF4-FFF2-40B4-BE49-F238E27FC236}">
                <a16:creationId xmlns:a16="http://schemas.microsoft.com/office/drawing/2014/main" id="{C28F0A22-8AAE-2A5A-C175-77DA342048F8}"/>
              </a:ext>
            </a:extLst>
          </p:cNvPr>
          <p:cNvSpPr/>
          <p:nvPr/>
        </p:nvSpPr>
        <p:spPr>
          <a:xfrm>
            <a:off x="11166560" y="3059036"/>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6" name="TextBox 5">
            <a:extLst>
              <a:ext uri="{FF2B5EF4-FFF2-40B4-BE49-F238E27FC236}">
                <a16:creationId xmlns:a16="http://schemas.microsoft.com/office/drawing/2014/main" id="{323A6CA0-C131-A5BB-5086-D12493F8CDB1}"/>
              </a:ext>
            </a:extLst>
          </p:cNvPr>
          <p:cNvSpPr txBox="1"/>
          <p:nvPr/>
        </p:nvSpPr>
        <p:spPr>
          <a:xfrm>
            <a:off x="11142697" y="3532003"/>
            <a:ext cx="763351" cy="233590"/>
          </a:xfrm>
          <a:prstGeom prst="rect">
            <a:avLst/>
          </a:prstGeom>
          <a:noFill/>
        </p:spPr>
        <p:txBody>
          <a:bodyPr wrap="none" rtlCol="0">
            <a:spAutoFit/>
          </a:bodyPr>
          <a:lstStyle/>
          <a:p>
            <a:r>
              <a:rPr lang="en-US" sz="918" dirty="0"/>
              <a:t>Edge_index</a:t>
            </a:r>
          </a:p>
        </p:txBody>
      </p:sp>
      <p:sp>
        <p:nvSpPr>
          <p:cNvPr id="7" name="Oval 6">
            <a:extLst>
              <a:ext uri="{FF2B5EF4-FFF2-40B4-BE49-F238E27FC236}">
                <a16:creationId xmlns:a16="http://schemas.microsoft.com/office/drawing/2014/main" id="{1755819A-5DB5-ACC7-E144-DD0DB45B54D6}"/>
              </a:ext>
            </a:extLst>
          </p:cNvPr>
          <p:cNvSpPr/>
          <p:nvPr/>
        </p:nvSpPr>
        <p:spPr>
          <a:xfrm>
            <a:off x="731847" y="2690225"/>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1</a:t>
            </a:r>
          </a:p>
        </p:txBody>
      </p:sp>
      <p:sp>
        <p:nvSpPr>
          <p:cNvPr id="8" name="Oval 7">
            <a:extLst>
              <a:ext uri="{FF2B5EF4-FFF2-40B4-BE49-F238E27FC236}">
                <a16:creationId xmlns:a16="http://schemas.microsoft.com/office/drawing/2014/main" id="{5BBB2E48-72E7-D6CD-F4F1-E4395A1790E6}"/>
              </a:ext>
            </a:extLst>
          </p:cNvPr>
          <p:cNvSpPr/>
          <p:nvPr/>
        </p:nvSpPr>
        <p:spPr>
          <a:xfrm>
            <a:off x="1686507" y="2523156"/>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2</a:t>
            </a:r>
          </a:p>
        </p:txBody>
      </p:sp>
      <p:sp>
        <p:nvSpPr>
          <p:cNvPr id="9" name="Oval 8">
            <a:extLst>
              <a:ext uri="{FF2B5EF4-FFF2-40B4-BE49-F238E27FC236}">
                <a16:creationId xmlns:a16="http://schemas.microsoft.com/office/drawing/2014/main" id="{80DE2BD2-973C-8BA7-E6B6-41E51BCD766B}"/>
              </a:ext>
            </a:extLst>
          </p:cNvPr>
          <p:cNvSpPr/>
          <p:nvPr/>
        </p:nvSpPr>
        <p:spPr>
          <a:xfrm>
            <a:off x="1686507" y="4615917"/>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M</a:t>
            </a:r>
          </a:p>
        </p:txBody>
      </p:sp>
      <p:sp>
        <p:nvSpPr>
          <p:cNvPr id="10" name="Oval 9">
            <a:extLst>
              <a:ext uri="{FF2B5EF4-FFF2-40B4-BE49-F238E27FC236}">
                <a16:creationId xmlns:a16="http://schemas.microsoft.com/office/drawing/2014/main" id="{964FEEFB-9499-3FBE-38C3-996CD27CC255}"/>
              </a:ext>
            </a:extLst>
          </p:cNvPr>
          <p:cNvSpPr/>
          <p:nvPr/>
        </p:nvSpPr>
        <p:spPr>
          <a:xfrm>
            <a:off x="1686507" y="3380860"/>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10</a:t>
            </a:r>
          </a:p>
        </p:txBody>
      </p:sp>
      <p:sp>
        <p:nvSpPr>
          <p:cNvPr id="11" name="Oval 10">
            <a:extLst>
              <a:ext uri="{FF2B5EF4-FFF2-40B4-BE49-F238E27FC236}">
                <a16:creationId xmlns:a16="http://schemas.microsoft.com/office/drawing/2014/main" id="{16BFB862-E021-C91F-8079-B330015E668A}"/>
              </a:ext>
            </a:extLst>
          </p:cNvPr>
          <p:cNvSpPr/>
          <p:nvPr/>
        </p:nvSpPr>
        <p:spPr>
          <a:xfrm>
            <a:off x="731847" y="3993199"/>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N</a:t>
            </a:r>
          </a:p>
        </p:txBody>
      </p:sp>
      <p:cxnSp>
        <p:nvCxnSpPr>
          <p:cNvPr id="12" name="Straight Connector 11">
            <a:extLst>
              <a:ext uri="{FF2B5EF4-FFF2-40B4-BE49-F238E27FC236}">
                <a16:creationId xmlns:a16="http://schemas.microsoft.com/office/drawing/2014/main" id="{9A4D7A98-6FB4-E308-4AC8-0690C965C594}"/>
              </a:ext>
            </a:extLst>
          </p:cNvPr>
          <p:cNvCxnSpPr>
            <a:cxnSpLocks/>
            <a:stCxn id="7" idx="6"/>
            <a:endCxn id="8" idx="2"/>
          </p:cNvCxnSpPr>
          <p:nvPr/>
        </p:nvCxnSpPr>
        <p:spPr>
          <a:xfrm flipV="1">
            <a:off x="1091847" y="2703156"/>
            <a:ext cx="594660" cy="16706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F7FC1E-FF23-A16D-F40D-4576D70157A1}"/>
              </a:ext>
            </a:extLst>
          </p:cNvPr>
          <p:cNvCxnSpPr>
            <a:cxnSpLocks/>
            <a:stCxn id="11" idx="6"/>
            <a:endCxn id="10" idx="2"/>
          </p:cNvCxnSpPr>
          <p:nvPr/>
        </p:nvCxnSpPr>
        <p:spPr>
          <a:xfrm flipV="1">
            <a:off x="1091847" y="3560860"/>
            <a:ext cx="594660" cy="61233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3A8A98-FBF7-0B28-8327-1E4C94ACECF7}"/>
              </a:ext>
            </a:extLst>
          </p:cNvPr>
          <p:cNvCxnSpPr>
            <a:cxnSpLocks/>
            <a:stCxn id="7" idx="6"/>
            <a:endCxn id="10" idx="2"/>
          </p:cNvCxnSpPr>
          <p:nvPr/>
        </p:nvCxnSpPr>
        <p:spPr>
          <a:xfrm>
            <a:off x="1091847" y="2870225"/>
            <a:ext cx="594660" cy="690635"/>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15D35F0-5D02-C3F8-6461-CFA14E5C9BAF}"/>
              </a:ext>
            </a:extLst>
          </p:cNvPr>
          <p:cNvCxnSpPr>
            <a:cxnSpLocks/>
            <a:stCxn id="16" idx="6"/>
            <a:endCxn id="9" idx="2"/>
          </p:cNvCxnSpPr>
          <p:nvPr/>
        </p:nvCxnSpPr>
        <p:spPr>
          <a:xfrm>
            <a:off x="1091847" y="3399641"/>
            <a:ext cx="594660" cy="1396276"/>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68A11DB4-31B4-5399-32B6-817BC0F811DD}"/>
              </a:ext>
            </a:extLst>
          </p:cNvPr>
          <p:cNvSpPr/>
          <p:nvPr/>
        </p:nvSpPr>
        <p:spPr>
          <a:xfrm>
            <a:off x="731847" y="3219641"/>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2</a:t>
            </a:r>
          </a:p>
        </p:txBody>
      </p:sp>
      <p:cxnSp>
        <p:nvCxnSpPr>
          <p:cNvPr id="17" name="Straight Connector 16">
            <a:extLst>
              <a:ext uri="{FF2B5EF4-FFF2-40B4-BE49-F238E27FC236}">
                <a16:creationId xmlns:a16="http://schemas.microsoft.com/office/drawing/2014/main" id="{F64B0DA2-0DB1-E44E-1D09-F334304242D8}"/>
              </a:ext>
            </a:extLst>
          </p:cNvPr>
          <p:cNvCxnSpPr>
            <a:cxnSpLocks/>
            <a:stCxn id="16" idx="6"/>
            <a:endCxn id="8" idx="2"/>
          </p:cNvCxnSpPr>
          <p:nvPr/>
        </p:nvCxnSpPr>
        <p:spPr>
          <a:xfrm flipV="1">
            <a:off x="1091847" y="2703156"/>
            <a:ext cx="594660" cy="696485"/>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C51FE6A-82AE-586D-6AD5-BE3515A2B522}"/>
              </a:ext>
            </a:extLst>
          </p:cNvPr>
          <p:cNvCxnSpPr>
            <a:cxnSpLocks/>
            <a:stCxn id="16" idx="6"/>
            <a:endCxn id="10" idx="2"/>
          </p:cNvCxnSpPr>
          <p:nvPr/>
        </p:nvCxnSpPr>
        <p:spPr>
          <a:xfrm>
            <a:off x="1091847" y="3399641"/>
            <a:ext cx="594660" cy="16121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671EBC17-3F15-3C3A-BAA0-8227BC093ECC}"/>
              </a:ext>
            </a:extLst>
          </p:cNvPr>
          <p:cNvSpPr/>
          <p:nvPr/>
        </p:nvSpPr>
        <p:spPr>
          <a:xfrm>
            <a:off x="1686507" y="3981477"/>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15</a:t>
            </a:r>
          </a:p>
        </p:txBody>
      </p:sp>
      <p:sp>
        <p:nvSpPr>
          <p:cNvPr id="20" name="Oval 19">
            <a:extLst>
              <a:ext uri="{FF2B5EF4-FFF2-40B4-BE49-F238E27FC236}">
                <a16:creationId xmlns:a16="http://schemas.microsoft.com/office/drawing/2014/main" id="{018E3358-7F3D-DB40-F823-F2BF375CFF73}"/>
              </a:ext>
            </a:extLst>
          </p:cNvPr>
          <p:cNvSpPr/>
          <p:nvPr/>
        </p:nvSpPr>
        <p:spPr>
          <a:xfrm>
            <a:off x="1686507" y="1959864"/>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a:t>
            </a:r>
          </a:p>
        </p:txBody>
      </p:sp>
      <p:cxnSp>
        <p:nvCxnSpPr>
          <p:cNvPr id="21" name="Straight Connector 20">
            <a:extLst>
              <a:ext uri="{FF2B5EF4-FFF2-40B4-BE49-F238E27FC236}">
                <a16:creationId xmlns:a16="http://schemas.microsoft.com/office/drawing/2014/main" id="{4BA2D2D0-1F92-28A2-035F-44EFB8655F26}"/>
              </a:ext>
            </a:extLst>
          </p:cNvPr>
          <p:cNvCxnSpPr>
            <a:cxnSpLocks/>
            <a:stCxn id="16" idx="6"/>
            <a:endCxn id="20" idx="2"/>
          </p:cNvCxnSpPr>
          <p:nvPr/>
        </p:nvCxnSpPr>
        <p:spPr>
          <a:xfrm flipV="1">
            <a:off x="1091847" y="2139864"/>
            <a:ext cx="594660" cy="1259777"/>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0ECF95-7548-F5FE-8146-0D9532820400}"/>
              </a:ext>
            </a:extLst>
          </p:cNvPr>
          <p:cNvCxnSpPr>
            <a:cxnSpLocks/>
            <a:stCxn id="7" idx="6"/>
            <a:endCxn id="20" idx="2"/>
          </p:cNvCxnSpPr>
          <p:nvPr/>
        </p:nvCxnSpPr>
        <p:spPr>
          <a:xfrm flipV="1">
            <a:off x="1091847" y="2139864"/>
            <a:ext cx="594660" cy="730361"/>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733BB7-2617-1F54-D6B2-D158D8CD799B}"/>
              </a:ext>
            </a:extLst>
          </p:cNvPr>
          <p:cNvCxnSpPr>
            <a:cxnSpLocks/>
            <a:stCxn id="11" idx="6"/>
            <a:endCxn id="8" idx="2"/>
          </p:cNvCxnSpPr>
          <p:nvPr/>
        </p:nvCxnSpPr>
        <p:spPr>
          <a:xfrm flipV="1">
            <a:off x="1091847" y="2703156"/>
            <a:ext cx="594660" cy="1470043"/>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ECF4075-905D-6EC5-3396-D6AB926EE92A}"/>
              </a:ext>
            </a:extLst>
          </p:cNvPr>
          <p:cNvCxnSpPr>
            <a:cxnSpLocks/>
            <a:stCxn id="7" idx="6"/>
            <a:endCxn id="19" idx="2"/>
          </p:cNvCxnSpPr>
          <p:nvPr/>
        </p:nvCxnSpPr>
        <p:spPr>
          <a:xfrm>
            <a:off x="1091847" y="2870225"/>
            <a:ext cx="594660" cy="1291252"/>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E1B973F-AF04-F92D-0D3A-74B237244929}"/>
              </a:ext>
            </a:extLst>
          </p:cNvPr>
          <p:cNvSpPr txBox="1"/>
          <p:nvPr/>
        </p:nvSpPr>
        <p:spPr>
          <a:xfrm rot="5400000">
            <a:off x="865103" y="3735154"/>
            <a:ext cx="109004" cy="153888"/>
          </a:xfrm>
          <a:prstGeom prst="rect">
            <a:avLst/>
          </a:prstGeom>
          <a:noFill/>
        </p:spPr>
        <p:txBody>
          <a:bodyPr wrap="none" lIns="0" tIns="0" rIns="0" bIns="0" rtlCol="0">
            <a:spAutoFit/>
          </a:bodyPr>
          <a:lstStyle/>
          <a:p>
            <a:r>
              <a:rPr lang="en-US" sz="1000" b="1" dirty="0">
                <a:solidFill>
                  <a:schemeClr val="tx1">
                    <a:lumMod val="65000"/>
                    <a:lumOff val="35000"/>
                  </a:schemeClr>
                </a:solidFill>
              </a:rPr>
              <a:t>…</a:t>
            </a:r>
          </a:p>
        </p:txBody>
      </p:sp>
      <p:sp>
        <p:nvSpPr>
          <p:cNvPr id="26" name="TextBox 25">
            <a:extLst>
              <a:ext uri="{FF2B5EF4-FFF2-40B4-BE49-F238E27FC236}">
                <a16:creationId xmlns:a16="http://schemas.microsoft.com/office/drawing/2014/main" id="{E3161F21-87C2-BD00-732E-325F2A6B941F}"/>
              </a:ext>
            </a:extLst>
          </p:cNvPr>
          <p:cNvSpPr txBox="1"/>
          <p:nvPr/>
        </p:nvSpPr>
        <p:spPr>
          <a:xfrm rot="5400000">
            <a:off x="1882732" y="3100381"/>
            <a:ext cx="109004" cy="153888"/>
          </a:xfrm>
          <a:prstGeom prst="rect">
            <a:avLst/>
          </a:prstGeom>
          <a:noFill/>
        </p:spPr>
        <p:txBody>
          <a:bodyPr wrap="none" lIns="0" tIns="0" rIns="0" bIns="0" rtlCol="0">
            <a:spAutoFit/>
          </a:bodyPr>
          <a:lstStyle/>
          <a:p>
            <a:r>
              <a:rPr lang="en-US" sz="1000" b="1" dirty="0">
                <a:solidFill>
                  <a:schemeClr val="tx1">
                    <a:lumMod val="65000"/>
                    <a:lumOff val="35000"/>
                  </a:schemeClr>
                </a:solidFill>
              </a:rPr>
              <a:t>…</a:t>
            </a:r>
          </a:p>
        </p:txBody>
      </p:sp>
      <p:sp>
        <p:nvSpPr>
          <p:cNvPr id="29" name="TextBox 28">
            <a:extLst>
              <a:ext uri="{FF2B5EF4-FFF2-40B4-BE49-F238E27FC236}">
                <a16:creationId xmlns:a16="http://schemas.microsoft.com/office/drawing/2014/main" id="{E9617928-4579-4BDD-AF6A-7ECC99EF757B}"/>
              </a:ext>
            </a:extLst>
          </p:cNvPr>
          <p:cNvSpPr txBox="1"/>
          <p:nvPr/>
        </p:nvSpPr>
        <p:spPr>
          <a:xfrm>
            <a:off x="540069" y="2281113"/>
            <a:ext cx="389337" cy="276999"/>
          </a:xfrm>
          <a:prstGeom prst="rect">
            <a:avLst/>
          </a:prstGeom>
          <a:noFill/>
        </p:spPr>
        <p:txBody>
          <a:bodyPr wrap="none" rtlCol="0">
            <a:spAutoFit/>
          </a:bodyPr>
          <a:lstStyle/>
          <a:p>
            <a:r>
              <a:rPr lang="en-US" sz="1200" dirty="0"/>
              <a:t>src</a:t>
            </a:r>
          </a:p>
        </p:txBody>
      </p:sp>
      <p:sp>
        <p:nvSpPr>
          <p:cNvPr id="30" name="TextBox 29">
            <a:extLst>
              <a:ext uri="{FF2B5EF4-FFF2-40B4-BE49-F238E27FC236}">
                <a16:creationId xmlns:a16="http://schemas.microsoft.com/office/drawing/2014/main" id="{95C034E2-D695-AC19-1CBE-6F89F21E5E85}"/>
              </a:ext>
            </a:extLst>
          </p:cNvPr>
          <p:cNvSpPr txBox="1"/>
          <p:nvPr/>
        </p:nvSpPr>
        <p:spPr>
          <a:xfrm>
            <a:off x="1533405" y="5034810"/>
            <a:ext cx="477118" cy="276999"/>
          </a:xfrm>
          <a:prstGeom prst="rect">
            <a:avLst/>
          </a:prstGeom>
          <a:noFill/>
        </p:spPr>
        <p:txBody>
          <a:bodyPr wrap="none" rtlCol="0">
            <a:spAutoFit/>
          </a:bodyPr>
          <a:lstStyle/>
          <a:p>
            <a:r>
              <a:rPr lang="en-US" sz="1200" dirty="0"/>
              <a:t>dest</a:t>
            </a:r>
          </a:p>
        </p:txBody>
      </p:sp>
      <p:sp>
        <p:nvSpPr>
          <p:cNvPr id="31" name="TextBox 30">
            <a:extLst>
              <a:ext uri="{FF2B5EF4-FFF2-40B4-BE49-F238E27FC236}">
                <a16:creationId xmlns:a16="http://schemas.microsoft.com/office/drawing/2014/main" id="{6070909F-112A-3CEC-A904-6F26EBCEED6F}"/>
              </a:ext>
            </a:extLst>
          </p:cNvPr>
          <p:cNvSpPr txBox="1"/>
          <p:nvPr/>
        </p:nvSpPr>
        <p:spPr>
          <a:xfrm>
            <a:off x="735388" y="4659415"/>
            <a:ext cx="902298" cy="276999"/>
          </a:xfrm>
          <a:prstGeom prst="rect">
            <a:avLst/>
          </a:prstGeom>
          <a:noFill/>
        </p:spPr>
        <p:txBody>
          <a:bodyPr wrap="none" rtlCol="0">
            <a:spAutoFit/>
          </a:bodyPr>
          <a:lstStyle/>
          <a:p>
            <a:r>
              <a:rPr lang="en-US" sz="1200" dirty="0"/>
              <a:t>interaction</a:t>
            </a:r>
          </a:p>
        </p:txBody>
      </p:sp>
      <p:graphicFrame>
        <p:nvGraphicFramePr>
          <p:cNvPr id="32" name="Table 31">
            <a:extLst>
              <a:ext uri="{FF2B5EF4-FFF2-40B4-BE49-F238E27FC236}">
                <a16:creationId xmlns:a16="http://schemas.microsoft.com/office/drawing/2014/main" id="{53DE31D3-AFA2-EAFD-5EFA-F20BCCA3E671}"/>
              </a:ext>
            </a:extLst>
          </p:cNvPr>
          <p:cNvGraphicFramePr>
            <a:graphicFrameLocks noGrp="1"/>
          </p:cNvGraphicFramePr>
          <p:nvPr/>
        </p:nvGraphicFramePr>
        <p:xfrm>
          <a:off x="2695226" y="1874681"/>
          <a:ext cx="1614054" cy="2731476"/>
        </p:xfrm>
        <a:graphic>
          <a:graphicData uri="http://schemas.openxmlformats.org/drawingml/2006/table">
            <a:tbl>
              <a:tblPr firstRow="1" bandRow="1">
                <a:tableStyleId>{1E171933-4619-4E11-9A3F-F7608DF75F80}</a:tableStyleId>
              </a:tblPr>
              <a:tblGrid>
                <a:gridCol w="538018">
                  <a:extLst>
                    <a:ext uri="{9D8B030D-6E8A-4147-A177-3AD203B41FA5}">
                      <a16:colId xmlns:a16="http://schemas.microsoft.com/office/drawing/2014/main" val="483130676"/>
                    </a:ext>
                  </a:extLst>
                </a:gridCol>
                <a:gridCol w="538018">
                  <a:extLst>
                    <a:ext uri="{9D8B030D-6E8A-4147-A177-3AD203B41FA5}">
                      <a16:colId xmlns:a16="http://schemas.microsoft.com/office/drawing/2014/main" val="3068890240"/>
                    </a:ext>
                  </a:extLst>
                </a:gridCol>
                <a:gridCol w="538018">
                  <a:extLst>
                    <a:ext uri="{9D8B030D-6E8A-4147-A177-3AD203B41FA5}">
                      <a16:colId xmlns:a16="http://schemas.microsoft.com/office/drawing/2014/main" val="1070281204"/>
                    </a:ext>
                  </a:extLst>
                </a:gridCol>
              </a:tblGrid>
              <a:tr h="216876">
                <a:tc>
                  <a:txBody>
                    <a:bodyPr/>
                    <a:lstStyle/>
                    <a:p>
                      <a:r>
                        <a:rPr lang="en-US" sz="800" dirty="0"/>
                        <a:t>src ID</a:t>
                      </a:r>
                    </a:p>
                  </a:txBody>
                  <a:tcPr/>
                </a:tc>
                <a:tc>
                  <a:txBody>
                    <a:bodyPr/>
                    <a:lstStyle/>
                    <a:p>
                      <a:r>
                        <a:rPr lang="en-US" sz="800" dirty="0"/>
                        <a:t>dest ID</a:t>
                      </a:r>
                    </a:p>
                  </a:txBody>
                  <a:tcPr/>
                </a:tc>
                <a:tc>
                  <a:txBody>
                    <a:bodyPr/>
                    <a:lstStyle/>
                    <a:p>
                      <a:r>
                        <a:rPr lang="en-US" sz="800" dirty="0"/>
                        <a:t>Int.</a:t>
                      </a:r>
                    </a:p>
                  </a:txBody>
                  <a:tcPr/>
                </a:tc>
                <a:extLst>
                  <a:ext uri="{0D108BD9-81ED-4DB2-BD59-A6C34878D82A}">
                    <a16:rowId xmlns:a16="http://schemas.microsoft.com/office/drawing/2014/main" val="3669101357"/>
                  </a:ext>
                </a:extLst>
              </a:tr>
              <a:tr h="214347">
                <a:tc>
                  <a:txBody>
                    <a:bodyPr/>
                    <a:lstStyle/>
                    <a:p>
                      <a:r>
                        <a:rPr lang="en-US" sz="900" dirty="0"/>
                        <a:t>1</a:t>
                      </a:r>
                    </a:p>
                  </a:txBody>
                  <a:tcPr/>
                </a:tc>
                <a:tc>
                  <a:txBody>
                    <a:bodyPr/>
                    <a:lstStyle/>
                    <a:p>
                      <a:r>
                        <a:rPr lang="en-US" sz="900" dirty="0"/>
                        <a:t>1</a:t>
                      </a:r>
                    </a:p>
                  </a:txBody>
                  <a:tcPr/>
                </a:tc>
                <a:tc>
                  <a:txBody>
                    <a:bodyPr/>
                    <a:lstStyle/>
                    <a:p>
                      <a:r>
                        <a:rPr lang="en-US" sz="900" dirty="0"/>
                        <a:t>4</a:t>
                      </a:r>
                    </a:p>
                  </a:txBody>
                  <a:tcPr/>
                </a:tc>
                <a:extLst>
                  <a:ext uri="{0D108BD9-81ED-4DB2-BD59-A6C34878D82A}">
                    <a16:rowId xmlns:a16="http://schemas.microsoft.com/office/drawing/2014/main" val="3192555688"/>
                  </a:ext>
                </a:extLst>
              </a:tr>
              <a:tr h="214347">
                <a:tc>
                  <a:txBody>
                    <a:bodyPr/>
                    <a:lstStyle/>
                    <a:p>
                      <a:r>
                        <a:rPr lang="en-US" sz="900" dirty="0"/>
                        <a:t>1</a:t>
                      </a:r>
                    </a:p>
                  </a:txBody>
                  <a:tcPr/>
                </a:tc>
                <a:tc>
                  <a:txBody>
                    <a:bodyPr/>
                    <a:lstStyle/>
                    <a:p>
                      <a:r>
                        <a:rPr lang="en-US" sz="900" dirty="0"/>
                        <a:t>2</a:t>
                      </a:r>
                    </a:p>
                  </a:txBody>
                  <a:tcPr/>
                </a:tc>
                <a:tc>
                  <a:txBody>
                    <a:bodyPr/>
                    <a:lstStyle/>
                    <a:p>
                      <a:r>
                        <a:rPr lang="en-US" sz="900" dirty="0"/>
                        <a:t>5</a:t>
                      </a:r>
                    </a:p>
                  </a:txBody>
                  <a:tcPr/>
                </a:tc>
                <a:extLst>
                  <a:ext uri="{0D108BD9-81ED-4DB2-BD59-A6C34878D82A}">
                    <a16:rowId xmlns:a16="http://schemas.microsoft.com/office/drawing/2014/main" val="3467404355"/>
                  </a:ext>
                </a:extLst>
              </a:tr>
              <a:tr h="214347">
                <a:tc>
                  <a:txBody>
                    <a:bodyPr/>
                    <a:lstStyle/>
                    <a:p>
                      <a:r>
                        <a:rPr lang="en-US" sz="900" dirty="0"/>
                        <a:t>1</a:t>
                      </a:r>
                    </a:p>
                  </a:txBody>
                  <a:tcPr/>
                </a:tc>
                <a:tc>
                  <a:txBody>
                    <a:bodyPr/>
                    <a:lstStyle/>
                    <a:p>
                      <a:r>
                        <a:rPr lang="en-US" sz="900" dirty="0"/>
                        <a:t>10</a:t>
                      </a:r>
                    </a:p>
                  </a:txBody>
                  <a:tcPr/>
                </a:tc>
                <a:tc>
                  <a:txBody>
                    <a:bodyPr/>
                    <a:lstStyle/>
                    <a:p>
                      <a:r>
                        <a:rPr lang="en-US" sz="900" dirty="0"/>
                        <a:t>3</a:t>
                      </a:r>
                    </a:p>
                  </a:txBody>
                  <a:tcPr/>
                </a:tc>
                <a:extLst>
                  <a:ext uri="{0D108BD9-81ED-4DB2-BD59-A6C34878D82A}">
                    <a16:rowId xmlns:a16="http://schemas.microsoft.com/office/drawing/2014/main" val="1588549860"/>
                  </a:ext>
                </a:extLst>
              </a:tr>
              <a:tr h="214347">
                <a:tc>
                  <a:txBody>
                    <a:bodyPr/>
                    <a:lstStyle/>
                    <a:p>
                      <a:r>
                        <a:rPr lang="en-US" sz="900" dirty="0"/>
                        <a:t>1</a:t>
                      </a:r>
                    </a:p>
                  </a:txBody>
                  <a:tcPr/>
                </a:tc>
                <a:tc>
                  <a:txBody>
                    <a:bodyPr/>
                    <a:lstStyle/>
                    <a:p>
                      <a:r>
                        <a:rPr lang="en-US" sz="900" dirty="0"/>
                        <a:t>15</a:t>
                      </a:r>
                    </a:p>
                  </a:txBody>
                  <a:tcPr/>
                </a:tc>
                <a:tc>
                  <a:txBody>
                    <a:bodyPr/>
                    <a:lstStyle/>
                    <a:p>
                      <a:r>
                        <a:rPr lang="en-US" sz="900" dirty="0"/>
                        <a:t>2</a:t>
                      </a:r>
                    </a:p>
                  </a:txBody>
                  <a:tcPr/>
                </a:tc>
                <a:extLst>
                  <a:ext uri="{0D108BD9-81ED-4DB2-BD59-A6C34878D82A}">
                    <a16:rowId xmlns:a16="http://schemas.microsoft.com/office/drawing/2014/main" val="2066552466"/>
                  </a:ext>
                </a:extLst>
              </a:tr>
              <a:tr h="214347">
                <a:tc>
                  <a:txBody>
                    <a:bodyPr/>
                    <a:lstStyle/>
                    <a:p>
                      <a:r>
                        <a:rPr lang="en-US" sz="900" dirty="0"/>
                        <a:t>2</a:t>
                      </a:r>
                    </a:p>
                  </a:txBody>
                  <a:tcPr/>
                </a:tc>
                <a:tc>
                  <a:txBody>
                    <a:bodyPr/>
                    <a:lstStyle/>
                    <a:p>
                      <a:r>
                        <a:rPr lang="en-US" sz="900" dirty="0"/>
                        <a:t>1</a:t>
                      </a:r>
                    </a:p>
                  </a:txBody>
                  <a:tcPr/>
                </a:tc>
                <a:tc>
                  <a:txBody>
                    <a:bodyPr/>
                    <a:lstStyle/>
                    <a:p>
                      <a:r>
                        <a:rPr lang="en-US" sz="900" dirty="0"/>
                        <a:t>5</a:t>
                      </a:r>
                    </a:p>
                  </a:txBody>
                  <a:tcPr/>
                </a:tc>
                <a:extLst>
                  <a:ext uri="{0D108BD9-81ED-4DB2-BD59-A6C34878D82A}">
                    <a16:rowId xmlns:a16="http://schemas.microsoft.com/office/drawing/2014/main" val="531001759"/>
                  </a:ext>
                </a:extLst>
              </a:tr>
              <a:tr h="214347">
                <a:tc>
                  <a:txBody>
                    <a:bodyPr/>
                    <a:lstStyle/>
                    <a:p>
                      <a:r>
                        <a:rPr lang="en-US" sz="900" dirty="0"/>
                        <a:t>2</a:t>
                      </a:r>
                    </a:p>
                  </a:txBody>
                  <a:tcPr/>
                </a:tc>
                <a:tc>
                  <a:txBody>
                    <a:bodyPr/>
                    <a:lstStyle/>
                    <a:p>
                      <a:r>
                        <a:rPr lang="en-US" sz="900" dirty="0"/>
                        <a:t>2</a:t>
                      </a:r>
                    </a:p>
                  </a:txBody>
                  <a:tcPr/>
                </a:tc>
                <a:tc>
                  <a:txBody>
                    <a:bodyPr/>
                    <a:lstStyle/>
                    <a:p>
                      <a:r>
                        <a:rPr lang="en-US" sz="900" dirty="0"/>
                        <a:t>3</a:t>
                      </a:r>
                    </a:p>
                  </a:txBody>
                  <a:tcPr/>
                </a:tc>
                <a:extLst>
                  <a:ext uri="{0D108BD9-81ED-4DB2-BD59-A6C34878D82A}">
                    <a16:rowId xmlns:a16="http://schemas.microsoft.com/office/drawing/2014/main" val="3912366256"/>
                  </a:ext>
                </a:extLst>
              </a:tr>
              <a:tr h="214347">
                <a:tc>
                  <a:txBody>
                    <a:bodyPr/>
                    <a:lstStyle/>
                    <a:p>
                      <a:r>
                        <a:rPr lang="en-US" sz="900" dirty="0"/>
                        <a:t>2</a:t>
                      </a:r>
                    </a:p>
                  </a:txBody>
                  <a:tcPr/>
                </a:tc>
                <a:tc>
                  <a:txBody>
                    <a:bodyPr/>
                    <a:lstStyle/>
                    <a:p>
                      <a:r>
                        <a:rPr lang="en-US" sz="900" dirty="0"/>
                        <a:t>10</a:t>
                      </a:r>
                    </a:p>
                  </a:txBody>
                  <a:tcPr/>
                </a:tc>
                <a:tc>
                  <a:txBody>
                    <a:bodyPr/>
                    <a:lstStyle/>
                    <a:p>
                      <a:r>
                        <a:rPr lang="en-US" sz="900" dirty="0"/>
                        <a:t>4</a:t>
                      </a:r>
                    </a:p>
                  </a:txBody>
                  <a:tcPr/>
                </a:tc>
                <a:extLst>
                  <a:ext uri="{0D108BD9-81ED-4DB2-BD59-A6C34878D82A}">
                    <a16:rowId xmlns:a16="http://schemas.microsoft.com/office/drawing/2014/main" val="36670132"/>
                  </a:ext>
                </a:extLst>
              </a:tr>
              <a:tr h="214347">
                <a:tc>
                  <a:txBody>
                    <a:bodyPr/>
                    <a:lstStyle/>
                    <a:p>
                      <a:r>
                        <a:rPr lang="en-US" sz="900" dirty="0"/>
                        <a:t>2</a:t>
                      </a:r>
                    </a:p>
                  </a:txBody>
                  <a:tcPr/>
                </a:tc>
                <a:tc>
                  <a:txBody>
                    <a:bodyPr/>
                    <a:lstStyle/>
                    <a:p>
                      <a:r>
                        <a:rPr lang="en-US" sz="900" dirty="0"/>
                        <a:t>M</a:t>
                      </a:r>
                    </a:p>
                  </a:txBody>
                  <a:tcPr/>
                </a:tc>
                <a:tc>
                  <a:txBody>
                    <a:bodyPr/>
                    <a:lstStyle/>
                    <a:p>
                      <a:r>
                        <a:rPr lang="en-US" sz="900" dirty="0"/>
                        <a:t>4</a:t>
                      </a:r>
                    </a:p>
                  </a:txBody>
                  <a:tcPr/>
                </a:tc>
                <a:extLst>
                  <a:ext uri="{0D108BD9-81ED-4DB2-BD59-A6C34878D82A}">
                    <a16:rowId xmlns:a16="http://schemas.microsoft.com/office/drawing/2014/main" val="2269225261"/>
                  </a:ext>
                </a:extLst>
              </a:tr>
              <a:tr h="214347">
                <a:tc>
                  <a:txBody>
                    <a:bodyPr/>
                    <a:lstStyle/>
                    <a:p>
                      <a:r>
                        <a:rPr lang="en-US" sz="900" dirty="0"/>
                        <a:t>…</a:t>
                      </a:r>
                    </a:p>
                  </a:txBody>
                  <a:tcPr/>
                </a:tc>
                <a:tc>
                  <a:txBody>
                    <a:bodyPr/>
                    <a:lstStyle/>
                    <a:p>
                      <a:endParaRPr lang="en-US" sz="900" dirty="0"/>
                    </a:p>
                  </a:txBody>
                  <a:tcPr/>
                </a:tc>
                <a:tc>
                  <a:txBody>
                    <a:bodyPr/>
                    <a:lstStyle/>
                    <a:p>
                      <a:endParaRPr lang="en-US" sz="900" dirty="0"/>
                    </a:p>
                  </a:txBody>
                  <a:tcPr/>
                </a:tc>
                <a:extLst>
                  <a:ext uri="{0D108BD9-81ED-4DB2-BD59-A6C34878D82A}">
                    <a16:rowId xmlns:a16="http://schemas.microsoft.com/office/drawing/2014/main" val="1976520357"/>
                  </a:ext>
                </a:extLst>
              </a:tr>
              <a:tr h="214347">
                <a:tc>
                  <a:txBody>
                    <a:bodyPr/>
                    <a:lstStyle/>
                    <a:p>
                      <a:r>
                        <a:rPr lang="en-US" sz="900" dirty="0"/>
                        <a:t>N</a:t>
                      </a:r>
                    </a:p>
                  </a:txBody>
                  <a:tcPr/>
                </a:tc>
                <a:tc>
                  <a:txBody>
                    <a:bodyPr/>
                    <a:lstStyle/>
                    <a:p>
                      <a:r>
                        <a:rPr lang="en-US" sz="900" dirty="0"/>
                        <a:t>2</a:t>
                      </a:r>
                    </a:p>
                  </a:txBody>
                  <a:tcPr/>
                </a:tc>
                <a:tc>
                  <a:txBody>
                    <a:bodyPr/>
                    <a:lstStyle/>
                    <a:p>
                      <a:r>
                        <a:rPr lang="en-US" sz="900" dirty="0"/>
                        <a:t>3</a:t>
                      </a:r>
                    </a:p>
                  </a:txBody>
                  <a:tcPr/>
                </a:tc>
                <a:extLst>
                  <a:ext uri="{0D108BD9-81ED-4DB2-BD59-A6C34878D82A}">
                    <a16:rowId xmlns:a16="http://schemas.microsoft.com/office/drawing/2014/main" val="3557562036"/>
                  </a:ext>
                </a:extLst>
              </a:tr>
              <a:tr h="214347">
                <a:tc>
                  <a:txBody>
                    <a:bodyPr/>
                    <a:lstStyle/>
                    <a:p>
                      <a:r>
                        <a:rPr lang="en-US" sz="900" dirty="0"/>
                        <a:t>N</a:t>
                      </a:r>
                    </a:p>
                  </a:txBody>
                  <a:tcPr/>
                </a:tc>
                <a:tc>
                  <a:txBody>
                    <a:bodyPr/>
                    <a:lstStyle/>
                    <a:p>
                      <a:r>
                        <a:rPr lang="en-US" sz="900" dirty="0"/>
                        <a:t>M</a:t>
                      </a:r>
                    </a:p>
                  </a:txBody>
                  <a:tcPr/>
                </a:tc>
                <a:tc>
                  <a:txBody>
                    <a:bodyPr/>
                    <a:lstStyle/>
                    <a:p>
                      <a:r>
                        <a:rPr lang="en-US" sz="900" dirty="0"/>
                        <a:t>4</a:t>
                      </a:r>
                    </a:p>
                  </a:txBody>
                  <a:tcPr/>
                </a:tc>
                <a:extLst>
                  <a:ext uri="{0D108BD9-81ED-4DB2-BD59-A6C34878D82A}">
                    <a16:rowId xmlns:a16="http://schemas.microsoft.com/office/drawing/2014/main" val="548658403"/>
                  </a:ext>
                </a:extLst>
              </a:tr>
            </a:tbl>
          </a:graphicData>
        </a:graphic>
      </p:graphicFrame>
      <p:sp>
        <p:nvSpPr>
          <p:cNvPr id="33" name="TextBox 32">
            <a:extLst>
              <a:ext uri="{FF2B5EF4-FFF2-40B4-BE49-F238E27FC236}">
                <a16:creationId xmlns:a16="http://schemas.microsoft.com/office/drawing/2014/main" id="{55B49BA4-0391-8E8D-AC85-86E333180C08}"/>
              </a:ext>
            </a:extLst>
          </p:cNvPr>
          <p:cNvSpPr txBox="1"/>
          <p:nvPr/>
        </p:nvSpPr>
        <p:spPr>
          <a:xfrm>
            <a:off x="2653381" y="1269734"/>
            <a:ext cx="1718868" cy="276999"/>
          </a:xfrm>
          <a:prstGeom prst="rect">
            <a:avLst/>
          </a:prstGeom>
          <a:noFill/>
        </p:spPr>
        <p:txBody>
          <a:bodyPr wrap="none" rtlCol="0">
            <a:spAutoFit/>
          </a:bodyPr>
          <a:lstStyle/>
          <a:p>
            <a:r>
              <a:rPr lang="en-US" sz="1200" b="1" dirty="0"/>
              <a:t>Interaction Matrix (IM)</a:t>
            </a:r>
          </a:p>
        </p:txBody>
      </p:sp>
      <p:sp>
        <p:nvSpPr>
          <p:cNvPr id="35" name="TextBox 34">
            <a:extLst>
              <a:ext uri="{FF2B5EF4-FFF2-40B4-BE49-F238E27FC236}">
                <a16:creationId xmlns:a16="http://schemas.microsoft.com/office/drawing/2014/main" id="{26796F8D-026F-397A-DC78-B6EDC30E250E}"/>
              </a:ext>
            </a:extLst>
          </p:cNvPr>
          <p:cNvSpPr txBox="1"/>
          <p:nvPr/>
        </p:nvSpPr>
        <p:spPr>
          <a:xfrm>
            <a:off x="742687" y="1269735"/>
            <a:ext cx="1266180" cy="276999"/>
          </a:xfrm>
          <a:prstGeom prst="rect">
            <a:avLst/>
          </a:prstGeom>
          <a:noFill/>
        </p:spPr>
        <p:txBody>
          <a:bodyPr wrap="none" rtlCol="0">
            <a:spAutoFit/>
          </a:bodyPr>
          <a:lstStyle>
            <a:defPPr>
              <a:defRPr lang="en-US"/>
            </a:defPPr>
            <a:lvl1pPr>
              <a:defRPr sz="1600" b="1"/>
            </a:lvl1pPr>
          </a:lstStyle>
          <a:p>
            <a:r>
              <a:rPr lang="en-US" sz="1200" dirty="0"/>
              <a:t>Bi-partite graph</a:t>
            </a:r>
          </a:p>
        </p:txBody>
      </p:sp>
      <p:cxnSp>
        <p:nvCxnSpPr>
          <p:cNvPr id="37" name="Straight Connector 36">
            <a:extLst>
              <a:ext uri="{FF2B5EF4-FFF2-40B4-BE49-F238E27FC236}">
                <a16:creationId xmlns:a16="http://schemas.microsoft.com/office/drawing/2014/main" id="{AD930FDD-4169-8735-C0DC-2A5E2138D040}"/>
              </a:ext>
            </a:extLst>
          </p:cNvPr>
          <p:cNvCxnSpPr>
            <a:cxnSpLocks/>
            <a:stCxn id="11" idx="6"/>
            <a:endCxn id="9" idx="2"/>
          </p:cNvCxnSpPr>
          <p:nvPr/>
        </p:nvCxnSpPr>
        <p:spPr>
          <a:xfrm>
            <a:off x="1091847" y="4173199"/>
            <a:ext cx="594660" cy="622718"/>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0" name="Right Arrow 39">
            <a:extLst>
              <a:ext uri="{FF2B5EF4-FFF2-40B4-BE49-F238E27FC236}">
                <a16:creationId xmlns:a16="http://schemas.microsoft.com/office/drawing/2014/main" id="{DCD6406E-2BDF-B85F-8B89-239DA92497CA}"/>
              </a:ext>
            </a:extLst>
          </p:cNvPr>
          <p:cNvSpPr/>
          <p:nvPr/>
        </p:nvSpPr>
        <p:spPr>
          <a:xfrm>
            <a:off x="2219457" y="3059036"/>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47" name="Right Arrow 46">
            <a:extLst>
              <a:ext uri="{FF2B5EF4-FFF2-40B4-BE49-F238E27FC236}">
                <a16:creationId xmlns:a16="http://schemas.microsoft.com/office/drawing/2014/main" id="{C2EFDAC6-3146-8735-45FF-CEE9EF4D2B3C}"/>
              </a:ext>
            </a:extLst>
          </p:cNvPr>
          <p:cNvSpPr/>
          <p:nvPr/>
        </p:nvSpPr>
        <p:spPr>
          <a:xfrm>
            <a:off x="5062498" y="3059036"/>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52" name="TextBox 51">
            <a:extLst>
              <a:ext uri="{FF2B5EF4-FFF2-40B4-BE49-F238E27FC236}">
                <a16:creationId xmlns:a16="http://schemas.microsoft.com/office/drawing/2014/main" id="{53F90C3C-F2B7-4EBE-DB60-8CC1469B9E18}"/>
              </a:ext>
            </a:extLst>
          </p:cNvPr>
          <p:cNvSpPr txBox="1"/>
          <p:nvPr/>
        </p:nvSpPr>
        <p:spPr>
          <a:xfrm>
            <a:off x="654071" y="5526338"/>
            <a:ext cx="11244232" cy="923330"/>
          </a:xfrm>
          <a:prstGeom prst="rect">
            <a:avLst/>
          </a:prstGeom>
          <a:noFill/>
        </p:spPr>
        <p:txBody>
          <a:bodyPr wrap="none" rtlCol="0">
            <a:spAutoFit/>
          </a:bodyPr>
          <a:lstStyle/>
          <a:p>
            <a:r>
              <a:rPr lang="en-GB" dirty="0"/>
              <a:t>Today all GCN that use bi-partite graph generate adjacency matrix by filling 0 for src to src and dest to dest parts.</a:t>
            </a:r>
          </a:p>
          <a:p>
            <a:endParaRPr lang="en-GB" dirty="0"/>
          </a:p>
          <a:p>
            <a:pPr algn="ctr"/>
            <a:r>
              <a:rPr lang="en-GB" dirty="0">
                <a:solidFill>
                  <a:srgbClr val="FF0000"/>
                </a:solidFill>
              </a:rPr>
              <a:t>Cons: </a:t>
            </a:r>
            <a:r>
              <a:rPr lang="en-GB" b="1" dirty="0">
                <a:solidFill>
                  <a:srgbClr val="FF0000"/>
                </a:solidFill>
              </a:rPr>
              <a:t>(I) inherently transductive</a:t>
            </a:r>
            <a:r>
              <a:rPr lang="en-GB" dirty="0">
                <a:solidFill>
                  <a:srgbClr val="FF0000"/>
                </a:solidFill>
              </a:rPr>
              <a:t>, </a:t>
            </a:r>
            <a:r>
              <a:rPr lang="en-GB" b="1" dirty="0">
                <a:solidFill>
                  <a:srgbClr val="FF0000"/>
                </a:solidFill>
              </a:rPr>
              <a:t>(II) </a:t>
            </a:r>
            <a:r>
              <a:rPr lang="en-AU" b="1" dirty="0">
                <a:solidFill>
                  <a:srgbClr val="FF0000"/>
                </a:solidFill>
              </a:rPr>
              <a:t>Susceptible</a:t>
            </a:r>
            <a:r>
              <a:rPr lang="en-GB" b="1" dirty="0">
                <a:solidFill>
                  <a:srgbClr val="FF0000"/>
                </a:solidFill>
              </a:rPr>
              <a:t> to data sparsity</a:t>
            </a:r>
            <a:endParaRPr lang="en-GB" dirty="0">
              <a:solidFill>
                <a:srgbClr val="FF0000"/>
              </a:solidFill>
            </a:endParaRPr>
          </a:p>
        </p:txBody>
      </p:sp>
    </p:spTree>
    <p:extLst>
      <p:ext uri="{BB962C8B-B14F-4D97-AF65-F5344CB8AC3E}">
        <p14:creationId xmlns:p14="http://schemas.microsoft.com/office/powerpoint/2010/main" val="2733855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94FA-D949-6073-67B3-3AC7E73FB779}"/>
              </a:ext>
            </a:extLst>
          </p:cNvPr>
          <p:cNvSpPr>
            <a:spLocks noGrp="1"/>
          </p:cNvSpPr>
          <p:nvPr>
            <p:ph type="title"/>
          </p:nvPr>
        </p:nvSpPr>
        <p:spPr/>
        <p:txBody>
          <a:bodyPr/>
          <a:lstStyle/>
          <a:p>
            <a:r>
              <a:rPr lang="en-GB" dirty="0"/>
              <a:t>Agenda</a:t>
            </a:r>
          </a:p>
        </p:txBody>
      </p:sp>
      <p:sp>
        <p:nvSpPr>
          <p:cNvPr id="3" name="Content Placeholder 2">
            <a:extLst>
              <a:ext uri="{FF2B5EF4-FFF2-40B4-BE49-F238E27FC236}">
                <a16:creationId xmlns:a16="http://schemas.microsoft.com/office/drawing/2014/main" id="{3805B750-5D91-45D1-3926-1A4349C3BD65}"/>
              </a:ext>
            </a:extLst>
          </p:cNvPr>
          <p:cNvSpPr>
            <a:spLocks noGrp="1"/>
          </p:cNvSpPr>
          <p:nvPr>
            <p:ph idx="1"/>
          </p:nvPr>
        </p:nvSpPr>
        <p:spPr/>
        <p:txBody>
          <a:bodyPr/>
          <a:lstStyle/>
          <a:p>
            <a:pPr marL="742950" indent="-742950">
              <a:buFont typeface="+mj-lt"/>
              <a:buAutoNum type="arabicPeriod"/>
            </a:pPr>
            <a:r>
              <a:rPr lang="en-GB" sz="3600" dirty="0"/>
              <a:t>Motivation &amp; Objectives &amp; Contributions</a:t>
            </a:r>
          </a:p>
          <a:p>
            <a:pPr marL="742950" indent="-742950">
              <a:buFont typeface="+mj-lt"/>
              <a:buAutoNum type="arabicPeriod"/>
            </a:pPr>
            <a:r>
              <a:rPr lang="en-GB" sz="3600" dirty="0"/>
              <a:t>Preliminaries &amp; Problem description</a:t>
            </a:r>
          </a:p>
          <a:p>
            <a:pPr marL="742950" indent="-742950">
              <a:buFont typeface="+mj-lt"/>
              <a:buAutoNum type="arabicPeriod"/>
            </a:pPr>
            <a:r>
              <a:rPr lang="en-GB" sz="3600" dirty="0"/>
              <a:t>Method</a:t>
            </a:r>
          </a:p>
          <a:p>
            <a:pPr marL="742950" indent="-742950">
              <a:buFont typeface="+mj-lt"/>
              <a:buAutoNum type="arabicPeriod"/>
            </a:pPr>
            <a:r>
              <a:rPr lang="en-GB" sz="3600" dirty="0"/>
              <a:t>Experimental setup &amp; Results</a:t>
            </a:r>
          </a:p>
          <a:p>
            <a:pPr marL="742950" indent="-742950">
              <a:buFont typeface="+mj-lt"/>
              <a:buAutoNum type="arabicPeriod"/>
            </a:pPr>
            <a:r>
              <a:rPr lang="en-GB" sz="3600" dirty="0"/>
              <a:t>Conclusion</a:t>
            </a:r>
          </a:p>
          <a:p>
            <a:endParaRPr lang="en-GB" dirty="0"/>
          </a:p>
        </p:txBody>
      </p:sp>
    </p:spTree>
    <p:extLst>
      <p:ext uri="{BB962C8B-B14F-4D97-AF65-F5344CB8AC3E}">
        <p14:creationId xmlns:p14="http://schemas.microsoft.com/office/powerpoint/2010/main" val="3689861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Table 37">
            <a:extLst>
              <a:ext uri="{FF2B5EF4-FFF2-40B4-BE49-F238E27FC236}">
                <a16:creationId xmlns:a16="http://schemas.microsoft.com/office/drawing/2014/main" id="{026726DF-EB24-C0E8-C893-ADCAA59B3ADB}"/>
              </a:ext>
            </a:extLst>
          </p:cNvPr>
          <p:cNvGraphicFramePr>
            <a:graphicFrameLocks noGrp="1"/>
          </p:cNvGraphicFramePr>
          <p:nvPr/>
        </p:nvGraphicFramePr>
        <p:xfrm>
          <a:off x="6038637" y="1202311"/>
          <a:ext cx="2738736" cy="2656007"/>
        </p:xfrm>
        <a:graphic>
          <a:graphicData uri="http://schemas.openxmlformats.org/drawingml/2006/table">
            <a:tbl>
              <a:tblPr firstRow="1" bandRow="1">
                <a:tableStyleId>{5940675A-B579-460E-94D1-54222C63F5DA}</a:tableStyleId>
              </a:tblPr>
              <a:tblGrid>
                <a:gridCol w="304304">
                  <a:extLst>
                    <a:ext uri="{9D8B030D-6E8A-4147-A177-3AD203B41FA5}">
                      <a16:colId xmlns:a16="http://schemas.microsoft.com/office/drawing/2014/main" val="996543840"/>
                    </a:ext>
                  </a:extLst>
                </a:gridCol>
                <a:gridCol w="304304">
                  <a:extLst>
                    <a:ext uri="{9D8B030D-6E8A-4147-A177-3AD203B41FA5}">
                      <a16:colId xmlns:a16="http://schemas.microsoft.com/office/drawing/2014/main" val="1272046325"/>
                    </a:ext>
                  </a:extLst>
                </a:gridCol>
                <a:gridCol w="304304">
                  <a:extLst>
                    <a:ext uri="{9D8B030D-6E8A-4147-A177-3AD203B41FA5}">
                      <a16:colId xmlns:a16="http://schemas.microsoft.com/office/drawing/2014/main" val="177767155"/>
                    </a:ext>
                  </a:extLst>
                </a:gridCol>
                <a:gridCol w="304304">
                  <a:extLst>
                    <a:ext uri="{9D8B030D-6E8A-4147-A177-3AD203B41FA5}">
                      <a16:colId xmlns:a16="http://schemas.microsoft.com/office/drawing/2014/main" val="1205545574"/>
                    </a:ext>
                  </a:extLst>
                </a:gridCol>
                <a:gridCol w="304304">
                  <a:extLst>
                    <a:ext uri="{9D8B030D-6E8A-4147-A177-3AD203B41FA5}">
                      <a16:colId xmlns:a16="http://schemas.microsoft.com/office/drawing/2014/main" val="3465396647"/>
                    </a:ext>
                  </a:extLst>
                </a:gridCol>
                <a:gridCol w="304304">
                  <a:extLst>
                    <a:ext uri="{9D8B030D-6E8A-4147-A177-3AD203B41FA5}">
                      <a16:colId xmlns:a16="http://schemas.microsoft.com/office/drawing/2014/main" val="1912069340"/>
                    </a:ext>
                  </a:extLst>
                </a:gridCol>
                <a:gridCol w="304304">
                  <a:extLst>
                    <a:ext uri="{9D8B030D-6E8A-4147-A177-3AD203B41FA5}">
                      <a16:colId xmlns:a16="http://schemas.microsoft.com/office/drawing/2014/main" val="613988355"/>
                    </a:ext>
                  </a:extLst>
                </a:gridCol>
                <a:gridCol w="304304">
                  <a:extLst>
                    <a:ext uri="{9D8B030D-6E8A-4147-A177-3AD203B41FA5}">
                      <a16:colId xmlns:a16="http://schemas.microsoft.com/office/drawing/2014/main" val="1723316992"/>
                    </a:ext>
                  </a:extLst>
                </a:gridCol>
                <a:gridCol w="304304">
                  <a:extLst>
                    <a:ext uri="{9D8B030D-6E8A-4147-A177-3AD203B41FA5}">
                      <a16:colId xmlns:a16="http://schemas.microsoft.com/office/drawing/2014/main" val="3995093518"/>
                    </a:ext>
                  </a:extLst>
                </a:gridCol>
              </a:tblGrid>
              <a:tr h="306087">
                <a:tc>
                  <a:txBody>
                    <a:bodyPr/>
                    <a:lstStyle/>
                    <a:p>
                      <a:pPr algn="ctr"/>
                      <a:endParaRPr lang="en-US" sz="700" b="1" dirty="0">
                        <a:solidFill>
                          <a:schemeClr val="bg1"/>
                        </a:solidFill>
                      </a:endParaRPr>
                    </a:p>
                  </a:txBody>
                  <a:tcPr marL="59961" marR="59961" marT="29980" marB="29980" anchor="ctr">
                    <a:solidFill>
                      <a:schemeClr val="accent4"/>
                    </a:solidFill>
                  </a:tcPr>
                </a:tc>
                <a:tc>
                  <a:txBody>
                    <a:bodyPr/>
                    <a:lstStyle/>
                    <a:p>
                      <a:pPr algn="ctr"/>
                      <a:r>
                        <a:rPr lang="en-US" sz="700" b="1" dirty="0">
                          <a:solidFill>
                            <a:schemeClr val="bg1"/>
                          </a:solidFill>
                        </a:rPr>
                        <a:t>1</a:t>
                      </a:r>
                    </a:p>
                    <a:p>
                      <a:pPr algn="ctr"/>
                      <a:r>
                        <a:rPr lang="en-US" sz="700" b="1" dirty="0">
                          <a:solidFill>
                            <a:schemeClr val="bg1"/>
                          </a:solidFill>
                        </a:rPr>
                        <a:t>(1)</a:t>
                      </a:r>
                    </a:p>
                  </a:txBody>
                  <a:tcPr marL="59961" marR="59961" marT="29980" marB="29980" anchor="ctr">
                    <a:solidFill>
                      <a:schemeClr val="accent4"/>
                    </a:solidFill>
                  </a:tcPr>
                </a:tc>
                <a:tc>
                  <a:txBody>
                    <a:bodyPr/>
                    <a:lstStyle/>
                    <a:p>
                      <a:pPr algn="ctr"/>
                      <a:r>
                        <a:rPr lang="en-US" sz="700" b="1" dirty="0">
                          <a:solidFill>
                            <a:schemeClr val="bg1"/>
                          </a:solidFill>
                        </a:rPr>
                        <a:t>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700" b="1" dirty="0">
                          <a:solidFill>
                            <a:schemeClr val="bg1"/>
                          </a:solidFill>
                        </a:rPr>
                        <a:t>(2)</a:t>
                      </a:r>
                    </a:p>
                  </a:txBody>
                  <a:tcPr marL="59961" marR="59961" marT="29980" marB="29980" anchor="ctr">
                    <a:solidFill>
                      <a:schemeClr val="accent4"/>
                    </a:solidFill>
                  </a:tcPr>
                </a:tc>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700" b="1" dirty="0">
                          <a:solidFill>
                            <a:schemeClr val="bg1"/>
                          </a:solidFill>
                        </a:rPr>
                        <a:t>N </a:t>
                      </a:r>
                    </a:p>
                    <a:p>
                      <a:pPr algn="ctr"/>
                      <a:r>
                        <a:rPr lang="en-US" sz="700" b="1" dirty="0">
                          <a:solidFill>
                            <a:schemeClr val="bg1"/>
                          </a:solidFill>
                        </a:rPr>
                        <a:t>(N)</a:t>
                      </a:r>
                    </a:p>
                  </a:txBody>
                  <a:tcPr marL="59961" marR="59961" marT="29980" marB="29980" anchor="ctr">
                    <a:solidFill>
                      <a:schemeClr val="accent4"/>
                    </a:solidFill>
                  </a:tcPr>
                </a:tc>
                <a:tc>
                  <a:txBody>
                    <a:bodyPr/>
                    <a:lstStyle/>
                    <a:p>
                      <a:pPr algn="ctr"/>
                      <a:r>
                        <a:rPr lang="en-US" sz="700" b="1" dirty="0">
                          <a:solidFill>
                            <a:schemeClr val="bg1"/>
                          </a:solidFill>
                        </a:rPr>
                        <a:t>N+1 (1)</a:t>
                      </a:r>
                    </a:p>
                  </a:txBody>
                  <a:tcPr marL="59961" marR="59961" marT="29980" marB="29980" anchor="ctr">
                    <a:solidFill>
                      <a:schemeClr val="accent4"/>
                    </a:solidFill>
                  </a:tcPr>
                </a:tc>
                <a:tc>
                  <a:txBody>
                    <a:bodyPr/>
                    <a:lstStyle/>
                    <a:p>
                      <a:pPr algn="ctr"/>
                      <a:r>
                        <a:rPr lang="en-US" sz="700" b="1" dirty="0">
                          <a:solidFill>
                            <a:schemeClr val="bg1"/>
                          </a:solidFill>
                        </a:rPr>
                        <a:t>N+2</a:t>
                      </a:r>
                    </a:p>
                    <a:p>
                      <a:pPr algn="ctr"/>
                      <a:r>
                        <a:rPr lang="en-US" sz="700" b="1" dirty="0">
                          <a:solidFill>
                            <a:schemeClr val="bg1"/>
                          </a:solidFill>
                        </a:rPr>
                        <a:t>(2)</a:t>
                      </a:r>
                    </a:p>
                  </a:txBody>
                  <a:tcPr marL="59961" marR="59961" marT="29980" marB="29980" anchor="ctr">
                    <a:solidFill>
                      <a:schemeClr val="accent4"/>
                    </a:solidFill>
                  </a:tcPr>
                </a:tc>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700" b="1" dirty="0">
                          <a:solidFill>
                            <a:schemeClr val="bg1"/>
                          </a:solidFill>
                        </a:rPr>
                        <a:t>N+M</a:t>
                      </a:r>
                    </a:p>
                    <a:p>
                      <a:pPr algn="ctr"/>
                      <a:r>
                        <a:rPr lang="en-US" sz="700" b="1" dirty="0">
                          <a:solidFill>
                            <a:schemeClr val="bg1"/>
                          </a:solidFill>
                        </a:rPr>
                        <a:t>(M)</a:t>
                      </a:r>
                    </a:p>
                  </a:txBody>
                  <a:tcPr marL="59961" marR="59961" marT="29980" marB="29980" anchor="ctr">
                    <a:solidFill>
                      <a:schemeClr val="accent4"/>
                    </a:solidFill>
                  </a:tcPr>
                </a:tc>
                <a:extLst>
                  <a:ext uri="{0D108BD9-81ED-4DB2-BD59-A6C34878D82A}">
                    <a16:rowId xmlns:a16="http://schemas.microsoft.com/office/drawing/2014/main" val="2976296692"/>
                  </a:ext>
                </a:extLst>
              </a:tr>
              <a:tr h="293740">
                <a:tc>
                  <a:txBody>
                    <a:bodyPr/>
                    <a:lstStyle/>
                    <a:p>
                      <a:pPr algn="ctr"/>
                      <a:r>
                        <a:rPr lang="en-US" sz="700" b="1" dirty="0">
                          <a:solidFill>
                            <a:schemeClr val="bg1"/>
                          </a:solidFill>
                        </a:rPr>
                        <a:t>1</a:t>
                      </a:r>
                    </a:p>
                    <a:p>
                      <a:pPr algn="ctr"/>
                      <a:r>
                        <a:rPr lang="en-US" sz="700" b="1" dirty="0">
                          <a:solidFill>
                            <a:schemeClr val="bg1"/>
                          </a:solidFill>
                        </a:rPr>
                        <a:t>(1)</a:t>
                      </a:r>
                    </a:p>
                  </a:txBody>
                  <a:tcPr marL="59961" marR="59961" marT="29980" marB="29980" anchor="ctr">
                    <a:solidFill>
                      <a:schemeClr val="accent4"/>
                    </a:solidFill>
                  </a:tcP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extLst>
                  <a:ext uri="{0D108BD9-81ED-4DB2-BD59-A6C34878D82A}">
                    <a16:rowId xmlns:a16="http://schemas.microsoft.com/office/drawing/2014/main" val="3100968676"/>
                  </a:ext>
                </a:extLst>
              </a:tr>
              <a:tr h="293740">
                <a:tc>
                  <a:txBody>
                    <a:bodyPr/>
                    <a:lstStyle/>
                    <a:p>
                      <a:pPr algn="ctr"/>
                      <a:r>
                        <a:rPr lang="en-US" sz="700" b="1" dirty="0">
                          <a:solidFill>
                            <a:schemeClr val="bg1"/>
                          </a:solidFill>
                        </a:rPr>
                        <a:t>2</a:t>
                      </a:r>
                    </a:p>
                    <a:p>
                      <a:pPr algn="ctr"/>
                      <a:r>
                        <a:rPr lang="en-US" sz="700" b="1" dirty="0">
                          <a:solidFill>
                            <a:schemeClr val="bg1"/>
                          </a:solidFill>
                        </a:rPr>
                        <a:t>(2)</a:t>
                      </a:r>
                    </a:p>
                  </a:txBody>
                  <a:tcPr marL="59961" marR="59961" marT="29980" marB="29980" anchor="ctr">
                    <a:solidFill>
                      <a:schemeClr val="accent4"/>
                    </a:solidFill>
                  </a:tcP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extLst>
                  <a:ext uri="{0D108BD9-81ED-4DB2-BD59-A6C34878D82A}">
                    <a16:rowId xmlns:a16="http://schemas.microsoft.com/office/drawing/2014/main" val="2247713214"/>
                  </a:ext>
                </a:extLst>
              </a:tr>
              <a:tr h="293740">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extLst>
                  <a:ext uri="{0D108BD9-81ED-4DB2-BD59-A6C34878D82A}">
                    <a16:rowId xmlns:a16="http://schemas.microsoft.com/office/drawing/2014/main" val="1867497743"/>
                  </a:ext>
                </a:extLst>
              </a:tr>
              <a:tr h="293740">
                <a:tc>
                  <a:txBody>
                    <a:bodyPr/>
                    <a:lstStyle/>
                    <a:p>
                      <a:pPr algn="ctr"/>
                      <a:r>
                        <a:rPr lang="en-US" sz="700" b="1" dirty="0">
                          <a:solidFill>
                            <a:schemeClr val="bg1"/>
                          </a:solidFill>
                        </a:rPr>
                        <a:t>N</a:t>
                      </a:r>
                    </a:p>
                    <a:p>
                      <a:pPr algn="ctr"/>
                      <a:r>
                        <a:rPr lang="en-US" sz="700" b="1" dirty="0">
                          <a:solidFill>
                            <a:schemeClr val="bg1"/>
                          </a:solidFill>
                        </a:rPr>
                        <a:t>(N)</a:t>
                      </a:r>
                    </a:p>
                  </a:txBody>
                  <a:tcPr marL="59961" marR="59961" marT="29980" marB="29980" anchor="ctr">
                    <a:solidFill>
                      <a:schemeClr val="accent4"/>
                    </a:solidFill>
                  </a:tcP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extLst>
                  <a:ext uri="{0D108BD9-81ED-4DB2-BD59-A6C34878D82A}">
                    <a16:rowId xmlns:a16="http://schemas.microsoft.com/office/drawing/2014/main" val="3679134454"/>
                  </a:ext>
                </a:extLst>
              </a:tr>
              <a:tr h="293740">
                <a:tc>
                  <a:txBody>
                    <a:bodyPr/>
                    <a:lstStyle/>
                    <a:p>
                      <a:pPr algn="ctr"/>
                      <a:r>
                        <a:rPr lang="en-US" sz="700" b="1" dirty="0">
                          <a:solidFill>
                            <a:schemeClr val="bg1"/>
                          </a:solidFill>
                        </a:rPr>
                        <a:t>N+1</a:t>
                      </a:r>
                    </a:p>
                    <a:p>
                      <a:pPr algn="ctr"/>
                      <a:r>
                        <a:rPr lang="en-US" sz="700" b="1" dirty="0">
                          <a:solidFill>
                            <a:schemeClr val="bg1"/>
                          </a:solidFill>
                        </a:rPr>
                        <a:t>(1)</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extLst>
                  <a:ext uri="{0D108BD9-81ED-4DB2-BD59-A6C34878D82A}">
                    <a16:rowId xmlns:a16="http://schemas.microsoft.com/office/drawing/2014/main" val="1687148530"/>
                  </a:ext>
                </a:extLst>
              </a:tr>
              <a:tr h="293740">
                <a:tc>
                  <a:txBody>
                    <a:bodyPr/>
                    <a:lstStyle/>
                    <a:p>
                      <a:pPr algn="ctr"/>
                      <a:r>
                        <a:rPr lang="en-US" sz="700" b="1" dirty="0">
                          <a:solidFill>
                            <a:schemeClr val="bg1"/>
                          </a:solidFill>
                        </a:rPr>
                        <a:t>N+2</a:t>
                      </a:r>
                    </a:p>
                    <a:p>
                      <a:pPr algn="ctr"/>
                      <a:r>
                        <a:rPr lang="en-US" sz="700" b="1" dirty="0">
                          <a:solidFill>
                            <a:schemeClr val="bg1"/>
                          </a:solidFill>
                        </a:rPr>
                        <a:t>(2)</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5</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3</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extLst>
                  <a:ext uri="{0D108BD9-81ED-4DB2-BD59-A6C34878D82A}">
                    <a16:rowId xmlns:a16="http://schemas.microsoft.com/office/drawing/2014/main" val="240940729"/>
                  </a:ext>
                </a:extLst>
              </a:tr>
              <a:tr h="293740">
                <a:tc>
                  <a:txBody>
                    <a:bodyPr/>
                    <a:lstStyle/>
                    <a:p>
                      <a:pPr algn="ctr"/>
                      <a:r>
                        <a:rPr lang="en-US" sz="700" b="1" dirty="0">
                          <a:solidFill>
                            <a:schemeClr val="bg1"/>
                          </a:solidFill>
                        </a:rPr>
                        <a:t>…</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extLst>
                  <a:ext uri="{0D108BD9-81ED-4DB2-BD59-A6C34878D82A}">
                    <a16:rowId xmlns:a16="http://schemas.microsoft.com/office/drawing/2014/main" val="2783543424"/>
                  </a:ext>
                </a:extLst>
              </a:tr>
              <a:tr h="293740">
                <a:tc>
                  <a:txBody>
                    <a:bodyPr/>
                    <a:lstStyle/>
                    <a:p>
                      <a:pPr algn="ctr"/>
                      <a:r>
                        <a:rPr lang="en-US" sz="700" b="1" dirty="0">
                          <a:solidFill>
                            <a:schemeClr val="bg1"/>
                          </a:solidFill>
                        </a:rPr>
                        <a:t>N+M</a:t>
                      </a:r>
                    </a:p>
                    <a:p>
                      <a:pPr algn="ctr"/>
                      <a:r>
                        <a:rPr lang="en-US" sz="700" b="1" dirty="0">
                          <a:solidFill>
                            <a:schemeClr val="bg1"/>
                          </a:solidFill>
                        </a:rPr>
                        <a:t>(M)</a:t>
                      </a:r>
                    </a:p>
                  </a:txBody>
                  <a:tcPr marL="59961" marR="59961" marT="29980" marB="29980" anchor="ctr">
                    <a:solidFill>
                      <a:schemeClr val="accent4"/>
                    </a:solidFill>
                  </a:tcPr>
                </a:tc>
                <a:tc>
                  <a:txBody>
                    <a:bodyPr/>
                    <a:lstStyle/>
                    <a:p>
                      <a:pPr marL="0" algn="ctr" defTabSz="914400" rtl="0" eaLnBrk="1" latinLnBrk="0" hangingPunct="1"/>
                      <a:r>
                        <a:rPr lang="en-US" sz="900" b="0" kern="1200" dirty="0">
                          <a:solidFill>
                            <a:schemeClr val="tx1"/>
                          </a:solidFill>
                          <a:latin typeface="+mn-lt"/>
                          <a:ea typeface="+mn-ea"/>
                          <a:cs typeface="+mn-cs"/>
                        </a:rPr>
                        <a:t>0</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a:t>
                      </a:r>
                    </a:p>
                  </a:txBody>
                  <a:tcPr marL="59961" marR="59961" marT="29980" marB="29980" anchor="ctr"/>
                </a:tc>
                <a:tc>
                  <a:txBody>
                    <a:bodyPr/>
                    <a:lstStyle/>
                    <a:p>
                      <a:pPr marL="0" algn="ctr" defTabSz="914400" rtl="0" eaLnBrk="1" latinLnBrk="0" hangingPunct="1"/>
                      <a:r>
                        <a:rPr lang="en-US" sz="900" b="0" kern="1200" dirty="0">
                          <a:solidFill>
                            <a:schemeClr val="tx1"/>
                          </a:solidFill>
                          <a:latin typeface="+mn-lt"/>
                          <a:ea typeface="+mn-ea"/>
                          <a:cs typeface="+mn-cs"/>
                        </a:rPr>
                        <a:t>4</a:t>
                      </a: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err="1">
                          <a:solidFill>
                            <a:srgbClr val="FF0000"/>
                          </a:solidFill>
                        </a:rPr>
                        <a:t>sc</a:t>
                      </a:r>
                      <a:endParaRPr lang="en-US" sz="900" b="0" dirty="0">
                        <a:solidFill>
                          <a:srgbClr val="FF0000"/>
                        </a:solidFill>
                      </a:endParaRPr>
                    </a:p>
                  </a:txBody>
                  <a:tcPr marL="59961" marR="59961" marT="29980" marB="29980" anchor="ctr"/>
                </a:tc>
                <a:tc>
                  <a:txBody>
                    <a:bodyPr/>
                    <a:lstStyle/>
                    <a:p>
                      <a:pPr algn="ctr"/>
                      <a:r>
                        <a:rPr lang="en-US" sz="900" b="0" dirty="0">
                          <a:solidFill>
                            <a:srgbClr val="FF0000"/>
                          </a:solidFill>
                        </a:rPr>
                        <a:t>1</a:t>
                      </a:r>
                    </a:p>
                  </a:txBody>
                  <a:tcPr marL="59961" marR="59961" marT="29980" marB="29980" anchor="ctr"/>
                </a:tc>
                <a:extLst>
                  <a:ext uri="{0D108BD9-81ED-4DB2-BD59-A6C34878D82A}">
                    <a16:rowId xmlns:a16="http://schemas.microsoft.com/office/drawing/2014/main" val="3535874493"/>
                  </a:ext>
                </a:extLst>
              </a:tr>
            </a:tbl>
          </a:graphicData>
        </a:graphic>
      </p:graphicFrame>
      <p:sp>
        <p:nvSpPr>
          <p:cNvPr id="39" name="TextBox 38">
            <a:extLst>
              <a:ext uri="{FF2B5EF4-FFF2-40B4-BE49-F238E27FC236}">
                <a16:creationId xmlns:a16="http://schemas.microsoft.com/office/drawing/2014/main" id="{087798D1-B9DA-8716-1B4B-646252803BAA}"/>
              </a:ext>
            </a:extLst>
          </p:cNvPr>
          <p:cNvSpPr txBox="1"/>
          <p:nvPr/>
        </p:nvSpPr>
        <p:spPr>
          <a:xfrm>
            <a:off x="6591638" y="543227"/>
            <a:ext cx="1732782" cy="276999"/>
          </a:xfrm>
          <a:prstGeom prst="rect">
            <a:avLst/>
          </a:prstGeom>
          <a:noFill/>
        </p:spPr>
        <p:txBody>
          <a:bodyPr wrap="none" rtlCol="0">
            <a:spAutoFit/>
          </a:bodyPr>
          <a:lstStyle/>
          <a:p>
            <a:r>
              <a:rPr lang="en-US" sz="1200" b="1" dirty="0"/>
              <a:t>Adjacency Matrix (AM)</a:t>
            </a:r>
          </a:p>
        </p:txBody>
      </p:sp>
      <p:sp>
        <p:nvSpPr>
          <p:cNvPr id="41" name="TextBox 40">
            <a:extLst>
              <a:ext uri="{FF2B5EF4-FFF2-40B4-BE49-F238E27FC236}">
                <a16:creationId xmlns:a16="http://schemas.microsoft.com/office/drawing/2014/main" id="{F62EFF7D-8929-C037-51F2-D82D281A100F}"/>
              </a:ext>
            </a:extLst>
          </p:cNvPr>
          <p:cNvSpPr txBox="1"/>
          <p:nvPr/>
        </p:nvSpPr>
        <p:spPr>
          <a:xfrm>
            <a:off x="4471596" y="3225357"/>
            <a:ext cx="505267" cy="273921"/>
          </a:xfrm>
          <a:prstGeom prst="rect">
            <a:avLst/>
          </a:prstGeom>
          <a:noFill/>
        </p:spPr>
        <p:txBody>
          <a:bodyPr wrap="none" rtlCol="0">
            <a:spAutoFit/>
          </a:bodyPr>
          <a:lstStyle/>
          <a:p>
            <a:r>
              <a:rPr lang="en-US" sz="1180" dirty="0">
                <a:solidFill>
                  <a:schemeClr val="tx1">
                    <a:lumMod val="65000"/>
                    <a:lumOff val="35000"/>
                  </a:schemeClr>
                </a:solidFill>
              </a:rPr>
              <a:t>AM =</a:t>
            </a:r>
          </a:p>
        </p:txBody>
      </p:sp>
      <p:sp>
        <p:nvSpPr>
          <p:cNvPr id="42" name="Double Brace 41">
            <a:extLst>
              <a:ext uri="{FF2B5EF4-FFF2-40B4-BE49-F238E27FC236}">
                <a16:creationId xmlns:a16="http://schemas.microsoft.com/office/drawing/2014/main" id="{03EF0A8A-B808-5A9D-9E9A-F2743B23DF23}"/>
              </a:ext>
            </a:extLst>
          </p:cNvPr>
          <p:cNvSpPr/>
          <p:nvPr/>
        </p:nvSpPr>
        <p:spPr>
          <a:xfrm>
            <a:off x="5011304" y="2978741"/>
            <a:ext cx="783469" cy="640169"/>
          </a:xfrm>
          <a:prstGeom prst="bracePair">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b="1" dirty="0">
              <a:solidFill>
                <a:schemeClr val="tx1">
                  <a:lumMod val="65000"/>
                  <a:lumOff val="35000"/>
                </a:schemeClr>
              </a:solidFill>
            </a:endParaRPr>
          </a:p>
        </p:txBody>
      </p:sp>
      <p:sp>
        <p:nvSpPr>
          <p:cNvPr id="43" name="TextBox 42">
            <a:extLst>
              <a:ext uri="{FF2B5EF4-FFF2-40B4-BE49-F238E27FC236}">
                <a16:creationId xmlns:a16="http://schemas.microsoft.com/office/drawing/2014/main" id="{7A72A676-1FD6-CA4C-1443-83378241BC3F}"/>
              </a:ext>
            </a:extLst>
          </p:cNvPr>
          <p:cNvSpPr txBox="1"/>
          <p:nvPr/>
        </p:nvSpPr>
        <p:spPr>
          <a:xfrm>
            <a:off x="5159854" y="2987093"/>
            <a:ext cx="264816" cy="273921"/>
          </a:xfrm>
          <a:prstGeom prst="rect">
            <a:avLst/>
          </a:prstGeom>
          <a:noFill/>
        </p:spPr>
        <p:txBody>
          <a:bodyPr wrap="none" rtlCol="0">
            <a:spAutoFit/>
          </a:bodyPr>
          <a:lstStyle/>
          <a:p>
            <a:r>
              <a:rPr lang="en-US" sz="1180" b="1" dirty="0">
                <a:solidFill>
                  <a:schemeClr val="tx1">
                    <a:lumMod val="65000"/>
                    <a:lumOff val="35000"/>
                  </a:schemeClr>
                </a:solidFill>
              </a:rPr>
              <a:t>0</a:t>
            </a:r>
          </a:p>
        </p:txBody>
      </p:sp>
      <p:sp>
        <p:nvSpPr>
          <p:cNvPr id="44" name="TextBox 43">
            <a:extLst>
              <a:ext uri="{FF2B5EF4-FFF2-40B4-BE49-F238E27FC236}">
                <a16:creationId xmlns:a16="http://schemas.microsoft.com/office/drawing/2014/main" id="{28700BF6-A24C-E820-F3CF-7650710E4A22}"/>
              </a:ext>
            </a:extLst>
          </p:cNvPr>
          <p:cNvSpPr txBox="1"/>
          <p:nvPr/>
        </p:nvSpPr>
        <p:spPr>
          <a:xfrm>
            <a:off x="5432220" y="3330347"/>
            <a:ext cx="264816" cy="273921"/>
          </a:xfrm>
          <a:prstGeom prst="rect">
            <a:avLst/>
          </a:prstGeom>
          <a:noFill/>
        </p:spPr>
        <p:txBody>
          <a:bodyPr wrap="none" rtlCol="0">
            <a:spAutoFit/>
          </a:bodyPr>
          <a:lstStyle/>
          <a:p>
            <a:r>
              <a:rPr lang="en-US" sz="1180" b="1" dirty="0">
                <a:solidFill>
                  <a:schemeClr val="tx1">
                    <a:lumMod val="65000"/>
                    <a:lumOff val="35000"/>
                  </a:schemeClr>
                </a:solidFill>
              </a:rPr>
              <a:t>0</a:t>
            </a:r>
          </a:p>
        </p:txBody>
      </p:sp>
      <p:sp>
        <p:nvSpPr>
          <p:cNvPr id="45" name="TextBox 44">
            <a:extLst>
              <a:ext uri="{FF2B5EF4-FFF2-40B4-BE49-F238E27FC236}">
                <a16:creationId xmlns:a16="http://schemas.microsoft.com/office/drawing/2014/main" id="{20E21C68-A9FD-87A1-3271-B5E16441409A}"/>
              </a:ext>
            </a:extLst>
          </p:cNvPr>
          <p:cNvSpPr txBox="1"/>
          <p:nvPr/>
        </p:nvSpPr>
        <p:spPr>
          <a:xfrm>
            <a:off x="5353632" y="2991439"/>
            <a:ext cx="393056" cy="273921"/>
          </a:xfrm>
          <a:prstGeom prst="rect">
            <a:avLst/>
          </a:prstGeom>
          <a:noFill/>
        </p:spPr>
        <p:txBody>
          <a:bodyPr wrap="none" rtlCol="0">
            <a:spAutoFit/>
          </a:bodyPr>
          <a:lstStyle/>
          <a:p>
            <a:r>
              <a:rPr lang="en-US" sz="1180" dirty="0">
                <a:solidFill>
                  <a:schemeClr val="tx1">
                    <a:lumMod val="65000"/>
                    <a:lumOff val="35000"/>
                  </a:schemeClr>
                </a:solidFill>
              </a:rPr>
              <a:t>IM</a:t>
            </a:r>
            <a:r>
              <a:rPr lang="en-US" sz="1180" baseline="30000" dirty="0">
                <a:solidFill>
                  <a:schemeClr val="tx1">
                    <a:lumMod val="65000"/>
                    <a:lumOff val="35000"/>
                  </a:schemeClr>
                </a:solidFill>
              </a:rPr>
              <a:t>T</a:t>
            </a:r>
          </a:p>
        </p:txBody>
      </p:sp>
      <p:sp>
        <p:nvSpPr>
          <p:cNvPr id="46" name="TextBox 45">
            <a:extLst>
              <a:ext uri="{FF2B5EF4-FFF2-40B4-BE49-F238E27FC236}">
                <a16:creationId xmlns:a16="http://schemas.microsoft.com/office/drawing/2014/main" id="{763F4301-160A-1F8E-330C-24D458FAC518}"/>
              </a:ext>
            </a:extLst>
          </p:cNvPr>
          <p:cNvSpPr txBox="1"/>
          <p:nvPr/>
        </p:nvSpPr>
        <p:spPr>
          <a:xfrm>
            <a:off x="5123345" y="3334693"/>
            <a:ext cx="344966" cy="273921"/>
          </a:xfrm>
          <a:prstGeom prst="rect">
            <a:avLst/>
          </a:prstGeom>
          <a:noFill/>
        </p:spPr>
        <p:txBody>
          <a:bodyPr wrap="none" rtlCol="0">
            <a:spAutoFit/>
          </a:bodyPr>
          <a:lstStyle/>
          <a:p>
            <a:r>
              <a:rPr lang="en-US" sz="1180" dirty="0">
                <a:solidFill>
                  <a:schemeClr val="tx1">
                    <a:lumMod val="65000"/>
                    <a:lumOff val="35000"/>
                  </a:schemeClr>
                </a:solidFill>
              </a:rPr>
              <a:t>IM</a:t>
            </a:r>
          </a:p>
        </p:txBody>
      </p:sp>
      <p:sp>
        <p:nvSpPr>
          <p:cNvPr id="48" name="Right Brace 47">
            <a:extLst>
              <a:ext uri="{FF2B5EF4-FFF2-40B4-BE49-F238E27FC236}">
                <a16:creationId xmlns:a16="http://schemas.microsoft.com/office/drawing/2014/main" id="{F5121BE7-B64D-22C3-518D-DFB6F4243582}"/>
              </a:ext>
            </a:extLst>
          </p:cNvPr>
          <p:cNvSpPr/>
          <p:nvPr/>
        </p:nvSpPr>
        <p:spPr>
          <a:xfrm>
            <a:off x="8835198" y="1511372"/>
            <a:ext cx="211821" cy="2333112"/>
          </a:xfrm>
          <a:prstGeom prst="rightBrace">
            <a:avLst>
              <a:gd name="adj1" fmla="val 149049"/>
              <a:gd name="adj2" fmla="val 50000"/>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49" name="TextBox 48">
            <a:extLst>
              <a:ext uri="{FF2B5EF4-FFF2-40B4-BE49-F238E27FC236}">
                <a16:creationId xmlns:a16="http://schemas.microsoft.com/office/drawing/2014/main" id="{CFB39CAB-3984-9CBF-B973-CC842E829A5C}"/>
              </a:ext>
            </a:extLst>
          </p:cNvPr>
          <p:cNvSpPr txBox="1"/>
          <p:nvPr/>
        </p:nvSpPr>
        <p:spPr>
          <a:xfrm>
            <a:off x="8941615" y="2719968"/>
            <a:ext cx="465192" cy="253787"/>
          </a:xfrm>
          <a:prstGeom prst="rect">
            <a:avLst/>
          </a:prstGeom>
          <a:noFill/>
        </p:spPr>
        <p:txBody>
          <a:bodyPr wrap="none" rtlCol="0">
            <a:spAutoFit/>
          </a:bodyPr>
          <a:lstStyle/>
          <a:p>
            <a:r>
              <a:rPr lang="en-US" sz="1049" b="1" dirty="0"/>
              <a:t>M+N</a:t>
            </a:r>
          </a:p>
        </p:txBody>
      </p:sp>
      <p:sp>
        <p:nvSpPr>
          <p:cNvPr id="50" name="Right Brace 49">
            <a:extLst>
              <a:ext uri="{FF2B5EF4-FFF2-40B4-BE49-F238E27FC236}">
                <a16:creationId xmlns:a16="http://schemas.microsoft.com/office/drawing/2014/main" id="{C9C91988-09E1-AF3B-764D-DB479B8E6474}"/>
              </a:ext>
            </a:extLst>
          </p:cNvPr>
          <p:cNvSpPr/>
          <p:nvPr/>
        </p:nvSpPr>
        <p:spPr>
          <a:xfrm rot="5400000">
            <a:off x="7416745" y="2822264"/>
            <a:ext cx="211821" cy="2333112"/>
          </a:xfrm>
          <a:prstGeom prst="rightBrace">
            <a:avLst>
              <a:gd name="adj1" fmla="val 149049"/>
              <a:gd name="adj2" fmla="val 50000"/>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80"/>
          </a:p>
        </p:txBody>
      </p:sp>
      <p:sp>
        <p:nvSpPr>
          <p:cNvPr id="51" name="TextBox 50">
            <a:extLst>
              <a:ext uri="{FF2B5EF4-FFF2-40B4-BE49-F238E27FC236}">
                <a16:creationId xmlns:a16="http://schemas.microsoft.com/office/drawing/2014/main" id="{D09589CF-F0DC-659C-2401-05E1A18E81E4}"/>
              </a:ext>
            </a:extLst>
          </p:cNvPr>
          <p:cNvSpPr txBox="1"/>
          <p:nvPr/>
        </p:nvSpPr>
        <p:spPr>
          <a:xfrm>
            <a:off x="7522655" y="4088219"/>
            <a:ext cx="465192" cy="253787"/>
          </a:xfrm>
          <a:prstGeom prst="rect">
            <a:avLst/>
          </a:prstGeom>
          <a:noFill/>
        </p:spPr>
        <p:txBody>
          <a:bodyPr wrap="none" rtlCol="0">
            <a:spAutoFit/>
          </a:bodyPr>
          <a:lstStyle/>
          <a:p>
            <a:r>
              <a:rPr lang="en-US" sz="1049" b="1" dirty="0"/>
              <a:t>M+N</a:t>
            </a:r>
          </a:p>
        </p:txBody>
      </p:sp>
      <p:sp>
        <p:nvSpPr>
          <p:cNvPr id="2" name="TextBox 1">
            <a:extLst>
              <a:ext uri="{FF2B5EF4-FFF2-40B4-BE49-F238E27FC236}">
                <a16:creationId xmlns:a16="http://schemas.microsoft.com/office/drawing/2014/main" id="{4408A025-B33B-3316-4709-E7FC31514806}"/>
              </a:ext>
            </a:extLst>
          </p:cNvPr>
          <p:cNvSpPr txBox="1"/>
          <p:nvPr/>
        </p:nvSpPr>
        <p:spPr>
          <a:xfrm>
            <a:off x="9518441" y="543227"/>
            <a:ext cx="1600118" cy="276999"/>
          </a:xfrm>
          <a:prstGeom prst="rect">
            <a:avLst/>
          </a:prstGeom>
          <a:noFill/>
        </p:spPr>
        <p:txBody>
          <a:bodyPr wrap="none" rtlCol="0">
            <a:spAutoFit/>
          </a:bodyPr>
          <a:lstStyle>
            <a:defPPr>
              <a:defRPr lang="en-US"/>
            </a:defPPr>
            <a:lvl1pPr>
              <a:defRPr sz="1600" b="1"/>
            </a:lvl1pPr>
          </a:lstStyle>
          <a:p>
            <a:r>
              <a:rPr lang="en-US" sz="1200" dirty="0"/>
              <a:t>Sparse Matrix (COO)</a:t>
            </a:r>
          </a:p>
        </p:txBody>
      </p:sp>
      <p:graphicFrame>
        <p:nvGraphicFramePr>
          <p:cNvPr id="3" name="Table 2">
            <a:extLst>
              <a:ext uri="{FF2B5EF4-FFF2-40B4-BE49-F238E27FC236}">
                <a16:creationId xmlns:a16="http://schemas.microsoft.com/office/drawing/2014/main" id="{F177C320-F5D9-9A31-D28B-591552E8C303}"/>
              </a:ext>
            </a:extLst>
          </p:cNvPr>
          <p:cNvGraphicFramePr>
            <a:graphicFrameLocks noGrp="1"/>
          </p:cNvGraphicFramePr>
          <p:nvPr/>
        </p:nvGraphicFramePr>
        <p:xfrm>
          <a:off x="9624326" y="1202313"/>
          <a:ext cx="1350093" cy="2700766"/>
        </p:xfrm>
        <a:graphic>
          <a:graphicData uri="http://schemas.openxmlformats.org/drawingml/2006/table">
            <a:tbl>
              <a:tblPr firstRow="1" bandRow="1">
                <a:tableStyleId>{1E171933-4619-4E11-9A3F-F7608DF75F80}</a:tableStyleId>
              </a:tblPr>
              <a:tblGrid>
                <a:gridCol w="450031">
                  <a:extLst>
                    <a:ext uri="{9D8B030D-6E8A-4147-A177-3AD203B41FA5}">
                      <a16:colId xmlns:a16="http://schemas.microsoft.com/office/drawing/2014/main" val="483130676"/>
                    </a:ext>
                  </a:extLst>
                </a:gridCol>
                <a:gridCol w="450031">
                  <a:extLst>
                    <a:ext uri="{9D8B030D-6E8A-4147-A177-3AD203B41FA5}">
                      <a16:colId xmlns:a16="http://schemas.microsoft.com/office/drawing/2014/main" val="3068890240"/>
                    </a:ext>
                  </a:extLst>
                </a:gridCol>
                <a:gridCol w="450031">
                  <a:extLst>
                    <a:ext uri="{9D8B030D-6E8A-4147-A177-3AD203B41FA5}">
                      <a16:colId xmlns:a16="http://schemas.microsoft.com/office/drawing/2014/main" val="1070281204"/>
                    </a:ext>
                  </a:extLst>
                </a:gridCol>
              </a:tblGrid>
              <a:tr h="299803">
                <a:tc>
                  <a:txBody>
                    <a:bodyPr/>
                    <a:lstStyle/>
                    <a:p>
                      <a:r>
                        <a:rPr lang="en-US" sz="800" dirty="0"/>
                        <a:t>Adj ID</a:t>
                      </a:r>
                      <a:br>
                        <a:rPr lang="en-US" sz="800" dirty="0"/>
                      </a:br>
                      <a:r>
                        <a:rPr lang="en-US" sz="800" dirty="0"/>
                        <a:t>(src)</a:t>
                      </a:r>
                    </a:p>
                  </a:txBody>
                  <a:tcPr marL="59961" marR="59961" marT="29980" marB="29980"/>
                </a:tc>
                <a:tc>
                  <a:txBody>
                    <a:bodyPr/>
                    <a:lstStyle/>
                    <a:p>
                      <a:r>
                        <a:rPr lang="en-US" sz="800" dirty="0"/>
                        <a:t>Adj ID</a:t>
                      </a:r>
                      <a:br>
                        <a:rPr lang="en-US" sz="800" dirty="0"/>
                      </a:br>
                      <a:r>
                        <a:rPr lang="en-US" sz="800" dirty="0"/>
                        <a:t>(dest)</a:t>
                      </a:r>
                    </a:p>
                  </a:txBody>
                  <a:tcPr marL="59961" marR="59961" marT="29980" marB="29980"/>
                </a:tc>
                <a:tc>
                  <a:txBody>
                    <a:bodyPr/>
                    <a:lstStyle/>
                    <a:p>
                      <a:r>
                        <a:rPr lang="en-US" sz="800" dirty="0"/>
                        <a:t>Rating</a:t>
                      </a:r>
                    </a:p>
                  </a:txBody>
                  <a:tcPr marL="59961" marR="59961" marT="29980" marB="29980"/>
                </a:tc>
                <a:extLst>
                  <a:ext uri="{0D108BD9-81ED-4DB2-BD59-A6C34878D82A}">
                    <a16:rowId xmlns:a16="http://schemas.microsoft.com/office/drawing/2014/main" val="3669101357"/>
                  </a:ext>
                </a:extLst>
              </a:tr>
              <a:tr h="217906">
                <a:tc>
                  <a:txBody>
                    <a:bodyPr/>
                    <a:lstStyle/>
                    <a:p>
                      <a:r>
                        <a:rPr lang="en-US" sz="900" dirty="0"/>
                        <a:t>1</a:t>
                      </a:r>
                    </a:p>
                  </a:txBody>
                  <a:tcPr marL="59961" marR="59961" marT="29980" marB="29980"/>
                </a:tc>
                <a:tc>
                  <a:txBody>
                    <a:bodyPr/>
                    <a:lstStyle/>
                    <a:p>
                      <a:r>
                        <a:rPr lang="en-US" sz="900" dirty="0"/>
                        <a:t>1</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3192555688"/>
                  </a:ext>
                </a:extLst>
              </a:tr>
              <a:tr h="217906">
                <a:tc>
                  <a:txBody>
                    <a:bodyPr/>
                    <a:lstStyle/>
                    <a:p>
                      <a:r>
                        <a:rPr lang="en-US" sz="900" dirty="0"/>
                        <a:t>1</a:t>
                      </a:r>
                    </a:p>
                  </a:txBody>
                  <a:tcPr marL="59961" marR="59961" marT="29980" marB="29980"/>
                </a:tc>
                <a:tc>
                  <a:txBody>
                    <a:bodyPr/>
                    <a:lstStyle/>
                    <a:p>
                      <a:r>
                        <a:rPr lang="en-US" sz="900" dirty="0"/>
                        <a:t>2</a:t>
                      </a:r>
                    </a:p>
                  </a:txBody>
                  <a:tcPr marL="59961" marR="59961" marT="29980" marB="29980"/>
                </a:tc>
                <a:tc>
                  <a:txBody>
                    <a:bodyPr/>
                    <a:lstStyle/>
                    <a:p>
                      <a:r>
                        <a:rPr lang="en-US" sz="900" dirty="0"/>
                        <a:t>5</a:t>
                      </a:r>
                    </a:p>
                  </a:txBody>
                  <a:tcPr marL="59961" marR="59961" marT="29980" marB="29980"/>
                </a:tc>
                <a:extLst>
                  <a:ext uri="{0D108BD9-81ED-4DB2-BD59-A6C34878D82A}">
                    <a16:rowId xmlns:a16="http://schemas.microsoft.com/office/drawing/2014/main" val="3467404355"/>
                  </a:ext>
                </a:extLst>
              </a:tr>
              <a:tr h="217906">
                <a:tc>
                  <a:txBody>
                    <a:bodyPr/>
                    <a:lstStyle/>
                    <a:p>
                      <a:r>
                        <a:rPr lang="en-US" sz="900" dirty="0"/>
                        <a:t>1</a:t>
                      </a:r>
                    </a:p>
                  </a:txBody>
                  <a:tcPr marL="59961" marR="59961" marT="29980" marB="29980"/>
                </a:tc>
                <a:tc>
                  <a:txBody>
                    <a:bodyPr/>
                    <a:lstStyle/>
                    <a:p>
                      <a:r>
                        <a:rPr lang="en-US" sz="900" dirty="0"/>
                        <a:t>10</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1588549860"/>
                  </a:ext>
                </a:extLst>
              </a:tr>
              <a:tr h="217906">
                <a:tc>
                  <a:txBody>
                    <a:bodyPr/>
                    <a:lstStyle/>
                    <a:p>
                      <a:r>
                        <a:rPr lang="en-US" sz="900" dirty="0"/>
                        <a:t>1</a:t>
                      </a:r>
                    </a:p>
                  </a:txBody>
                  <a:tcPr marL="59961" marR="59961" marT="29980" marB="29980"/>
                </a:tc>
                <a:tc>
                  <a:txBody>
                    <a:bodyPr/>
                    <a:lstStyle/>
                    <a:p>
                      <a:r>
                        <a:rPr lang="en-US" sz="900" dirty="0"/>
                        <a:t>15</a:t>
                      </a:r>
                    </a:p>
                  </a:txBody>
                  <a:tcPr marL="59961" marR="59961" marT="29980" marB="29980"/>
                </a:tc>
                <a:tc>
                  <a:txBody>
                    <a:bodyPr/>
                    <a:lstStyle/>
                    <a:p>
                      <a:r>
                        <a:rPr lang="en-US" sz="900" dirty="0"/>
                        <a:t>2</a:t>
                      </a:r>
                    </a:p>
                  </a:txBody>
                  <a:tcPr marL="59961" marR="59961" marT="29980" marB="29980"/>
                </a:tc>
                <a:extLst>
                  <a:ext uri="{0D108BD9-81ED-4DB2-BD59-A6C34878D82A}">
                    <a16:rowId xmlns:a16="http://schemas.microsoft.com/office/drawing/2014/main" val="2066552466"/>
                  </a:ext>
                </a:extLst>
              </a:tr>
              <a:tr h="217906">
                <a:tc>
                  <a:txBody>
                    <a:bodyPr/>
                    <a:lstStyle/>
                    <a:p>
                      <a:r>
                        <a:rPr lang="en-US" sz="900" dirty="0"/>
                        <a:t>2</a:t>
                      </a:r>
                    </a:p>
                  </a:txBody>
                  <a:tcPr marL="59961" marR="59961" marT="29980" marB="29980"/>
                </a:tc>
                <a:tc>
                  <a:txBody>
                    <a:bodyPr/>
                    <a:lstStyle/>
                    <a:p>
                      <a:r>
                        <a:rPr lang="en-US" sz="900" dirty="0"/>
                        <a:t>1</a:t>
                      </a:r>
                    </a:p>
                  </a:txBody>
                  <a:tcPr marL="59961" marR="59961" marT="29980" marB="29980"/>
                </a:tc>
                <a:tc>
                  <a:txBody>
                    <a:bodyPr/>
                    <a:lstStyle/>
                    <a:p>
                      <a:r>
                        <a:rPr lang="en-US" sz="900" dirty="0"/>
                        <a:t>5</a:t>
                      </a:r>
                    </a:p>
                  </a:txBody>
                  <a:tcPr marL="59961" marR="59961" marT="29980" marB="29980"/>
                </a:tc>
                <a:extLst>
                  <a:ext uri="{0D108BD9-81ED-4DB2-BD59-A6C34878D82A}">
                    <a16:rowId xmlns:a16="http://schemas.microsoft.com/office/drawing/2014/main" val="531001759"/>
                  </a:ext>
                </a:extLst>
              </a:tr>
              <a:tr h="217906">
                <a:tc>
                  <a:txBody>
                    <a:bodyPr/>
                    <a:lstStyle/>
                    <a:p>
                      <a:r>
                        <a:rPr lang="en-US" sz="900" dirty="0"/>
                        <a:t>2</a:t>
                      </a:r>
                    </a:p>
                  </a:txBody>
                  <a:tcPr marL="59961" marR="59961" marT="29980" marB="29980"/>
                </a:tc>
                <a:tc>
                  <a:txBody>
                    <a:bodyPr/>
                    <a:lstStyle/>
                    <a:p>
                      <a:r>
                        <a:rPr lang="en-US" sz="900" dirty="0"/>
                        <a:t>2</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3912366256"/>
                  </a:ext>
                </a:extLst>
              </a:tr>
              <a:tr h="217906">
                <a:tc>
                  <a:txBody>
                    <a:bodyPr/>
                    <a:lstStyle/>
                    <a:p>
                      <a:r>
                        <a:rPr lang="en-US" sz="900" dirty="0"/>
                        <a:t>2</a:t>
                      </a:r>
                    </a:p>
                  </a:txBody>
                  <a:tcPr marL="59961" marR="59961" marT="29980" marB="29980"/>
                </a:tc>
                <a:tc>
                  <a:txBody>
                    <a:bodyPr/>
                    <a:lstStyle/>
                    <a:p>
                      <a:r>
                        <a:rPr lang="en-US" sz="900" dirty="0"/>
                        <a:t>3</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36670132"/>
                  </a:ext>
                </a:extLst>
              </a:tr>
              <a:tr h="217906">
                <a:tc>
                  <a:txBody>
                    <a:bodyPr/>
                    <a:lstStyle/>
                    <a:p>
                      <a:r>
                        <a:rPr lang="en-US" sz="900" dirty="0"/>
                        <a:t>…</a:t>
                      </a:r>
                    </a:p>
                  </a:txBody>
                  <a:tcPr marL="59961" marR="59961" marT="29980" marB="29980"/>
                </a:tc>
                <a:tc>
                  <a:txBody>
                    <a:bodyPr/>
                    <a:lstStyle/>
                    <a:p>
                      <a:endParaRPr lang="en-US" sz="900" dirty="0"/>
                    </a:p>
                  </a:txBody>
                  <a:tcPr marL="59961" marR="59961" marT="29980" marB="29980"/>
                </a:tc>
                <a:tc>
                  <a:txBody>
                    <a:bodyPr/>
                    <a:lstStyle/>
                    <a:p>
                      <a:endParaRPr lang="en-US" sz="900" dirty="0"/>
                    </a:p>
                  </a:txBody>
                  <a:tcPr marL="59961" marR="59961" marT="29980" marB="29980"/>
                </a:tc>
                <a:extLst>
                  <a:ext uri="{0D108BD9-81ED-4DB2-BD59-A6C34878D82A}">
                    <a16:rowId xmlns:a16="http://schemas.microsoft.com/office/drawing/2014/main" val="2269225261"/>
                  </a:ext>
                </a:extLst>
              </a:tr>
              <a:tr h="217906">
                <a:tc>
                  <a:txBody>
                    <a:bodyPr/>
                    <a:lstStyle/>
                    <a:p>
                      <a:r>
                        <a:rPr lang="en-US" sz="900" dirty="0"/>
                        <a:t>N</a:t>
                      </a:r>
                    </a:p>
                  </a:txBody>
                  <a:tcPr marL="59961" marR="59961" marT="29980" marB="29980"/>
                </a:tc>
                <a:tc>
                  <a:txBody>
                    <a:bodyPr/>
                    <a:lstStyle/>
                    <a:p>
                      <a:r>
                        <a:rPr lang="en-US" sz="900" dirty="0"/>
                        <a:t>2</a:t>
                      </a:r>
                    </a:p>
                  </a:txBody>
                  <a:tcPr marL="59961" marR="59961" marT="29980" marB="29980"/>
                </a:tc>
                <a:tc>
                  <a:txBody>
                    <a:bodyPr/>
                    <a:lstStyle/>
                    <a:p>
                      <a:r>
                        <a:rPr lang="en-US" sz="900" dirty="0"/>
                        <a:t>3</a:t>
                      </a:r>
                    </a:p>
                  </a:txBody>
                  <a:tcPr marL="59961" marR="59961" marT="29980" marB="29980"/>
                </a:tc>
                <a:extLst>
                  <a:ext uri="{0D108BD9-81ED-4DB2-BD59-A6C34878D82A}">
                    <a16:rowId xmlns:a16="http://schemas.microsoft.com/office/drawing/2014/main" val="1976520357"/>
                  </a:ext>
                </a:extLst>
              </a:tr>
              <a:tr h="217906">
                <a:tc>
                  <a:txBody>
                    <a:bodyPr/>
                    <a:lstStyle/>
                    <a:p>
                      <a:r>
                        <a:rPr lang="en-US" sz="900" dirty="0"/>
                        <a:t>…</a:t>
                      </a:r>
                    </a:p>
                  </a:txBody>
                  <a:tcPr marL="59961" marR="59961" marT="29980" marB="29980"/>
                </a:tc>
                <a:tc>
                  <a:txBody>
                    <a:bodyPr/>
                    <a:lstStyle/>
                    <a:p>
                      <a:endParaRPr lang="en-US" sz="900" dirty="0"/>
                    </a:p>
                  </a:txBody>
                  <a:tcPr marL="59961" marR="59961" marT="29980" marB="29980"/>
                </a:tc>
                <a:tc>
                  <a:txBody>
                    <a:bodyPr/>
                    <a:lstStyle/>
                    <a:p>
                      <a:endParaRPr lang="en-US" sz="900" dirty="0"/>
                    </a:p>
                  </a:txBody>
                  <a:tcPr marL="59961" marR="59961" marT="29980" marB="29980"/>
                </a:tc>
                <a:extLst>
                  <a:ext uri="{0D108BD9-81ED-4DB2-BD59-A6C34878D82A}">
                    <a16:rowId xmlns:a16="http://schemas.microsoft.com/office/drawing/2014/main" val="3557562036"/>
                  </a:ext>
                </a:extLst>
              </a:tr>
              <a:tr h="217906">
                <a:tc>
                  <a:txBody>
                    <a:bodyPr/>
                    <a:lstStyle/>
                    <a:p>
                      <a:r>
                        <a:rPr lang="en-US" sz="900" dirty="0"/>
                        <a:t>N+M</a:t>
                      </a:r>
                    </a:p>
                  </a:txBody>
                  <a:tcPr marL="59961" marR="59961" marT="29980" marB="29980"/>
                </a:tc>
                <a:tc>
                  <a:txBody>
                    <a:bodyPr/>
                    <a:lstStyle/>
                    <a:p>
                      <a:r>
                        <a:rPr lang="en-US" sz="900" dirty="0"/>
                        <a:t>N</a:t>
                      </a:r>
                    </a:p>
                  </a:txBody>
                  <a:tcPr marL="59961" marR="59961" marT="29980" marB="29980"/>
                </a:tc>
                <a:tc>
                  <a:txBody>
                    <a:bodyPr/>
                    <a:lstStyle/>
                    <a:p>
                      <a:r>
                        <a:rPr lang="en-US" sz="900" dirty="0"/>
                        <a:t>4</a:t>
                      </a:r>
                    </a:p>
                  </a:txBody>
                  <a:tcPr marL="59961" marR="59961" marT="29980" marB="29980"/>
                </a:tc>
                <a:extLst>
                  <a:ext uri="{0D108BD9-81ED-4DB2-BD59-A6C34878D82A}">
                    <a16:rowId xmlns:a16="http://schemas.microsoft.com/office/drawing/2014/main" val="548658403"/>
                  </a:ext>
                </a:extLst>
              </a:tr>
            </a:tbl>
          </a:graphicData>
        </a:graphic>
      </p:graphicFrame>
      <p:sp>
        <p:nvSpPr>
          <p:cNvPr id="4" name="Right Arrow 3">
            <a:extLst>
              <a:ext uri="{FF2B5EF4-FFF2-40B4-BE49-F238E27FC236}">
                <a16:creationId xmlns:a16="http://schemas.microsoft.com/office/drawing/2014/main" id="{48734E4D-7394-B4E9-5064-AF6B741C3BDF}"/>
              </a:ext>
            </a:extLst>
          </p:cNvPr>
          <p:cNvSpPr/>
          <p:nvPr/>
        </p:nvSpPr>
        <p:spPr>
          <a:xfrm>
            <a:off x="9119354" y="2332528"/>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5" name="Right Arrow 4">
            <a:extLst>
              <a:ext uri="{FF2B5EF4-FFF2-40B4-BE49-F238E27FC236}">
                <a16:creationId xmlns:a16="http://schemas.microsoft.com/office/drawing/2014/main" id="{C28F0A22-8AAE-2A5A-C175-77DA342048F8}"/>
              </a:ext>
            </a:extLst>
          </p:cNvPr>
          <p:cNvSpPr/>
          <p:nvPr/>
        </p:nvSpPr>
        <p:spPr>
          <a:xfrm>
            <a:off x="11166560" y="2332528"/>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6" name="TextBox 5">
            <a:extLst>
              <a:ext uri="{FF2B5EF4-FFF2-40B4-BE49-F238E27FC236}">
                <a16:creationId xmlns:a16="http://schemas.microsoft.com/office/drawing/2014/main" id="{323A6CA0-C131-A5BB-5086-D12493F8CDB1}"/>
              </a:ext>
            </a:extLst>
          </p:cNvPr>
          <p:cNvSpPr txBox="1"/>
          <p:nvPr/>
        </p:nvSpPr>
        <p:spPr>
          <a:xfrm>
            <a:off x="11142697" y="2805495"/>
            <a:ext cx="763351" cy="233590"/>
          </a:xfrm>
          <a:prstGeom prst="rect">
            <a:avLst/>
          </a:prstGeom>
          <a:noFill/>
        </p:spPr>
        <p:txBody>
          <a:bodyPr wrap="none" rtlCol="0">
            <a:spAutoFit/>
          </a:bodyPr>
          <a:lstStyle/>
          <a:p>
            <a:r>
              <a:rPr lang="en-US" sz="918" dirty="0"/>
              <a:t>Edge_index</a:t>
            </a:r>
          </a:p>
        </p:txBody>
      </p:sp>
      <p:sp>
        <p:nvSpPr>
          <p:cNvPr id="7" name="Oval 6">
            <a:extLst>
              <a:ext uri="{FF2B5EF4-FFF2-40B4-BE49-F238E27FC236}">
                <a16:creationId xmlns:a16="http://schemas.microsoft.com/office/drawing/2014/main" id="{1755819A-5DB5-ACC7-E144-DD0DB45B54D6}"/>
              </a:ext>
            </a:extLst>
          </p:cNvPr>
          <p:cNvSpPr/>
          <p:nvPr/>
        </p:nvSpPr>
        <p:spPr>
          <a:xfrm>
            <a:off x="731847" y="1963717"/>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1</a:t>
            </a:r>
          </a:p>
        </p:txBody>
      </p:sp>
      <p:sp>
        <p:nvSpPr>
          <p:cNvPr id="8" name="Oval 7">
            <a:extLst>
              <a:ext uri="{FF2B5EF4-FFF2-40B4-BE49-F238E27FC236}">
                <a16:creationId xmlns:a16="http://schemas.microsoft.com/office/drawing/2014/main" id="{5BBB2E48-72E7-D6CD-F4F1-E4395A1790E6}"/>
              </a:ext>
            </a:extLst>
          </p:cNvPr>
          <p:cNvSpPr/>
          <p:nvPr/>
        </p:nvSpPr>
        <p:spPr>
          <a:xfrm>
            <a:off x="1686507" y="1796648"/>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2</a:t>
            </a:r>
          </a:p>
        </p:txBody>
      </p:sp>
      <p:sp>
        <p:nvSpPr>
          <p:cNvPr id="9" name="Oval 8">
            <a:extLst>
              <a:ext uri="{FF2B5EF4-FFF2-40B4-BE49-F238E27FC236}">
                <a16:creationId xmlns:a16="http://schemas.microsoft.com/office/drawing/2014/main" id="{80DE2BD2-973C-8BA7-E6B6-41E51BCD766B}"/>
              </a:ext>
            </a:extLst>
          </p:cNvPr>
          <p:cNvSpPr/>
          <p:nvPr/>
        </p:nvSpPr>
        <p:spPr>
          <a:xfrm>
            <a:off x="1686507" y="3889409"/>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M</a:t>
            </a:r>
          </a:p>
        </p:txBody>
      </p:sp>
      <p:sp>
        <p:nvSpPr>
          <p:cNvPr id="10" name="Oval 9">
            <a:extLst>
              <a:ext uri="{FF2B5EF4-FFF2-40B4-BE49-F238E27FC236}">
                <a16:creationId xmlns:a16="http://schemas.microsoft.com/office/drawing/2014/main" id="{964FEEFB-9499-3FBE-38C3-996CD27CC255}"/>
              </a:ext>
            </a:extLst>
          </p:cNvPr>
          <p:cNvSpPr/>
          <p:nvPr/>
        </p:nvSpPr>
        <p:spPr>
          <a:xfrm>
            <a:off x="1686507" y="2654352"/>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10</a:t>
            </a:r>
          </a:p>
        </p:txBody>
      </p:sp>
      <p:sp>
        <p:nvSpPr>
          <p:cNvPr id="11" name="Oval 10">
            <a:extLst>
              <a:ext uri="{FF2B5EF4-FFF2-40B4-BE49-F238E27FC236}">
                <a16:creationId xmlns:a16="http://schemas.microsoft.com/office/drawing/2014/main" id="{16BFB862-E021-C91F-8079-B330015E668A}"/>
              </a:ext>
            </a:extLst>
          </p:cNvPr>
          <p:cNvSpPr/>
          <p:nvPr/>
        </p:nvSpPr>
        <p:spPr>
          <a:xfrm>
            <a:off x="731847" y="3266691"/>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N</a:t>
            </a:r>
          </a:p>
        </p:txBody>
      </p:sp>
      <p:cxnSp>
        <p:nvCxnSpPr>
          <p:cNvPr id="12" name="Straight Connector 11">
            <a:extLst>
              <a:ext uri="{FF2B5EF4-FFF2-40B4-BE49-F238E27FC236}">
                <a16:creationId xmlns:a16="http://schemas.microsoft.com/office/drawing/2014/main" id="{9A4D7A98-6FB4-E308-4AC8-0690C965C594}"/>
              </a:ext>
            </a:extLst>
          </p:cNvPr>
          <p:cNvCxnSpPr>
            <a:cxnSpLocks/>
            <a:stCxn id="7" idx="6"/>
            <a:endCxn id="8" idx="2"/>
          </p:cNvCxnSpPr>
          <p:nvPr/>
        </p:nvCxnSpPr>
        <p:spPr>
          <a:xfrm flipV="1">
            <a:off x="1091847" y="1976648"/>
            <a:ext cx="594660" cy="16706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F7FC1E-FF23-A16D-F40D-4576D70157A1}"/>
              </a:ext>
            </a:extLst>
          </p:cNvPr>
          <p:cNvCxnSpPr>
            <a:cxnSpLocks/>
            <a:stCxn id="11" idx="6"/>
            <a:endCxn id="10" idx="2"/>
          </p:cNvCxnSpPr>
          <p:nvPr/>
        </p:nvCxnSpPr>
        <p:spPr>
          <a:xfrm flipV="1">
            <a:off x="1091847" y="2834352"/>
            <a:ext cx="594660" cy="61233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3A8A98-FBF7-0B28-8327-1E4C94ACECF7}"/>
              </a:ext>
            </a:extLst>
          </p:cNvPr>
          <p:cNvCxnSpPr>
            <a:cxnSpLocks/>
            <a:stCxn id="7" idx="6"/>
            <a:endCxn id="10" idx="2"/>
          </p:cNvCxnSpPr>
          <p:nvPr/>
        </p:nvCxnSpPr>
        <p:spPr>
          <a:xfrm>
            <a:off x="1091847" y="2143717"/>
            <a:ext cx="594660" cy="690635"/>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15D35F0-5D02-C3F8-6461-CFA14E5C9BAF}"/>
              </a:ext>
            </a:extLst>
          </p:cNvPr>
          <p:cNvCxnSpPr>
            <a:cxnSpLocks/>
            <a:stCxn id="16" idx="6"/>
            <a:endCxn id="9" idx="2"/>
          </p:cNvCxnSpPr>
          <p:nvPr/>
        </p:nvCxnSpPr>
        <p:spPr>
          <a:xfrm>
            <a:off x="1091847" y="2673133"/>
            <a:ext cx="594660" cy="1396276"/>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68A11DB4-31B4-5399-32B6-817BC0F811DD}"/>
              </a:ext>
            </a:extLst>
          </p:cNvPr>
          <p:cNvSpPr/>
          <p:nvPr/>
        </p:nvSpPr>
        <p:spPr>
          <a:xfrm>
            <a:off x="731847" y="2493133"/>
            <a:ext cx="360000" cy="360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lumMod val="65000"/>
                    <a:lumOff val="35000"/>
                  </a:schemeClr>
                </a:solidFill>
              </a:rPr>
              <a:t>2</a:t>
            </a:r>
          </a:p>
        </p:txBody>
      </p:sp>
      <p:cxnSp>
        <p:nvCxnSpPr>
          <p:cNvPr id="17" name="Straight Connector 16">
            <a:extLst>
              <a:ext uri="{FF2B5EF4-FFF2-40B4-BE49-F238E27FC236}">
                <a16:creationId xmlns:a16="http://schemas.microsoft.com/office/drawing/2014/main" id="{F64B0DA2-0DB1-E44E-1D09-F334304242D8}"/>
              </a:ext>
            </a:extLst>
          </p:cNvPr>
          <p:cNvCxnSpPr>
            <a:cxnSpLocks/>
            <a:stCxn id="16" idx="6"/>
            <a:endCxn id="8" idx="2"/>
          </p:cNvCxnSpPr>
          <p:nvPr/>
        </p:nvCxnSpPr>
        <p:spPr>
          <a:xfrm flipV="1">
            <a:off x="1091847" y="1976648"/>
            <a:ext cx="594660" cy="696485"/>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C51FE6A-82AE-586D-6AD5-BE3515A2B522}"/>
              </a:ext>
            </a:extLst>
          </p:cNvPr>
          <p:cNvCxnSpPr>
            <a:cxnSpLocks/>
            <a:stCxn id="16" idx="6"/>
            <a:endCxn id="10" idx="2"/>
          </p:cNvCxnSpPr>
          <p:nvPr/>
        </p:nvCxnSpPr>
        <p:spPr>
          <a:xfrm>
            <a:off x="1091847" y="2673133"/>
            <a:ext cx="594660" cy="161219"/>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671EBC17-3F15-3C3A-BAA0-8227BC093ECC}"/>
              </a:ext>
            </a:extLst>
          </p:cNvPr>
          <p:cNvSpPr/>
          <p:nvPr/>
        </p:nvSpPr>
        <p:spPr>
          <a:xfrm>
            <a:off x="1686507" y="3254969"/>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15</a:t>
            </a:r>
          </a:p>
        </p:txBody>
      </p:sp>
      <p:sp>
        <p:nvSpPr>
          <p:cNvPr id="20" name="Oval 19">
            <a:extLst>
              <a:ext uri="{FF2B5EF4-FFF2-40B4-BE49-F238E27FC236}">
                <a16:creationId xmlns:a16="http://schemas.microsoft.com/office/drawing/2014/main" id="{018E3358-7F3D-DB40-F823-F2BF375CFF73}"/>
              </a:ext>
            </a:extLst>
          </p:cNvPr>
          <p:cNvSpPr/>
          <p:nvPr/>
        </p:nvSpPr>
        <p:spPr>
          <a:xfrm>
            <a:off x="1686507" y="1233356"/>
            <a:ext cx="360000" cy="360000"/>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bg1">
                    <a:lumMod val="95000"/>
                  </a:schemeClr>
                </a:solidFill>
              </a:rPr>
              <a:t>1</a:t>
            </a:r>
          </a:p>
        </p:txBody>
      </p:sp>
      <p:cxnSp>
        <p:nvCxnSpPr>
          <p:cNvPr id="21" name="Straight Connector 20">
            <a:extLst>
              <a:ext uri="{FF2B5EF4-FFF2-40B4-BE49-F238E27FC236}">
                <a16:creationId xmlns:a16="http://schemas.microsoft.com/office/drawing/2014/main" id="{4BA2D2D0-1F92-28A2-035F-44EFB8655F26}"/>
              </a:ext>
            </a:extLst>
          </p:cNvPr>
          <p:cNvCxnSpPr>
            <a:cxnSpLocks/>
            <a:stCxn id="16" idx="6"/>
            <a:endCxn id="20" idx="2"/>
          </p:cNvCxnSpPr>
          <p:nvPr/>
        </p:nvCxnSpPr>
        <p:spPr>
          <a:xfrm flipV="1">
            <a:off x="1091847" y="1413356"/>
            <a:ext cx="594660" cy="1259777"/>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0ECF95-7548-F5FE-8146-0D9532820400}"/>
              </a:ext>
            </a:extLst>
          </p:cNvPr>
          <p:cNvCxnSpPr>
            <a:cxnSpLocks/>
            <a:stCxn id="7" idx="6"/>
            <a:endCxn id="20" idx="2"/>
          </p:cNvCxnSpPr>
          <p:nvPr/>
        </p:nvCxnSpPr>
        <p:spPr>
          <a:xfrm flipV="1">
            <a:off x="1091847" y="1413356"/>
            <a:ext cx="594660" cy="730361"/>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733BB7-2617-1F54-D6B2-D158D8CD799B}"/>
              </a:ext>
            </a:extLst>
          </p:cNvPr>
          <p:cNvCxnSpPr>
            <a:cxnSpLocks/>
            <a:stCxn id="11" idx="6"/>
            <a:endCxn id="8" idx="2"/>
          </p:cNvCxnSpPr>
          <p:nvPr/>
        </p:nvCxnSpPr>
        <p:spPr>
          <a:xfrm flipV="1">
            <a:off x="1091847" y="1976648"/>
            <a:ext cx="594660" cy="1470043"/>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ECF4075-905D-6EC5-3396-D6AB926EE92A}"/>
              </a:ext>
            </a:extLst>
          </p:cNvPr>
          <p:cNvCxnSpPr>
            <a:cxnSpLocks/>
            <a:stCxn id="7" idx="6"/>
            <a:endCxn id="19" idx="2"/>
          </p:cNvCxnSpPr>
          <p:nvPr/>
        </p:nvCxnSpPr>
        <p:spPr>
          <a:xfrm>
            <a:off x="1091847" y="2143717"/>
            <a:ext cx="594660" cy="1291252"/>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E1B973F-AF04-F92D-0D3A-74B237244929}"/>
              </a:ext>
            </a:extLst>
          </p:cNvPr>
          <p:cNvSpPr txBox="1"/>
          <p:nvPr/>
        </p:nvSpPr>
        <p:spPr>
          <a:xfrm rot="5400000">
            <a:off x="865103" y="3008646"/>
            <a:ext cx="109004" cy="153888"/>
          </a:xfrm>
          <a:prstGeom prst="rect">
            <a:avLst/>
          </a:prstGeom>
          <a:noFill/>
        </p:spPr>
        <p:txBody>
          <a:bodyPr wrap="none" lIns="0" tIns="0" rIns="0" bIns="0" rtlCol="0">
            <a:spAutoFit/>
          </a:bodyPr>
          <a:lstStyle/>
          <a:p>
            <a:r>
              <a:rPr lang="en-US" sz="1000" b="1" dirty="0">
                <a:solidFill>
                  <a:schemeClr val="tx1">
                    <a:lumMod val="65000"/>
                    <a:lumOff val="35000"/>
                  </a:schemeClr>
                </a:solidFill>
              </a:rPr>
              <a:t>…</a:t>
            </a:r>
          </a:p>
        </p:txBody>
      </p:sp>
      <p:sp>
        <p:nvSpPr>
          <p:cNvPr id="26" name="TextBox 25">
            <a:extLst>
              <a:ext uri="{FF2B5EF4-FFF2-40B4-BE49-F238E27FC236}">
                <a16:creationId xmlns:a16="http://schemas.microsoft.com/office/drawing/2014/main" id="{E3161F21-87C2-BD00-732E-325F2A6B941F}"/>
              </a:ext>
            </a:extLst>
          </p:cNvPr>
          <p:cNvSpPr txBox="1"/>
          <p:nvPr/>
        </p:nvSpPr>
        <p:spPr>
          <a:xfrm rot="5400000">
            <a:off x="1882732" y="2373873"/>
            <a:ext cx="109004" cy="153888"/>
          </a:xfrm>
          <a:prstGeom prst="rect">
            <a:avLst/>
          </a:prstGeom>
          <a:noFill/>
        </p:spPr>
        <p:txBody>
          <a:bodyPr wrap="none" lIns="0" tIns="0" rIns="0" bIns="0" rtlCol="0">
            <a:spAutoFit/>
          </a:bodyPr>
          <a:lstStyle/>
          <a:p>
            <a:r>
              <a:rPr lang="en-US" sz="1000" b="1" dirty="0">
                <a:solidFill>
                  <a:schemeClr val="tx1">
                    <a:lumMod val="65000"/>
                    <a:lumOff val="35000"/>
                  </a:schemeClr>
                </a:solidFill>
              </a:rPr>
              <a:t>…</a:t>
            </a:r>
          </a:p>
        </p:txBody>
      </p:sp>
      <p:sp>
        <p:nvSpPr>
          <p:cNvPr id="29" name="TextBox 28">
            <a:extLst>
              <a:ext uri="{FF2B5EF4-FFF2-40B4-BE49-F238E27FC236}">
                <a16:creationId xmlns:a16="http://schemas.microsoft.com/office/drawing/2014/main" id="{E9617928-4579-4BDD-AF6A-7ECC99EF757B}"/>
              </a:ext>
            </a:extLst>
          </p:cNvPr>
          <p:cNvSpPr txBox="1"/>
          <p:nvPr/>
        </p:nvSpPr>
        <p:spPr>
          <a:xfrm>
            <a:off x="540069" y="1554605"/>
            <a:ext cx="570990" cy="276999"/>
          </a:xfrm>
          <a:prstGeom prst="rect">
            <a:avLst/>
          </a:prstGeom>
          <a:noFill/>
        </p:spPr>
        <p:txBody>
          <a:bodyPr wrap="none" rtlCol="0">
            <a:spAutoFit/>
          </a:bodyPr>
          <a:lstStyle/>
          <a:p>
            <a:r>
              <a:rPr lang="en-US" sz="1200" dirty="0"/>
              <a:t>Users</a:t>
            </a:r>
          </a:p>
        </p:txBody>
      </p:sp>
      <p:sp>
        <p:nvSpPr>
          <p:cNvPr id="30" name="TextBox 29">
            <a:extLst>
              <a:ext uri="{FF2B5EF4-FFF2-40B4-BE49-F238E27FC236}">
                <a16:creationId xmlns:a16="http://schemas.microsoft.com/office/drawing/2014/main" id="{95C034E2-D695-AC19-1CBE-6F89F21E5E85}"/>
              </a:ext>
            </a:extLst>
          </p:cNvPr>
          <p:cNvSpPr txBox="1"/>
          <p:nvPr/>
        </p:nvSpPr>
        <p:spPr>
          <a:xfrm>
            <a:off x="1533405" y="4308302"/>
            <a:ext cx="562205" cy="276999"/>
          </a:xfrm>
          <a:prstGeom prst="rect">
            <a:avLst/>
          </a:prstGeom>
          <a:noFill/>
        </p:spPr>
        <p:txBody>
          <a:bodyPr wrap="none" rtlCol="0">
            <a:spAutoFit/>
          </a:bodyPr>
          <a:lstStyle/>
          <a:p>
            <a:r>
              <a:rPr lang="en-US" sz="1200" dirty="0"/>
              <a:t>Items</a:t>
            </a:r>
          </a:p>
        </p:txBody>
      </p:sp>
      <p:sp>
        <p:nvSpPr>
          <p:cNvPr id="31" name="TextBox 30">
            <a:extLst>
              <a:ext uri="{FF2B5EF4-FFF2-40B4-BE49-F238E27FC236}">
                <a16:creationId xmlns:a16="http://schemas.microsoft.com/office/drawing/2014/main" id="{6070909F-112A-3CEC-A904-6F26EBCEED6F}"/>
              </a:ext>
            </a:extLst>
          </p:cNvPr>
          <p:cNvSpPr txBox="1"/>
          <p:nvPr/>
        </p:nvSpPr>
        <p:spPr>
          <a:xfrm>
            <a:off x="903553" y="3932907"/>
            <a:ext cx="634020" cy="276999"/>
          </a:xfrm>
          <a:prstGeom prst="rect">
            <a:avLst/>
          </a:prstGeom>
          <a:noFill/>
        </p:spPr>
        <p:txBody>
          <a:bodyPr wrap="none" rtlCol="0">
            <a:spAutoFit/>
          </a:bodyPr>
          <a:lstStyle/>
          <a:p>
            <a:r>
              <a:rPr lang="en-US" sz="1200" dirty="0"/>
              <a:t>ratings</a:t>
            </a:r>
          </a:p>
        </p:txBody>
      </p:sp>
      <p:graphicFrame>
        <p:nvGraphicFramePr>
          <p:cNvPr id="32" name="Table 31">
            <a:extLst>
              <a:ext uri="{FF2B5EF4-FFF2-40B4-BE49-F238E27FC236}">
                <a16:creationId xmlns:a16="http://schemas.microsoft.com/office/drawing/2014/main" id="{53DE31D3-AFA2-EAFD-5EFA-F20BCCA3E671}"/>
              </a:ext>
            </a:extLst>
          </p:cNvPr>
          <p:cNvGraphicFramePr>
            <a:graphicFrameLocks noGrp="1"/>
          </p:cNvGraphicFramePr>
          <p:nvPr/>
        </p:nvGraphicFramePr>
        <p:xfrm>
          <a:off x="2695226" y="1148173"/>
          <a:ext cx="1614054" cy="2731476"/>
        </p:xfrm>
        <a:graphic>
          <a:graphicData uri="http://schemas.openxmlformats.org/drawingml/2006/table">
            <a:tbl>
              <a:tblPr firstRow="1" bandRow="1">
                <a:tableStyleId>{1E171933-4619-4E11-9A3F-F7608DF75F80}</a:tableStyleId>
              </a:tblPr>
              <a:tblGrid>
                <a:gridCol w="538018">
                  <a:extLst>
                    <a:ext uri="{9D8B030D-6E8A-4147-A177-3AD203B41FA5}">
                      <a16:colId xmlns:a16="http://schemas.microsoft.com/office/drawing/2014/main" val="483130676"/>
                    </a:ext>
                  </a:extLst>
                </a:gridCol>
                <a:gridCol w="538018">
                  <a:extLst>
                    <a:ext uri="{9D8B030D-6E8A-4147-A177-3AD203B41FA5}">
                      <a16:colId xmlns:a16="http://schemas.microsoft.com/office/drawing/2014/main" val="3068890240"/>
                    </a:ext>
                  </a:extLst>
                </a:gridCol>
                <a:gridCol w="538018">
                  <a:extLst>
                    <a:ext uri="{9D8B030D-6E8A-4147-A177-3AD203B41FA5}">
                      <a16:colId xmlns:a16="http://schemas.microsoft.com/office/drawing/2014/main" val="1070281204"/>
                    </a:ext>
                  </a:extLst>
                </a:gridCol>
              </a:tblGrid>
              <a:tr h="216876">
                <a:tc>
                  <a:txBody>
                    <a:bodyPr/>
                    <a:lstStyle/>
                    <a:p>
                      <a:r>
                        <a:rPr lang="en-US" sz="800" dirty="0"/>
                        <a:t>User ID</a:t>
                      </a:r>
                    </a:p>
                  </a:txBody>
                  <a:tcPr/>
                </a:tc>
                <a:tc>
                  <a:txBody>
                    <a:bodyPr/>
                    <a:lstStyle/>
                    <a:p>
                      <a:r>
                        <a:rPr lang="en-US" sz="800" dirty="0"/>
                        <a:t>Item ID</a:t>
                      </a:r>
                    </a:p>
                  </a:txBody>
                  <a:tcPr/>
                </a:tc>
                <a:tc>
                  <a:txBody>
                    <a:bodyPr/>
                    <a:lstStyle/>
                    <a:p>
                      <a:r>
                        <a:rPr lang="en-US" sz="800" dirty="0"/>
                        <a:t>Rating</a:t>
                      </a:r>
                    </a:p>
                  </a:txBody>
                  <a:tcPr/>
                </a:tc>
                <a:extLst>
                  <a:ext uri="{0D108BD9-81ED-4DB2-BD59-A6C34878D82A}">
                    <a16:rowId xmlns:a16="http://schemas.microsoft.com/office/drawing/2014/main" val="3669101357"/>
                  </a:ext>
                </a:extLst>
              </a:tr>
              <a:tr h="214347">
                <a:tc>
                  <a:txBody>
                    <a:bodyPr/>
                    <a:lstStyle/>
                    <a:p>
                      <a:r>
                        <a:rPr lang="en-US" sz="900" dirty="0"/>
                        <a:t>1</a:t>
                      </a:r>
                    </a:p>
                  </a:txBody>
                  <a:tcPr/>
                </a:tc>
                <a:tc>
                  <a:txBody>
                    <a:bodyPr/>
                    <a:lstStyle/>
                    <a:p>
                      <a:r>
                        <a:rPr lang="en-US" sz="900" dirty="0"/>
                        <a:t>1</a:t>
                      </a:r>
                    </a:p>
                  </a:txBody>
                  <a:tcPr/>
                </a:tc>
                <a:tc>
                  <a:txBody>
                    <a:bodyPr/>
                    <a:lstStyle/>
                    <a:p>
                      <a:r>
                        <a:rPr lang="en-US" sz="900" dirty="0"/>
                        <a:t>4</a:t>
                      </a:r>
                    </a:p>
                  </a:txBody>
                  <a:tcPr/>
                </a:tc>
                <a:extLst>
                  <a:ext uri="{0D108BD9-81ED-4DB2-BD59-A6C34878D82A}">
                    <a16:rowId xmlns:a16="http://schemas.microsoft.com/office/drawing/2014/main" val="3192555688"/>
                  </a:ext>
                </a:extLst>
              </a:tr>
              <a:tr h="214347">
                <a:tc>
                  <a:txBody>
                    <a:bodyPr/>
                    <a:lstStyle/>
                    <a:p>
                      <a:r>
                        <a:rPr lang="en-US" sz="900" dirty="0"/>
                        <a:t>1</a:t>
                      </a:r>
                    </a:p>
                  </a:txBody>
                  <a:tcPr/>
                </a:tc>
                <a:tc>
                  <a:txBody>
                    <a:bodyPr/>
                    <a:lstStyle/>
                    <a:p>
                      <a:r>
                        <a:rPr lang="en-US" sz="900" dirty="0"/>
                        <a:t>2</a:t>
                      </a:r>
                    </a:p>
                  </a:txBody>
                  <a:tcPr/>
                </a:tc>
                <a:tc>
                  <a:txBody>
                    <a:bodyPr/>
                    <a:lstStyle/>
                    <a:p>
                      <a:r>
                        <a:rPr lang="en-US" sz="900" dirty="0"/>
                        <a:t>5</a:t>
                      </a:r>
                    </a:p>
                  </a:txBody>
                  <a:tcPr/>
                </a:tc>
                <a:extLst>
                  <a:ext uri="{0D108BD9-81ED-4DB2-BD59-A6C34878D82A}">
                    <a16:rowId xmlns:a16="http://schemas.microsoft.com/office/drawing/2014/main" val="3467404355"/>
                  </a:ext>
                </a:extLst>
              </a:tr>
              <a:tr h="214347">
                <a:tc>
                  <a:txBody>
                    <a:bodyPr/>
                    <a:lstStyle/>
                    <a:p>
                      <a:r>
                        <a:rPr lang="en-US" sz="900" dirty="0"/>
                        <a:t>1</a:t>
                      </a:r>
                    </a:p>
                  </a:txBody>
                  <a:tcPr/>
                </a:tc>
                <a:tc>
                  <a:txBody>
                    <a:bodyPr/>
                    <a:lstStyle/>
                    <a:p>
                      <a:r>
                        <a:rPr lang="en-US" sz="900" dirty="0"/>
                        <a:t>10</a:t>
                      </a:r>
                    </a:p>
                  </a:txBody>
                  <a:tcPr/>
                </a:tc>
                <a:tc>
                  <a:txBody>
                    <a:bodyPr/>
                    <a:lstStyle/>
                    <a:p>
                      <a:r>
                        <a:rPr lang="en-US" sz="900" dirty="0"/>
                        <a:t>3</a:t>
                      </a:r>
                    </a:p>
                  </a:txBody>
                  <a:tcPr/>
                </a:tc>
                <a:extLst>
                  <a:ext uri="{0D108BD9-81ED-4DB2-BD59-A6C34878D82A}">
                    <a16:rowId xmlns:a16="http://schemas.microsoft.com/office/drawing/2014/main" val="1588549860"/>
                  </a:ext>
                </a:extLst>
              </a:tr>
              <a:tr h="214347">
                <a:tc>
                  <a:txBody>
                    <a:bodyPr/>
                    <a:lstStyle/>
                    <a:p>
                      <a:r>
                        <a:rPr lang="en-US" sz="900" dirty="0"/>
                        <a:t>1</a:t>
                      </a:r>
                    </a:p>
                  </a:txBody>
                  <a:tcPr/>
                </a:tc>
                <a:tc>
                  <a:txBody>
                    <a:bodyPr/>
                    <a:lstStyle/>
                    <a:p>
                      <a:r>
                        <a:rPr lang="en-US" sz="900" dirty="0"/>
                        <a:t>15</a:t>
                      </a:r>
                    </a:p>
                  </a:txBody>
                  <a:tcPr/>
                </a:tc>
                <a:tc>
                  <a:txBody>
                    <a:bodyPr/>
                    <a:lstStyle/>
                    <a:p>
                      <a:r>
                        <a:rPr lang="en-US" sz="900" dirty="0"/>
                        <a:t>2</a:t>
                      </a:r>
                    </a:p>
                  </a:txBody>
                  <a:tcPr/>
                </a:tc>
                <a:extLst>
                  <a:ext uri="{0D108BD9-81ED-4DB2-BD59-A6C34878D82A}">
                    <a16:rowId xmlns:a16="http://schemas.microsoft.com/office/drawing/2014/main" val="2066552466"/>
                  </a:ext>
                </a:extLst>
              </a:tr>
              <a:tr h="214347">
                <a:tc>
                  <a:txBody>
                    <a:bodyPr/>
                    <a:lstStyle/>
                    <a:p>
                      <a:r>
                        <a:rPr lang="en-US" sz="900" dirty="0"/>
                        <a:t>2</a:t>
                      </a:r>
                    </a:p>
                  </a:txBody>
                  <a:tcPr/>
                </a:tc>
                <a:tc>
                  <a:txBody>
                    <a:bodyPr/>
                    <a:lstStyle/>
                    <a:p>
                      <a:r>
                        <a:rPr lang="en-US" sz="900" dirty="0"/>
                        <a:t>1</a:t>
                      </a:r>
                    </a:p>
                  </a:txBody>
                  <a:tcPr/>
                </a:tc>
                <a:tc>
                  <a:txBody>
                    <a:bodyPr/>
                    <a:lstStyle/>
                    <a:p>
                      <a:r>
                        <a:rPr lang="en-US" sz="900" dirty="0"/>
                        <a:t>5</a:t>
                      </a:r>
                    </a:p>
                  </a:txBody>
                  <a:tcPr/>
                </a:tc>
                <a:extLst>
                  <a:ext uri="{0D108BD9-81ED-4DB2-BD59-A6C34878D82A}">
                    <a16:rowId xmlns:a16="http://schemas.microsoft.com/office/drawing/2014/main" val="531001759"/>
                  </a:ext>
                </a:extLst>
              </a:tr>
              <a:tr h="214347">
                <a:tc>
                  <a:txBody>
                    <a:bodyPr/>
                    <a:lstStyle/>
                    <a:p>
                      <a:r>
                        <a:rPr lang="en-US" sz="900" dirty="0"/>
                        <a:t>2</a:t>
                      </a:r>
                    </a:p>
                  </a:txBody>
                  <a:tcPr/>
                </a:tc>
                <a:tc>
                  <a:txBody>
                    <a:bodyPr/>
                    <a:lstStyle/>
                    <a:p>
                      <a:r>
                        <a:rPr lang="en-US" sz="900" dirty="0"/>
                        <a:t>2</a:t>
                      </a:r>
                    </a:p>
                  </a:txBody>
                  <a:tcPr/>
                </a:tc>
                <a:tc>
                  <a:txBody>
                    <a:bodyPr/>
                    <a:lstStyle/>
                    <a:p>
                      <a:r>
                        <a:rPr lang="en-US" sz="900" dirty="0"/>
                        <a:t>3</a:t>
                      </a:r>
                    </a:p>
                  </a:txBody>
                  <a:tcPr/>
                </a:tc>
                <a:extLst>
                  <a:ext uri="{0D108BD9-81ED-4DB2-BD59-A6C34878D82A}">
                    <a16:rowId xmlns:a16="http://schemas.microsoft.com/office/drawing/2014/main" val="3912366256"/>
                  </a:ext>
                </a:extLst>
              </a:tr>
              <a:tr h="214347">
                <a:tc>
                  <a:txBody>
                    <a:bodyPr/>
                    <a:lstStyle/>
                    <a:p>
                      <a:r>
                        <a:rPr lang="en-US" sz="900" dirty="0"/>
                        <a:t>2</a:t>
                      </a:r>
                    </a:p>
                  </a:txBody>
                  <a:tcPr/>
                </a:tc>
                <a:tc>
                  <a:txBody>
                    <a:bodyPr/>
                    <a:lstStyle/>
                    <a:p>
                      <a:r>
                        <a:rPr lang="en-US" sz="900" dirty="0"/>
                        <a:t>10</a:t>
                      </a:r>
                    </a:p>
                  </a:txBody>
                  <a:tcPr/>
                </a:tc>
                <a:tc>
                  <a:txBody>
                    <a:bodyPr/>
                    <a:lstStyle/>
                    <a:p>
                      <a:r>
                        <a:rPr lang="en-US" sz="900" dirty="0"/>
                        <a:t>4</a:t>
                      </a:r>
                    </a:p>
                  </a:txBody>
                  <a:tcPr/>
                </a:tc>
                <a:extLst>
                  <a:ext uri="{0D108BD9-81ED-4DB2-BD59-A6C34878D82A}">
                    <a16:rowId xmlns:a16="http://schemas.microsoft.com/office/drawing/2014/main" val="36670132"/>
                  </a:ext>
                </a:extLst>
              </a:tr>
              <a:tr h="214347">
                <a:tc>
                  <a:txBody>
                    <a:bodyPr/>
                    <a:lstStyle/>
                    <a:p>
                      <a:r>
                        <a:rPr lang="en-US" sz="900" dirty="0"/>
                        <a:t>2</a:t>
                      </a:r>
                    </a:p>
                  </a:txBody>
                  <a:tcPr/>
                </a:tc>
                <a:tc>
                  <a:txBody>
                    <a:bodyPr/>
                    <a:lstStyle/>
                    <a:p>
                      <a:r>
                        <a:rPr lang="en-US" sz="900" dirty="0"/>
                        <a:t>M</a:t>
                      </a:r>
                    </a:p>
                  </a:txBody>
                  <a:tcPr/>
                </a:tc>
                <a:tc>
                  <a:txBody>
                    <a:bodyPr/>
                    <a:lstStyle/>
                    <a:p>
                      <a:r>
                        <a:rPr lang="en-US" sz="900" dirty="0"/>
                        <a:t>4</a:t>
                      </a:r>
                    </a:p>
                  </a:txBody>
                  <a:tcPr/>
                </a:tc>
                <a:extLst>
                  <a:ext uri="{0D108BD9-81ED-4DB2-BD59-A6C34878D82A}">
                    <a16:rowId xmlns:a16="http://schemas.microsoft.com/office/drawing/2014/main" val="2269225261"/>
                  </a:ext>
                </a:extLst>
              </a:tr>
              <a:tr h="214347">
                <a:tc>
                  <a:txBody>
                    <a:bodyPr/>
                    <a:lstStyle/>
                    <a:p>
                      <a:r>
                        <a:rPr lang="en-US" sz="900" dirty="0"/>
                        <a:t>…</a:t>
                      </a:r>
                    </a:p>
                  </a:txBody>
                  <a:tcPr/>
                </a:tc>
                <a:tc>
                  <a:txBody>
                    <a:bodyPr/>
                    <a:lstStyle/>
                    <a:p>
                      <a:endParaRPr lang="en-US" sz="900" dirty="0"/>
                    </a:p>
                  </a:txBody>
                  <a:tcPr/>
                </a:tc>
                <a:tc>
                  <a:txBody>
                    <a:bodyPr/>
                    <a:lstStyle/>
                    <a:p>
                      <a:endParaRPr lang="en-US" sz="900" dirty="0"/>
                    </a:p>
                  </a:txBody>
                  <a:tcPr/>
                </a:tc>
                <a:extLst>
                  <a:ext uri="{0D108BD9-81ED-4DB2-BD59-A6C34878D82A}">
                    <a16:rowId xmlns:a16="http://schemas.microsoft.com/office/drawing/2014/main" val="1976520357"/>
                  </a:ext>
                </a:extLst>
              </a:tr>
              <a:tr h="214347">
                <a:tc>
                  <a:txBody>
                    <a:bodyPr/>
                    <a:lstStyle/>
                    <a:p>
                      <a:r>
                        <a:rPr lang="en-US" sz="900" dirty="0"/>
                        <a:t>N</a:t>
                      </a:r>
                    </a:p>
                  </a:txBody>
                  <a:tcPr/>
                </a:tc>
                <a:tc>
                  <a:txBody>
                    <a:bodyPr/>
                    <a:lstStyle/>
                    <a:p>
                      <a:r>
                        <a:rPr lang="en-US" sz="900" dirty="0"/>
                        <a:t>2</a:t>
                      </a:r>
                    </a:p>
                  </a:txBody>
                  <a:tcPr/>
                </a:tc>
                <a:tc>
                  <a:txBody>
                    <a:bodyPr/>
                    <a:lstStyle/>
                    <a:p>
                      <a:r>
                        <a:rPr lang="en-US" sz="900" dirty="0"/>
                        <a:t>3</a:t>
                      </a:r>
                    </a:p>
                  </a:txBody>
                  <a:tcPr/>
                </a:tc>
                <a:extLst>
                  <a:ext uri="{0D108BD9-81ED-4DB2-BD59-A6C34878D82A}">
                    <a16:rowId xmlns:a16="http://schemas.microsoft.com/office/drawing/2014/main" val="3557562036"/>
                  </a:ext>
                </a:extLst>
              </a:tr>
              <a:tr h="214347">
                <a:tc>
                  <a:txBody>
                    <a:bodyPr/>
                    <a:lstStyle/>
                    <a:p>
                      <a:r>
                        <a:rPr lang="en-US" sz="900" dirty="0"/>
                        <a:t>N</a:t>
                      </a:r>
                    </a:p>
                  </a:txBody>
                  <a:tcPr/>
                </a:tc>
                <a:tc>
                  <a:txBody>
                    <a:bodyPr/>
                    <a:lstStyle/>
                    <a:p>
                      <a:r>
                        <a:rPr lang="en-US" sz="900" dirty="0"/>
                        <a:t>M</a:t>
                      </a:r>
                    </a:p>
                  </a:txBody>
                  <a:tcPr/>
                </a:tc>
                <a:tc>
                  <a:txBody>
                    <a:bodyPr/>
                    <a:lstStyle/>
                    <a:p>
                      <a:r>
                        <a:rPr lang="en-US" sz="900" dirty="0"/>
                        <a:t>4</a:t>
                      </a:r>
                    </a:p>
                  </a:txBody>
                  <a:tcPr/>
                </a:tc>
                <a:extLst>
                  <a:ext uri="{0D108BD9-81ED-4DB2-BD59-A6C34878D82A}">
                    <a16:rowId xmlns:a16="http://schemas.microsoft.com/office/drawing/2014/main" val="548658403"/>
                  </a:ext>
                </a:extLst>
              </a:tr>
            </a:tbl>
          </a:graphicData>
        </a:graphic>
      </p:graphicFrame>
      <p:sp>
        <p:nvSpPr>
          <p:cNvPr id="33" name="TextBox 32">
            <a:extLst>
              <a:ext uri="{FF2B5EF4-FFF2-40B4-BE49-F238E27FC236}">
                <a16:creationId xmlns:a16="http://schemas.microsoft.com/office/drawing/2014/main" id="{55B49BA4-0391-8E8D-AC85-86E333180C08}"/>
              </a:ext>
            </a:extLst>
          </p:cNvPr>
          <p:cNvSpPr txBox="1"/>
          <p:nvPr/>
        </p:nvSpPr>
        <p:spPr>
          <a:xfrm>
            <a:off x="2653381" y="543226"/>
            <a:ext cx="1718868" cy="276999"/>
          </a:xfrm>
          <a:prstGeom prst="rect">
            <a:avLst/>
          </a:prstGeom>
          <a:noFill/>
        </p:spPr>
        <p:txBody>
          <a:bodyPr wrap="none" rtlCol="0">
            <a:spAutoFit/>
          </a:bodyPr>
          <a:lstStyle/>
          <a:p>
            <a:r>
              <a:rPr lang="en-US" sz="1200" b="1" dirty="0"/>
              <a:t>Interaction Matrix (IM)</a:t>
            </a:r>
          </a:p>
        </p:txBody>
      </p:sp>
      <p:sp>
        <p:nvSpPr>
          <p:cNvPr id="35" name="TextBox 34">
            <a:extLst>
              <a:ext uri="{FF2B5EF4-FFF2-40B4-BE49-F238E27FC236}">
                <a16:creationId xmlns:a16="http://schemas.microsoft.com/office/drawing/2014/main" id="{26796F8D-026F-397A-DC78-B6EDC30E250E}"/>
              </a:ext>
            </a:extLst>
          </p:cNvPr>
          <p:cNvSpPr txBox="1"/>
          <p:nvPr/>
        </p:nvSpPr>
        <p:spPr>
          <a:xfrm>
            <a:off x="742687" y="543227"/>
            <a:ext cx="1266180" cy="276999"/>
          </a:xfrm>
          <a:prstGeom prst="rect">
            <a:avLst/>
          </a:prstGeom>
          <a:noFill/>
        </p:spPr>
        <p:txBody>
          <a:bodyPr wrap="none" rtlCol="0">
            <a:spAutoFit/>
          </a:bodyPr>
          <a:lstStyle>
            <a:defPPr>
              <a:defRPr lang="en-US"/>
            </a:defPPr>
            <a:lvl1pPr>
              <a:defRPr sz="1600" b="1"/>
            </a:lvl1pPr>
          </a:lstStyle>
          <a:p>
            <a:r>
              <a:rPr lang="en-US" sz="1200" dirty="0"/>
              <a:t>Bi-partite graph</a:t>
            </a:r>
          </a:p>
        </p:txBody>
      </p:sp>
      <p:cxnSp>
        <p:nvCxnSpPr>
          <p:cNvPr id="37" name="Straight Connector 36">
            <a:extLst>
              <a:ext uri="{FF2B5EF4-FFF2-40B4-BE49-F238E27FC236}">
                <a16:creationId xmlns:a16="http://schemas.microsoft.com/office/drawing/2014/main" id="{AD930FDD-4169-8735-C0DC-2A5E2138D040}"/>
              </a:ext>
            </a:extLst>
          </p:cNvPr>
          <p:cNvCxnSpPr>
            <a:cxnSpLocks/>
            <a:stCxn id="11" idx="6"/>
            <a:endCxn id="9" idx="2"/>
          </p:cNvCxnSpPr>
          <p:nvPr/>
        </p:nvCxnSpPr>
        <p:spPr>
          <a:xfrm>
            <a:off x="1091847" y="3446691"/>
            <a:ext cx="594660" cy="622718"/>
          </a:xfrm>
          <a:prstGeom prst="line">
            <a:avLst/>
          </a:prstGeom>
          <a:ln w="2222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0" name="Right Arrow 39">
            <a:extLst>
              <a:ext uri="{FF2B5EF4-FFF2-40B4-BE49-F238E27FC236}">
                <a16:creationId xmlns:a16="http://schemas.microsoft.com/office/drawing/2014/main" id="{DCD6406E-2BDF-B85F-8B89-239DA92497CA}"/>
              </a:ext>
            </a:extLst>
          </p:cNvPr>
          <p:cNvSpPr/>
          <p:nvPr/>
        </p:nvSpPr>
        <p:spPr>
          <a:xfrm>
            <a:off x="2219457" y="2332528"/>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47" name="Right Arrow 46">
            <a:extLst>
              <a:ext uri="{FF2B5EF4-FFF2-40B4-BE49-F238E27FC236}">
                <a16:creationId xmlns:a16="http://schemas.microsoft.com/office/drawing/2014/main" id="{C2EFDAC6-3146-8735-45FF-CEE9EF4D2B3C}"/>
              </a:ext>
            </a:extLst>
          </p:cNvPr>
          <p:cNvSpPr/>
          <p:nvPr/>
        </p:nvSpPr>
        <p:spPr>
          <a:xfrm>
            <a:off x="5062498" y="2332528"/>
            <a:ext cx="312839" cy="239687"/>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80"/>
          </a:p>
        </p:txBody>
      </p:sp>
      <p:sp>
        <p:nvSpPr>
          <p:cNvPr id="27" name="TextBox 26">
            <a:extLst>
              <a:ext uri="{FF2B5EF4-FFF2-40B4-BE49-F238E27FC236}">
                <a16:creationId xmlns:a16="http://schemas.microsoft.com/office/drawing/2014/main" id="{7D5F2913-36DC-5ADA-4EB9-2E6FEA24E601}"/>
              </a:ext>
            </a:extLst>
          </p:cNvPr>
          <p:cNvSpPr txBox="1"/>
          <p:nvPr/>
        </p:nvSpPr>
        <p:spPr>
          <a:xfrm>
            <a:off x="1118756" y="4697786"/>
            <a:ext cx="10429715" cy="369332"/>
          </a:xfrm>
          <a:prstGeom prst="rect">
            <a:avLst/>
          </a:prstGeom>
          <a:noFill/>
        </p:spPr>
        <p:txBody>
          <a:bodyPr wrap="none" rtlCol="0">
            <a:spAutoFit/>
          </a:bodyPr>
          <a:lstStyle/>
          <a:p>
            <a:r>
              <a:rPr lang="en-GB" dirty="0"/>
              <a:t>Instead of filling 0s, we can fill </a:t>
            </a:r>
            <a:r>
              <a:rPr lang="en-GB" b="1" dirty="0">
                <a:solidFill>
                  <a:srgbClr val="FF0000"/>
                </a:solidFill>
              </a:rPr>
              <a:t>Similarity score (with some threshold) </a:t>
            </a:r>
            <a:r>
              <a:rPr lang="en-GB" dirty="0"/>
              <a:t>between users &amp; between items.</a:t>
            </a:r>
          </a:p>
        </p:txBody>
      </p:sp>
      <p:sp>
        <p:nvSpPr>
          <p:cNvPr id="28" name="TextBox 27">
            <a:extLst>
              <a:ext uri="{FF2B5EF4-FFF2-40B4-BE49-F238E27FC236}">
                <a16:creationId xmlns:a16="http://schemas.microsoft.com/office/drawing/2014/main" id="{CC1EA930-177A-D811-611C-33DE5FB356D4}"/>
              </a:ext>
            </a:extLst>
          </p:cNvPr>
          <p:cNvSpPr txBox="1"/>
          <p:nvPr/>
        </p:nvSpPr>
        <p:spPr>
          <a:xfrm>
            <a:off x="711397" y="5210459"/>
            <a:ext cx="11149270" cy="1200329"/>
          </a:xfrm>
          <a:prstGeom prst="rect">
            <a:avLst/>
          </a:prstGeom>
          <a:noFill/>
        </p:spPr>
        <p:txBody>
          <a:bodyPr wrap="none" rtlCol="0">
            <a:spAutoFit/>
          </a:bodyPr>
          <a:lstStyle/>
          <a:p>
            <a:pPr algn="ctr"/>
            <a:r>
              <a:rPr lang="en-GB" dirty="0"/>
              <a:t>Similarities can be calculated based on the interactions or based on user &amp; item feature information.</a:t>
            </a:r>
          </a:p>
          <a:p>
            <a:pPr algn="ctr"/>
            <a:r>
              <a:rPr lang="en-GB" dirty="0"/>
              <a:t>For instance, we can use LLM for product description to create embeddings and then can calculate similarities.</a:t>
            </a:r>
          </a:p>
          <a:p>
            <a:pPr algn="ctr"/>
            <a:endParaRPr lang="en-GB" dirty="0"/>
          </a:p>
          <a:p>
            <a:pPr algn="ctr"/>
            <a:r>
              <a:rPr lang="en-GB" dirty="0"/>
              <a:t>Attention based model using similarity score &amp; Adaptive parameters in cost function</a:t>
            </a:r>
          </a:p>
        </p:txBody>
      </p:sp>
    </p:spTree>
    <p:extLst>
      <p:ext uri="{BB962C8B-B14F-4D97-AF65-F5344CB8AC3E}">
        <p14:creationId xmlns:p14="http://schemas.microsoft.com/office/powerpoint/2010/main" val="3187263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B5683-0B44-9E1B-85D1-8C9E43E34FAF}"/>
              </a:ext>
            </a:extLst>
          </p:cNvPr>
          <p:cNvSpPr>
            <a:spLocks noGrp="1"/>
          </p:cNvSpPr>
          <p:nvPr>
            <p:ph type="title"/>
          </p:nvPr>
        </p:nvSpPr>
        <p:spPr/>
        <p:txBody>
          <a:bodyPr/>
          <a:lstStyle/>
          <a:p>
            <a:r>
              <a:rPr lang="en-GB" dirty="0"/>
              <a:t>Steps</a:t>
            </a:r>
          </a:p>
        </p:txBody>
      </p:sp>
      <p:sp>
        <p:nvSpPr>
          <p:cNvPr id="3" name="Content Placeholder 2">
            <a:extLst>
              <a:ext uri="{FF2B5EF4-FFF2-40B4-BE49-F238E27FC236}">
                <a16:creationId xmlns:a16="http://schemas.microsoft.com/office/drawing/2014/main" id="{52ACB106-BAD1-82FD-B501-407443288DE3}"/>
              </a:ext>
            </a:extLst>
          </p:cNvPr>
          <p:cNvSpPr>
            <a:spLocks noGrp="1"/>
          </p:cNvSpPr>
          <p:nvPr>
            <p:ph idx="1"/>
          </p:nvPr>
        </p:nvSpPr>
        <p:spPr/>
        <p:txBody>
          <a:bodyPr/>
          <a:lstStyle/>
          <a:p>
            <a:pPr marL="514350" indent="-514350">
              <a:buFont typeface="+mj-lt"/>
              <a:buAutoNum type="arabicPeriod"/>
            </a:pPr>
            <a:r>
              <a:rPr lang="en-GB" dirty="0"/>
              <a:t>Load data</a:t>
            </a:r>
          </a:p>
          <a:p>
            <a:pPr marL="514350" indent="-514350">
              <a:buFont typeface="+mj-lt"/>
              <a:buAutoNum type="arabicPeriod"/>
            </a:pPr>
            <a:r>
              <a:rPr lang="en-GB" dirty="0"/>
              <a:t>Split data to train &amp; test (validation &amp; test)</a:t>
            </a:r>
          </a:p>
          <a:p>
            <a:pPr marL="514350" indent="-514350">
              <a:buFont typeface="+mj-lt"/>
              <a:buAutoNum type="arabicPeriod"/>
            </a:pPr>
            <a:r>
              <a:rPr lang="en-GB" dirty="0"/>
              <a:t>Generate message passing edge indexes</a:t>
            </a:r>
          </a:p>
          <a:p>
            <a:pPr marL="514350" indent="-514350">
              <a:buFont typeface="+mj-lt"/>
              <a:buAutoNum type="arabicPeriod"/>
            </a:pPr>
            <a:r>
              <a:rPr lang="en-GB" dirty="0"/>
              <a:t>Run model</a:t>
            </a:r>
          </a:p>
          <a:p>
            <a:pPr marL="514350" indent="-514350">
              <a:buFont typeface="+mj-lt"/>
              <a:buAutoNum type="arabicPeriod"/>
            </a:pPr>
            <a:r>
              <a:rPr lang="en-GB" dirty="0"/>
              <a:t>Get metrics</a:t>
            </a:r>
          </a:p>
        </p:txBody>
      </p:sp>
    </p:spTree>
    <p:extLst>
      <p:ext uri="{BB962C8B-B14F-4D97-AF65-F5344CB8AC3E}">
        <p14:creationId xmlns:p14="http://schemas.microsoft.com/office/powerpoint/2010/main" val="2456224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96706-71BA-0E9B-9919-4E65DD2608F0}"/>
              </a:ext>
            </a:extLst>
          </p:cNvPr>
          <p:cNvSpPr>
            <a:spLocks noGrp="1"/>
          </p:cNvSpPr>
          <p:nvPr>
            <p:ph type="title"/>
          </p:nvPr>
        </p:nvSpPr>
        <p:spPr/>
        <p:txBody>
          <a:bodyPr/>
          <a:lstStyle/>
          <a:p>
            <a:r>
              <a:rPr lang="en-GB" dirty="0"/>
              <a:t>Loading the data</a:t>
            </a:r>
          </a:p>
        </p:txBody>
      </p:sp>
      <p:sp>
        <p:nvSpPr>
          <p:cNvPr id="3" name="Content Placeholder 2">
            <a:extLst>
              <a:ext uri="{FF2B5EF4-FFF2-40B4-BE49-F238E27FC236}">
                <a16:creationId xmlns:a16="http://schemas.microsoft.com/office/drawing/2014/main" id="{4D1A6146-80F5-6C5E-C160-938430E01C5F}"/>
              </a:ext>
            </a:extLst>
          </p:cNvPr>
          <p:cNvSpPr>
            <a:spLocks noGrp="1"/>
          </p:cNvSpPr>
          <p:nvPr>
            <p:ph idx="1"/>
          </p:nvPr>
        </p:nvSpPr>
        <p:spPr>
          <a:xfrm>
            <a:off x="838199" y="1825625"/>
            <a:ext cx="5425967" cy="4351338"/>
          </a:xfrm>
        </p:spPr>
        <p:txBody>
          <a:bodyPr>
            <a:normAutofit/>
          </a:bodyPr>
          <a:lstStyle/>
          <a:p>
            <a:r>
              <a:rPr lang="en-GB" sz="1400" dirty="0"/>
              <a:t>Step 1: Load interaction log</a:t>
            </a:r>
          </a:p>
          <a:p>
            <a:r>
              <a:rPr lang="en-GB" sz="1400" dirty="0"/>
              <a:t>Step 2: Create User (U) &amp; Item (I) interaction matrix</a:t>
            </a:r>
          </a:p>
          <a:p>
            <a:r>
              <a:rPr lang="en-GB" sz="1400" dirty="0"/>
              <a:t>Step 3: Create UU and II similarity matrix</a:t>
            </a:r>
          </a:p>
          <a:p>
            <a:r>
              <a:rPr lang="en-GB" sz="1400" dirty="0"/>
              <a:t>Step 4: Create UU + II = Adjacency Matrix (AM)</a:t>
            </a:r>
          </a:p>
          <a:p>
            <a:r>
              <a:rPr lang="en-GB" sz="1400" dirty="0"/>
              <a:t>Step 4: Model training using the AM</a:t>
            </a:r>
          </a:p>
          <a:p>
            <a:r>
              <a:rPr lang="en-GB" sz="1400" dirty="0"/>
              <a:t>Step 5: Testing the model on the test data</a:t>
            </a:r>
          </a:p>
          <a:p>
            <a:endParaRPr lang="en-GB" sz="1400" dirty="0"/>
          </a:p>
        </p:txBody>
      </p:sp>
      <p:sp>
        <p:nvSpPr>
          <p:cNvPr id="4" name="TextBox 3">
            <a:extLst>
              <a:ext uri="{FF2B5EF4-FFF2-40B4-BE49-F238E27FC236}">
                <a16:creationId xmlns:a16="http://schemas.microsoft.com/office/drawing/2014/main" id="{E13274DC-30A4-97A6-0C10-EF972B8FCC94}"/>
              </a:ext>
            </a:extLst>
          </p:cNvPr>
          <p:cNvSpPr txBox="1"/>
          <p:nvPr/>
        </p:nvSpPr>
        <p:spPr>
          <a:xfrm>
            <a:off x="6001408" y="2393184"/>
            <a:ext cx="4824247" cy="1477328"/>
          </a:xfrm>
          <a:prstGeom prst="rect">
            <a:avLst/>
          </a:prstGeom>
          <a:noFill/>
        </p:spPr>
        <p:txBody>
          <a:bodyPr wrap="square" rtlCol="0">
            <a:spAutoFit/>
          </a:bodyPr>
          <a:lstStyle/>
          <a:p>
            <a:pPr algn="r"/>
            <a:r>
              <a:rPr lang="en-GB" b="1" dirty="0"/>
              <a:t>user_id	item_id	rating	timestamp</a:t>
            </a:r>
          </a:p>
          <a:p>
            <a:pPr algn="r"/>
            <a:r>
              <a:rPr lang="en-GB" dirty="0"/>
              <a:t>0	1	4	89898898</a:t>
            </a:r>
          </a:p>
          <a:p>
            <a:pPr algn="r"/>
            <a:r>
              <a:rPr lang="en-GB" dirty="0"/>
              <a:t>0	2	5	90909099</a:t>
            </a:r>
          </a:p>
          <a:p>
            <a:pPr algn="r"/>
            <a:r>
              <a:rPr lang="en-GB" dirty="0"/>
              <a:t>1	1	3	90909090</a:t>
            </a:r>
          </a:p>
          <a:p>
            <a:pPr algn="r"/>
            <a:r>
              <a:rPr lang="en-GB" dirty="0"/>
              <a:t>…</a:t>
            </a:r>
          </a:p>
        </p:txBody>
      </p:sp>
    </p:spTree>
    <p:extLst>
      <p:ext uri="{BB962C8B-B14F-4D97-AF65-F5344CB8AC3E}">
        <p14:creationId xmlns:p14="http://schemas.microsoft.com/office/powerpoint/2010/main" val="3461387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35A45-7C39-99A8-D5AE-31D453A2B7B9}"/>
              </a:ext>
            </a:extLst>
          </p:cNvPr>
          <p:cNvSpPr>
            <a:spLocks noGrp="1"/>
          </p:cNvSpPr>
          <p:nvPr>
            <p:ph type="title"/>
          </p:nvPr>
        </p:nvSpPr>
        <p:spPr/>
        <p:txBody>
          <a:bodyPr/>
          <a:lstStyle/>
          <a:p>
            <a:r>
              <a:rPr lang="en-GB" dirty="0"/>
              <a:t>Baselines</a:t>
            </a:r>
          </a:p>
        </p:txBody>
      </p:sp>
      <p:sp>
        <p:nvSpPr>
          <p:cNvPr id="3" name="Content Placeholder 2">
            <a:extLst>
              <a:ext uri="{FF2B5EF4-FFF2-40B4-BE49-F238E27FC236}">
                <a16:creationId xmlns:a16="http://schemas.microsoft.com/office/drawing/2014/main" id="{BD28BC77-9D5D-E4DC-6A7D-ABC09C3133DA}"/>
              </a:ext>
            </a:extLst>
          </p:cNvPr>
          <p:cNvSpPr>
            <a:spLocks noGrp="1"/>
          </p:cNvSpPr>
          <p:nvPr>
            <p:ph idx="1"/>
          </p:nvPr>
        </p:nvSpPr>
        <p:spPr/>
        <p:txBody>
          <a:bodyPr/>
          <a:lstStyle/>
          <a:p>
            <a:r>
              <a:rPr lang="en-GB" dirty="0" err="1"/>
              <a:t>ItemKNN</a:t>
            </a:r>
            <a:endParaRPr lang="en-GB" dirty="0"/>
          </a:p>
          <a:p>
            <a:r>
              <a:rPr lang="en-AU" dirty="0"/>
              <a:t>Mult-VAE </a:t>
            </a:r>
          </a:p>
          <a:p>
            <a:r>
              <a:rPr lang="en-GB" dirty="0"/>
              <a:t>GCMC</a:t>
            </a:r>
          </a:p>
          <a:p>
            <a:r>
              <a:rPr lang="en-GB" dirty="0"/>
              <a:t>NGCF</a:t>
            </a:r>
          </a:p>
          <a:p>
            <a:r>
              <a:rPr lang="en-GB" dirty="0"/>
              <a:t>LightGCN</a:t>
            </a:r>
          </a:p>
          <a:p>
            <a:r>
              <a:rPr lang="en-GB" dirty="0"/>
              <a:t>SGL</a:t>
            </a:r>
          </a:p>
          <a:p>
            <a:endParaRPr lang="en-GB" dirty="0"/>
          </a:p>
        </p:txBody>
      </p:sp>
    </p:spTree>
    <p:extLst>
      <p:ext uri="{BB962C8B-B14F-4D97-AF65-F5344CB8AC3E}">
        <p14:creationId xmlns:p14="http://schemas.microsoft.com/office/powerpoint/2010/main" val="280213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D0A2C-1DA0-8E10-5DED-06E1D0CA4E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8EB866-A443-EBB6-B932-315BB05E106F}"/>
              </a:ext>
            </a:extLst>
          </p:cNvPr>
          <p:cNvSpPr>
            <a:spLocks noGrp="1"/>
          </p:cNvSpPr>
          <p:nvPr>
            <p:ph type="title"/>
          </p:nvPr>
        </p:nvSpPr>
        <p:spPr/>
        <p:txBody>
          <a:bodyPr/>
          <a:lstStyle/>
          <a:p>
            <a:r>
              <a:rPr lang="en-GB" dirty="0"/>
              <a:t>Agenda</a:t>
            </a:r>
          </a:p>
        </p:txBody>
      </p:sp>
      <p:sp>
        <p:nvSpPr>
          <p:cNvPr id="3" name="Content Placeholder 2">
            <a:extLst>
              <a:ext uri="{FF2B5EF4-FFF2-40B4-BE49-F238E27FC236}">
                <a16:creationId xmlns:a16="http://schemas.microsoft.com/office/drawing/2014/main" id="{20384ADC-A312-3B18-74FC-52DBAF3587BC}"/>
              </a:ext>
            </a:extLst>
          </p:cNvPr>
          <p:cNvSpPr>
            <a:spLocks noGrp="1"/>
          </p:cNvSpPr>
          <p:nvPr>
            <p:ph idx="1"/>
          </p:nvPr>
        </p:nvSpPr>
        <p:spPr/>
        <p:txBody>
          <a:bodyPr/>
          <a:lstStyle/>
          <a:p>
            <a:pPr marL="742950" indent="-742950">
              <a:buFont typeface="+mj-lt"/>
              <a:buAutoNum type="arabicPeriod"/>
            </a:pPr>
            <a:r>
              <a:rPr lang="en-GB" sz="3600" dirty="0"/>
              <a:t>Motivation &amp; Objectives &amp; Contributions</a:t>
            </a:r>
          </a:p>
          <a:p>
            <a:pPr marL="742950" indent="-742950">
              <a:buFont typeface="+mj-lt"/>
              <a:buAutoNum type="arabicPeriod"/>
            </a:pPr>
            <a:r>
              <a:rPr lang="en-GB" sz="3600" dirty="0">
                <a:solidFill>
                  <a:schemeClr val="bg1">
                    <a:lumMod val="85000"/>
                  </a:schemeClr>
                </a:solidFill>
              </a:rPr>
              <a:t>Preliminaries &amp; Problem description</a:t>
            </a:r>
          </a:p>
          <a:p>
            <a:pPr marL="742950" indent="-742950">
              <a:buFont typeface="+mj-lt"/>
              <a:buAutoNum type="arabicPeriod"/>
            </a:pPr>
            <a:r>
              <a:rPr lang="en-GB" sz="3600" dirty="0">
                <a:solidFill>
                  <a:schemeClr val="bg1">
                    <a:lumMod val="85000"/>
                  </a:schemeClr>
                </a:solidFill>
              </a:rPr>
              <a:t>Method</a:t>
            </a:r>
          </a:p>
          <a:p>
            <a:pPr marL="742950" indent="-742950">
              <a:buFont typeface="+mj-lt"/>
              <a:buAutoNum type="arabicPeriod"/>
            </a:pPr>
            <a:r>
              <a:rPr lang="en-GB" sz="3600" dirty="0">
                <a:solidFill>
                  <a:schemeClr val="bg1">
                    <a:lumMod val="85000"/>
                  </a:schemeClr>
                </a:solidFill>
              </a:rPr>
              <a:t>Experimental setup &amp; Results</a:t>
            </a:r>
          </a:p>
          <a:p>
            <a:pPr marL="742950" indent="-742950">
              <a:buFont typeface="+mj-lt"/>
              <a:buAutoNum type="arabicPeriod"/>
            </a:pPr>
            <a:r>
              <a:rPr lang="en-GB" sz="3600" dirty="0">
                <a:solidFill>
                  <a:schemeClr val="bg1">
                    <a:lumMod val="85000"/>
                  </a:schemeClr>
                </a:solidFill>
              </a:rPr>
              <a:t>Conclusion</a:t>
            </a:r>
          </a:p>
          <a:p>
            <a:endParaRPr lang="en-GB" dirty="0"/>
          </a:p>
        </p:txBody>
      </p:sp>
    </p:spTree>
    <p:extLst>
      <p:ext uri="{BB962C8B-B14F-4D97-AF65-F5344CB8AC3E}">
        <p14:creationId xmlns:p14="http://schemas.microsoft.com/office/powerpoint/2010/main" val="2387838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DB687-E891-F0C2-4746-240AF3F9CB8A}"/>
              </a:ext>
            </a:extLst>
          </p:cNvPr>
          <p:cNvSpPr>
            <a:spLocks noGrp="1"/>
          </p:cNvSpPr>
          <p:nvPr>
            <p:ph type="title"/>
          </p:nvPr>
        </p:nvSpPr>
        <p:spPr/>
        <p:txBody>
          <a:bodyPr/>
          <a:lstStyle/>
          <a:p>
            <a:r>
              <a:rPr lang="en-GB" sz="4400" b="1" u="sng" dirty="0"/>
              <a:t>Motivation</a:t>
            </a:r>
            <a:r>
              <a:rPr lang="en-GB" sz="4400" dirty="0"/>
              <a:t> &amp; Objectives &amp; Contributions</a:t>
            </a:r>
          </a:p>
        </p:txBody>
      </p:sp>
      <p:sp>
        <p:nvSpPr>
          <p:cNvPr id="3" name="Content Placeholder 2">
            <a:extLst>
              <a:ext uri="{FF2B5EF4-FFF2-40B4-BE49-F238E27FC236}">
                <a16:creationId xmlns:a16="http://schemas.microsoft.com/office/drawing/2014/main" id="{F2BD2AF0-AFC6-F512-CE45-73D9E71B932D}"/>
              </a:ext>
            </a:extLst>
          </p:cNvPr>
          <p:cNvSpPr>
            <a:spLocks noGrp="1"/>
          </p:cNvSpPr>
          <p:nvPr>
            <p:ph idx="1"/>
          </p:nvPr>
        </p:nvSpPr>
        <p:spPr/>
        <p:txBody>
          <a:bodyPr>
            <a:normAutofit fontScale="77500" lnSpcReduction="20000"/>
          </a:bodyPr>
          <a:lstStyle/>
          <a:p>
            <a:r>
              <a:rPr lang="en-AU" sz="3600" dirty="0"/>
              <a:t>Collaborative Filtering (CF) uses simple user-item interaction data to make recommendations.</a:t>
            </a:r>
          </a:p>
          <a:p>
            <a:endParaRPr lang="en-AU" sz="3600" dirty="0"/>
          </a:p>
          <a:p>
            <a:r>
              <a:rPr lang="en-AU" sz="3600" dirty="0"/>
              <a:t>There are three generations of CF models:</a:t>
            </a:r>
          </a:p>
          <a:p>
            <a:pPr lvl="1"/>
            <a:r>
              <a:rPr lang="en-AU" sz="3600" b="1" dirty="0"/>
              <a:t>Shallow models </a:t>
            </a:r>
            <a:r>
              <a:rPr lang="en-AU" sz="3600" dirty="0"/>
              <a:t>(e.g., matrix factorization).</a:t>
            </a:r>
          </a:p>
          <a:p>
            <a:pPr lvl="1"/>
            <a:r>
              <a:rPr lang="en-AU" sz="3600" b="1" dirty="0"/>
              <a:t>Neural models </a:t>
            </a:r>
            <a:r>
              <a:rPr lang="en-AU" sz="3600" dirty="0"/>
              <a:t>(e.g., neural collaborative filtering).</a:t>
            </a:r>
          </a:p>
          <a:p>
            <a:pPr lvl="1"/>
            <a:r>
              <a:rPr lang="en-AU" sz="3600" b="1" dirty="0"/>
              <a:t>Graph Convolutional Network (GCN)-based models</a:t>
            </a:r>
            <a:r>
              <a:rPr lang="en-AU" sz="3600" dirty="0"/>
              <a:t>.</a:t>
            </a:r>
          </a:p>
          <a:p>
            <a:endParaRPr lang="en-AU" sz="3600" dirty="0"/>
          </a:p>
          <a:p>
            <a:r>
              <a:rPr lang="en-AU" sz="3600" dirty="0"/>
              <a:t>GCN-based CF models represent the state of the art because they leverage high-order graph information to capture complex relationships in the data.</a:t>
            </a:r>
          </a:p>
        </p:txBody>
      </p:sp>
    </p:spTree>
    <p:extLst>
      <p:ext uri="{BB962C8B-B14F-4D97-AF65-F5344CB8AC3E}">
        <p14:creationId xmlns:p14="http://schemas.microsoft.com/office/powerpoint/2010/main" val="1340664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589A7-6DC1-3830-60CD-B1C14896B9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E1E929-09BE-C740-3E06-2A4853058D67}"/>
              </a:ext>
            </a:extLst>
          </p:cNvPr>
          <p:cNvSpPr>
            <a:spLocks noGrp="1"/>
          </p:cNvSpPr>
          <p:nvPr>
            <p:ph type="title"/>
          </p:nvPr>
        </p:nvSpPr>
        <p:spPr/>
        <p:txBody>
          <a:bodyPr/>
          <a:lstStyle/>
          <a:p>
            <a:r>
              <a:rPr lang="en-GB" sz="4400" b="1" u="sng" dirty="0"/>
              <a:t>Motivation</a:t>
            </a:r>
            <a:r>
              <a:rPr lang="en-GB" sz="4400" dirty="0"/>
              <a:t> &amp; Objectives &amp; Contributions</a:t>
            </a:r>
          </a:p>
        </p:txBody>
      </p:sp>
      <p:sp>
        <p:nvSpPr>
          <p:cNvPr id="3" name="Content Placeholder 2">
            <a:extLst>
              <a:ext uri="{FF2B5EF4-FFF2-40B4-BE49-F238E27FC236}">
                <a16:creationId xmlns:a16="http://schemas.microsoft.com/office/drawing/2014/main" id="{C1C5CD2E-8713-B616-7DC5-3CCF40B0D956}"/>
              </a:ext>
            </a:extLst>
          </p:cNvPr>
          <p:cNvSpPr>
            <a:spLocks noGrp="1"/>
          </p:cNvSpPr>
          <p:nvPr>
            <p:ph idx="1"/>
          </p:nvPr>
        </p:nvSpPr>
        <p:spPr>
          <a:xfrm>
            <a:off x="838200" y="1825625"/>
            <a:ext cx="6519530" cy="4351338"/>
          </a:xfrm>
        </p:spPr>
        <p:txBody>
          <a:bodyPr>
            <a:normAutofit fontScale="92500" lnSpcReduction="20000"/>
          </a:bodyPr>
          <a:lstStyle/>
          <a:p>
            <a:pPr marL="0" indent="0" algn="l">
              <a:buNone/>
            </a:pPr>
            <a:r>
              <a:rPr lang="en-AU" b="0" i="0" u="none" strike="noStrike" dirty="0">
                <a:solidFill>
                  <a:srgbClr val="000000"/>
                </a:solidFill>
                <a:effectLst/>
              </a:rPr>
              <a:t>However, most GCN-based CF models rely on a </a:t>
            </a:r>
            <a:r>
              <a:rPr lang="en-AU" b="1" i="0" u="none" strike="noStrike" dirty="0">
                <a:solidFill>
                  <a:srgbClr val="000000"/>
                </a:solidFill>
                <a:effectLst/>
              </a:rPr>
              <a:t>bipartite graph</a:t>
            </a:r>
            <a:r>
              <a:rPr lang="en-AU" b="0" i="0" u="none" strike="noStrike" dirty="0">
                <a:solidFill>
                  <a:srgbClr val="000000"/>
                </a:solidFill>
                <a:effectLst/>
              </a:rPr>
              <a:t> as the primary graph structure. This approach can lead to suboptimal performance due to the following limitations:</a:t>
            </a:r>
          </a:p>
          <a:p>
            <a:pPr marL="457200" indent="-457200">
              <a:buFont typeface="+mj-lt"/>
              <a:buAutoNum type="arabicPeriod"/>
            </a:pPr>
            <a:r>
              <a:rPr lang="en-AU" b="1" i="0" u="none" strike="noStrike" dirty="0">
                <a:solidFill>
                  <a:srgbClr val="000000"/>
                </a:solidFill>
                <a:effectLst/>
              </a:rPr>
              <a:t>Noisy interactions:</a:t>
            </a:r>
            <a:r>
              <a:rPr lang="en-AU" b="0" i="0" u="none" strike="noStrike" dirty="0">
                <a:solidFill>
                  <a:srgbClr val="000000"/>
                </a:solidFill>
                <a:effectLst/>
              </a:rPr>
              <a:t> Bipartite graphs treat all nodes equally, which can amplify the effect of noisy interactions, particularly when noisy nodes have high degrees.</a:t>
            </a:r>
          </a:p>
          <a:p>
            <a:pPr marL="457200" indent="-457200">
              <a:buFont typeface="+mj-lt"/>
              <a:buAutoNum type="arabicPeriod"/>
            </a:pPr>
            <a:r>
              <a:rPr lang="en-AU" b="1" i="0" u="none" strike="noStrike" dirty="0">
                <a:solidFill>
                  <a:srgbClr val="000000"/>
                </a:solidFill>
                <a:effectLst/>
              </a:rPr>
              <a:t>Heterogeneity of nodes:</a:t>
            </a:r>
            <a:r>
              <a:rPr lang="en-AU" b="0" i="0" u="none" strike="noStrike" dirty="0">
                <a:solidFill>
                  <a:srgbClr val="000000"/>
                </a:solidFill>
                <a:effectLst/>
              </a:rPr>
              <a:t> User and item nodes are fundamentally different in nature but are treated as the same type of node in the graph, potentially losing important distinctions between them.</a:t>
            </a:r>
          </a:p>
        </p:txBody>
      </p:sp>
      <p:sp>
        <p:nvSpPr>
          <p:cNvPr id="4" name="Oval 3">
            <a:extLst>
              <a:ext uri="{FF2B5EF4-FFF2-40B4-BE49-F238E27FC236}">
                <a16:creationId xmlns:a16="http://schemas.microsoft.com/office/drawing/2014/main" id="{C0FC3D83-3BA3-85D6-4671-0A47DF3692D2}"/>
              </a:ext>
            </a:extLst>
          </p:cNvPr>
          <p:cNvSpPr>
            <a:spLocks/>
          </p:cNvSpPr>
          <p:nvPr/>
        </p:nvSpPr>
        <p:spPr>
          <a:xfrm>
            <a:off x="7917185" y="2495078"/>
            <a:ext cx="3233453" cy="1867844"/>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28AD9E50-FC20-D6A9-4C21-D25461BF3C70}"/>
              </a:ext>
            </a:extLst>
          </p:cNvPr>
          <p:cNvSpPr/>
          <p:nvPr/>
        </p:nvSpPr>
        <p:spPr>
          <a:xfrm>
            <a:off x="8358209" y="2550707"/>
            <a:ext cx="2152657" cy="1344723"/>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6" name="Oval 5">
            <a:extLst>
              <a:ext uri="{FF2B5EF4-FFF2-40B4-BE49-F238E27FC236}">
                <a16:creationId xmlns:a16="http://schemas.microsoft.com/office/drawing/2014/main" id="{BC1EEA40-C0B3-CFA9-1358-9FDC3E6B96A8}"/>
              </a:ext>
            </a:extLst>
          </p:cNvPr>
          <p:cNvSpPr/>
          <p:nvPr/>
        </p:nvSpPr>
        <p:spPr>
          <a:xfrm rot="902879">
            <a:off x="9331110" y="2699705"/>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7" name="Oval 6">
            <a:extLst>
              <a:ext uri="{FF2B5EF4-FFF2-40B4-BE49-F238E27FC236}">
                <a16:creationId xmlns:a16="http://schemas.microsoft.com/office/drawing/2014/main" id="{F78424BC-6F3A-DE62-0A10-5238052F7D6C}"/>
              </a:ext>
            </a:extLst>
          </p:cNvPr>
          <p:cNvSpPr/>
          <p:nvPr/>
        </p:nvSpPr>
        <p:spPr>
          <a:xfrm rot="18764734">
            <a:off x="8892850" y="3153165"/>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8" name="Oval 7">
            <a:extLst>
              <a:ext uri="{FF2B5EF4-FFF2-40B4-BE49-F238E27FC236}">
                <a16:creationId xmlns:a16="http://schemas.microsoft.com/office/drawing/2014/main" id="{9B44B4BD-AC54-FC3D-4EBB-981E7B95011C}"/>
              </a:ext>
            </a:extLst>
          </p:cNvPr>
          <p:cNvSpPr/>
          <p:nvPr/>
        </p:nvSpPr>
        <p:spPr>
          <a:xfrm>
            <a:off x="9744114" y="317939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9" name="Oval 8">
            <a:extLst>
              <a:ext uri="{FF2B5EF4-FFF2-40B4-BE49-F238E27FC236}">
                <a16:creationId xmlns:a16="http://schemas.microsoft.com/office/drawing/2014/main" id="{25A3C78F-9CD5-9773-27CA-2EE1072CA35B}"/>
              </a:ext>
            </a:extLst>
          </p:cNvPr>
          <p:cNvSpPr/>
          <p:nvPr/>
        </p:nvSpPr>
        <p:spPr>
          <a:xfrm rot="1579273">
            <a:off x="8496482" y="3791342"/>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787" dirty="0">
                <a:solidFill>
                  <a:schemeClr val="tx1">
                    <a:lumMod val="65000"/>
                    <a:lumOff val="35000"/>
                  </a:schemeClr>
                </a:solidFill>
                <a:latin typeface="Bradley Hand" pitchFamily="2" charset="77"/>
              </a:rPr>
              <a:t>0.4</a:t>
            </a:r>
          </a:p>
        </p:txBody>
      </p:sp>
      <p:sp>
        <p:nvSpPr>
          <p:cNvPr id="10" name="Oval 9">
            <a:extLst>
              <a:ext uri="{FF2B5EF4-FFF2-40B4-BE49-F238E27FC236}">
                <a16:creationId xmlns:a16="http://schemas.microsoft.com/office/drawing/2014/main" id="{7AA807D2-6A0C-9370-3D13-2744DDA53384}"/>
              </a:ext>
            </a:extLst>
          </p:cNvPr>
          <p:cNvSpPr/>
          <p:nvPr/>
        </p:nvSpPr>
        <p:spPr>
          <a:xfrm>
            <a:off x="10227573" y="3823154"/>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787" dirty="0">
                <a:solidFill>
                  <a:schemeClr val="tx1">
                    <a:lumMod val="65000"/>
                    <a:lumOff val="35000"/>
                  </a:schemeClr>
                </a:solidFill>
                <a:latin typeface="Bradley Hand" pitchFamily="2" charset="77"/>
              </a:rPr>
              <a:t>0.9</a:t>
            </a:r>
          </a:p>
        </p:txBody>
      </p:sp>
      <p:sp>
        <p:nvSpPr>
          <p:cNvPr id="11" name="Oval 10">
            <a:extLst>
              <a:ext uri="{FF2B5EF4-FFF2-40B4-BE49-F238E27FC236}">
                <a16:creationId xmlns:a16="http://schemas.microsoft.com/office/drawing/2014/main" id="{E7A56645-50C8-D486-A30E-3F18338DAB72}"/>
              </a:ext>
            </a:extLst>
          </p:cNvPr>
          <p:cNvSpPr/>
          <p:nvPr/>
        </p:nvSpPr>
        <p:spPr>
          <a:xfrm>
            <a:off x="8011056" y="4425272"/>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12" name="Oval 11">
            <a:extLst>
              <a:ext uri="{FF2B5EF4-FFF2-40B4-BE49-F238E27FC236}">
                <a16:creationId xmlns:a16="http://schemas.microsoft.com/office/drawing/2014/main" id="{2E23F272-11C9-1890-1D71-13D3836EAF64}"/>
              </a:ext>
            </a:extLst>
          </p:cNvPr>
          <p:cNvSpPr/>
          <p:nvPr/>
        </p:nvSpPr>
        <p:spPr>
          <a:xfrm rot="1599645">
            <a:off x="8640973" y="4664300"/>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13" name="Straight Arrow Connector 12">
            <a:extLst>
              <a:ext uri="{FF2B5EF4-FFF2-40B4-BE49-F238E27FC236}">
                <a16:creationId xmlns:a16="http://schemas.microsoft.com/office/drawing/2014/main" id="{7832AFD6-1B0D-A49A-F9EE-A8FD6C7337D8}"/>
              </a:ext>
            </a:extLst>
          </p:cNvPr>
          <p:cNvCxnSpPr>
            <a:cxnSpLocks/>
            <a:stCxn id="7" idx="6"/>
            <a:endCxn id="6" idx="3"/>
          </p:cNvCxnSpPr>
          <p:nvPr/>
        </p:nvCxnSpPr>
        <p:spPr>
          <a:xfrm flipV="1">
            <a:off x="9104372" y="2888613"/>
            <a:ext cx="243567" cy="2980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0F1914A-9628-D9EC-1092-221C15E55DF5}"/>
              </a:ext>
            </a:extLst>
          </p:cNvPr>
          <p:cNvCxnSpPr>
            <a:cxnSpLocks/>
            <a:stCxn id="8" idx="1"/>
          </p:cNvCxnSpPr>
          <p:nvPr/>
        </p:nvCxnSpPr>
        <p:spPr>
          <a:xfrm flipH="1" flipV="1">
            <a:off x="9546284" y="2907162"/>
            <a:ext cx="234735" cy="3091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F5AE016B-4922-99D4-9ECA-2D3E87A2D8E2}"/>
              </a:ext>
            </a:extLst>
          </p:cNvPr>
          <p:cNvCxnSpPr>
            <a:cxnSpLocks/>
            <a:endCxn id="7" idx="2"/>
          </p:cNvCxnSpPr>
          <p:nvPr/>
        </p:nvCxnSpPr>
        <p:spPr>
          <a:xfrm flipV="1">
            <a:off x="8676741" y="3371696"/>
            <a:ext cx="256587" cy="4365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7F7210CE-0C37-E4D9-DE31-5E883BBE6314}"/>
              </a:ext>
            </a:extLst>
          </p:cNvPr>
          <p:cNvCxnSpPr>
            <a:cxnSpLocks/>
            <a:stCxn id="11" idx="7"/>
            <a:endCxn id="9" idx="3"/>
          </p:cNvCxnSpPr>
          <p:nvPr/>
        </p:nvCxnSpPr>
        <p:spPr>
          <a:xfrm flipV="1">
            <a:off x="8226151" y="3957695"/>
            <a:ext cx="276968" cy="5044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A6122B33-207B-D3DB-9E5F-FC995CA39A21}"/>
              </a:ext>
            </a:extLst>
          </p:cNvPr>
          <p:cNvCxnSpPr>
            <a:cxnSpLocks/>
            <a:stCxn id="12" idx="1"/>
            <a:endCxn id="9" idx="5"/>
          </p:cNvCxnSpPr>
          <p:nvPr/>
        </p:nvCxnSpPr>
        <p:spPr>
          <a:xfrm flipH="1" flipV="1">
            <a:off x="8662835" y="4036705"/>
            <a:ext cx="64493" cy="6339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C5430DF-30ED-E02B-9630-10B78BDEDCC0}"/>
              </a:ext>
            </a:extLst>
          </p:cNvPr>
          <p:cNvCxnSpPr>
            <a:cxnSpLocks/>
            <a:stCxn id="10" idx="1"/>
            <a:endCxn id="8" idx="5"/>
          </p:cNvCxnSpPr>
          <p:nvPr/>
        </p:nvCxnSpPr>
        <p:spPr>
          <a:xfrm flipH="1" flipV="1">
            <a:off x="9959209" y="3394493"/>
            <a:ext cx="305269" cy="465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9D9A5E90-ADC0-DB96-0699-1145FA284813}"/>
              </a:ext>
            </a:extLst>
          </p:cNvPr>
          <p:cNvSpPr/>
          <p:nvPr/>
        </p:nvSpPr>
        <p:spPr>
          <a:xfrm rot="21190149">
            <a:off x="10270581" y="4485584"/>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0" name="Straight Arrow Connector 19">
            <a:extLst>
              <a:ext uri="{FF2B5EF4-FFF2-40B4-BE49-F238E27FC236}">
                <a16:creationId xmlns:a16="http://schemas.microsoft.com/office/drawing/2014/main" id="{4BF67B4F-D989-4E61-7560-D26863409642}"/>
              </a:ext>
            </a:extLst>
          </p:cNvPr>
          <p:cNvCxnSpPr>
            <a:cxnSpLocks/>
            <a:stCxn id="19" idx="0"/>
            <a:endCxn id="10" idx="4"/>
          </p:cNvCxnSpPr>
          <p:nvPr/>
        </p:nvCxnSpPr>
        <p:spPr>
          <a:xfrm flipH="1" flipV="1">
            <a:off x="10353573" y="4075154"/>
            <a:ext cx="28022" cy="411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B1EE609E-3075-CB65-2F09-FEB76BEB2BEB}"/>
              </a:ext>
            </a:extLst>
          </p:cNvPr>
          <p:cNvSpPr txBox="1"/>
          <p:nvPr/>
        </p:nvSpPr>
        <p:spPr>
          <a:xfrm>
            <a:off x="9065145" y="3411666"/>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1</a:t>
            </a:r>
          </a:p>
        </p:txBody>
      </p:sp>
      <p:sp>
        <p:nvSpPr>
          <p:cNvPr id="22" name="TextBox 21">
            <a:extLst>
              <a:ext uri="{FF2B5EF4-FFF2-40B4-BE49-F238E27FC236}">
                <a16:creationId xmlns:a16="http://schemas.microsoft.com/office/drawing/2014/main" id="{D67D2A7F-969E-E623-9237-3885C533DA7B}"/>
              </a:ext>
            </a:extLst>
          </p:cNvPr>
          <p:cNvSpPr txBox="1"/>
          <p:nvPr/>
        </p:nvSpPr>
        <p:spPr>
          <a:xfrm>
            <a:off x="9056575" y="3990325"/>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2</a:t>
            </a:r>
          </a:p>
        </p:txBody>
      </p:sp>
      <p:sp>
        <p:nvSpPr>
          <p:cNvPr id="23" name="TextBox 22">
            <a:extLst>
              <a:ext uri="{FF2B5EF4-FFF2-40B4-BE49-F238E27FC236}">
                <a16:creationId xmlns:a16="http://schemas.microsoft.com/office/drawing/2014/main" id="{2A082B68-67D4-2AD8-775E-C9815ADEA9A1}"/>
              </a:ext>
            </a:extLst>
          </p:cNvPr>
          <p:cNvSpPr txBox="1"/>
          <p:nvPr/>
        </p:nvSpPr>
        <p:spPr>
          <a:xfrm>
            <a:off x="9157502" y="4551272"/>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3</a:t>
            </a:r>
          </a:p>
        </p:txBody>
      </p:sp>
      <p:sp>
        <p:nvSpPr>
          <p:cNvPr id="24" name="Oval 23">
            <a:extLst>
              <a:ext uri="{FF2B5EF4-FFF2-40B4-BE49-F238E27FC236}">
                <a16:creationId xmlns:a16="http://schemas.microsoft.com/office/drawing/2014/main" id="{F6238A5E-7626-DBDF-1D67-26C4B7442EAE}"/>
              </a:ext>
            </a:extLst>
          </p:cNvPr>
          <p:cNvSpPr/>
          <p:nvPr/>
        </p:nvSpPr>
        <p:spPr>
          <a:xfrm>
            <a:off x="7653687" y="4147122"/>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5" name="Straight Arrow Connector 24">
            <a:extLst>
              <a:ext uri="{FF2B5EF4-FFF2-40B4-BE49-F238E27FC236}">
                <a16:creationId xmlns:a16="http://schemas.microsoft.com/office/drawing/2014/main" id="{E2425EAB-BA94-445D-1783-EC38927824A8}"/>
              </a:ext>
            </a:extLst>
          </p:cNvPr>
          <p:cNvCxnSpPr>
            <a:cxnSpLocks/>
            <a:stCxn id="24" idx="7"/>
            <a:endCxn id="9" idx="2"/>
          </p:cNvCxnSpPr>
          <p:nvPr/>
        </p:nvCxnSpPr>
        <p:spPr>
          <a:xfrm flipV="1">
            <a:off x="7868782" y="3861473"/>
            <a:ext cx="640763" cy="3225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9CB62C00-26B4-52FD-0D55-CED96ABC283D}"/>
              </a:ext>
            </a:extLst>
          </p:cNvPr>
          <p:cNvSpPr/>
          <p:nvPr/>
        </p:nvSpPr>
        <p:spPr>
          <a:xfrm rot="1255927">
            <a:off x="10956455" y="409477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7" name="Straight Arrow Connector 26">
            <a:extLst>
              <a:ext uri="{FF2B5EF4-FFF2-40B4-BE49-F238E27FC236}">
                <a16:creationId xmlns:a16="http://schemas.microsoft.com/office/drawing/2014/main" id="{1BA54976-252D-6F8A-923D-C91D3D1C13B9}"/>
              </a:ext>
            </a:extLst>
          </p:cNvPr>
          <p:cNvCxnSpPr>
            <a:cxnSpLocks/>
            <a:stCxn id="26" idx="2"/>
            <a:endCxn id="10" idx="6"/>
          </p:cNvCxnSpPr>
          <p:nvPr/>
        </p:nvCxnSpPr>
        <p:spPr>
          <a:xfrm flipH="1" flipV="1">
            <a:off x="10479573" y="3949154"/>
            <a:ext cx="485197" cy="2266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Oval 27">
            <a:extLst>
              <a:ext uri="{FF2B5EF4-FFF2-40B4-BE49-F238E27FC236}">
                <a16:creationId xmlns:a16="http://schemas.microsoft.com/office/drawing/2014/main" id="{7F062540-AD2E-6347-C1BB-C0ABCB384F3F}"/>
              </a:ext>
            </a:extLst>
          </p:cNvPr>
          <p:cNvSpPr/>
          <p:nvPr/>
        </p:nvSpPr>
        <p:spPr>
          <a:xfrm rot="1599645">
            <a:off x="8250406" y="465585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9" name="Straight Arrow Connector 28">
            <a:extLst>
              <a:ext uri="{FF2B5EF4-FFF2-40B4-BE49-F238E27FC236}">
                <a16:creationId xmlns:a16="http://schemas.microsoft.com/office/drawing/2014/main" id="{4FDC6BD1-EDC2-CCCD-3242-0DC03E70E9A9}"/>
              </a:ext>
            </a:extLst>
          </p:cNvPr>
          <p:cNvCxnSpPr>
            <a:cxnSpLocks/>
            <a:stCxn id="28" idx="0"/>
            <a:endCxn id="9" idx="4"/>
          </p:cNvCxnSpPr>
          <p:nvPr/>
        </p:nvCxnSpPr>
        <p:spPr>
          <a:xfrm flipV="1">
            <a:off x="8432943" y="4030279"/>
            <a:ext cx="133670" cy="6389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7B3C144F-2010-7AEA-31D9-B9B0FC63FE6E}"/>
              </a:ext>
            </a:extLst>
          </p:cNvPr>
          <p:cNvSpPr txBox="1"/>
          <p:nvPr/>
        </p:nvSpPr>
        <p:spPr>
          <a:xfrm rot="370206">
            <a:off x="9358031" y="2637976"/>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1</a:t>
            </a:r>
          </a:p>
        </p:txBody>
      </p:sp>
      <p:sp>
        <p:nvSpPr>
          <p:cNvPr id="31" name="TextBox 30">
            <a:extLst>
              <a:ext uri="{FF2B5EF4-FFF2-40B4-BE49-F238E27FC236}">
                <a16:creationId xmlns:a16="http://schemas.microsoft.com/office/drawing/2014/main" id="{E85E3D9E-4FF1-B758-E5CF-3BA8907C9A2C}"/>
              </a:ext>
            </a:extLst>
          </p:cNvPr>
          <p:cNvSpPr txBox="1"/>
          <p:nvPr/>
        </p:nvSpPr>
        <p:spPr>
          <a:xfrm>
            <a:off x="7874227" y="3491177"/>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2</a:t>
            </a:r>
          </a:p>
        </p:txBody>
      </p:sp>
      <p:sp>
        <p:nvSpPr>
          <p:cNvPr id="32" name="TextBox 31">
            <a:extLst>
              <a:ext uri="{FF2B5EF4-FFF2-40B4-BE49-F238E27FC236}">
                <a16:creationId xmlns:a16="http://schemas.microsoft.com/office/drawing/2014/main" id="{E5C9386F-070E-8646-E2D1-B68BEFC0C176}"/>
              </a:ext>
            </a:extLst>
          </p:cNvPr>
          <p:cNvSpPr txBox="1"/>
          <p:nvPr/>
        </p:nvSpPr>
        <p:spPr>
          <a:xfrm>
            <a:off x="10158154" y="3535600"/>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3</a:t>
            </a:r>
          </a:p>
        </p:txBody>
      </p:sp>
    </p:spTree>
    <p:extLst>
      <p:ext uri="{BB962C8B-B14F-4D97-AF65-F5344CB8AC3E}">
        <p14:creationId xmlns:p14="http://schemas.microsoft.com/office/powerpoint/2010/main" val="2053814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FD817-40D3-A701-FC26-676C621206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0F592D-63DA-00DA-D35D-866DD2B6FDEA}"/>
              </a:ext>
            </a:extLst>
          </p:cNvPr>
          <p:cNvSpPr>
            <a:spLocks noGrp="1"/>
          </p:cNvSpPr>
          <p:nvPr>
            <p:ph type="title"/>
          </p:nvPr>
        </p:nvSpPr>
        <p:spPr/>
        <p:txBody>
          <a:bodyPr/>
          <a:lstStyle/>
          <a:p>
            <a:r>
              <a:rPr lang="en-GB" dirty="0"/>
              <a:t>Motivation</a:t>
            </a:r>
            <a:r>
              <a:rPr lang="en-GB" sz="4400" dirty="0"/>
              <a:t> &amp; </a:t>
            </a:r>
            <a:r>
              <a:rPr lang="en-GB" sz="4400" b="1" u="sng" dirty="0"/>
              <a:t>Objectives</a:t>
            </a:r>
            <a:r>
              <a:rPr lang="en-GB" sz="4400" dirty="0"/>
              <a:t> &amp; Contributions</a:t>
            </a:r>
          </a:p>
        </p:txBody>
      </p:sp>
      <p:sp>
        <p:nvSpPr>
          <p:cNvPr id="3" name="Content Placeholder 2">
            <a:extLst>
              <a:ext uri="{FF2B5EF4-FFF2-40B4-BE49-F238E27FC236}">
                <a16:creationId xmlns:a16="http://schemas.microsoft.com/office/drawing/2014/main" id="{D7AEB97D-C6D9-7D4B-7F87-FF48D4F16FB7}"/>
              </a:ext>
            </a:extLst>
          </p:cNvPr>
          <p:cNvSpPr>
            <a:spLocks noGrp="1"/>
          </p:cNvSpPr>
          <p:nvPr>
            <p:ph idx="1"/>
          </p:nvPr>
        </p:nvSpPr>
        <p:spPr>
          <a:xfrm>
            <a:off x="838200" y="1825625"/>
            <a:ext cx="6519530" cy="4351338"/>
          </a:xfrm>
        </p:spPr>
        <p:txBody>
          <a:bodyPr>
            <a:normAutofit fontScale="92500" lnSpcReduction="20000"/>
          </a:bodyPr>
          <a:lstStyle/>
          <a:p>
            <a:pPr marL="0" indent="0" algn="l">
              <a:buNone/>
            </a:pPr>
            <a:r>
              <a:rPr lang="en-AU" b="0" i="0" u="none" strike="noStrike" dirty="0">
                <a:solidFill>
                  <a:srgbClr val="000000"/>
                </a:solidFill>
                <a:effectLst/>
              </a:rPr>
              <a:t>This research focuses on developing GCN-based CF model that uses similarity matrices as the primary graph structure. This approach leads to the following advantages:</a:t>
            </a:r>
          </a:p>
          <a:p>
            <a:pPr marL="457200" indent="-457200">
              <a:buFont typeface="+mj-lt"/>
              <a:buAutoNum type="arabicPeriod"/>
            </a:pPr>
            <a:r>
              <a:rPr lang="en-AU" b="0" i="0" u="none" strike="noStrike" dirty="0">
                <a:solidFill>
                  <a:srgbClr val="000000"/>
                </a:solidFill>
                <a:effectLst/>
              </a:rPr>
              <a:t>A message passing is through similar neighbours, the model can remove noise interactions. Especially, we can also apply additional attention kind of mechanism to emphasize the similar neighbours more than less similar ones.</a:t>
            </a:r>
          </a:p>
          <a:p>
            <a:pPr marL="457200" indent="-457200">
              <a:buFont typeface="+mj-lt"/>
              <a:buAutoNum type="arabicPeriod"/>
            </a:pPr>
            <a:r>
              <a:rPr lang="en-AU" dirty="0">
                <a:solidFill>
                  <a:srgbClr val="000000"/>
                </a:solidFill>
              </a:rPr>
              <a:t>Such approach enables the model to be used both for collaborative filtering as well as content-based filtering or hybrid. </a:t>
            </a:r>
            <a:endParaRPr lang="en-AU" b="0" i="0" u="none" strike="noStrike" dirty="0">
              <a:solidFill>
                <a:srgbClr val="000000"/>
              </a:solidFill>
              <a:effectLst/>
            </a:endParaRPr>
          </a:p>
        </p:txBody>
      </p:sp>
      <p:sp>
        <p:nvSpPr>
          <p:cNvPr id="33" name="Oval 32">
            <a:extLst>
              <a:ext uri="{FF2B5EF4-FFF2-40B4-BE49-F238E27FC236}">
                <a16:creationId xmlns:a16="http://schemas.microsoft.com/office/drawing/2014/main" id="{1DB71082-9DC5-69B2-D0B4-AC860FD81109}"/>
              </a:ext>
            </a:extLst>
          </p:cNvPr>
          <p:cNvSpPr>
            <a:spLocks/>
          </p:cNvSpPr>
          <p:nvPr/>
        </p:nvSpPr>
        <p:spPr>
          <a:xfrm>
            <a:off x="7562803" y="1524769"/>
            <a:ext cx="3518873" cy="2095030"/>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C305C0ED-658D-F1BD-E31E-5EDB9D3D7E54}"/>
              </a:ext>
            </a:extLst>
          </p:cNvPr>
          <p:cNvSpPr/>
          <p:nvPr/>
        </p:nvSpPr>
        <p:spPr>
          <a:xfrm>
            <a:off x="8171177" y="1580399"/>
            <a:ext cx="2152657" cy="1592922"/>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35" name="Oval 34">
            <a:extLst>
              <a:ext uri="{FF2B5EF4-FFF2-40B4-BE49-F238E27FC236}">
                <a16:creationId xmlns:a16="http://schemas.microsoft.com/office/drawing/2014/main" id="{7E457154-C1AE-D18B-7CA6-AAABC338EFB2}"/>
              </a:ext>
            </a:extLst>
          </p:cNvPr>
          <p:cNvSpPr/>
          <p:nvPr/>
        </p:nvSpPr>
        <p:spPr>
          <a:xfrm>
            <a:off x="9144078" y="1729397"/>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latin typeface="Bradley Hand" pitchFamily="2" charset="77"/>
              </a:rPr>
              <a:t>u</a:t>
            </a:r>
            <a:r>
              <a:rPr lang="en-GB" sz="1200" baseline="-25000" dirty="0">
                <a:latin typeface="Bradley Hand" pitchFamily="2" charset="77"/>
              </a:rPr>
              <a:t>1</a:t>
            </a:r>
            <a:endParaRPr lang="en-GB" sz="900" baseline="-25000" dirty="0">
              <a:latin typeface="Bradley Hand" pitchFamily="2" charset="77"/>
            </a:endParaRPr>
          </a:p>
        </p:txBody>
      </p:sp>
      <p:sp>
        <p:nvSpPr>
          <p:cNvPr id="36" name="Oval 35">
            <a:extLst>
              <a:ext uri="{FF2B5EF4-FFF2-40B4-BE49-F238E27FC236}">
                <a16:creationId xmlns:a16="http://schemas.microsoft.com/office/drawing/2014/main" id="{DF63910D-65F6-2093-9CFA-460531A7BD2A}"/>
              </a:ext>
            </a:extLst>
          </p:cNvPr>
          <p:cNvSpPr/>
          <p:nvPr/>
        </p:nvSpPr>
        <p:spPr>
          <a:xfrm rot="21131796">
            <a:off x="8578228" y="2427409"/>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latin typeface="Bradley Hand" pitchFamily="2" charset="77"/>
              </a:rPr>
              <a:t>u</a:t>
            </a:r>
            <a:r>
              <a:rPr lang="en-GB" sz="1200" baseline="-25000" dirty="0">
                <a:latin typeface="Bradley Hand" pitchFamily="2" charset="77"/>
              </a:rPr>
              <a:t>2</a:t>
            </a:r>
          </a:p>
        </p:txBody>
      </p:sp>
      <p:sp>
        <p:nvSpPr>
          <p:cNvPr id="37" name="Oval 36">
            <a:extLst>
              <a:ext uri="{FF2B5EF4-FFF2-40B4-BE49-F238E27FC236}">
                <a16:creationId xmlns:a16="http://schemas.microsoft.com/office/drawing/2014/main" id="{E795A936-3295-2A15-7DD0-83F5F3A1149B}"/>
              </a:ext>
            </a:extLst>
          </p:cNvPr>
          <p:cNvSpPr/>
          <p:nvPr/>
        </p:nvSpPr>
        <p:spPr>
          <a:xfrm>
            <a:off x="9161361" y="2524840"/>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1200" dirty="0">
                <a:latin typeface="Bradley Hand" pitchFamily="2" charset="77"/>
              </a:rPr>
              <a:t>u</a:t>
            </a:r>
            <a:r>
              <a:rPr lang="en-GB" sz="1200" baseline="-25000" dirty="0">
                <a:latin typeface="Bradley Hand" pitchFamily="2" charset="77"/>
              </a:rPr>
              <a:t>3</a:t>
            </a:r>
          </a:p>
        </p:txBody>
      </p:sp>
      <p:sp>
        <p:nvSpPr>
          <p:cNvPr id="38" name="Oval 37">
            <a:extLst>
              <a:ext uri="{FF2B5EF4-FFF2-40B4-BE49-F238E27FC236}">
                <a16:creationId xmlns:a16="http://schemas.microsoft.com/office/drawing/2014/main" id="{2531C315-03C4-1AFC-5BF2-A1F2A88723CE}"/>
              </a:ext>
            </a:extLst>
          </p:cNvPr>
          <p:cNvSpPr/>
          <p:nvPr/>
        </p:nvSpPr>
        <p:spPr>
          <a:xfrm>
            <a:off x="9769735" y="2443006"/>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845B7D27-111B-ED00-3033-15F9AFE6FD3F}"/>
              </a:ext>
            </a:extLst>
          </p:cNvPr>
          <p:cNvSpPr/>
          <p:nvPr/>
        </p:nvSpPr>
        <p:spPr>
          <a:xfrm rot="1018471">
            <a:off x="8262308" y="3039711"/>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E3D641E6-810A-D74C-7192-E2F8C06F0478}"/>
              </a:ext>
            </a:extLst>
          </p:cNvPr>
          <p:cNvSpPr/>
          <p:nvPr/>
        </p:nvSpPr>
        <p:spPr>
          <a:xfrm rot="527546">
            <a:off x="10168135" y="2959173"/>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E783412E-7C93-D0F6-826D-B1A597E75916}"/>
              </a:ext>
            </a:extLst>
          </p:cNvPr>
          <p:cNvSpPr/>
          <p:nvPr/>
        </p:nvSpPr>
        <p:spPr>
          <a:xfrm>
            <a:off x="7824024" y="3454964"/>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B40925E7-9D09-4EC8-E915-F36D16344B9E}"/>
              </a:ext>
            </a:extLst>
          </p:cNvPr>
          <p:cNvSpPr/>
          <p:nvPr/>
        </p:nvSpPr>
        <p:spPr>
          <a:xfrm rot="1599645">
            <a:off x="8453941" y="3449441"/>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3" name="Straight Arrow Connector 42">
            <a:extLst>
              <a:ext uri="{FF2B5EF4-FFF2-40B4-BE49-F238E27FC236}">
                <a16:creationId xmlns:a16="http://schemas.microsoft.com/office/drawing/2014/main" id="{5DDE629C-E9FB-D016-B00A-0AFA2B7B1EB5}"/>
              </a:ext>
            </a:extLst>
          </p:cNvPr>
          <p:cNvCxnSpPr>
            <a:stCxn id="36" idx="7"/>
            <a:endCxn id="35" idx="3"/>
          </p:cNvCxnSpPr>
          <p:nvPr/>
        </p:nvCxnSpPr>
        <p:spPr>
          <a:xfrm flipV="1">
            <a:off x="8780401" y="1944492"/>
            <a:ext cx="400582" cy="5085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F32592FA-EC4E-7C2A-62A8-9441979E6389}"/>
              </a:ext>
            </a:extLst>
          </p:cNvPr>
          <p:cNvCxnSpPr>
            <a:cxnSpLocks/>
            <a:stCxn id="37" idx="0"/>
            <a:endCxn id="35" idx="4"/>
          </p:cNvCxnSpPr>
          <p:nvPr/>
        </p:nvCxnSpPr>
        <p:spPr>
          <a:xfrm flipH="1" flipV="1">
            <a:off x="9270078" y="1981397"/>
            <a:ext cx="17283" cy="5434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DBDD6CAA-8423-BD9A-BC80-93E8BB97C475}"/>
              </a:ext>
            </a:extLst>
          </p:cNvPr>
          <p:cNvCxnSpPr>
            <a:cxnSpLocks/>
            <a:stCxn id="38" idx="1"/>
            <a:endCxn id="35" idx="5"/>
          </p:cNvCxnSpPr>
          <p:nvPr/>
        </p:nvCxnSpPr>
        <p:spPr>
          <a:xfrm flipH="1" flipV="1">
            <a:off x="9359173" y="1944492"/>
            <a:ext cx="447467" cy="5354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CFC726A6-54C8-10AB-2D2B-F4F9AD9EB1CF}"/>
              </a:ext>
            </a:extLst>
          </p:cNvPr>
          <p:cNvCxnSpPr>
            <a:cxnSpLocks/>
            <a:stCxn id="39" idx="0"/>
            <a:endCxn id="36" idx="3"/>
          </p:cNvCxnSpPr>
          <p:nvPr/>
        </p:nvCxnSpPr>
        <p:spPr>
          <a:xfrm flipV="1">
            <a:off x="8425093" y="2653776"/>
            <a:ext cx="202962" cy="391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61ACF2B2-2A95-C6C6-D863-4C9F13A3EAC7}"/>
              </a:ext>
            </a:extLst>
          </p:cNvPr>
          <p:cNvCxnSpPr>
            <a:cxnSpLocks/>
            <a:stCxn id="41" idx="7"/>
            <a:endCxn id="39" idx="3"/>
          </p:cNvCxnSpPr>
          <p:nvPr/>
        </p:nvCxnSpPr>
        <p:spPr>
          <a:xfrm flipV="1">
            <a:off x="8039119" y="3224914"/>
            <a:ext cx="237964" cy="2669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18032DD5-DEDB-417A-8C5D-22537317F797}"/>
              </a:ext>
            </a:extLst>
          </p:cNvPr>
          <p:cNvCxnSpPr>
            <a:cxnSpLocks/>
            <a:stCxn id="42" idx="1"/>
            <a:endCxn id="39" idx="5"/>
          </p:cNvCxnSpPr>
          <p:nvPr/>
        </p:nvCxnSpPr>
        <p:spPr>
          <a:xfrm flipH="1" flipV="1">
            <a:off x="8447511" y="3276936"/>
            <a:ext cx="92785" cy="1789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3C5CAF38-0CDD-156F-0862-ABCEA34AC85A}"/>
              </a:ext>
            </a:extLst>
          </p:cNvPr>
          <p:cNvCxnSpPr>
            <a:cxnSpLocks/>
            <a:stCxn id="40" idx="1"/>
            <a:endCxn id="38" idx="5"/>
          </p:cNvCxnSpPr>
          <p:nvPr/>
        </p:nvCxnSpPr>
        <p:spPr>
          <a:xfrm flipH="1" flipV="1">
            <a:off x="9984830" y="2658101"/>
            <a:ext cx="234876" cy="3254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0" name="Oval 49">
            <a:extLst>
              <a:ext uri="{FF2B5EF4-FFF2-40B4-BE49-F238E27FC236}">
                <a16:creationId xmlns:a16="http://schemas.microsoft.com/office/drawing/2014/main" id="{A223B7D6-3309-4066-8A52-B44EC1590545}"/>
              </a:ext>
            </a:extLst>
          </p:cNvPr>
          <p:cNvSpPr/>
          <p:nvPr/>
        </p:nvSpPr>
        <p:spPr>
          <a:xfrm rot="527546">
            <a:off x="10455694" y="3472744"/>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1" name="Straight Arrow Connector 50">
            <a:extLst>
              <a:ext uri="{FF2B5EF4-FFF2-40B4-BE49-F238E27FC236}">
                <a16:creationId xmlns:a16="http://schemas.microsoft.com/office/drawing/2014/main" id="{D6ADF44C-C9E4-CB85-80B6-7A5B5472FCC2}"/>
              </a:ext>
            </a:extLst>
          </p:cNvPr>
          <p:cNvCxnSpPr>
            <a:cxnSpLocks/>
            <a:stCxn id="50" idx="1"/>
            <a:endCxn id="40" idx="5"/>
          </p:cNvCxnSpPr>
          <p:nvPr/>
        </p:nvCxnSpPr>
        <p:spPr>
          <a:xfrm flipH="1" flipV="1">
            <a:off x="10368564" y="3186840"/>
            <a:ext cx="138701" cy="310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2" name="TextBox 51">
            <a:extLst>
              <a:ext uri="{FF2B5EF4-FFF2-40B4-BE49-F238E27FC236}">
                <a16:creationId xmlns:a16="http://schemas.microsoft.com/office/drawing/2014/main" id="{F4CC3E96-EF97-1CBF-62DF-8BDC4944D7FB}"/>
              </a:ext>
            </a:extLst>
          </p:cNvPr>
          <p:cNvSpPr txBox="1"/>
          <p:nvPr/>
        </p:nvSpPr>
        <p:spPr>
          <a:xfrm>
            <a:off x="8920645" y="2834766"/>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1</a:t>
            </a:r>
          </a:p>
        </p:txBody>
      </p:sp>
      <p:sp>
        <p:nvSpPr>
          <p:cNvPr id="53" name="TextBox 52">
            <a:extLst>
              <a:ext uri="{FF2B5EF4-FFF2-40B4-BE49-F238E27FC236}">
                <a16:creationId xmlns:a16="http://schemas.microsoft.com/office/drawing/2014/main" id="{B41F7CA8-907B-4D3F-74D8-D0051B7A735D}"/>
              </a:ext>
            </a:extLst>
          </p:cNvPr>
          <p:cNvSpPr txBox="1"/>
          <p:nvPr/>
        </p:nvSpPr>
        <p:spPr>
          <a:xfrm>
            <a:off x="8869543" y="3307098"/>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2</a:t>
            </a:r>
          </a:p>
        </p:txBody>
      </p:sp>
      <p:sp>
        <p:nvSpPr>
          <p:cNvPr id="54" name="TextBox 53">
            <a:extLst>
              <a:ext uri="{FF2B5EF4-FFF2-40B4-BE49-F238E27FC236}">
                <a16:creationId xmlns:a16="http://schemas.microsoft.com/office/drawing/2014/main" id="{703172F2-AA82-A7E4-DD6F-F38E457054CC}"/>
              </a:ext>
            </a:extLst>
          </p:cNvPr>
          <p:cNvSpPr txBox="1"/>
          <p:nvPr/>
        </p:nvSpPr>
        <p:spPr>
          <a:xfrm>
            <a:off x="9053440" y="3484418"/>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3</a:t>
            </a:r>
          </a:p>
        </p:txBody>
      </p:sp>
      <p:sp>
        <p:nvSpPr>
          <p:cNvPr id="55" name="Oval 54">
            <a:extLst>
              <a:ext uri="{FF2B5EF4-FFF2-40B4-BE49-F238E27FC236}">
                <a16:creationId xmlns:a16="http://schemas.microsoft.com/office/drawing/2014/main" id="{9B0AE9D1-02D7-E4A4-4137-EE3349D8E8BC}"/>
              </a:ext>
            </a:extLst>
          </p:cNvPr>
          <p:cNvSpPr>
            <a:spLocks/>
          </p:cNvSpPr>
          <p:nvPr/>
        </p:nvSpPr>
        <p:spPr>
          <a:xfrm>
            <a:off x="7593930" y="4143333"/>
            <a:ext cx="3518873" cy="2095030"/>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ED181FB1-4317-F8C6-F877-135C3E26E007}"/>
              </a:ext>
            </a:extLst>
          </p:cNvPr>
          <p:cNvSpPr/>
          <p:nvPr/>
        </p:nvSpPr>
        <p:spPr>
          <a:xfrm>
            <a:off x="8202304" y="4198963"/>
            <a:ext cx="2152657" cy="1592922"/>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57" name="Oval 56">
            <a:extLst>
              <a:ext uri="{FF2B5EF4-FFF2-40B4-BE49-F238E27FC236}">
                <a16:creationId xmlns:a16="http://schemas.microsoft.com/office/drawing/2014/main" id="{1BED5441-5449-51B4-001A-1B839F318EB0}"/>
              </a:ext>
            </a:extLst>
          </p:cNvPr>
          <p:cNvSpPr/>
          <p:nvPr/>
        </p:nvSpPr>
        <p:spPr>
          <a:xfrm>
            <a:off x="9175205" y="4347961"/>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710367F6-23FC-F962-4DB0-EE1FB2645629}"/>
              </a:ext>
            </a:extLst>
          </p:cNvPr>
          <p:cNvSpPr/>
          <p:nvPr/>
        </p:nvSpPr>
        <p:spPr>
          <a:xfrm rot="20562504">
            <a:off x="8609355" y="5045973"/>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5242C176-3DE7-50C7-7DA3-E6DBD8295481}"/>
              </a:ext>
            </a:extLst>
          </p:cNvPr>
          <p:cNvSpPr/>
          <p:nvPr/>
        </p:nvSpPr>
        <p:spPr>
          <a:xfrm>
            <a:off x="9296003" y="5876647"/>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F24B4BD-13F7-843A-501F-6F88C015CF9C}"/>
              </a:ext>
            </a:extLst>
          </p:cNvPr>
          <p:cNvSpPr/>
          <p:nvPr/>
        </p:nvSpPr>
        <p:spPr>
          <a:xfrm>
            <a:off x="9800862" y="5061570"/>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AACE5367-02BC-70F3-1A1E-E623B2B3EDDF}"/>
              </a:ext>
            </a:extLst>
          </p:cNvPr>
          <p:cNvSpPr/>
          <p:nvPr/>
        </p:nvSpPr>
        <p:spPr>
          <a:xfrm rot="1018471">
            <a:off x="8284809" y="5684153"/>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4189D13D-CE55-0B81-B3FF-B5D3022C195E}"/>
              </a:ext>
            </a:extLst>
          </p:cNvPr>
          <p:cNvSpPr/>
          <p:nvPr/>
        </p:nvSpPr>
        <p:spPr>
          <a:xfrm rot="527546">
            <a:off x="10199262" y="5577737"/>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57A93FBC-5BFD-18D0-1517-1B0FD38F9BE3}"/>
              </a:ext>
            </a:extLst>
          </p:cNvPr>
          <p:cNvSpPr/>
          <p:nvPr/>
        </p:nvSpPr>
        <p:spPr>
          <a:xfrm>
            <a:off x="7855151" y="6073528"/>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8FB69142-FD17-10C4-4145-CB8F6DDDD5FC}"/>
              </a:ext>
            </a:extLst>
          </p:cNvPr>
          <p:cNvSpPr/>
          <p:nvPr/>
        </p:nvSpPr>
        <p:spPr>
          <a:xfrm rot="1599645">
            <a:off x="8485068" y="6312556"/>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5" name="Straight Arrow Connector 64">
            <a:extLst>
              <a:ext uri="{FF2B5EF4-FFF2-40B4-BE49-F238E27FC236}">
                <a16:creationId xmlns:a16="http://schemas.microsoft.com/office/drawing/2014/main" id="{B9DD8323-4180-FC1A-DD09-6EBA3CC10421}"/>
              </a:ext>
            </a:extLst>
          </p:cNvPr>
          <p:cNvCxnSpPr>
            <a:stCxn id="58" idx="7"/>
            <a:endCxn id="57" idx="3"/>
          </p:cNvCxnSpPr>
          <p:nvPr/>
        </p:nvCxnSpPr>
        <p:spPr>
          <a:xfrm flipV="1">
            <a:off x="8793941" y="4563056"/>
            <a:ext cx="418169" cy="4973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7982F30C-58EB-4A0A-4729-4F38FEBE83DA}"/>
              </a:ext>
            </a:extLst>
          </p:cNvPr>
          <p:cNvCxnSpPr>
            <a:cxnSpLocks/>
            <a:stCxn id="59" idx="1"/>
            <a:endCxn id="58" idx="5"/>
          </p:cNvCxnSpPr>
          <p:nvPr/>
        </p:nvCxnSpPr>
        <p:spPr>
          <a:xfrm flipH="1" flipV="1">
            <a:off x="8846905" y="5230559"/>
            <a:ext cx="486003" cy="6829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E0957859-49AC-8428-C197-C08A4BDC45BB}"/>
              </a:ext>
            </a:extLst>
          </p:cNvPr>
          <p:cNvCxnSpPr>
            <a:cxnSpLocks/>
            <a:stCxn id="60" idx="1"/>
            <a:endCxn id="57" idx="5"/>
          </p:cNvCxnSpPr>
          <p:nvPr/>
        </p:nvCxnSpPr>
        <p:spPr>
          <a:xfrm flipH="1" flipV="1">
            <a:off x="9390300" y="4563056"/>
            <a:ext cx="447467" cy="5354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3466BABE-F9B8-CFC9-02C1-03E0A6CDB891}"/>
              </a:ext>
            </a:extLst>
          </p:cNvPr>
          <p:cNvCxnSpPr>
            <a:cxnSpLocks/>
            <a:stCxn id="61" idx="0"/>
            <a:endCxn id="58" idx="3"/>
          </p:cNvCxnSpPr>
          <p:nvPr/>
        </p:nvCxnSpPr>
        <p:spPr>
          <a:xfrm flipV="1">
            <a:off x="8447594" y="5283523"/>
            <a:ext cx="229175" cy="4061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D98987E5-55F9-F068-824A-32BEF4015234}"/>
              </a:ext>
            </a:extLst>
          </p:cNvPr>
          <p:cNvCxnSpPr>
            <a:cxnSpLocks/>
            <a:stCxn id="63" idx="7"/>
            <a:endCxn id="61" idx="3"/>
          </p:cNvCxnSpPr>
          <p:nvPr/>
        </p:nvCxnSpPr>
        <p:spPr>
          <a:xfrm flipV="1">
            <a:off x="8070246" y="5869356"/>
            <a:ext cx="229338" cy="241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00491E2-388B-B045-612C-0A735E79C9FC}"/>
              </a:ext>
            </a:extLst>
          </p:cNvPr>
          <p:cNvCxnSpPr>
            <a:cxnSpLocks/>
            <a:stCxn id="64" idx="1"/>
            <a:endCxn id="61" idx="5"/>
          </p:cNvCxnSpPr>
          <p:nvPr/>
        </p:nvCxnSpPr>
        <p:spPr>
          <a:xfrm flipH="1" flipV="1">
            <a:off x="8470012" y="5921378"/>
            <a:ext cx="101411" cy="3975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6E5EC81-9B72-CD78-9FFA-040E551AB47A}"/>
              </a:ext>
            </a:extLst>
          </p:cNvPr>
          <p:cNvCxnSpPr>
            <a:cxnSpLocks/>
            <a:stCxn id="62" idx="1"/>
            <a:endCxn id="60" idx="5"/>
          </p:cNvCxnSpPr>
          <p:nvPr/>
        </p:nvCxnSpPr>
        <p:spPr>
          <a:xfrm flipH="1" flipV="1">
            <a:off x="10015957" y="5276665"/>
            <a:ext cx="234876" cy="3254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2" name="Oval 71">
            <a:extLst>
              <a:ext uri="{FF2B5EF4-FFF2-40B4-BE49-F238E27FC236}">
                <a16:creationId xmlns:a16="http://schemas.microsoft.com/office/drawing/2014/main" id="{5D430847-EDFF-5995-EC7B-3F258A91B100}"/>
              </a:ext>
            </a:extLst>
          </p:cNvPr>
          <p:cNvSpPr/>
          <p:nvPr/>
        </p:nvSpPr>
        <p:spPr>
          <a:xfrm rot="527546">
            <a:off x="10486821" y="6091308"/>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3" name="Straight Arrow Connector 72">
            <a:extLst>
              <a:ext uri="{FF2B5EF4-FFF2-40B4-BE49-F238E27FC236}">
                <a16:creationId xmlns:a16="http://schemas.microsoft.com/office/drawing/2014/main" id="{AB9C480E-AE40-EFF5-EC04-6F4FEEA5ECB4}"/>
              </a:ext>
            </a:extLst>
          </p:cNvPr>
          <p:cNvCxnSpPr>
            <a:cxnSpLocks/>
            <a:stCxn id="72" idx="1"/>
            <a:endCxn id="62" idx="5"/>
          </p:cNvCxnSpPr>
          <p:nvPr/>
        </p:nvCxnSpPr>
        <p:spPr>
          <a:xfrm flipH="1" flipV="1">
            <a:off x="10399691" y="5805404"/>
            <a:ext cx="138701" cy="310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4" name="TextBox 73">
            <a:extLst>
              <a:ext uri="{FF2B5EF4-FFF2-40B4-BE49-F238E27FC236}">
                <a16:creationId xmlns:a16="http://schemas.microsoft.com/office/drawing/2014/main" id="{FFC9EF05-3B84-60E6-7AD5-FFA8413FDCA0}"/>
              </a:ext>
            </a:extLst>
          </p:cNvPr>
          <p:cNvSpPr txBox="1"/>
          <p:nvPr/>
        </p:nvSpPr>
        <p:spPr>
          <a:xfrm>
            <a:off x="9535922" y="4574914"/>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1</a:t>
            </a:r>
          </a:p>
        </p:txBody>
      </p:sp>
      <p:sp>
        <p:nvSpPr>
          <p:cNvPr id="75" name="TextBox 74">
            <a:extLst>
              <a:ext uri="{FF2B5EF4-FFF2-40B4-BE49-F238E27FC236}">
                <a16:creationId xmlns:a16="http://schemas.microsoft.com/office/drawing/2014/main" id="{0A742D10-364F-33D0-ED8E-907DEAEB8D0F}"/>
              </a:ext>
            </a:extLst>
          </p:cNvPr>
          <p:cNvSpPr txBox="1"/>
          <p:nvPr/>
        </p:nvSpPr>
        <p:spPr>
          <a:xfrm>
            <a:off x="10310894" y="5080458"/>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2</a:t>
            </a:r>
          </a:p>
        </p:txBody>
      </p:sp>
      <p:sp>
        <p:nvSpPr>
          <p:cNvPr id="76" name="TextBox 75">
            <a:extLst>
              <a:ext uri="{FF2B5EF4-FFF2-40B4-BE49-F238E27FC236}">
                <a16:creationId xmlns:a16="http://schemas.microsoft.com/office/drawing/2014/main" id="{BB3377F3-7524-4532-BDDF-0DB93FD48B23}"/>
              </a:ext>
            </a:extLst>
          </p:cNvPr>
          <p:cNvSpPr txBox="1"/>
          <p:nvPr/>
        </p:nvSpPr>
        <p:spPr>
          <a:xfrm>
            <a:off x="10868758" y="5534460"/>
            <a:ext cx="845976" cy="307777"/>
          </a:xfrm>
          <a:prstGeom prst="rect">
            <a:avLst/>
          </a:prstGeom>
          <a:noFill/>
        </p:spPr>
        <p:txBody>
          <a:bodyPr wrap="square">
            <a:spAutoFit/>
          </a:bodyPr>
          <a:lstStyle/>
          <a:p>
            <a:pPr algn="ctr"/>
            <a:r>
              <a:rPr lang="en-GB" sz="1400" dirty="0">
                <a:solidFill>
                  <a:srgbClr val="FF0000"/>
                </a:solidFill>
                <a:latin typeface="Bradley Hand" pitchFamily="2" charset="77"/>
              </a:rPr>
              <a:t>l = 3</a:t>
            </a:r>
          </a:p>
        </p:txBody>
      </p:sp>
      <p:sp>
        <p:nvSpPr>
          <p:cNvPr id="77" name="TextBox 76">
            <a:extLst>
              <a:ext uri="{FF2B5EF4-FFF2-40B4-BE49-F238E27FC236}">
                <a16:creationId xmlns:a16="http://schemas.microsoft.com/office/drawing/2014/main" id="{4340A223-A8E8-9031-1A83-C41060FB0AE3}"/>
              </a:ext>
            </a:extLst>
          </p:cNvPr>
          <p:cNvSpPr txBox="1"/>
          <p:nvPr/>
        </p:nvSpPr>
        <p:spPr>
          <a:xfrm>
            <a:off x="10323834" y="1284471"/>
            <a:ext cx="1883977" cy="369332"/>
          </a:xfrm>
          <a:prstGeom prst="rect">
            <a:avLst/>
          </a:prstGeom>
          <a:noFill/>
        </p:spPr>
        <p:txBody>
          <a:bodyPr wrap="none" rtlCol="0">
            <a:spAutoFit/>
          </a:bodyPr>
          <a:lstStyle/>
          <a:p>
            <a:r>
              <a:rPr lang="en-GB" dirty="0"/>
              <a:t>Top-k neighbours</a:t>
            </a:r>
          </a:p>
        </p:txBody>
      </p:sp>
      <p:sp>
        <p:nvSpPr>
          <p:cNvPr id="78" name="TextBox 77">
            <a:extLst>
              <a:ext uri="{FF2B5EF4-FFF2-40B4-BE49-F238E27FC236}">
                <a16:creationId xmlns:a16="http://schemas.microsoft.com/office/drawing/2014/main" id="{3E3FD9B2-269A-9A0F-BFD3-4D38D16735F0}"/>
              </a:ext>
            </a:extLst>
          </p:cNvPr>
          <p:cNvSpPr txBox="1"/>
          <p:nvPr/>
        </p:nvSpPr>
        <p:spPr>
          <a:xfrm>
            <a:off x="8525860" y="2041879"/>
            <a:ext cx="439544" cy="276999"/>
          </a:xfrm>
          <a:prstGeom prst="rect">
            <a:avLst/>
          </a:prstGeom>
          <a:noFill/>
        </p:spPr>
        <p:txBody>
          <a:bodyPr wrap="none" rtlCol="0">
            <a:spAutoFit/>
          </a:bodyPr>
          <a:lstStyle/>
          <a:p>
            <a:r>
              <a:rPr lang="en-GB" sz="1200" dirty="0">
                <a:solidFill>
                  <a:schemeClr val="bg2">
                    <a:lumMod val="25000"/>
                  </a:schemeClr>
                </a:solidFill>
                <a:latin typeface="Bradley Hand" pitchFamily="2" charset="77"/>
              </a:rPr>
              <a:t>sc</a:t>
            </a:r>
            <a:r>
              <a:rPr lang="en-GB" sz="1200" baseline="-25000" dirty="0">
                <a:solidFill>
                  <a:schemeClr val="bg2">
                    <a:lumMod val="25000"/>
                  </a:schemeClr>
                </a:solidFill>
                <a:latin typeface="Bradley Hand" pitchFamily="2" charset="77"/>
              </a:rPr>
              <a:t>12</a:t>
            </a:r>
          </a:p>
        </p:txBody>
      </p:sp>
      <p:cxnSp>
        <p:nvCxnSpPr>
          <p:cNvPr id="79" name="Straight Arrow Connector 78">
            <a:extLst>
              <a:ext uri="{FF2B5EF4-FFF2-40B4-BE49-F238E27FC236}">
                <a16:creationId xmlns:a16="http://schemas.microsoft.com/office/drawing/2014/main" id="{62613266-6602-CC3B-F41D-55DF88DF0AD7}"/>
              </a:ext>
            </a:extLst>
          </p:cNvPr>
          <p:cNvCxnSpPr>
            <a:cxnSpLocks/>
            <a:stCxn id="59" idx="7"/>
            <a:endCxn id="60" idx="3"/>
          </p:cNvCxnSpPr>
          <p:nvPr/>
        </p:nvCxnSpPr>
        <p:spPr>
          <a:xfrm flipV="1">
            <a:off x="9511098" y="5276665"/>
            <a:ext cx="326669" cy="6368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0" name="Oval 79">
            <a:extLst>
              <a:ext uri="{FF2B5EF4-FFF2-40B4-BE49-F238E27FC236}">
                <a16:creationId xmlns:a16="http://schemas.microsoft.com/office/drawing/2014/main" id="{21F9949C-310C-3656-6DAE-DC2BF2BE6906}"/>
              </a:ext>
            </a:extLst>
          </p:cNvPr>
          <p:cNvSpPr/>
          <p:nvPr/>
        </p:nvSpPr>
        <p:spPr>
          <a:xfrm>
            <a:off x="9353366" y="6457954"/>
            <a:ext cx="252000" cy="252000"/>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1" name="Straight Arrow Connector 80">
            <a:extLst>
              <a:ext uri="{FF2B5EF4-FFF2-40B4-BE49-F238E27FC236}">
                <a16:creationId xmlns:a16="http://schemas.microsoft.com/office/drawing/2014/main" id="{25CC624D-8CEC-14F4-9326-02987EC7912D}"/>
              </a:ext>
            </a:extLst>
          </p:cNvPr>
          <p:cNvCxnSpPr>
            <a:cxnSpLocks/>
            <a:stCxn id="80" idx="0"/>
            <a:endCxn id="59" idx="4"/>
          </p:cNvCxnSpPr>
          <p:nvPr/>
        </p:nvCxnSpPr>
        <p:spPr>
          <a:xfrm flipH="1" flipV="1">
            <a:off x="9422003" y="6128647"/>
            <a:ext cx="57363" cy="3293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3452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2FEB1-1F92-A7C5-A5A7-02EEE359BE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687BC6-99FD-E72D-426C-49C028B6431D}"/>
              </a:ext>
            </a:extLst>
          </p:cNvPr>
          <p:cNvSpPr>
            <a:spLocks noGrp="1"/>
          </p:cNvSpPr>
          <p:nvPr>
            <p:ph type="title"/>
          </p:nvPr>
        </p:nvSpPr>
        <p:spPr/>
        <p:txBody>
          <a:bodyPr/>
          <a:lstStyle/>
          <a:p>
            <a:r>
              <a:rPr lang="en-GB" dirty="0"/>
              <a:t>Motivation</a:t>
            </a:r>
            <a:r>
              <a:rPr lang="en-GB" sz="4400" dirty="0"/>
              <a:t> &amp; </a:t>
            </a:r>
            <a:r>
              <a:rPr lang="en-GB" sz="4400" b="1" u="sng" dirty="0"/>
              <a:t>Objectives</a:t>
            </a:r>
            <a:r>
              <a:rPr lang="en-GB" sz="4400" dirty="0"/>
              <a:t> &amp; Contributions</a:t>
            </a:r>
          </a:p>
        </p:txBody>
      </p:sp>
      <p:sp>
        <p:nvSpPr>
          <p:cNvPr id="3" name="Content Placeholder 2">
            <a:extLst>
              <a:ext uri="{FF2B5EF4-FFF2-40B4-BE49-F238E27FC236}">
                <a16:creationId xmlns:a16="http://schemas.microsoft.com/office/drawing/2014/main" id="{314109CE-5F45-09BC-6E9A-42DF16DFDA22}"/>
              </a:ext>
            </a:extLst>
          </p:cNvPr>
          <p:cNvSpPr>
            <a:spLocks noGrp="1"/>
          </p:cNvSpPr>
          <p:nvPr>
            <p:ph idx="1"/>
          </p:nvPr>
        </p:nvSpPr>
        <p:spPr>
          <a:xfrm>
            <a:off x="838200" y="1825625"/>
            <a:ext cx="6519530" cy="4351338"/>
          </a:xfrm>
        </p:spPr>
        <p:txBody>
          <a:bodyPr>
            <a:normAutofit fontScale="92500" lnSpcReduction="20000"/>
          </a:bodyPr>
          <a:lstStyle/>
          <a:p>
            <a:pPr marL="0" indent="0" algn="l">
              <a:buNone/>
            </a:pPr>
            <a:r>
              <a:rPr lang="en-AU" b="0" i="0" u="none" strike="noStrike" dirty="0">
                <a:solidFill>
                  <a:srgbClr val="000000"/>
                </a:solidFill>
                <a:effectLst/>
              </a:rPr>
              <a:t>This research focuses on developing GCN-based CF model that uses similarity matrices as the primary graph structure. This approach leads to the following advantages:</a:t>
            </a:r>
          </a:p>
          <a:p>
            <a:pPr marL="457200" indent="-457200">
              <a:buFont typeface="+mj-lt"/>
              <a:buAutoNum type="arabicPeriod"/>
            </a:pPr>
            <a:r>
              <a:rPr lang="en-AU" b="0" i="0" u="none" strike="noStrike" dirty="0">
                <a:solidFill>
                  <a:srgbClr val="000000"/>
                </a:solidFill>
                <a:effectLst/>
              </a:rPr>
              <a:t>A message passing is through similar neighbours, the model can remove noise interactions. Especially, we can also apply additional attention kind of mechanism to emphasize the similar neighbours more than less similar ones.</a:t>
            </a:r>
          </a:p>
          <a:p>
            <a:pPr marL="457200" indent="-457200">
              <a:buFont typeface="+mj-lt"/>
              <a:buAutoNum type="arabicPeriod"/>
            </a:pPr>
            <a:r>
              <a:rPr lang="en-AU" dirty="0">
                <a:solidFill>
                  <a:srgbClr val="000000"/>
                </a:solidFill>
              </a:rPr>
              <a:t>Such approach can be used both for collaborative filtering as well as content-based filtering or hybrid. </a:t>
            </a:r>
            <a:endParaRPr lang="en-AU" b="0" i="0" u="none" strike="noStrike" dirty="0">
              <a:solidFill>
                <a:srgbClr val="000000"/>
              </a:solidFill>
              <a:effectLst/>
            </a:endParaRPr>
          </a:p>
        </p:txBody>
      </p:sp>
      <p:sp>
        <p:nvSpPr>
          <p:cNvPr id="4" name="Oval 3">
            <a:extLst>
              <a:ext uri="{FF2B5EF4-FFF2-40B4-BE49-F238E27FC236}">
                <a16:creationId xmlns:a16="http://schemas.microsoft.com/office/drawing/2014/main" id="{552249EF-E220-B176-05AD-E51B60906509}"/>
              </a:ext>
            </a:extLst>
          </p:cNvPr>
          <p:cNvSpPr>
            <a:spLocks/>
          </p:cNvSpPr>
          <p:nvPr/>
        </p:nvSpPr>
        <p:spPr>
          <a:xfrm>
            <a:off x="7917185" y="2495078"/>
            <a:ext cx="3233453" cy="1867844"/>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225EF41B-470A-8D3B-9D6C-61B95259C561}"/>
              </a:ext>
            </a:extLst>
          </p:cNvPr>
          <p:cNvSpPr/>
          <p:nvPr/>
        </p:nvSpPr>
        <p:spPr>
          <a:xfrm>
            <a:off x="8358209" y="2550707"/>
            <a:ext cx="2152657" cy="1344723"/>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6" name="Oval 5">
            <a:extLst>
              <a:ext uri="{FF2B5EF4-FFF2-40B4-BE49-F238E27FC236}">
                <a16:creationId xmlns:a16="http://schemas.microsoft.com/office/drawing/2014/main" id="{1070B8C4-A87E-05D6-ECC9-635EA526FB25}"/>
              </a:ext>
            </a:extLst>
          </p:cNvPr>
          <p:cNvSpPr/>
          <p:nvPr/>
        </p:nvSpPr>
        <p:spPr>
          <a:xfrm rot="902879">
            <a:off x="9331110" y="2699705"/>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7" name="Oval 6">
            <a:extLst>
              <a:ext uri="{FF2B5EF4-FFF2-40B4-BE49-F238E27FC236}">
                <a16:creationId xmlns:a16="http://schemas.microsoft.com/office/drawing/2014/main" id="{95E3D08E-92C8-F878-93F6-D6C235876B13}"/>
              </a:ext>
            </a:extLst>
          </p:cNvPr>
          <p:cNvSpPr/>
          <p:nvPr/>
        </p:nvSpPr>
        <p:spPr>
          <a:xfrm rot="18764734">
            <a:off x="8892850" y="3153165"/>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8" name="Oval 7">
            <a:extLst>
              <a:ext uri="{FF2B5EF4-FFF2-40B4-BE49-F238E27FC236}">
                <a16:creationId xmlns:a16="http://schemas.microsoft.com/office/drawing/2014/main" id="{71311BB8-3FD1-2881-DEFF-0E6501CE2BC3}"/>
              </a:ext>
            </a:extLst>
          </p:cNvPr>
          <p:cNvSpPr/>
          <p:nvPr/>
        </p:nvSpPr>
        <p:spPr>
          <a:xfrm>
            <a:off x="9744114" y="317939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9" name="Oval 8">
            <a:extLst>
              <a:ext uri="{FF2B5EF4-FFF2-40B4-BE49-F238E27FC236}">
                <a16:creationId xmlns:a16="http://schemas.microsoft.com/office/drawing/2014/main" id="{B40258D0-B955-91AD-475A-E4127CAA0FCA}"/>
              </a:ext>
            </a:extLst>
          </p:cNvPr>
          <p:cNvSpPr/>
          <p:nvPr/>
        </p:nvSpPr>
        <p:spPr>
          <a:xfrm rot="1579273">
            <a:off x="8496482" y="3791342"/>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787" dirty="0">
                <a:solidFill>
                  <a:schemeClr val="tx1">
                    <a:lumMod val="65000"/>
                    <a:lumOff val="35000"/>
                  </a:schemeClr>
                </a:solidFill>
                <a:latin typeface="Bradley Hand" pitchFamily="2" charset="77"/>
              </a:rPr>
              <a:t>0.4</a:t>
            </a:r>
          </a:p>
        </p:txBody>
      </p:sp>
      <p:sp>
        <p:nvSpPr>
          <p:cNvPr id="10" name="Oval 9">
            <a:extLst>
              <a:ext uri="{FF2B5EF4-FFF2-40B4-BE49-F238E27FC236}">
                <a16:creationId xmlns:a16="http://schemas.microsoft.com/office/drawing/2014/main" id="{E5B26C7C-17BE-FFAF-7592-EAF349DEDAC1}"/>
              </a:ext>
            </a:extLst>
          </p:cNvPr>
          <p:cNvSpPr/>
          <p:nvPr/>
        </p:nvSpPr>
        <p:spPr>
          <a:xfrm>
            <a:off x="10227573" y="3823154"/>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787" dirty="0">
                <a:solidFill>
                  <a:schemeClr val="tx1">
                    <a:lumMod val="65000"/>
                    <a:lumOff val="35000"/>
                  </a:schemeClr>
                </a:solidFill>
                <a:latin typeface="Bradley Hand" pitchFamily="2" charset="77"/>
              </a:rPr>
              <a:t>0.9</a:t>
            </a:r>
          </a:p>
        </p:txBody>
      </p:sp>
      <p:sp>
        <p:nvSpPr>
          <p:cNvPr id="11" name="Oval 10">
            <a:extLst>
              <a:ext uri="{FF2B5EF4-FFF2-40B4-BE49-F238E27FC236}">
                <a16:creationId xmlns:a16="http://schemas.microsoft.com/office/drawing/2014/main" id="{E74CE754-BD8F-E39B-A3E0-BB04FD6DDFA4}"/>
              </a:ext>
            </a:extLst>
          </p:cNvPr>
          <p:cNvSpPr/>
          <p:nvPr/>
        </p:nvSpPr>
        <p:spPr>
          <a:xfrm>
            <a:off x="8011056" y="4425272"/>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12" name="Oval 11">
            <a:extLst>
              <a:ext uri="{FF2B5EF4-FFF2-40B4-BE49-F238E27FC236}">
                <a16:creationId xmlns:a16="http://schemas.microsoft.com/office/drawing/2014/main" id="{2787053A-368E-4103-A55C-A8A344277878}"/>
              </a:ext>
            </a:extLst>
          </p:cNvPr>
          <p:cNvSpPr/>
          <p:nvPr/>
        </p:nvSpPr>
        <p:spPr>
          <a:xfrm rot="1599645">
            <a:off x="8640973" y="4664300"/>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13" name="Straight Arrow Connector 12">
            <a:extLst>
              <a:ext uri="{FF2B5EF4-FFF2-40B4-BE49-F238E27FC236}">
                <a16:creationId xmlns:a16="http://schemas.microsoft.com/office/drawing/2014/main" id="{B439D6D3-EEFF-5CA7-E52B-0575B50BB183}"/>
              </a:ext>
            </a:extLst>
          </p:cNvPr>
          <p:cNvCxnSpPr>
            <a:cxnSpLocks/>
            <a:stCxn id="7" idx="6"/>
            <a:endCxn id="6" idx="3"/>
          </p:cNvCxnSpPr>
          <p:nvPr/>
        </p:nvCxnSpPr>
        <p:spPr>
          <a:xfrm flipV="1">
            <a:off x="9104372" y="2888613"/>
            <a:ext cx="243567" cy="2980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E424B9EA-BA6F-2368-25AF-0452B2917236}"/>
              </a:ext>
            </a:extLst>
          </p:cNvPr>
          <p:cNvCxnSpPr>
            <a:cxnSpLocks/>
            <a:stCxn id="8" idx="1"/>
          </p:cNvCxnSpPr>
          <p:nvPr/>
        </p:nvCxnSpPr>
        <p:spPr>
          <a:xfrm flipH="1" flipV="1">
            <a:off x="9546284" y="2907162"/>
            <a:ext cx="234735" cy="3091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F7822097-2A4B-B287-92AD-087EFE7D90F6}"/>
              </a:ext>
            </a:extLst>
          </p:cNvPr>
          <p:cNvCxnSpPr>
            <a:cxnSpLocks/>
            <a:endCxn id="7" idx="2"/>
          </p:cNvCxnSpPr>
          <p:nvPr/>
        </p:nvCxnSpPr>
        <p:spPr>
          <a:xfrm flipV="1">
            <a:off x="8676741" y="3371696"/>
            <a:ext cx="256587" cy="4365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CEEF9C9-A716-8053-BEA7-7797871ECF6F}"/>
              </a:ext>
            </a:extLst>
          </p:cNvPr>
          <p:cNvCxnSpPr>
            <a:cxnSpLocks/>
            <a:stCxn id="11" idx="7"/>
            <a:endCxn id="9" idx="3"/>
          </p:cNvCxnSpPr>
          <p:nvPr/>
        </p:nvCxnSpPr>
        <p:spPr>
          <a:xfrm flipV="1">
            <a:off x="8226151" y="3957695"/>
            <a:ext cx="276968" cy="5044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ABBBFC08-788A-B063-7600-77C29901663E}"/>
              </a:ext>
            </a:extLst>
          </p:cNvPr>
          <p:cNvCxnSpPr>
            <a:cxnSpLocks/>
            <a:stCxn id="12" idx="1"/>
            <a:endCxn id="9" idx="5"/>
          </p:cNvCxnSpPr>
          <p:nvPr/>
        </p:nvCxnSpPr>
        <p:spPr>
          <a:xfrm flipH="1" flipV="1">
            <a:off x="8662835" y="4036705"/>
            <a:ext cx="64493" cy="6339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E4C758D8-31CA-9357-96EE-81EADADC006B}"/>
              </a:ext>
            </a:extLst>
          </p:cNvPr>
          <p:cNvCxnSpPr>
            <a:cxnSpLocks/>
            <a:stCxn id="10" idx="1"/>
            <a:endCxn id="8" idx="5"/>
          </p:cNvCxnSpPr>
          <p:nvPr/>
        </p:nvCxnSpPr>
        <p:spPr>
          <a:xfrm flipH="1" flipV="1">
            <a:off x="9959209" y="3394493"/>
            <a:ext cx="305269" cy="465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3A6E7A78-24A4-5AC4-25A3-D546E4D41C1A}"/>
              </a:ext>
            </a:extLst>
          </p:cNvPr>
          <p:cNvSpPr/>
          <p:nvPr/>
        </p:nvSpPr>
        <p:spPr>
          <a:xfrm rot="21190149">
            <a:off x="10270581" y="4485584"/>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0" name="Straight Arrow Connector 19">
            <a:extLst>
              <a:ext uri="{FF2B5EF4-FFF2-40B4-BE49-F238E27FC236}">
                <a16:creationId xmlns:a16="http://schemas.microsoft.com/office/drawing/2014/main" id="{1FEC5ADE-6DEC-A2F5-4E9A-8D41492CB7D9}"/>
              </a:ext>
            </a:extLst>
          </p:cNvPr>
          <p:cNvCxnSpPr>
            <a:cxnSpLocks/>
            <a:stCxn id="19" idx="0"/>
            <a:endCxn id="10" idx="4"/>
          </p:cNvCxnSpPr>
          <p:nvPr/>
        </p:nvCxnSpPr>
        <p:spPr>
          <a:xfrm flipH="1" flipV="1">
            <a:off x="10353573" y="4075154"/>
            <a:ext cx="28022" cy="411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DAEDB785-1649-AAF3-557A-3D9846F2D096}"/>
              </a:ext>
            </a:extLst>
          </p:cNvPr>
          <p:cNvSpPr txBox="1"/>
          <p:nvPr/>
        </p:nvSpPr>
        <p:spPr>
          <a:xfrm>
            <a:off x="9065145" y="3411666"/>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1</a:t>
            </a:r>
          </a:p>
        </p:txBody>
      </p:sp>
      <p:sp>
        <p:nvSpPr>
          <p:cNvPr id="22" name="TextBox 21">
            <a:extLst>
              <a:ext uri="{FF2B5EF4-FFF2-40B4-BE49-F238E27FC236}">
                <a16:creationId xmlns:a16="http://schemas.microsoft.com/office/drawing/2014/main" id="{252D9061-29FB-2671-2A2D-386AF15AF6DF}"/>
              </a:ext>
            </a:extLst>
          </p:cNvPr>
          <p:cNvSpPr txBox="1"/>
          <p:nvPr/>
        </p:nvSpPr>
        <p:spPr>
          <a:xfrm>
            <a:off x="9056575" y="3990325"/>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2</a:t>
            </a:r>
          </a:p>
        </p:txBody>
      </p:sp>
      <p:sp>
        <p:nvSpPr>
          <p:cNvPr id="23" name="TextBox 22">
            <a:extLst>
              <a:ext uri="{FF2B5EF4-FFF2-40B4-BE49-F238E27FC236}">
                <a16:creationId xmlns:a16="http://schemas.microsoft.com/office/drawing/2014/main" id="{77B7C49F-669B-D013-72D7-732DD2529A02}"/>
              </a:ext>
            </a:extLst>
          </p:cNvPr>
          <p:cNvSpPr txBox="1"/>
          <p:nvPr/>
        </p:nvSpPr>
        <p:spPr>
          <a:xfrm>
            <a:off x="9157502" y="4551272"/>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3</a:t>
            </a:r>
          </a:p>
        </p:txBody>
      </p:sp>
      <p:sp>
        <p:nvSpPr>
          <p:cNvPr id="24" name="Oval 23">
            <a:extLst>
              <a:ext uri="{FF2B5EF4-FFF2-40B4-BE49-F238E27FC236}">
                <a16:creationId xmlns:a16="http://schemas.microsoft.com/office/drawing/2014/main" id="{0CB9BA5B-5C8B-C9CF-0B0E-535DAD0BE9E5}"/>
              </a:ext>
            </a:extLst>
          </p:cNvPr>
          <p:cNvSpPr/>
          <p:nvPr/>
        </p:nvSpPr>
        <p:spPr>
          <a:xfrm>
            <a:off x="7653687" y="4147122"/>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5" name="Straight Arrow Connector 24">
            <a:extLst>
              <a:ext uri="{FF2B5EF4-FFF2-40B4-BE49-F238E27FC236}">
                <a16:creationId xmlns:a16="http://schemas.microsoft.com/office/drawing/2014/main" id="{4572D892-5AA0-5E4F-554F-ECD463F9E03F}"/>
              </a:ext>
            </a:extLst>
          </p:cNvPr>
          <p:cNvCxnSpPr>
            <a:cxnSpLocks/>
            <a:stCxn id="24" idx="7"/>
            <a:endCxn id="9" idx="2"/>
          </p:cNvCxnSpPr>
          <p:nvPr/>
        </p:nvCxnSpPr>
        <p:spPr>
          <a:xfrm flipV="1">
            <a:off x="7868782" y="3861473"/>
            <a:ext cx="640763" cy="3225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8878BB10-7103-0273-8167-B5C3A860BE9D}"/>
              </a:ext>
            </a:extLst>
          </p:cNvPr>
          <p:cNvSpPr/>
          <p:nvPr/>
        </p:nvSpPr>
        <p:spPr>
          <a:xfrm rot="1255927">
            <a:off x="10956455" y="409477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7" name="Straight Arrow Connector 26">
            <a:extLst>
              <a:ext uri="{FF2B5EF4-FFF2-40B4-BE49-F238E27FC236}">
                <a16:creationId xmlns:a16="http://schemas.microsoft.com/office/drawing/2014/main" id="{2B4B9476-F895-09B2-DBA9-A018480D3C67}"/>
              </a:ext>
            </a:extLst>
          </p:cNvPr>
          <p:cNvCxnSpPr>
            <a:cxnSpLocks/>
            <a:stCxn id="26" idx="2"/>
            <a:endCxn id="10" idx="6"/>
          </p:cNvCxnSpPr>
          <p:nvPr/>
        </p:nvCxnSpPr>
        <p:spPr>
          <a:xfrm flipH="1" flipV="1">
            <a:off x="10479573" y="3949154"/>
            <a:ext cx="485197" cy="2266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Oval 27">
            <a:extLst>
              <a:ext uri="{FF2B5EF4-FFF2-40B4-BE49-F238E27FC236}">
                <a16:creationId xmlns:a16="http://schemas.microsoft.com/office/drawing/2014/main" id="{2F55ECF4-8234-BA4F-5771-92148B610206}"/>
              </a:ext>
            </a:extLst>
          </p:cNvPr>
          <p:cNvSpPr/>
          <p:nvPr/>
        </p:nvSpPr>
        <p:spPr>
          <a:xfrm rot="1599645">
            <a:off x="8250406" y="465585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9" name="Straight Arrow Connector 28">
            <a:extLst>
              <a:ext uri="{FF2B5EF4-FFF2-40B4-BE49-F238E27FC236}">
                <a16:creationId xmlns:a16="http://schemas.microsoft.com/office/drawing/2014/main" id="{8E9A9AB8-D49E-DEE7-C5DF-8074C95FE9CB}"/>
              </a:ext>
            </a:extLst>
          </p:cNvPr>
          <p:cNvCxnSpPr>
            <a:cxnSpLocks/>
            <a:stCxn id="28" idx="0"/>
            <a:endCxn id="9" idx="4"/>
          </p:cNvCxnSpPr>
          <p:nvPr/>
        </p:nvCxnSpPr>
        <p:spPr>
          <a:xfrm flipV="1">
            <a:off x="8432943" y="4030279"/>
            <a:ext cx="133670" cy="6389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8027028F-5C63-15E6-4FBE-8467BBD6F943}"/>
              </a:ext>
            </a:extLst>
          </p:cNvPr>
          <p:cNvSpPr txBox="1"/>
          <p:nvPr/>
        </p:nvSpPr>
        <p:spPr>
          <a:xfrm rot="370206">
            <a:off x="9358031" y="2637976"/>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1</a:t>
            </a:r>
          </a:p>
        </p:txBody>
      </p:sp>
      <p:sp>
        <p:nvSpPr>
          <p:cNvPr id="31" name="TextBox 30">
            <a:extLst>
              <a:ext uri="{FF2B5EF4-FFF2-40B4-BE49-F238E27FC236}">
                <a16:creationId xmlns:a16="http://schemas.microsoft.com/office/drawing/2014/main" id="{6C91D234-41BD-0018-4F63-B2ED70ED2541}"/>
              </a:ext>
            </a:extLst>
          </p:cNvPr>
          <p:cNvSpPr txBox="1"/>
          <p:nvPr/>
        </p:nvSpPr>
        <p:spPr>
          <a:xfrm>
            <a:off x="7874227" y="3491177"/>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2</a:t>
            </a:r>
          </a:p>
        </p:txBody>
      </p:sp>
      <p:sp>
        <p:nvSpPr>
          <p:cNvPr id="32" name="TextBox 31">
            <a:extLst>
              <a:ext uri="{FF2B5EF4-FFF2-40B4-BE49-F238E27FC236}">
                <a16:creationId xmlns:a16="http://schemas.microsoft.com/office/drawing/2014/main" id="{A381DF10-5BD5-566C-435F-0D0BC9CE8FAC}"/>
              </a:ext>
            </a:extLst>
          </p:cNvPr>
          <p:cNvSpPr txBox="1"/>
          <p:nvPr/>
        </p:nvSpPr>
        <p:spPr>
          <a:xfrm>
            <a:off x="10158154" y="3535600"/>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3</a:t>
            </a:r>
          </a:p>
        </p:txBody>
      </p:sp>
    </p:spTree>
    <p:extLst>
      <p:ext uri="{BB962C8B-B14F-4D97-AF65-F5344CB8AC3E}">
        <p14:creationId xmlns:p14="http://schemas.microsoft.com/office/powerpoint/2010/main" val="288121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21DA4-050C-B34A-49BA-6F995AFAD4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927461-FAD1-BA41-12E8-E6E710E4478D}"/>
              </a:ext>
            </a:extLst>
          </p:cNvPr>
          <p:cNvSpPr>
            <a:spLocks noGrp="1"/>
          </p:cNvSpPr>
          <p:nvPr>
            <p:ph type="title"/>
          </p:nvPr>
        </p:nvSpPr>
        <p:spPr/>
        <p:txBody>
          <a:bodyPr/>
          <a:lstStyle/>
          <a:p>
            <a:r>
              <a:rPr lang="en-GB" dirty="0"/>
              <a:t>Motivation</a:t>
            </a:r>
            <a:r>
              <a:rPr lang="en-GB" sz="4400" dirty="0"/>
              <a:t> &amp; </a:t>
            </a:r>
            <a:r>
              <a:rPr lang="en-GB" dirty="0"/>
              <a:t>Objectives</a:t>
            </a:r>
            <a:r>
              <a:rPr lang="en-GB" sz="4400" dirty="0"/>
              <a:t> &amp; </a:t>
            </a:r>
            <a:r>
              <a:rPr lang="en-GB" sz="4400" b="1" u="sng" dirty="0"/>
              <a:t>Contributions</a:t>
            </a:r>
          </a:p>
        </p:txBody>
      </p:sp>
      <p:sp>
        <p:nvSpPr>
          <p:cNvPr id="3" name="Content Placeholder 2">
            <a:extLst>
              <a:ext uri="{FF2B5EF4-FFF2-40B4-BE49-F238E27FC236}">
                <a16:creationId xmlns:a16="http://schemas.microsoft.com/office/drawing/2014/main" id="{B6036291-A279-D03E-239C-09B7F76BDA38}"/>
              </a:ext>
            </a:extLst>
          </p:cNvPr>
          <p:cNvSpPr>
            <a:spLocks noGrp="1"/>
          </p:cNvSpPr>
          <p:nvPr>
            <p:ph idx="1"/>
          </p:nvPr>
        </p:nvSpPr>
        <p:spPr>
          <a:xfrm>
            <a:off x="838200" y="1825625"/>
            <a:ext cx="6519530" cy="4351338"/>
          </a:xfrm>
        </p:spPr>
        <p:txBody>
          <a:bodyPr>
            <a:normAutofit fontScale="70000" lnSpcReduction="20000"/>
          </a:bodyPr>
          <a:lstStyle/>
          <a:p>
            <a:pPr marL="0" indent="0" algn="l">
              <a:buNone/>
            </a:pPr>
            <a:r>
              <a:rPr lang="en-AU" sz="2600" dirty="0">
                <a:solidFill>
                  <a:srgbClr val="000000"/>
                </a:solidFill>
              </a:rPr>
              <a:t>Our contributions are four-fold:</a:t>
            </a:r>
          </a:p>
          <a:p>
            <a:pPr algn="l">
              <a:buFont typeface="+mj-lt"/>
              <a:buAutoNum type="arabicPeriod"/>
            </a:pPr>
            <a:r>
              <a:rPr lang="en-AU" sz="2600" dirty="0">
                <a:solidFill>
                  <a:srgbClr val="000000"/>
                </a:solidFill>
              </a:rPr>
              <a:t>A novel GCN-based CF model leveraging similarity matrices as the primary graph structure:</a:t>
            </a:r>
            <a:br>
              <a:rPr lang="en-AU" sz="2600" dirty="0">
                <a:solidFill>
                  <a:srgbClr val="000000"/>
                </a:solidFill>
              </a:rPr>
            </a:br>
            <a:r>
              <a:rPr lang="en-AU" sz="2600" dirty="0">
                <a:solidFill>
                  <a:srgbClr val="000000"/>
                </a:solidFill>
              </a:rPr>
              <a:t>This approach departs from the traditional bipartite graph structure, enabling a more flexible and effective way to model user-item relationships.</a:t>
            </a:r>
          </a:p>
          <a:p>
            <a:pPr algn="l">
              <a:buFont typeface="+mj-lt"/>
              <a:buAutoNum type="arabicPeriod"/>
            </a:pPr>
            <a:r>
              <a:rPr lang="en-AU" sz="2600" dirty="0">
                <a:solidFill>
                  <a:srgbClr val="000000"/>
                </a:solidFill>
              </a:rPr>
              <a:t>Versatility in addressing multiple recommendation paradigms:</a:t>
            </a:r>
            <a:br>
              <a:rPr lang="en-AU" sz="2600" dirty="0">
                <a:solidFill>
                  <a:srgbClr val="000000"/>
                </a:solidFill>
              </a:rPr>
            </a:br>
            <a:r>
              <a:rPr lang="en-AU" sz="2600" dirty="0">
                <a:solidFill>
                  <a:srgbClr val="000000"/>
                </a:solidFill>
              </a:rPr>
              <a:t>The proposed model can be applied to collaborative filtering, content-based filtering, or hybrid approaches. This flexibility helps address challenges like cold-start and data sparsity issues more effectively.</a:t>
            </a:r>
          </a:p>
          <a:p>
            <a:pPr algn="l">
              <a:buFont typeface="+mj-lt"/>
              <a:buAutoNum type="arabicPeriod"/>
            </a:pPr>
            <a:r>
              <a:rPr lang="en-AU" sz="2600" dirty="0">
                <a:solidFill>
                  <a:srgbClr val="000000"/>
                </a:solidFill>
              </a:rPr>
              <a:t>Practicality and simplicity:</a:t>
            </a:r>
            <a:br>
              <a:rPr lang="en-AU" sz="2600" dirty="0">
                <a:solidFill>
                  <a:srgbClr val="000000"/>
                </a:solidFill>
              </a:rPr>
            </a:br>
            <a:r>
              <a:rPr lang="en-AU" sz="2600" dirty="0">
                <a:solidFill>
                  <a:srgbClr val="000000"/>
                </a:solidFill>
              </a:rPr>
              <a:t>The model is lightweight, requiring minimal data preprocessing and computational complexity, making it highly viable for real-world applications.</a:t>
            </a:r>
          </a:p>
          <a:p>
            <a:pPr algn="l">
              <a:buFont typeface="+mj-lt"/>
              <a:buAutoNum type="arabicPeriod"/>
            </a:pPr>
            <a:r>
              <a:rPr lang="en-AU" sz="2600" dirty="0">
                <a:solidFill>
                  <a:srgbClr val="000000"/>
                </a:solidFill>
              </a:rPr>
              <a:t>Experimental results demonstrate that our model outperforms existing GCN-based models that rely on bipartite graph structures, showcasing its superior performance and robustness.</a:t>
            </a:r>
          </a:p>
        </p:txBody>
      </p:sp>
      <p:sp>
        <p:nvSpPr>
          <p:cNvPr id="4" name="Oval 3">
            <a:extLst>
              <a:ext uri="{FF2B5EF4-FFF2-40B4-BE49-F238E27FC236}">
                <a16:creationId xmlns:a16="http://schemas.microsoft.com/office/drawing/2014/main" id="{42C369C8-5DAB-80EE-E070-9201D2BAE028}"/>
              </a:ext>
            </a:extLst>
          </p:cNvPr>
          <p:cNvSpPr>
            <a:spLocks/>
          </p:cNvSpPr>
          <p:nvPr/>
        </p:nvSpPr>
        <p:spPr>
          <a:xfrm>
            <a:off x="7917185" y="2495078"/>
            <a:ext cx="3233453" cy="1867844"/>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5C59E48C-7E0D-395F-3EDC-B5C18600BD0F}"/>
              </a:ext>
            </a:extLst>
          </p:cNvPr>
          <p:cNvSpPr/>
          <p:nvPr/>
        </p:nvSpPr>
        <p:spPr>
          <a:xfrm>
            <a:off x="8358209" y="2550707"/>
            <a:ext cx="2152657" cy="1344723"/>
          </a:xfrm>
          <a:prstGeom prst="ellipse">
            <a:avLst/>
          </a:prstGeom>
          <a:solidFill>
            <a:srgbClr val="FFC000">
              <a:alpha val="30696"/>
            </a:srgbClr>
          </a:solid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b"/>
          <a:lstStyle/>
          <a:p>
            <a:pPr algn="ctr"/>
            <a:endParaRPr lang="en-GB" dirty="0">
              <a:solidFill>
                <a:srgbClr val="FF0000"/>
              </a:solidFill>
            </a:endParaRPr>
          </a:p>
        </p:txBody>
      </p:sp>
      <p:sp>
        <p:nvSpPr>
          <p:cNvPr id="6" name="Oval 5">
            <a:extLst>
              <a:ext uri="{FF2B5EF4-FFF2-40B4-BE49-F238E27FC236}">
                <a16:creationId xmlns:a16="http://schemas.microsoft.com/office/drawing/2014/main" id="{F3E2A281-5C5A-AD3C-3043-99CB11262829}"/>
              </a:ext>
            </a:extLst>
          </p:cNvPr>
          <p:cNvSpPr/>
          <p:nvPr/>
        </p:nvSpPr>
        <p:spPr>
          <a:xfrm rot="902879">
            <a:off x="9331110" y="2699705"/>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7" name="Oval 6">
            <a:extLst>
              <a:ext uri="{FF2B5EF4-FFF2-40B4-BE49-F238E27FC236}">
                <a16:creationId xmlns:a16="http://schemas.microsoft.com/office/drawing/2014/main" id="{F2D45F04-3DD6-6A12-9D32-AD58B74BD6D3}"/>
              </a:ext>
            </a:extLst>
          </p:cNvPr>
          <p:cNvSpPr/>
          <p:nvPr/>
        </p:nvSpPr>
        <p:spPr>
          <a:xfrm rot="18764734">
            <a:off x="8892850" y="3153165"/>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8" name="Oval 7">
            <a:extLst>
              <a:ext uri="{FF2B5EF4-FFF2-40B4-BE49-F238E27FC236}">
                <a16:creationId xmlns:a16="http://schemas.microsoft.com/office/drawing/2014/main" id="{4C1EA90A-6517-FC12-233E-E946F477B455}"/>
              </a:ext>
            </a:extLst>
          </p:cNvPr>
          <p:cNvSpPr/>
          <p:nvPr/>
        </p:nvSpPr>
        <p:spPr>
          <a:xfrm>
            <a:off x="9744114" y="317939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9" name="Oval 8">
            <a:extLst>
              <a:ext uri="{FF2B5EF4-FFF2-40B4-BE49-F238E27FC236}">
                <a16:creationId xmlns:a16="http://schemas.microsoft.com/office/drawing/2014/main" id="{0F3392CC-8C65-9993-7C0E-32A04588CA81}"/>
              </a:ext>
            </a:extLst>
          </p:cNvPr>
          <p:cNvSpPr/>
          <p:nvPr/>
        </p:nvSpPr>
        <p:spPr>
          <a:xfrm rot="1579273">
            <a:off x="8496482" y="3791342"/>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787" dirty="0">
                <a:solidFill>
                  <a:schemeClr val="tx1">
                    <a:lumMod val="65000"/>
                    <a:lumOff val="35000"/>
                  </a:schemeClr>
                </a:solidFill>
                <a:latin typeface="Bradley Hand" pitchFamily="2" charset="77"/>
              </a:rPr>
              <a:t>0.4</a:t>
            </a:r>
          </a:p>
        </p:txBody>
      </p:sp>
      <p:sp>
        <p:nvSpPr>
          <p:cNvPr id="10" name="Oval 9">
            <a:extLst>
              <a:ext uri="{FF2B5EF4-FFF2-40B4-BE49-F238E27FC236}">
                <a16:creationId xmlns:a16="http://schemas.microsoft.com/office/drawing/2014/main" id="{235024BD-F587-0C51-CDB8-3B3E2971BCAD}"/>
              </a:ext>
            </a:extLst>
          </p:cNvPr>
          <p:cNvSpPr/>
          <p:nvPr/>
        </p:nvSpPr>
        <p:spPr>
          <a:xfrm>
            <a:off x="10227573" y="3823154"/>
            <a:ext cx="252000" cy="252000"/>
          </a:xfrm>
          <a:prstGeom prst="ellipse">
            <a:avLst/>
          </a:prstGeom>
          <a:solidFill>
            <a:srgbClr val="D5FC79"/>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787" dirty="0">
                <a:solidFill>
                  <a:schemeClr val="tx1">
                    <a:lumMod val="65000"/>
                    <a:lumOff val="35000"/>
                  </a:schemeClr>
                </a:solidFill>
                <a:latin typeface="Bradley Hand" pitchFamily="2" charset="77"/>
              </a:rPr>
              <a:t>0.9</a:t>
            </a:r>
          </a:p>
        </p:txBody>
      </p:sp>
      <p:sp>
        <p:nvSpPr>
          <p:cNvPr id="11" name="Oval 10">
            <a:extLst>
              <a:ext uri="{FF2B5EF4-FFF2-40B4-BE49-F238E27FC236}">
                <a16:creationId xmlns:a16="http://schemas.microsoft.com/office/drawing/2014/main" id="{077C0F5E-B733-79A8-6AA3-7CA87E83A15D}"/>
              </a:ext>
            </a:extLst>
          </p:cNvPr>
          <p:cNvSpPr/>
          <p:nvPr/>
        </p:nvSpPr>
        <p:spPr>
          <a:xfrm>
            <a:off x="8011056" y="4425272"/>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sp>
        <p:nvSpPr>
          <p:cNvPr id="12" name="Oval 11">
            <a:extLst>
              <a:ext uri="{FF2B5EF4-FFF2-40B4-BE49-F238E27FC236}">
                <a16:creationId xmlns:a16="http://schemas.microsoft.com/office/drawing/2014/main" id="{A460D4DF-B0D0-1277-6831-7E14A984A4F6}"/>
              </a:ext>
            </a:extLst>
          </p:cNvPr>
          <p:cNvSpPr/>
          <p:nvPr/>
        </p:nvSpPr>
        <p:spPr>
          <a:xfrm rot="1599645">
            <a:off x="8640973" y="4664300"/>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13" name="Straight Arrow Connector 12">
            <a:extLst>
              <a:ext uri="{FF2B5EF4-FFF2-40B4-BE49-F238E27FC236}">
                <a16:creationId xmlns:a16="http://schemas.microsoft.com/office/drawing/2014/main" id="{B0E7F5D6-74DE-DB93-CC91-172D9F4598C6}"/>
              </a:ext>
            </a:extLst>
          </p:cNvPr>
          <p:cNvCxnSpPr>
            <a:cxnSpLocks/>
            <a:stCxn id="7" idx="6"/>
            <a:endCxn id="6" idx="3"/>
          </p:cNvCxnSpPr>
          <p:nvPr/>
        </p:nvCxnSpPr>
        <p:spPr>
          <a:xfrm flipV="1">
            <a:off x="9104372" y="2888613"/>
            <a:ext cx="243567" cy="2980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7866841-52AD-571A-A8FF-929AD1AA08F4}"/>
              </a:ext>
            </a:extLst>
          </p:cNvPr>
          <p:cNvCxnSpPr>
            <a:cxnSpLocks/>
            <a:stCxn id="8" idx="1"/>
          </p:cNvCxnSpPr>
          <p:nvPr/>
        </p:nvCxnSpPr>
        <p:spPr>
          <a:xfrm flipH="1" flipV="1">
            <a:off x="9546284" y="2907162"/>
            <a:ext cx="234735" cy="3091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09E3ADA-5841-21C6-727A-661E6017F85F}"/>
              </a:ext>
            </a:extLst>
          </p:cNvPr>
          <p:cNvCxnSpPr>
            <a:cxnSpLocks/>
            <a:endCxn id="7" idx="2"/>
          </p:cNvCxnSpPr>
          <p:nvPr/>
        </p:nvCxnSpPr>
        <p:spPr>
          <a:xfrm flipV="1">
            <a:off x="8676741" y="3371696"/>
            <a:ext cx="256587" cy="4365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F9E72CBA-D944-8C54-6239-A9C7621FE6D7}"/>
              </a:ext>
            </a:extLst>
          </p:cNvPr>
          <p:cNvCxnSpPr>
            <a:cxnSpLocks/>
            <a:stCxn id="11" idx="7"/>
            <a:endCxn id="9" idx="3"/>
          </p:cNvCxnSpPr>
          <p:nvPr/>
        </p:nvCxnSpPr>
        <p:spPr>
          <a:xfrm flipV="1">
            <a:off x="8226151" y="3957695"/>
            <a:ext cx="276968" cy="5044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7617903C-9C60-31BF-C1A5-F7CC8EAAE980}"/>
              </a:ext>
            </a:extLst>
          </p:cNvPr>
          <p:cNvCxnSpPr>
            <a:cxnSpLocks/>
            <a:stCxn id="12" idx="1"/>
            <a:endCxn id="9" idx="5"/>
          </p:cNvCxnSpPr>
          <p:nvPr/>
        </p:nvCxnSpPr>
        <p:spPr>
          <a:xfrm flipH="1" flipV="1">
            <a:off x="8662835" y="4036705"/>
            <a:ext cx="64493" cy="6339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34CD2CD-29A8-C55A-68C5-277717CDA4A4}"/>
              </a:ext>
            </a:extLst>
          </p:cNvPr>
          <p:cNvCxnSpPr>
            <a:cxnSpLocks/>
            <a:stCxn id="10" idx="1"/>
            <a:endCxn id="8" idx="5"/>
          </p:cNvCxnSpPr>
          <p:nvPr/>
        </p:nvCxnSpPr>
        <p:spPr>
          <a:xfrm flipH="1" flipV="1">
            <a:off x="9959209" y="3394493"/>
            <a:ext cx="305269" cy="465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F0015EEA-FA19-696B-1C17-C5023D671E9E}"/>
              </a:ext>
            </a:extLst>
          </p:cNvPr>
          <p:cNvSpPr/>
          <p:nvPr/>
        </p:nvSpPr>
        <p:spPr>
          <a:xfrm rot="21190149">
            <a:off x="10270581" y="4485584"/>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0" name="Straight Arrow Connector 19">
            <a:extLst>
              <a:ext uri="{FF2B5EF4-FFF2-40B4-BE49-F238E27FC236}">
                <a16:creationId xmlns:a16="http://schemas.microsoft.com/office/drawing/2014/main" id="{7AC43420-755E-9240-20EC-F184F5692DF6}"/>
              </a:ext>
            </a:extLst>
          </p:cNvPr>
          <p:cNvCxnSpPr>
            <a:cxnSpLocks/>
            <a:stCxn id="19" idx="0"/>
            <a:endCxn id="10" idx="4"/>
          </p:cNvCxnSpPr>
          <p:nvPr/>
        </p:nvCxnSpPr>
        <p:spPr>
          <a:xfrm flipH="1" flipV="1">
            <a:off x="10353573" y="4075154"/>
            <a:ext cx="28022" cy="411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30FE99EF-7CA9-F1CE-0786-EFBCD78699DF}"/>
              </a:ext>
            </a:extLst>
          </p:cNvPr>
          <p:cNvSpPr txBox="1"/>
          <p:nvPr/>
        </p:nvSpPr>
        <p:spPr>
          <a:xfrm>
            <a:off x="9065145" y="3411666"/>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1</a:t>
            </a:r>
          </a:p>
        </p:txBody>
      </p:sp>
      <p:sp>
        <p:nvSpPr>
          <p:cNvPr id="22" name="TextBox 21">
            <a:extLst>
              <a:ext uri="{FF2B5EF4-FFF2-40B4-BE49-F238E27FC236}">
                <a16:creationId xmlns:a16="http://schemas.microsoft.com/office/drawing/2014/main" id="{416815E3-62D6-3C35-1B7F-0FE049F601F3}"/>
              </a:ext>
            </a:extLst>
          </p:cNvPr>
          <p:cNvSpPr txBox="1"/>
          <p:nvPr/>
        </p:nvSpPr>
        <p:spPr>
          <a:xfrm>
            <a:off x="9056575" y="3990325"/>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2</a:t>
            </a:r>
          </a:p>
        </p:txBody>
      </p:sp>
      <p:sp>
        <p:nvSpPr>
          <p:cNvPr id="23" name="TextBox 22">
            <a:extLst>
              <a:ext uri="{FF2B5EF4-FFF2-40B4-BE49-F238E27FC236}">
                <a16:creationId xmlns:a16="http://schemas.microsoft.com/office/drawing/2014/main" id="{CB9CE95B-EF2E-E281-F7C2-2DD8A7F7E346}"/>
              </a:ext>
            </a:extLst>
          </p:cNvPr>
          <p:cNvSpPr txBox="1"/>
          <p:nvPr/>
        </p:nvSpPr>
        <p:spPr>
          <a:xfrm>
            <a:off x="9157502" y="4551272"/>
            <a:ext cx="845976" cy="338554"/>
          </a:xfrm>
          <a:prstGeom prst="rect">
            <a:avLst/>
          </a:prstGeom>
          <a:noFill/>
        </p:spPr>
        <p:txBody>
          <a:bodyPr wrap="square">
            <a:spAutoFit/>
          </a:bodyPr>
          <a:lstStyle/>
          <a:p>
            <a:pPr algn="ctr"/>
            <a:r>
              <a:rPr lang="en-GB" sz="1600" dirty="0">
                <a:solidFill>
                  <a:srgbClr val="FF0000"/>
                </a:solidFill>
                <a:latin typeface="Bradley Hand" pitchFamily="2" charset="77"/>
              </a:rPr>
              <a:t>l = 3</a:t>
            </a:r>
          </a:p>
        </p:txBody>
      </p:sp>
      <p:sp>
        <p:nvSpPr>
          <p:cNvPr id="24" name="Oval 23">
            <a:extLst>
              <a:ext uri="{FF2B5EF4-FFF2-40B4-BE49-F238E27FC236}">
                <a16:creationId xmlns:a16="http://schemas.microsoft.com/office/drawing/2014/main" id="{29EF200B-A957-C58B-5DBE-99DF62752FD4}"/>
              </a:ext>
            </a:extLst>
          </p:cNvPr>
          <p:cNvSpPr/>
          <p:nvPr/>
        </p:nvSpPr>
        <p:spPr>
          <a:xfrm>
            <a:off x="7653687" y="4147122"/>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5" name="Straight Arrow Connector 24">
            <a:extLst>
              <a:ext uri="{FF2B5EF4-FFF2-40B4-BE49-F238E27FC236}">
                <a16:creationId xmlns:a16="http://schemas.microsoft.com/office/drawing/2014/main" id="{75105BA8-670A-AD25-E539-B41DD79F8E8C}"/>
              </a:ext>
            </a:extLst>
          </p:cNvPr>
          <p:cNvCxnSpPr>
            <a:cxnSpLocks/>
            <a:stCxn id="24" idx="7"/>
            <a:endCxn id="9" idx="2"/>
          </p:cNvCxnSpPr>
          <p:nvPr/>
        </p:nvCxnSpPr>
        <p:spPr>
          <a:xfrm flipV="1">
            <a:off x="7868782" y="3861473"/>
            <a:ext cx="640763" cy="3225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F4DFB06D-9226-BAAC-99E8-001CA393D8DC}"/>
              </a:ext>
            </a:extLst>
          </p:cNvPr>
          <p:cNvSpPr/>
          <p:nvPr/>
        </p:nvSpPr>
        <p:spPr>
          <a:xfrm rot="1255927">
            <a:off x="10956455" y="409477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7" name="Straight Arrow Connector 26">
            <a:extLst>
              <a:ext uri="{FF2B5EF4-FFF2-40B4-BE49-F238E27FC236}">
                <a16:creationId xmlns:a16="http://schemas.microsoft.com/office/drawing/2014/main" id="{F6FE981D-BD2D-0648-CB5A-EC43C8042C7C}"/>
              </a:ext>
            </a:extLst>
          </p:cNvPr>
          <p:cNvCxnSpPr>
            <a:cxnSpLocks/>
            <a:stCxn id="26" idx="2"/>
            <a:endCxn id="10" idx="6"/>
          </p:cNvCxnSpPr>
          <p:nvPr/>
        </p:nvCxnSpPr>
        <p:spPr>
          <a:xfrm flipH="1" flipV="1">
            <a:off x="10479573" y="3949154"/>
            <a:ext cx="485197" cy="2266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Oval 27">
            <a:extLst>
              <a:ext uri="{FF2B5EF4-FFF2-40B4-BE49-F238E27FC236}">
                <a16:creationId xmlns:a16="http://schemas.microsoft.com/office/drawing/2014/main" id="{73782CCA-6413-CA75-F9B3-7489535CE000}"/>
              </a:ext>
            </a:extLst>
          </p:cNvPr>
          <p:cNvSpPr/>
          <p:nvPr/>
        </p:nvSpPr>
        <p:spPr>
          <a:xfrm rot="1599645">
            <a:off x="8250406" y="4655858"/>
            <a:ext cx="252000" cy="252000"/>
          </a:xfrm>
          <a:prstGeom prst="ellipse">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787">
              <a:solidFill>
                <a:schemeClr val="tx1">
                  <a:lumMod val="65000"/>
                  <a:lumOff val="35000"/>
                </a:schemeClr>
              </a:solidFill>
              <a:latin typeface="Bradley Hand" pitchFamily="2" charset="77"/>
            </a:endParaRPr>
          </a:p>
        </p:txBody>
      </p:sp>
      <p:cxnSp>
        <p:nvCxnSpPr>
          <p:cNvPr id="29" name="Straight Arrow Connector 28">
            <a:extLst>
              <a:ext uri="{FF2B5EF4-FFF2-40B4-BE49-F238E27FC236}">
                <a16:creationId xmlns:a16="http://schemas.microsoft.com/office/drawing/2014/main" id="{98AAC66A-F799-9995-F12F-EB067DF6E74E}"/>
              </a:ext>
            </a:extLst>
          </p:cNvPr>
          <p:cNvCxnSpPr>
            <a:cxnSpLocks/>
            <a:stCxn id="28" idx="0"/>
            <a:endCxn id="9" idx="4"/>
          </p:cNvCxnSpPr>
          <p:nvPr/>
        </p:nvCxnSpPr>
        <p:spPr>
          <a:xfrm flipV="1">
            <a:off x="8432943" y="4030279"/>
            <a:ext cx="133670" cy="6389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E7BB527B-8D31-8DE3-7B49-6DB7CC51E4A0}"/>
              </a:ext>
            </a:extLst>
          </p:cNvPr>
          <p:cNvSpPr txBox="1"/>
          <p:nvPr/>
        </p:nvSpPr>
        <p:spPr>
          <a:xfrm rot="370206">
            <a:off x="9358031" y="2637976"/>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1</a:t>
            </a:r>
          </a:p>
        </p:txBody>
      </p:sp>
      <p:sp>
        <p:nvSpPr>
          <p:cNvPr id="31" name="TextBox 30">
            <a:extLst>
              <a:ext uri="{FF2B5EF4-FFF2-40B4-BE49-F238E27FC236}">
                <a16:creationId xmlns:a16="http://schemas.microsoft.com/office/drawing/2014/main" id="{5DF549C3-B4C1-DD80-DC75-F57240761317}"/>
              </a:ext>
            </a:extLst>
          </p:cNvPr>
          <p:cNvSpPr txBox="1"/>
          <p:nvPr/>
        </p:nvSpPr>
        <p:spPr>
          <a:xfrm>
            <a:off x="7874227" y="3491177"/>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2</a:t>
            </a:r>
          </a:p>
        </p:txBody>
      </p:sp>
      <p:sp>
        <p:nvSpPr>
          <p:cNvPr id="32" name="TextBox 31">
            <a:extLst>
              <a:ext uri="{FF2B5EF4-FFF2-40B4-BE49-F238E27FC236}">
                <a16:creationId xmlns:a16="http://schemas.microsoft.com/office/drawing/2014/main" id="{72633C5C-DE2D-69EF-DF25-65420F5EF873}"/>
              </a:ext>
            </a:extLst>
          </p:cNvPr>
          <p:cNvSpPr txBox="1"/>
          <p:nvPr/>
        </p:nvSpPr>
        <p:spPr>
          <a:xfrm>
            <a:off x="10158154" y="3535600"/>
            <a:ext cx="845976" cy="338554"/>
          </a:xfrm>
          <a:prstGeom prst="rect">
            <a:avLst/>
          </a:prstGeom>
          <a:noFill/>
        </p:spPr>
        <p:txBody>
          <a:bodyPr wrap="square">
            <a:spAutoFit/>
          </a:bodyPr>
          <a:lstStyle/>
          <a:p>
            <a:pPr algn="ctr"/>
            <a:r>
              <a:rPr lang="en-GB" sz="1600" dirty="0">
                <a:solidFill>
                  <a:schemeClr val="tx2">
                    <a:lumMod val="75000"/>
                    <a:lumOff val="25000"/>
                  </a:schemeClr>
                </a:solidFill>
                <a:latin typeface="Bradley Hand" pitchFamily="2" charset="77"/>
              </a:rPr>
              <a:t>u</a:t>
            </a:r>
            <a:r>
              <a:rPr lang="en-GB" sz="1600" baseline="-25000" dirty="0">
                <a:solidFill>
                  <a:schemeClr val="tx2">
                    <a:lumMod val="75000"/>
                    <a:lumOff val="25000"/>
                  </a:schemeClr>
                </a:solidFill>
                <a:latin typeface="Bradley Hand" pitchFamily="2" charset="77"/>
              </a:rPr>
              <a:t>3</a:t>
            </a:r>
          </a:p>
        </p:txBody>
      </p:sp>
    </p:spTree>
    <p:extLst>
      <p:ext uri="{BB962C8B-B14F-4D97-AF65-F5344CB8AC3E}">
        <p14:creationId xmlns:p14="http://schemas.microsoft.com/office/powerpoint/2010/main" val="1026540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2028A-C555-DE15-90F1-583CDE644EDA}"/>
              </a:ext>
            </a:extLst>
          </p:cNvPr>
          <p:cNvSpPr>
            <a:spLocks noGrp="1"/>
          </p:cNvSpPr>
          <p:nvPr>
            <p:ph type="title"/>
          </p:nvPr>
        </p:nvSpPr>
        <p:spPr/>
        <p:txBody>
          <a:bodyPr/>
          <a:lstStyle/>
          <a:p>
            <a:r>
              <a:rPr lang="en-GB" dirty="0"/>
              <a:t>Related works</a:t>
            </a:r>
          </a:p>
        </p:txBody>
      </p:sp>
      <p:sp>
        <p:nvSpPr>
          <p:cNvPr id="3" name="Content Placeholder 2">
            <a:extLst>
              <a:ext uri="{FF2B5EF4-FFF2-40B4-BE49-F238E27FC236}">
                <a16:creationId xmlns:a16="http://schemas.microsoft.com/office/drawing/2014/main" id="{97550CAC-64D8-4885-1973-B3CD09533BC5}"/>
              </a:ext>
            </a:extLst>
          </p:cNvPr>
          <p:cNvSpPr>
            <a:spLocks noGrp="1"/>
          </p:cNvSpPr>
          <p:nvPr>
            <p:ph idx="1"/>
          </p:nvPr>
        </p:nvSpPr>
        <p:spPr/>
        <p:txBody>
          <a:bodyPr/>
          <a:lstStyle/>
          <a:p>
            <a:r>
              <a:rPr lang="en-AU" b="1" i="0" u="none" strike="noStrike" dirty="0">
                <a:solidFill>
                  <a:srgbClr val="212121"/>
                </a:solidFill>
                <a:effectLst/>
                <a:latin typeface="Merriweather" pitchFamily="2" charset="77"/>
              </a:rPr>
              <a:t>Node similarity-based graph convolution for link prediction in biological networks (https://</a:t>
            </a:r>
            <a:r>
              <a:rPr lang="en-AU" b="1" i="0" u="none" strike="noStrike" dirty="0" err="1">
                <a:solidFill>
                  <a:srgbClr val="212121"/>
                </a:solidFill>
                <a:effectLst/>
                <a:latin typeface="Merriweather" pitchFamily="2" charset="77"/>
              </a:rPr>
              <a:t>pubmed.ncbi.nlm.nih.gov</a:t>
            </a:r>
            <a:r>
              <a:rPr lang="en-AU" b="1" i="0" u="none" strike="noStrike" dirty="0">
                <a:solidFill>
                  <a:srgbClr val="212121"/>
                </a:solidFill>
                <a:effectLst/>
                <a:latin typeface="Merriweather" pitchFamily="2" charset="77"/>
              </a:rPr>
              <a:t>/34152393/)</a:t>
            </a:r>
            <a:endParaRPr lang="en-AU" b="0" i="0" u="none" strike="noStrike" dirty="0">
              <a:solidFill>
                <a:srgbClr val="212121"/>
              </a:solidFill>
              <a:effectLst/>
              <a:latin typeface="BlinkMacSystemFont"/>
            </a:endParaRPr>
          </a:p>
          <a:p>
            <a:pPr lvl="1"/>
            <a:r>
              <a:rPr lang="en-AU" b="0" i="0" u="none" strike="noStrike" dirty="0">
                <a:solidFill>
                  <a:srgbClr val="212121"/>
                </a:solidFill>
                <a:effectLst/>
                <a:latin typeface="BlinkMacSystemFont"/>
              </a:rPr>
              <a:t>Capitalizing on the rich literature on unsupervised link prediction, we propose using node similarity-based convolution matrices in GCNs to compute node embeddings for link prediction. We consider eight representative node-similarity measures (Common </a:t>
            </a:r>
            <a:r>
              <a:rPr lang="en-AU" b="0" i="0" u="none" strike="noStrike" dirty="0" err="1">
                <a:solidFill>
                  <a:srgbClr val="212121"/>
                </a:solidFill>
                <a:effectLst/>
                <a:latin typeface="BlinkMacSystemFont"/>
              </a:rPr>
              <a:t>Neighbors</a:t>
            </a:r>
            <a:r>
              <a:rPr lang="en-AU" b="0" i="0" u="none" strike="noStrike" dirty="0">
                <a:solidFill>
                  <a:srgbClr val="212121"/>
                </a:solidFill>
                <a:effectLst/>
                <a:latin typeface="BlinkMacSystemFont"/>
              </a:rPr>
              <a:t>, Jaccard Index, Adamic-Adar, Resource Allocation, Hub- Depressed Index, Hub-Promoted Index, Sorenson Index and Salton Index) for this purpose. </a:t>
            </a:r>
            <a:endParaRPr lang="en-GB" dirty="0"/>
          </a:p>
        </p:txBody>
      </p:sp>
    </p:spTree>
    <p:extLst>
      <p:ext uri="{BB962C8B-B14F-4D97-AF65-F5344CB8AC3E}">
        <p14:creationId xmlns:p14="http://schemas.microsoft.com/office/powerpoint/2010/main" val="2316889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2072</TotalTime>
  <Words>3411</Words>
  <Application>Microsoft Macintosh PowerPoint</Application>
  <PresentationFormat>Widescreen</PresentationFormat>
  <Paragraphs>1317</Paragraphs>
  <Slides>23</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-webkit-standard</vt:lpstr>
      <vt:lpstr>Aptos</vt:lpstr>
      <vt:lpstr>Aptos Display</vt:lpstr>
      <vt:lpstr>Arial</vt:lpstr>
      <vt:lpstr>BlinkMacSystemFont</vt:lpstr>
      <vt:lpstr>Bradley Hand</vt:lpstr>
      <vt:lpstr>Cambria Math</vt:lpstr>
      <vt:lpstr>Merriweather</vt:lpstr>
      <vt:lpstr>Office Theme</vt:lpstr>
      <vt:lpstr>HyperGCN</vt:lpstr>
      <vt:lpstr>Agenda</vt:lpstr>
      <vt:lpstr>Agenda</vt:lpstr>
      <vt:lpstr>Motivation &amp; Objectives &amp; Contributions</vt:lpstr>
      <vt:lpstr>Motivation &amp; Objectives &amp; Contributions</vt:lpstr>
      <vt:lpstr>Motivation &amp; Objectives &amp; Contributions</vt:lpstr>
      <vt:lpstr>Motivation &amp; Objectives &amp; Contributions</vt:lpstr>
      <vt:lpstr>Motivation &amp; Objectives &amp; Contributions</vt:lpstr>
      <vt:lpstr>Related works</vt:lpstr>
      <vt:lpstr>Agenda</vt:lpstr>
      <vt:lpstr>Motivation (II)</vt:lpstr>
      <vt:lpstr>Motivation (II)</vt:lpstr>
      <vt:lpstr>Motivation (II)</vt:lpstr>
      <vt:lpstr>HyperGCN in brief</vt:lpstr>
      <vt:lpstr>Some initial experimental results.</vt:lpstr>
      <vt:lpstr>PowerPoint Presentation</vt:lpstr>
      <vt:lpstr>Dataset stats for experiments</vt:lpstr>
      <vt:lpstr>PowerPoint Presentation</vt:lpstr>
      <vt:lpstr>PowerPoint Presentation</vt:lpstr>
      <vt:lpstr>PowerPoint Presentation</vt:lpstr>
      <vt:lpstr>Steps</vt:lpstr>
      <vt:lpstr>Loading the data</vt:lpstr>
      <vt:lpstr>Baselines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Tseesuren Batsuuri</dc:creator>
  <cp:lastModifiedBy>Tseesuren Batsuuri</cp:lastModifiedBy>
  <cp:revision>220</cp:revision>
  <dcterms:created xsi:type="dcterms:W3CDTF">2024-08-30T02:42:35Z</dcterms:created>
  <dcterms:modified xsi:type="dcterms:W3CDTF">2024-11-19T02:03:18Z</dcterms:modified>
</cp:coreProperties>
</file>