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717" r:id="rId3"/>
    <p:sldId id="718" r:id="rId4"/>
    <p:sldId id="722" r:id="rId5"/>
    <p:sldId id="719" r:id="rId6"/>
    <p:sldId id="716" r:id="rId7"/>
    <p:sldId id="721" r:id="rId8"/>
    <p:sldId id="678" r:id="rId9"/>
    <p:sldId id="259" r:id="rId10"/>
    <p:sldId id="675" r:id="rId11"/>
    <p:sldId id="677" r:id="rId12"/>
    <p:sldId id="676" r:id="rId13"/>
    <p:sldId id="257" r:id="rId14"/>
    <p:sldId id="258" r:id="rId15"/>
    <p:sldId id="7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77528"/>
  </p:normalViewPr>
  <p:slideViewPr>
    <p:cSldViewPr snapToGrid="0">
      <p:cViewPr varScale="1">
        <p:scale>
          <a:sx n="120" d="100"/>
          <a:sy n="120" d="100"/>
        </p:scale>
        <p:origin x="2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its essence, collaborative filtering is based on idea of finding similar users or items to do recommendation. However, in GCN-based collaborative filtering, this is implicitly done. GCN uses high level structural information in user-item bi-partite graph.</a:t>
            </a:r>
          </a:p>
          <a:p>
            <a:r>
              <a:rPr lang="en-GB" dirty="0"/>
              <a:t>We argue that this is suboptimal. Because this bi-partite graph can contain similar users or unsimilar users. Only one interaction could have an impact for user or item representation.</a:t>
            </a:r>
          </a:p>
          <a:p>
            <a:endParaRPr lang="en-GB" dirty="0"/>
          </a:p>
          <a:p>
            <a:r>
              <a:rPr lang="en-GB" dirty="0"/>
              <a:t> so instead of using bi-partite graph, we use similarity graph which explicitly models user-user and item-item similarities. In addition, compared to traditional model where either user-user or item-item is used and at shallow level, in our proposed model we use both user-user and item-item similarities to find representations of users and items and even with deeper layers. Figure 1 illustrated our idea. As it shows, users (items) can be represented by its similar users (or item) as we calculated k nearest neighbours.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3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E04C-8AA7-500E-4EEB-173DAF869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48D34-EDC5-7622-9DB5-CDDD6D96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39D97-8CE5-B78C-6A4E-01DFE853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In essence, collaborative filtering is based on the idea of recommending items by finding similar users or items. However, in GCN-based collaborative filtering, this is done implicitly. GCN utilizes high-level structural information from the user-item bipartite graph to learn users and items.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We argue that this approach is suboptimal. The bipartite graph may include users with very different preferences who interacted with the same item. A single interaction can disproportionately affect the learned representations of users or items.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Consider Figure 1, which illustrates a bipartite graph example. Here, user u1u1​ interacts with two items. In the first layer of GCN, u1u1​'s representation is updated based on these two items. In the second layer, each item is represented by user 2 and user 3, respectively. Now, let's assume that user 2 has interacted with many items, while user 3 has interacted with fewer items. In deeper layers of the GCN, user 2's influence on u1u1​'s representation grows stronger due to more interactions and message passing. However, in terms of similarity, user 3 may have a much higher similarity score to u1u1​than user 2. This discrepancy shows how relying solely on the interaction data in the bipartite graph can be suboptimal, as it may not fully capture user or item similarities.</a:t>
            </a:r>
          </a:p>
          <a:p>
            <a:endParaRPr lang="en-GB" dirty="0"/>
          </a:p>
          <a:p>
            <a:r>
              <a:rPr lang="en-GB" dirty="0"/>
              <a:t> so instead of using bi-partite graph, we use similarity graph which explicitly models user-user and item-item similarities. In addition, compared to traditional model where either user-user or item-item is used and at shallow level, in our proposed model we use both user-user and item-item similarities to find representations of users and items and even with deeper layers. Figure 1 illustrated our idea. As it shows, users (items) can be represented by its similar users (or item) as we calculated k nearest neighbours.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6551-FFD6-E59C-3192-DD11AF16A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7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KNN based GCN, users (or items) are learned by aggregating its top-k nearest neighbours through multiple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9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096D-8BFA-690D-5710-F6B8D78A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EF13-AD9C-91E2-4736-4B4181E7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E357B-0EBA-9487-6E33-5695511A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BD26-9110-D496-0776-F97E5BAC2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4659415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3289481" y="5403599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how today it works for bipartite graph based GCN.</a:t>
            </a:r>
          </a:p>
        </p:txBody>
      </p:sp>
    </p:spTree>
    <p:extLst>
      <p:ext uri="{BB962C8B-B14F-4D97-AF65-F5344CB8AC3E}">
        <p14:creationId xmlns:p14="http://schemas.microsoft.com/office/powerpoint/2010/main" val="40818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3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735388" y="4659415"/>
            <a:ext cx="90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src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654071" y="5526338"/>
            <a:ext cx="1124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Today all GCN that use bi-partite graph generate adjacency matrix by filling 0 for src to src and dest to dest parts.</a:t>
            </a:r>
          </a:p>
          <a:p>
            <a:endParaRPr lang="en-GB" dirty="0"/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Cons: </a:t>
            </a:r>
            <a:r>
              <a:rPr lang="en-GB" b="1" dirty="0">
                <a:solidFill>
                  <a:srgbClr val="FF0000"/>
                </a:solidFill>
              </a:rPr>
              <a:t>(I) inherently transductive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</a:rPr>
              <a:t>(II) </a:t>
            </a:r>
            <a:r>
              <a:rPr lang="en-AU" b="1" dirty="0">
                <a:solidFill>
                  <a:srgbClr val="FF0000"/>
                </a:solidFill>
              </a:rPr>
              <a:t>Susceptible</a:t>
            </a:r>
            <a:r>
              <a:rPr lang="en-GB" b="1" dirty="0">
                <a:solidFill>
                  <a:srgbClr val="FF0000"/>
                </a:solidFill>
              </a:rPr>
              <a:t> to data sparsity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5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2987093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3330347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2991439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3334693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148173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18726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5683-0B44-9E1B-85D1-8C9E43E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B106-BAD1-82FD-B501-4074432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Split data to train &amp; test (validation &amp; test)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message passing edge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metrics</a:t>
            </a:r>
          </a:p>
        </p:txBody>
      </p:sp>
    </p:spTree>
    <p:extLst>
      <p:ext uri="{BB962C8B-B14F-4D97-AF65-F5344CB8AC3E}">
        <p14:creationId xmlns:p14="http://schemas.microsoft.com/office/powerpoint/2010/main" val="245622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6706-71BA-0E9B-9919-4E65DD26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6146-80F5-6C5E-C160-938430E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25967" cy="4351338"/>
          </a:xfrm>
        </p:spPr>
        <p:txBody>
          <a:bodyPr>
            <a:normAutofit/>
          </a:bodyPr>
          <a:lstStyle/>
          <a:p>
            <a:r>
              <a:rPr lang="en-GB" sz="1400" dirty="0"/>
              <a:t>Step 1: Load interaction log</a:t>
            </a:r>
          </a:p>
          <a:p>
            <a:r>
              <a:rPr lang="en-GB" sz="1400" dirty="0"/>
              <a:t>Step 2: Create User (U) &amp; Item (I) interaction matrix</a:t>
            </a:r>
          </a:p>
          <a:p>
            <a:r>
              <a:rPr lang="en-GB" sz="1400" dirty="0"/>
              <a:t>Step 3: Create UU and II similarity matrix</a:t>
            </a:r>
          </a:p>
          <a:p>
            <a:r>
              <a:rPr lang="en-GB" sz="1400" dirty="0"/>
              <a:t>Step 4: Create UU + II = Adjacency Matrix (AM)</a:t>
            </a:r>
          </a:p>
          <a:p>
            <a:r>
              <a:rPr lang="en-GB" sz="1400" dirty="0"/>
              <a:t>Step 4: Model training using the AM</a:t>
            </a:r>
          </a:p>
          <a:p>
            <a:r>
              <a:rPr lang="en-GB" sz="1400" dirty="0"/>
              <a:t>Step 5: Testing the model on the test data</a:t>
            </a:r>
          </a:p>
          <a:p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74DC-30A4-97A6-0C10-EF972B8FCC94}"/>
              </a:ext>
            </a:extLst>
          </p:cNvPr>
          <p:cNvSpPr txBox="1"/>
          <p:nvPr/>
        </p:nvSpPr>
        <p:spPr>
          <a:xfrm>
            <a:off x="6001408" y="2393184"/>
            <a:ext cx="4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user_id	item_id	rating	timestamp</a:t>
            </a:r>
          </a:p>
          <a:p>
            <a:pPr algn="r"/>
            <a:r>
              <a:rPr lang="en-GB" dirty="0"/>
              <a:t>0	1	4	89898898</a:t>
            </a:r>
          </a:p>
          <a:p>
            <a:pPr algn="r"/>
            <a:r>
              <a:rPr lang="en-GB" dirty="0"/>
              <a:t>0	2	5	90909099</a:t>
            </a:r>
          </a:p>
          <a:p>
            <a:pPr algn="r"/>
            <a:r>
              <a:rPr lang="en-GB" dirty="0"/>
              <a:t>1	1	3	90909090</a:t>
            </a:r>
          </a:p>
          <a:p>
            <a:pPr algn="r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138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5A45-7C39-99A8-D5AE-31D453A2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BC77-9D5D-E4DC-6A7D-ABC09C31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ItemKNN</a:t>
            </a:r>
            <a:endParaRPr lang="en-GB" dirty="0"/>
          </a:p>
          <a:p>
            <a:r>
              <a:rPr lang="en-AU" dirty="0"/>
              <a:t>Mult-VAE </a:t>
            </a:r>
          </a:p>
          <a:p>
            <a:r>
              <a:rPr lang="en-GB" dirty="0"/>
              <a:t>GCMC</a:t>
            </a:r>
          </a:p>
          <a:p>
            <a:r>
              <a:rPr lang="en-GB" dirty="0"/>
              <a:t>NGCF</a:t>
            </a:r>
          </a:p>
          <a:p>
            <a:r>
              <a:rPr lang="en-GB" dirty="0"/>
              <a:t>LightGCN</a:t>
            </a:r>
          </a:p>
          <a:p>
            <a:r>
              <a:rPr lang="en-GB" dirty="0"/>
              <a:t>SGL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687-E891-F0C2-4746-240AF3F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AF0-AFC6-F512-CE45-73D9E71B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Collaborative filtering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relies on identifying similar users and items to make predictions. Traditionally, there are two primary approaches: user-based CF and item-based CF.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Recently,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Convolutional Networks (GCNs)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have emerged as a key model for collaborative filtering. However, GCN-based CF does not explicitly model user-user or item-item similarities. Instead, it primarily leverages the user-item interaction graph as the core structure.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We argue that this approach leads to suboptimal performance. Therefore, in this work, we propose constructing explicit user-user and item-item graphs based on similarity scores to enhance the model's predictive power.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6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F14A5ABD-9E8E-F6C1-7A4C-091B734C9862}"/>
              </a:ext>
            </a:extLst>
          </p:cNvPr>
          <p:cNvSpPr>
            <a:spLocks/>
          </p:cNvSpPr>
          <p:nvPr/>
        </p:nvSpPr>
        <p:spPr>
          <a:xfrm>
            <a:off x="1380931" y="182246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AD19B-AB85-6301-E77B-6266CBB7F69D}"/>
              </a:ext>
            </a:extLst>
          </p:cNvPr>
          <p:cNvSpPr/>
          <p:nvPr/>
        </p:nvSpPr>
        <p:spPr>
          <a:xfrm>
            <a:off x="1989305" y="187809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CFD75A-4A07-681F-BED1-98A74F174B69}"/>
              </a:ext>
            </a:extLst>
          </p:cNvPr>
          <p:cNvSpPr/>
          <p:nvPr/>
        </p:nvSpPr>
        <p:spPr>
          <a:xfrm>
            <a:off x="2962206" y="20270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D72C09-B4EC-BA76-0C97-D962E661E634}"/>
              </a:ext>
            </a:extLst>
          </p:cNvPr>
          <p:cNvSpPr/>
          <p:nvPr/>
        </p:nvSpPr>
        <p:spPr>
          <a:xfrm rot="20562504">
            <a:off x="2396356" y="272510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F7FDA5-B0AE-D4B1-4309-295C468BD9F5}"/>
              </a:ext>
            </a:extLst>
          </p:cNvPr>
          <p:cNvSpPr/>
          <p:nvPr/>
        </p:nvSpPr>
        <p:spPr>
          <a:xfrm>
            <a:off x="2979489" y="282253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E61408-9ED3-6FA2-FB97-5B4C8C968334}"/>
              </a:ext>
            </a:extLst>
          </p:cNvPr>
          <p:cNvSpPr/>
          <p:nvPr/>
        </p:nvSpPr>
        <p:spPr>
          <a:xfrm>
            <a:off x="3587863" y="274070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FC03C-D06C-3E8A-E342-11F64FD199E5}"/>
              </a:ext>
            </a:extLst>
          </p:cNvPr>
          <p:cNvSpPr/>
          <p:nvPr/>
        </p:nvSpPr>
        <p:spPr>
          <a:xfrm rot="1018471">
            <a:off x="2106314" y="336328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8E1EB6-E5DF-F1F9-BD09-5581A1668DEF}"/>
              </a:ext>
            </a:extLst>
          </p:cNvPr>
          <p:cNvSpPr/>
          <p:nvPr/>
        </p:nvSpPr>
        <p:spPr>
          <a:xfrm rot="527546">
            <a:off x="3986263" y="325686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10D9D-4D6F-EBAD-9CA2-E636526E32C5}"/>
              </a:ext>
            </a:extLst>
          </p:cNvPr>
          <p:cNvSpPr/>
          <p:nvPr/>
        </p:nvSpPr>
        <p:spPr>
          <a:xfrm>
            <a:off x="1642152" y="375265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A940C-AE07-F46C-74D2-8171EC715AEB}"/>
              </a:ext>
            </a:extLst>
          </p:cNvPr>
          <p:cNvSpPr/>
          <p:nvPr/>
        </p:nvSpPr>
        <p:spPr>
          <a:xfrm rot="1599645">
            <a:off x="2272069" y="3991686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D76BA-F8FA-2BB2-C250-A3B4EC1089CB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2580942" y="2242186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1E961F-91A4-A647-1456-3DEE58758229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3088206" y="227909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AD422-C40F-1306-E121-54D2CC11D870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3177301" y="224218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4577D3-E575-7355-DFC7-5939AD706348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269099" y="2962653"/>
            <a:ext cx="194671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B1EDBC-0901-5FED-8147-F77B7348CA25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857247" y="3548486"/>
            <a:ext cx="263842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B823E3-0C9F-4B93-FB2E-E4F5711F28CF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291517" y="3600508"/>
            <a:ext cx="66907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654879-E985-80D4-A366-554CC5A1704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802958" y="295579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492A97E-0113-5424-16E0-1AF7BCCF5796}"/>
              </a:ext>
            </a:extLst>
          </p:cNvPr>
          <p:cNvSpPr/>
          <p:nvPr/>
        </p:nvSpPr>
        <p:spPr>
          <a:xfrm rot="527546">
            <a:off x="4273822" y="377043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0F0DA9-25C9-25E4-80E8-B97B43482E59}"/>
              </a:ext>
            </a:extLst>
          </p:cNvPr>
          <p:cNvCxnSpPr>
            <a:cxnSpLocks/>
            <a:stCxn id="45" idx="1"/>
            <a:endCxn id="9" idx="5"/>
          </p:cNvCxnSpPr>
          <p:nvPr/>
        </p:nvCxnSpPr>
        <p:spPr>
          <a:xfrm flipH="1" flipV="1">
            <a:off x="4186692" y="348453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1539D4-8C3F-8DDF-6FD6-56E326273CA8}"/>
              </a:ext>
            </a:extLst>
          </p:cNvPr>
          <p:cNvSpPr txBox="1"/>
          <p:nvPr/>
        </p:nvSpPr>
        <p:spPr>
          <a:xfrm>
            <a:off x="2738773" y="3132460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38C332-1D23-47BE-EAFD-AD787DB6BE7D}"/>
              </a:ext>
            </a:extLst>
          </p:cNvPr>
          <p:cNvSpPr txBox="1"/>
          <p:nvPr/>
        </p:nvSpPr>
        <p:spPr>
          <a:xfrm>
            <a:off x="2687671" y="360479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17409F-BADE-EF9D-C28F-F1E0AD827B49}"/>
              </a:ext>
            </a:extLst>
          </p:cNvPr>
          <p:cNvSpPr txBox="1"/>
          <p:nvPr/>
        </p:nvSpPr>
        <p:spPr>
          <a:xfrm>
            <a:off x="2871568" y="402666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6478282" y="663532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7086656" y="719162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8059557" y="86816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1</a:t>
            </a:r>
            <a:endParaRPr lang="en-GB" sz="900" baseline="-25000" dirty="0"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7493707" y="156617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8076840" y="16636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latin typeface="Bradley Hand" pitchFamily="2" charset="77"/>
              </a:rPr>
              <a:t>u</a:t>
            </a:r>
            <a:r>
              <a:rPr lang="en-GB" sz="1200" baseline="-25000" dirty="0">
                <a:latin typeface="Bradley Hand" pitchFamily="2" charset="77"/>
              </a:rPr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8685214" y="158176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7177787" y="217847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9083614" y="209793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6739503" y="25937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7369420" y="283275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7695880" y="1083255"/>
            <a:ext cx="400582" cy="50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8185557" y="1120160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8274652" y="1083255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7340572" y="1792539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6954598" y="2363677"/>
            <a:ext cx="237964" cy="26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7362990" y="2415699"/>
            <a:ext cx="92785" cy="42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8900309" y="1796864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9371173" y="261150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9284043" y="2325603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7836124" y="1973529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7785022" y="2445861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7968919" y="286773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509409" y="3526647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7117783" y="3582277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8090684" y="373127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524834" y="442928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8211482" y="525996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716341" y="444488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7200288" y="506746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9114741" y="496105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770630" y="545684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400547" y="569587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709420" y="3946370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762384" y="4613873"/>
            <a:ext cx="486003" cy="68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305779" y="3946370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363073" y="4666837"/>
            <a:ext cx="229175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985725" y="5252670"/>
            <a:ext cx="229338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385491" y="5304692"/>
            <a:ext cx="101411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931436" y="4659979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402300" y="547462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315170" y="5188718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451401" y="395822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9226373" y="446377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784237" y="49177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10105872" y="1189778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5C5BFF-8164-9488-3230-8AFE93398A6E}"/>
              </a:ext>
            </a:extLst>
          </p:cNvPr>
          <p:cNvSpPr txBox="1"/>
          <p:nvPr/>
        </p:nvSpPr>
        <p:spPr>
          <a:xfrm>
            <a:off x="1768179" y="4453332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5C0C38-817E-427A-59D9-3B206875F3FC}"/>
              </a:ext>
            </a:extLst>
          </p:cNvPr>
          <p:cNvSpPr txBox="1"/>
          <p:nvPr/>
        </p:nvSpPr>
        <p:spPr>
          <a:xfrm>
            <a:off x="2075017" y="5392109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User, items are different in nature.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546070-1B8D-1DAC-682A-EE5268D69A64}"/>
              </a:ext>
            </a:extLst>
          </p:cNvPr>
          <p:cNvSpPr txBox="1"/>
          <p:nvPr/>
        </p:nvSpPr>
        <p:spPr>
          <a:xfrm>
            <a:off x="7441339" y="118064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sc</a:t>
            </a:r>
            <a:r>
              <a:rPr lang="en-GB" sz="1200" baseline="-25000" dirty="0">
                <a:solidFill>
                  <a:schemeClr val="bg2">
                    <a:lumMod val="25000"/>
                  </a:schemeClr>
                </a:solidFill>
                <a:latin typeface="Bradley Hand" pitchFamily="2" charset="77"/>
              </a:rPr>
              <a:t>12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426577" y="4659979"/>
            <a:ext cx="326669" cy="63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268845" y="58412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337482" y="5511961"/>
            <a:ext cx="57363" cy="32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0A11-F055-20DF-59BD-C5E23B77F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EDB48E11-4F40-319A-B95A-8556656F910C}"/>
              </a:ext>
            </a:extLst>
          </p:cNvPr>
          <p:cNvSpPr>
            <a:spLocks/>
          </p:cNvSpPr>
          <p:nvPr/>
        </p:nvSpPr>
        <p:spPr>
          <a:xfrm>
            <a:off x="1686506" y="2067015"/>
            <a:ext cx="3233453" cy="1867844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BDB4B1-67AD-84E4-7B7B-95C62AAF304B}"/>
              </a:ext>
            </a:extLst>
          </p:cNvPr>
          <p:cNvSpPr/>
          <p:nvPr/>
        </p:nvSpPr>
        <p:spPr>
          <a:xfrm>
            <a:off x="2127530" y="2122644"/>
            <a:ext cx="2152657" cy="1344723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9D78-B4C4-D87A-C856-5FC060C6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AF26BF-43F6-4AE6-905B-0964E3558642}"/>
              </a:ext>
            </a:extLst>
          </p:cNvPr>
          <p:cNvSpPr/>
          <p:nvPr/>
        </p:nvSpPr>
        <p:spPr>
          <a:xfrm rot="902879">
            <a:off x="3100431" y="2271642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4059DE-2E1B-674B-37BD-1600E59A71BA}"/>
              </a:ext>
            </a:extLst>
          </p:cNvPr>
          <p:cNvSpPr/>
          <p:nvPr/>
        </p:nvSpPr>
        <p:spPr>
          <a:xfrm rot="18764734">
            <a:off x="2662171" y="272510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D6360-A723-1BBA-4CB3-1603B6D6848E}"/>
              </a:ext>
            </a:extLst>
          </p:cNvPr>
          <p:cNvSpPr/>
          <p:nvPr/>
        </p:nvSpPr>
        <p:spPr>
          <a:xfrm>
            <a:off x="3513435" y="275133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A298CE-362E-620B-D7DC-18B0ACE1F66D}"/>
              </a:ext>
            </a:extLst>
          </p:cNvPr>
          <p:cNvSpPr/>
          <p:nvPr/>
        </p:nvSpPr>
        <p:spPr>
          <a:xfrm rot="1579273">
            <a:off x="2265803" y="3363279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0.4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D10E21-EF6A-53B6-E249-E97CBE7F847B}"/>
              </a:ext>
            </a:extLst>
          </p:cNvPr>
          <p:cNvSpPr/>
          <p:nvPr/>
        </p:nvSpPr>
        <p:spPr>
          <a:xfrm>
            <a:off x="3996894" y="339509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0.9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CD666D-78C8-0A87-93ED-409010E00B8B}"/>
              </a:ext>
            </a:extLst>
          </p:cNvPr>
          <p:cNvSpPr/>
          <p:nvPr/>
        </p:nvSpPr>
        <p:spPr>
          <a:xfrm>
            <a:off x="1780377" y="3997209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B5117B-58F5-2BD2-09B2-BDD49CBDDA4E}"/>
              </a:ext>
            </a:extLst>
          </p:cNvPr>
          <p:cNvSpPr/>
          <p:nvPr/>
        </p:nvSpPr>
        <p:spPr>
          <a:xfrm rot="1599645">
            <a:off x="2410294" y="423623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412CCA-5242-68C2-D845-65B0D942199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873693" y="2460550"/>
            <a:ext cx="243567" cy="298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9A1E24-4721-BACC-3667-AE4547DFABA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15605" y="2479099"/>
            <a:ext cx="234735" cy="30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8036B-576C-351F-38AE-3DAF6540DCB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46062" y="2943633"/>
            <a:ext cx="256587" cy="43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53F142-0659-0D55-BBD6-5008BF089EAF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995472" y="3529632"/>
            <a:ext cx="276968" cy="50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0F7E4E-2031-5338-B73B-B7BC3E21483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432156" y="3608642"/>
            <a:ext cx="64493" cy="633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B69D10-CF0D-6FBA-2F11-614AAE8E019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728530" y="2966430"/>
            <a:ext cx="305269" cy="465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1A62133-DDD3-2841-DDEA-65B2F20EE8C8}"/>
              </a:ext>
            </a:extLst>
          </p:cNvPr>
          <p:cNvSpPr/>
          <p:nvPr/>
        </p:nvSpPr>
        <p:spPr>
          <a:xfrm rot="21190149">
            <a:off x="4039902" y="405752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0A3BC7-6A93-C232-19D6-266EEFF02C75}"/>
              </a:ext>
            </a:extLst>
          </p:cNvPr>
          <p:cNvCxnSpPr>
            <a:cxnSpLocks/>
            <a:stCxn id="45" idx="0"/>
            <a:endCxn id="9" idx="4"/>
          </p:cNvCxnSpPr>
          <p:nvPr/>
        </p:nvCxnSpPr>
        <p:spPr>
          <a:xfrm flipH="1" flipV="1">
            <a:off x="4122894" y="3647091"/>
            <a:ext cx="28022" cy="411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B8CEB3-876E-DAA7-A58C-7DC29A8BBD29}"/>
              </a:ext>
            </a:extLst>
          </p:cNvPr>
          <p:cNvSpPr txBox="1"/>
          <p:nvPr/>
        </p:nvSpPr>
        <p:spPr>
          <a:xfrm>
            <a:off x="2834466" y="298360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8A7667-6CC7-2FBF-06F9-C44ED678A4C7}"/>
              </a:ext>
            </a:extLst>
          </p:cNvPr>
          <p:cNvSpPr txBox="1"/>
          <p:nvPr/>
        </p:nvSpPr>
        <p:spPr>
          <a:xfrm>
            <a:off x="2825896" y="356226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29C0E-5B7F-70F8-B938-DC60403DA82C}"/>
              </a:ext>
            </a:extLst>
          </p:cNvPr>
          <p:cNvSpPr txBox="1"/>
          <p:nvPr/>
        </p:nvSpPr>
        <p:spPr>
          <a:xfrm>
            <a:off x="2926823" y="4123209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C33C80-7B51-AF0E-25A7-E65880BCC07B}"/>
              </a:ext>
            </a:extLst>
          </p:cNvPr>
          <p:cNvSpPr txBox="1"/>
          <p:nvPr/>
        </p:nvSpPr>
        <p:spPr>
          <a:xfrm>
            <a:off x="1913002" y="513471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43C3A8-E7C7-3FD1-5B09-6CA5E994F536}"/>
              </a:ext>
            </a:extLst>
          </p:cNvPr>
          <p:cNvSpPr/>
          <p:nvPr/>
        </p:nvSpPr>
        <p:spPr>
          <a:xfrm>
            <a:off x="1423008" y="3719059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C2D39-5141-A536-8A5B-7A1CE30B0A8D}"/>
              </a:ext>
            </a:extLst>
          </p:cNvPr>
          <p:cNvCxnSpPr>
            <a:cxnSpLocks/>
            <a:stCxn id="54" idx="7"/>
            <a:endCxn id="8" idx="2"/>
          </p:cNvCxnSpPr>
          <p:nvPr/>
        </p:nvCxnSpPr>
        <p:spPr>
          <a:xfrm flipV="1">
            <a:off x="1638103" y="3433410"/>
            <a:ext cx="640763" cy="322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3E74408-FD2E-DD9B-EFBF-8B49EA972CE9}"/>
              </a:ext>
            </a:extLst>
          </p:cNvPr>
          <p:cNvSpPr/>
          <p:nvPr/>
        </p:nvSpPr>
        <p:spPr>
          <a:xfrm rot="1255927">
            <a:off x="4725776" y="366671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F6B246-F03F-1BB3-77AE-9095A0488EAB}"/>
              </a:ext>
            </a:extLst>
          </p:cNvPr>
          <p:cNvCxnSpPr>
            <a:cxnSpLocks/>
            <a:stCxn id="60" idx="2"/>
            <a:endCxn id="9" idx="6"/>
          </p:cNvCxnSpPr>
          <p:nvPr/>
        </p:nvCxnSpPr>
        <p:spPr>
          <a:xfrm flipH="1" flipV="1">
            <a:off x="4248894" y="3521091"/>
            <a:ext cx="485197" cy="22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A5F42B1-BE56-E1BC-E742-63D9606F5419}"/>
              </a:ext>
            </a:extLst>
          </p:cNvPr>
          <p:cNvSpPr/>
          <p:nvPr/>
        </p:nvSpPr>
        <p:spPr>
          <a:xfrm rot="1599645">
            <a:off x="2019727" y="422779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906B6C-BE2A-BC3F-25FA-C20309BB2824}"/>
              </a:ext>
            </a:extLst>
          </p:cNvPr>
          <p:cNvCxnSpPr>
            <a:cxnSpLocks/>
            <a:stCxn id="65" idx="0"/>
            <a:endCxn id="8" idx="4"/>
          </p:cNvCxnSpPr>
          <p:nvPr/>
        </p:nvCxnSpPr>
        <p:spPr>
          <a:xfrm flipV="1">
            <a:off x="2202264" y="3602216"/>
            <a:ext cx="133670" cy="638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AA546BD-0751-E734-3EFF-F753EEBCC0C7}"/>
              </a:ext>
            </a:extLst>
          </p:cNvPr>
          <p:cNvSpPr txBox="1"/>
          <p:nvPr/>
        </p:nvSpPr>
        <p:spPr>
          <a:xfrm rot="370206">
            <a:off x="3127352" y="220991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86DFCF-3A5C-6567-2053-F9EB1775255A}"/>
              </a:ext>
            </a:extLst>
          </p:cNvPr>
          <p:cNvSpPr txBox="1"/>
          <p:nvPr/>
        </p:nvSpPr>
        <p:spPr>
          <a:xfrm>
            <a:off x="1643548" y="3063114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1C8019-0644-B190-44E4-B038134B2262}"/>
              </a:ext>
            </a:extLst>
          </p:cNvPr>
          <p:cNvSpPr txBox="1"/>
          <p:nvPr/>
        </p:nvSpPr>
        <p:spPr>
          <a:xfrm>
            <a:off x="3927475" y="3107537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25B413-60F3-9DBE-960E-426766B834AE}"/>
              </a:ext>
            </a:extLst>
          </p:cNvPr>
          <p:cNvSpPr txBox="1"/>
          <p:nvPr/>
        </p:nvSpPr>
        <p:spPr>
          <a:xfrm>
            <a:off x="6168339" y="922323"/>
            <a:ext cx="517311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In essence, collaborative filtering is based on the idea of recommending items by finding similar users or items. However, in GCN-based collaborative filtering, this is done implicitly. GCN utilizes high-level structural information from the user-item bipartite graph to learn users and items.</a:t>
            </a:r>
          </a:p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We argue that this approach is suboptimal. The bipartite graph may include users with very different preferences who interacted with the same item. A single interaction can disproportionately affect the learned representations of users or items.</a:t>
            </a:r>
          </a:p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Consider Figure 1, which illustrates a bipartite graph example. Here, user u1u1​ interacts with two items. In the first layer of GCN, u1u1​'s representation is updated based on these two items. In the second layer, each item is represented by user 2 and user 3, respectively. Now, let's assume that user 2 has interacted with many items, while user 3 has interacted with fewer items. In deeper layers of the GCN, user 2's influence on u1u1​'s representation grows stronger due to more interactions and message passing. However, in terms of similarity, user 3 may have a much higher similarity score to u1u1​than user 2. This discrepancy shows how relying solely on the interaction data in the bipartite graph can be suboptimal, as it may not fully capture user or item similarities.</a:t>
            </a:r>
          </a:p>
        </p:txBody>
      </p:sp>
    </p:spTree>
    <p:extLst>
      <p:ext uri="{BB962C8B-B14F-4D97-AF65-F5344CB8AC3E}">
        <p14:creationId xmlns:p14="http://schemas.microsoft.com/office/powerpoint/2010/main" val="2627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2155353" y="229059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2763727" y="234622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3736628" y="249522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3170778" y="3193233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3753911" y="3290664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4362285" y="3208830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2854858" y="3805535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4760685" y="3724997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2416574" y="4220788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3046491" y="4459816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3372951" y="2710316"/>
            <a:ext cx="400582" cy="50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3862628" y="274722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3951723" y="271031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3017643" y="3419600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2631669" y="3990738"/>
            <a:ext cx="237964" cy="26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3040061" y="4042760"/>
            <a:ext cx="92785" cy="42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4577380" y="342392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5048244" y="4238568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4961114" y="395266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3513195" y="3600590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3462093" y="407292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3645990" y="4494793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269782" y="229059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6878156" y="234622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7851057" y="249522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285207" y="319323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7971855" y="402390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476714" y="3208830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6960661" y="383141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8875114" y="372499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531003" y="422078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160920" y="4459816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469793" y="2710316"/>
            <a:ext cx="418169" cy="4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522757" y="3377819"/>
            <a:ext cx="486003" cy="68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066152" y="271031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123446" y="3430783"/>
            <a:ext cx="229175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746098" y="4016616"/>
            <a:ext cx="229338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145864" y="4068638"/>
            <a:ext cx="101411" cy="397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691809" y="342392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162673" y="42385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075543" y="395266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211774" y="27221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8986746" y="322771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544610" y="3681720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5030016" y="2052387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186950" y="3423925"/>
            <a:ext cx="326669" cy="63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029218" y="460521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097855" y="4275907"/>
            <a:ext cx="57363" cy="32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A5686C8-63C6-CA27-2489-4BAC1B987BB9}"/>
              </a:ext>
            </a:extLst>
          </p:cNvPr>
          <p:cNvSpPr/>
          <p:nvPr/>
        </p:nvSpPr>
        <p:spPr>
          <a:xfrm>
            <a:off x="5065177" y="3488720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DBD6D2-10D4-778E-B117-E8CE078280B7}"/>
              </a:ext>
            </a:extLst>
          </p:cNvPr>
          <p:cNvCxnSpPr>
            <a:cxnSpLocks/>
            <a:stCxn id="64" idx="1"/>
            <a:endCxn id="77" idx="6"/>
          </p:cNvCxnSpPr>
          <p:nvPr/>
        </p:nvCxnSpPr>
        <p:spPr>
          <a:xfrm flipH="1" flipV="1">
            <a:off x="4614285" y="3334830"/>
            <a:ext cx="487797" cy="190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0B2763-A5C5-6700-DD27-F2024F09C998}"/>
              </a:ext>
            </a:extLst>
          </p:cNvPr>
          <p:cNvCxnSpPr>
            <a:cxnSpLocks/>
            <a:stCxn id="120" idx="0"/>
            <a:endCxn id="77" idx="4"/>
          </p:cNvCxnSpPr>
          <p:nvPr/>
        </p:nvCxnSpPr>
        <p:spPr>
          <a:xfrm flipV="1">
            <a:off x="4483508" y="3460830"/>
            <a:ext cx="4777" cy="489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893BC47E-D342-518B-B570-3F4A773CF8BF}"/>
              </a:ext>
            </a:extLst>
          </p:cNvPr>
          <p:cNvSpPr/>
          <p:nvPr/>
        </p:nvSpPr>
        <p:spPr>
          <a:xfrm>
            <a:off x="4357508" y="394990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C003EF-7B5A-26AE-8235-4A822CE372CF}"/>
              </a:ext>
            </a:extLst>
          </p:cNvPr>
          <p:cNvCxnSpPr>
            <a:cxnSpLocks/>
            <a:stCxn id="120" idx="1"/>
            <a:endCxn id="76" idx="5"/>
          </p:cNvCxnSpPr>
          <p:nvPr/>
        </p:nvCxnSpPr>
        <p:spPr>
          <a:xfrm flipH="1" flipV="1">
            <a:off x="3969006" y="3505759"/>
            <a:ext cx="425407" cy="481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996248F-C371-EA00-1481-9276AF5B5434}"/>
              </a:ext>
            </a:extLst>
          </p:cNvPr>
          <p:cNvCxnSpPr>
            <a:cxnSpLocks/>
            <a:stCxn id="78" idx="7"/>
            <a:endCxn id="76" idx="3"/>
          </p:cNvCxnSpPr>
          <p:nvPr/>
        </p:nvCxnSpPr>
        <p:spPr>
          <a:xfrm flipV="1">
            <a:off x="3092083" y="3505759"/>
            <a:ext cx="698733" cy="36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49C-2177-E09A-1D04-8B7AE557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6B1141AD-4D3C-8FFB-75DF-4FFB4E87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61566"/>
              </p:ext>
            </p:extLst>
          </p:nvPr>
        </p:nvGraphicFramePr>
        <p:xfrm>
          <a:off x="7884146" y="442444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6375D-55E5-A7CF-1BB7-6D6470E33BA2}"/>
              </a:ext>
            </a:extLst>
          </p:cNvPr>
          <p:cNvCxnSpPr>
            <a:cxnSpLocks/>
            <a:stCxn id="57" idx="2"/>
            <a:endCxn id="292" idx="0"/>
          </p:cNvCxnSpPr>
          <p:nvPr/>
        </p:nvCxnSpPr>
        <p:spPr>
          <a:xfrm>
            <a:off x="8217853" y="3901653"/>
            <a:ext cx="0" cy="73035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24FD83-303D-187E-2A84-1D2A3BFCA3DA}"/>
              </a:ext>
            </a:extLst>
          </p:cNvPr>
          <p:cNvCxnSpPr>
            <a:cxnSpLocks/>
            <a:stCxn id="53" idx="2"/>
            <a:endCxn id="290" idx="0"/>
          </p:cNvCxnSpPr>
          <p:nvPr/>
        </p:nvCxnSpPr>
        <p:spPr>
          <a:xfrm>
            <a:off x="8102129" y="3755320"/>
            <a:ext cx="0" cy="66912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C6EDC0-CCA3-2C64-6368-FF0B5DDBDF42}"/>
              </a:ext>
            </a:extLst>
          </p:cNvPr>
          <p:cNvSpPr/>
          <p:nvPr/>
        </p:nvSpPr>
        <p:spPr>
          <a:xfrm>
            <a:off x="7297881" y="259177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57C027-1813-F84D-F43B-CBF16FBC8CD2}"/>
              </a:ext>
            </a:extLst>
          </p:cNvPr>
          <p:cNvSpPr/>
          <p:nvPr/>
        </p:nvSpPr>
        <p:spPr>
          <a:xfrm>
            <a:off x="7413605" y="273810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EC9B4-439C-2DD8-4E92-19CB107CFF01}"/>
              </a:ext>
            </a:extLst>
          </p:cNvPr>
          <p:cNvSpPr/>
          <p:nvPr/>
        </p:nvSpPr>
        <p:spPr>
          <a:xfrm>
            <a:off x="7520707" y="291656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(u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4A28EB-9696-86A9-9B78-5CF181A41993}"/>
              </a:ext>
            </a:extLst>
          </p:cNvPr>
          <p:cNvSpPr/>
          <p:nvPr/>
        </p:nvSpPr>
        <p:spPr>
          <a:xfrm>
            <a:off x="7624479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D2CA8B-A9B7-4DDA-F22D-5E2052086046}"/>
              </a:ext>
            </a:extLst>
          </p:cNvPr>
          <p:cNvSpPr/>
          <p:nvPr/>
        </p:nvSpPr>
        <p:spPr>
          <a:xfrm>
            <a:off x="8716646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329425-8C8F-6DB2-B3A5-334418DD4189}"/>
              </a:ext>
            </a:extLst>
          </p:cNvPr>
          <p:cNvSpPr/>
          <p:nvPr/>
        </p:nvSpPr>
        <p:spPr>
          <a:xfrm>
            <a:off x="7906042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72A8F-8333-5199-CD0E-7B574DFD9C4B}"/>
              </a:ext>
            </a:extLst>
          </p:cNvPr>
          <p:cNvSpPr txBox="1"/>
          <p:nvPr/>
        </p:nvSpPr>
        <p:spPr>
          <a:xfrm>
            <a:off x="7499252" y="289952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7FFB8-EB56-DB11-F85D-3C3E9FC804A4}"/>
              </a:ext>
            </a:extLst>
          </p:cNvPr>
          <p:cNvSpPr txBox="1"/>
          <p:nvPr/>
        </p:nvSpPr>
        <p:spPr>
          <a:xfrm>
            <a:off x="7412686" y="273308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99DED-D943-6187-037F-1308CC15E560}"/>
              </a:ext>
            </a:extLst>
          </p:cNvPr>
          <p:cNvSpPr txBox="1"/>
          <p:nvPr/>
        </p:nvSpPr>
        <p:spPr>
          <a:xfrm>
            <a:off x="7269932" y="256273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FDE60E-D85E-A464-0EB8-1FAE7AAF5930}"/>
              </a:ext>
            </a:extLst>
          </p:cNvPr>
          <p:cNvSpPr txBox="1"/>
          <p:nvPr/>
        </p:nvSpPr>
        <p:spPr>
          <a:xfrm>
            <a:off x="7837277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10</a:t>
            </a:r>
            <a:r>
              <a:rPr lang="en-GB" sz="800" dirty="0"/>
              <a:t>)</a:t>
            </a:r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2BC54CE4-C546-C300-44CB-E64BD91A0C70}"/>
              </a:ext>
            </a:extLst>
          </p:cNvPr>
          <p:cNvSpPr/>
          <p:nvPr/>
        </p:nvSpPr>
        <p:spPr>
          <a:xfrm>
            <a:off x="7961458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82688AB-BE7F-6933-49A7-B84465EA8776}"/>
              </a:ext>
            </a:extLst>
          </p:cNvPr>
          <p:cNvCxnSpPr>
            <a:cxnSpLocks/>
            <a:stCxn id="64" idx="4"/>
            <a:endCxn id="71" idx="2"/>
          </p:cNvCxnSpPr>
          <p:nvPr/>
        </p:nvCxnSpPr>
        <p:spPr>
          <a:xfrm rot="16200000" flipH="1">
            <a:off x="7797389" y="3301117"/>
            <a:ext cx="10919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618434-7ADC-1845-4D12-94CF747524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079491" y="3207493"/>
            <a:ext cx="0" cy="13966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BF860-F6BD-4130-99FC-16EA6A700C7E}"/>
              </a:ext>
            </a:extLst>
          </p:cNvPr>
          <p:cNvSpPr txBox="1"/>
          <p:nvPr/>
        </p:nvSpPr>
        <p:spPr>
          <a:xfrm>
            <a:off x="8222589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12</a:t>
            </a:r>
            <a:r>
              <a:rPr lang="en-GB" sz="800" dirty="0"/>
              <a:t>)</a:t>
            </a:r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ADC779B6-2342-1803-05CE-4948BF60A14E}"/>
              </a:ext>
            </a:extLst>
          </p:cNvPr>
          <p:cNvSpPr/>
          <p:nvPr/>
        </p:nvSpPr>
        <p:spPr>
          <a:xfrm>
            <a:off x="8346770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0ECF4-32D2-D614-0087-C47B181B9FC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464803" y="3213246"/>
            <a:ext cx="0" cy="13390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4210352-822B-D694-036C-B6747D910CF7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8638854" y="330912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783102-6255-2C60-A63B-C9ABE3BDD4F5}"/>
              </a:ext>
            </a:extLst>
          </p:cNvPr>
          <p:cNvCxnSpPr>
            <a:cxnSpLocks/>
            <a:stCxn id="76" idx="4"/>
            <a:endCxn id="66" idx="0"/>
          </p:cNvCxnSpPr>
          <p:nvPr/>
        </p:nvCxnSpPr>
        <p:spPr>
          <a:xfrm flipH="1">
            <a:off x="8328211" y="3583220"/>
            <a:ext cx="136592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8AB435-CF28-F0CF-0AF6-AD480AF684EF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>
            <a:off x="8079491" y="3583220"/>
            <a:ext cx="248720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DB53F-69FB-5729-A342-58BA3E0ABC0B}"/>
              </a:ext>
            </a:extLst>
          </p:cNvPr>
          <p:cNvSpPr txBox="1"/>
          <p:nvPr/>
        </p:nvSpPr>
        <p:spPr>
          <a:xfrm>
            <a:off x="774463" y="2787218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 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users</a:t>
            </a:r>
          </a:p>
        </p:txBody>
      </p: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3C22B710-2F77-D418-B350-3F65F540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15646"/>
              </p:ext>
            </p:extLst>
          </p:nvPr>
        </p:nvGraphicFramePr>
        <p:xfrm>
          <a:off x="10846778" y="442087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598B63-36FE-61AE-65BD-8EBA83D0FF09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>
            <a:off x="10962321" y="3889473"/>
            <a:ext cx="2131" cy="73897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3956306-EFAF-A10D-AB9C-09EEB362A663}"/>
              </a:ext>
            </a:extLst>
          </p:cNvPr>
          <p:cNvCxnSpPr>
            <a:cxnSpLocks/>
            <a:stCxn id="236" idx="2"/>
            <a:endCxn id="261" idx="0"/>
          </p:cNvCxnSpPr>
          <p:nvPr/>
        </p:nvCxnSpPr>
        <p:spPr>
          <a:xfrm>
            <a:off x="11062253" y="3743140"/>
            <a:ext cx="2508" cy="6777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F0D1EB89-5E54-1F89-A7E9-CAB55171932F}"/>
              </a:ext>
            </a:extLst>
          </p:cNvPr>
          <p:cNvSpPr/>
          <p:nvPr/>
        </p:nvSpPr>
        <p:spPr>
          <a:xfrm rot="16200000">
            <a:off x="479310" y="5184674"/>
            <a:ext cx="136048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2BA8FF-B9CF-DA70-F09B-F2313BEB77E8}"/>
              </a:ext>
            </a:extLst>
          </p:cNvPr>
          <p:cNvSpPr txBox="1"/>
          <p:nvPr/>
        </p:nvSpPr>
        <p:spPr>
          <a:xfrm>
            <a:off x="160258" y="5698565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F59A7-E019-9E24-993F-CDAFD006A225}"/>
              </a:ext>
            </a:extLst>
          </p:cNvPr>
          <p:cNvSpPr txBox="1"/>
          <p:nvPr/>
        </p:nvSpPr>
        <p:spPr>
          <a:xfrm>
            <a:off x="106075" y="4969224"/>
            <a:ext cx="911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Interaction log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07A5B77-396F-F97B-8B4A-F42F8E3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0472"/>
              </p:ext>
            </p:extLst>
          </p:nvPr>
        </p:nvGraphicFramePr>
        <p:xfrm>
          <a:off x="212793" y="2907181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264BDDA-3312-5105-7C37-7A41ED53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30850"/>
              </p:ext>
            </p:extLst>
          </p:nvPr>
        </p:nvGraphicFramePr>
        <p:xfrm>
          <a:off x="3071429" y="133362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A1668D4-7CB1-36F7-31EA-A9747C8BA499}"/>
              </a:ext>
            </a:extLst>
          </p:cNvPr>
          <p:cNvSpPr txBox="1"/>
          <p:nvPr/>
        </p:nvSpPr>
        <p:spPr>
          <a:xfrm>
            <a:off x="5737046" y="138523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b="1" dirty="0"/>
              <a:t>COO (edge_index)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C15E2D-C1DA-ED89-0164-DBDFE7B7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9270"/>
              </p:ext>
            </p:extLst>
          </p:nvPr>
        </p:nvGraphicFramePr>
        <p:xfrm>
          <a:off x="5879321" y="2021273"/>
          <a:ext cx="101385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287574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47483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weight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C9FDBA6-047F-3AEC-84CB-1C7CF3C7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65940"/>
              </p:ext>
            </p:extLst>
          </p:nvPr>
        </p:nvGraphicFramePr>
        <p:xfrm>
          <a:off x="9109590" y="239799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06BE90-5DB8-BBD1-F2F5-3B7F6A5A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61682"/>
              </p:ext>
            </p:extLst>
          </p:nvPr>
        </p:nvGraphicFramePr>
        <p:xfrm>
          <a:off x="9644947" y="239589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BF7B3D8-E1F8-0D0B-33DE-3C186FD49ABE}"/>
              </a:ext>
            </a:extLst>
          </p:cNvPr>
          <p:cNvSpPr txBox="1"/>
          <p:nvPr/>
        </p:nvSpPr>
        <p:spPr>
          <a:xfrm>
            <a:off x="8891472" y="2304029"/>
            <a:ext cx="295274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5F66-ADDD-AFEB-A618-AA9673932447}"/>
              </a:ext>
            </a:extLst>
          </p:cNvPr>
          <p:cNvSpPr txBox="1"/>
          <p:nvPr/>
        </p:nvSpPr>
        <p:spPr>
          <a:xfrm>
            <a:off x="10034758" y="2291217"/>
            <a:ext cx="30328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C4E88-0A83-2241-B86D-1D65E46D94C7}"/>
              </a:ext>
            </a:extLst>
          </p:cNvPr>
          <p:cNvSpPr txBox="1"/>
          <p:nvPr/>
        </p:nvSpPr>
        <p:spPr>
          <a:xfrm>
            <a:off x="8392516" y="2184220"/>
            <a:ext cx="2447546" cy="21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7" dirty="0"/>
              <a:t>User &amp; Item embeddings for collaborative signals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6713623B-6583-4CDC-E4F2-D15371D8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66134"/>
              </p:ext>
            </p:extLst>
          </p:nvPr>
        </p:nvGraphicFramePr>
        <p:xfrm>
          <a:off x="1761885" y="3534176"/>
          <a:ext cx="823282" cy="1860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266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6741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312597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3090155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s4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5545261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3194313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72883344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52318374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65326754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246E05F-61FA-08DC-A8B1-66B57B49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23305"/>
              </p:ext>
            </p:extLst>
          </p:nvPr>
        </p:nvGraphicFramePr>
        <p:xfrm>
          <a:off x="1768773" y="2234407"/>
          <a:ext cx="809506" cy="1183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520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76045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272941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30697263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1611894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349304445"/>
                  </a:ext>
                </a:extLst>
              </a:tr>
            </a:tbl>
          </a:graphicData>
        </a:graphic>
      </p:graphicFrame>
      <p:sp>
        <p:nvSpPr>
          <p:cNvPr id="236" name="Rectangle 235">
            <a:extLst>
              <a:ext uri="{FF2B5EF4-FFF2-40B4-BE49-F238E27FC236}">
                <a16:creationId xmlns:a16="http://schemas.microsoft.com/office/drawing/2014/main" id="{4232CBF3-32BE-83C7-3A83-038433809805}"/>
              </a:ext>
            </a:extLst>
          </p:cNvPr>
          <p:cNvSpPr/>
          <p:nvPr/>
        </p:nvSpPr>
        <p:spPr>
          <a:xfrm>
            <a:off x="10258005" y="257959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839D461-DB41-A18D-436B-FF19B424D0C6}"/>
              </a:ext>
            </a:extLst>
          </p:cNvPr>
          <p:cNvSpPr/>
          <p:nvPr/>
        </p:nvSpPr>
        <p:spPr>
          <a:xfrm>
            <a:off x="10158073" y="272592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83ED58E-487A-CC5A-EBE0-30D8F74E4B14}"/>
              </a:ext>
            </a:extLst>
          </p:cNvPr>
          <p:cNvSpPr/>
          <p:nvPr/>
        </p:nvSpPr>
        <p:spPr>
          <a:xfrm>
            <a:off x="10058141" y="290438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(i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DA221BB-BE83-08C0-2CC4-AB35CC1EE4FA}"/>
              </a:ext>
            </a:extLst>
          </p:cNvPr>
          <p:cNvSpPr/>
          <p:nvPr/>
        </p:nvSpPr>
        <p:spPr>
          <a:xfrm>
            <a:off x="10136035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26FC9E-9FAB-DB03-567A-1EC51928BB27}"/>
              </a:ext>
            </a:extLst>
          </p:cNvPr>
          <p:cNvSpPr/>
          <p:nvPr/>
        </p:nvSpPr>
        <p:spPr>
          <a:xfrm>
            <a:off x="11340340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02DE9DC-C280-62A8-205A-497CC2365ACC}"/>
              </a:ext>
            </a:extLst>
          </p:cNvPr>
          <p:cNvSpPr/>
          <p:nvPr/>
        </p:nvSpPr>
        <p:spPr>
          <a:xfrm>
            <a:off x="10443476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102558B-6CD5-CE03-AAF9-0A0D8EE7C1DB}"/>
              </a:ext>
            </a:extLst>
          </p:cNvPr>
          <p:cNvSpPr txBox="1"/>
          <p:nvPr/>
        </p:nvSpPr>
        <p:spPr>
          <a:xfrm>
            <a:off x="11235754" y="288734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79D3F8-ECF1-2CCC-183A-1A06F2BA921B}"/>
              </a:ext>
            </a:extLst>
          </p:cNvPr>
          <p:cNvSpPr txBox="1"/>
          <p:nvPr/>
        </p:nvSpPr>
        <p:spPr>
          <a:xfrm>
            <a:off x="11321714" y="272090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52F71F3-679C-560D-3450-D64D4AA6DBA5}"/>
              </a:ext>
            </a:extLst>
          </p:cNvPr>
          <p:cNvSpPr txBox="1"/>
          <p:nvPr/>
        </p:nvSpPr>
        <p:spPr>
          <a:xfrm>
            <a:off x="11429125" y="255055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9C9B9AA9-2965-65C5-DBDF-859B7A96BF1B}"/>
              </a:ext>
            </a:extLst>
          </p:cNvPr>
          <p:cNvSpPr/>
          <p:nvPr/>
        </p:nvSpPr>
        <p:spPr>
          <a:xfrm>
            <a:off x="10513712" y="4321285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A4A93CFD-8D60-65CD-89BC-9EBD633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06732"/>
              </p:ext>
            </p:extLst>
          </p:nvPr>
        </p:nvGraphicFramePr>
        <p:xfrm>
          <a:off x="10746469" y="462844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DB81DE24-AF4C-743A-F6EF-B5CB98DE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87814"/>
              </p:ext>
            </p:extLst>
          </p:nvPr>
        </p:nvGraphicFramePr>
        <p:xfrm>
          <a:off x="10644406" y="483601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75C06B-99FA-FC8D-0636-DDCBFB2DB429}"/>
              </a:ext>
            </a:extLst>
          </p:cNvPr>
          <p:cNvCxnSpPr>
            <a:cxnSpLocks/>
            <a:stCxn id="238" idx="2"/>
            <a:endCxn id="264" idx="0"/>
          </p:cNvCxnSpPr>
          <p:nvPr/>
        </p:nvCxnSpPr>
        <p:spPr>
          <a:xfrm>
            <a:off x="10862389" y="4106475"/>
            <a:ext cx="0" cy="72953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r 276">
            <a:extLst>
              <a:ext uri="{FF2B5EF4-FFF2-40B4-BE49-F238E27FC236}">
                <a16:creationId xmlns:a16="http://schemas.microsoft.com/office/drawing/2014/main" id="{0CC30C8F-6400-A1D9-9E7F-972E7F013C88}"/>
              </a:ext>
            </a:extLst>
          </p:cNvPr>
          <p:cNvSpPr/>
          <p:nvPr/>
        </p:nvSpPr>
        <p:spPr>
          <a:xfrm>
            <a:off x="9731780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D7310A9-4500-63E1-3B7F-37BA0B8F3DCE}"/>
              </a:ext>
            </a:extLst>
          </p:cNvPr>
          <p:cNvCxnSpPr>
            <a:cxnSpLocks/>
            <a:stCxn id="247" idx="2"/>
            <a:endCxn id="277" idx="6"/>
          </p:cNvCxnSpPr>
          <p:nvPr/>
        </p:nvCxnSpPr>
        <p:spPr>
          <a:xfrm flipH="1">
            <a:off x="9967846" y="4675267"/>
            <a:ext cx="633957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47D28E3-F146-F670-9717-FCF116D08FAC}"/>
              </a:ext>
            </a:extLst>
          </p:cNvPr>
          <p:cNvCxnSpPr>
            <a:cxnSpLocks/>
            <a:stCxn id="84" idx="2"/>
            <a:endCxn id="277" idx="0"/>
          </p:cNvCxnSpPr>
          <p:nvPr/>
        </p:nvCxnSpPr>
        <p:spPr>
          <a:xfrm flipH="1">
            <a:off x="9849813" y="2535800"/>
            <a:ext cx="13117" cy="2021434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ata 290">
            <a:extLst>
              <a:ext uri="{FF2B5EF4-FFF2-40B4-BE49-F238E27FC236}">
                <a16:creationId xmlns:a16="http://schemas.microsoft.com/office/drawing/2014/main" id="{DE9CEEE2-B3F9-DF04-11C7-5045CB216870}"/>
              </a:ext>
            </a:extLst>
          </p:cNvPr>
          <p:cNvSpPr/>
          <p:nvPr/>
        </p:nvSpPr>
        <p:spPr>
          <a:xfrm flipH="1">
            <a:off x="7788053" y="4321285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C5EA0C4F-2DFE-7F36-7939-EC10FFB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92805"/>
              </p:ext>
            </p:extLst>
          </p:nvPr>
        </p:nvGraphicFramePr>
        <p:xfrm>
          <a:off x="7999870" y="463201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C855C64C-3F16-014A-627C-147205CA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4092"/>
              </p:ext>
            </p:extLst>
          </p:nvPr>
        </p:nvGraphicFramePr>
        <p:xfrm>
          <a:off x="8106972" y="483958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05" name="Or 304">
            <a:extLst>
              <a:ext uri="{FF2B5EF4-FFF2-40B4-BE49-F238E27FC236}">
                <a16:creationId xmlns:a16="http://schemas.microsoft.com/office/drawing/2014/main" id="{21B74D31-3E31-F3CC-A704-8AE41D6E2824}"/>
              </a:ext>
            </a:extLst>
          </p:cNvPr>
          <p:cNvSpPr/>
          <p:nvPr/>
        </p:nvSpPr>
        <p:spPr>
          <a:xfrm>
            <a:off x="9196423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C79FC8-C466-4BF9-3D62-4685B7E6FF32}"/>
              </a:ext>
            </a:extLst>
          </p:cNvPr>
          <p:cNvCxnSpPr>
            <a:cxnSpLocks/>
            <a:stCxn id="82" idx="2"/>
            <a:endCxn id="305" idx="0"/>
          </p:cNvCxnSpPr>
          <p:nvPr/>
        </p:nvCxnSpPr>
        <p:spPr>
          <a:xfrm flipH="1">
            <a:off x="9314456" y="2537905"/>
            <a:ext cx="13117" cy="201932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1976536-5E6A-B49E-ACF5-37D3EE9D115F}"/>
              </a:ext>
            </a:extLst>
          </p:cNvPr>
          <p:cNvCxnSpPr>
            <a:cxnSpLocks/>
            <a:stCxn id="291" idx="2"/>
            <a:endCxn id="305" idx="2"/>
          </p:cNvCxnSpPr>
          <p:nvPr/>
        </p:nvCxnSpPr>
        <p:spPr>
          <a:xfrm>
            <a:off x="8590647" y="4675267"/>
            <a:ext cx="605776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4EB1176A-5A96-A73C-021E-3CFE877AEA64}"/>
              </a:ext>
            </a:extLst>
          </p:cNvPr>
          <p:cNvSpPr/>
          <p:nvPr/>
        </p:nvSpPr>
        <p:spPr>
          <a:xfrm>
            <a:off x="9462996" y="534462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014C675A-BEE7-A47D-81F4-6A2AD405952A}"/>
              </a:ext>
            </a:extLst>
          </p:cNvPr>
          <p:cNvCxnSpPr>
            <a:cxnSpLocks/>
            <a:stCxn id="305" idx="4"/>
            <a:endCxn id="312" idx="2"/>
          </p:cNvCxnSpPr>
          <p:nvPr/>
        </p:nvCxnSpPr>
        <p:spPr>
          <a:xfrm rot="16200000" flipH="1">
            <a:off x="9054046" y="5053710"/>
            <a:ext cx="669360" cy="14854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AB31272-AE73-B3BB-2393-C1CBAB718210}"/>
              </a:ext>
            </a:extLst>
          </p:cNvPr>
          <p:cNvCxnSpPr>
            <a:cxnSpLocks/>
            <a:stCxn id="277" idx="4"/>
            <a:endCxn id="312" idx="6"/>
          </p:cNvCxnSpPr>
          <p:nvPr/>
        </p:nvCxnSpPr>
        <p:spPr>
          <a:xfrm rot="5400000">
            <a:off x="9439758" y="5052605"/>
            <a:ext cx="669360" cy="15075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5D9F1C3-ACB8-7CA6-67FC-46C346AB80F9}"/>
              </a:ext>
            </a:extLst>
          </p:cNvPr>
          <p:cNvSpPr/>
          <p:nvPr/>
        </p:nvSpPr>
        <p:spPr>
          <a:xfrm>
            <a:off x="7220745" y="1976086"/>
            <a:ext cx="4848292" cy="31748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hyperGCN for Collaborative Filtering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68187BF1-D4A3-1507-8F87-36182B547549}"/>
              </a:ext>
            </a:extLst>
          </p:cNvPr>
          <p:cNvSpPr/>
          <p:nvPr/>
        </p:nvSpPr>
        <p:spPr>
          <a:xfrm rot="16200000">
            <a:off x="4330532" y="3138556"/>
            <a:ext cx="136047" cy="500412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B899736-66FC-9EBD-E8A5-6AD711128229}"/>
              </a:ext>
            </a:extLst>
          </p:cNvPr>
          <p:cNvSpPr txBox="1"/>
          <p:nvPr/>
        </p:nvSpPr>
        <p:spPr>
          <a:xfrm>
            <a:off x="3749976" y="5698565"/>
            <a:ext cx="1137590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Pre-process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CBCC5C1-7A82-D21D-34CA-8B5DB1B88F15}"/>
              </a:ext>
            </a:extLst>
          </p:cNvPr>
          <p:cNvSpPr/>
          <p:nvPr/>
        </p:nvSpPr>
        <p:spPr>
          <a:xfrm rot="16200000">
            <a:off x="9587192" y="3156824"/>
            <a:ext cx="123531" cy="495506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ED2E8-81FF-7D64-6B68-7650EE94E6FE}"/>
              </a:ext>
            </a:extLst>
          </p:cNvPr>
          <p:cNvSpPr txBox="1"/>
          <p:nvPr/>
        </p:nvSpPr>
        <p:spPr>
          <a:xfrm>
            <a:off x="8084521" y="5698565"/>
            <a:ext cx="30608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Embedding &amp; Optimization &amp; Prediction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7106B3-5BD3-60B2-8D0B-07581452D156}"/>
              </a:ext>
            </a:extLst>
          </p:cNvPr>
          <p:cNvSpPr txBox="1"/>
          <p:nvPr/>
        </p:nvSpPr>
        <p:spPr>
          <a:xfrm>
            <a:off x="3467569" y="1047820"/>
            <a:ext cx="167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Adjacency Matrix (AM)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E8ED4-B14F-B21D-CFC9-3147FD4C08CD}"/>
              </a:ext>
            </a:extLst>
          </p:cNvPr>
          <p:cNvCxnSpPr>
            <a:cxnSpLocks/>
          </p:cNvCxnSpPr>
          <p:nvPr/>
        </p:nvCxnSpPr>
        <p:spPr>
          <a:xfrm>
            <a:off x="947013" y="3269174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3EFA2D-B924-AA11-0961-430B5B3F4DAD}"/>
              </a:ext>
            </a:extLst>
          </p:cNvPr>
          <p:cNvSpPr/>
          <p:nvPr/>
        </p:nvSpPr>
        <p:spPr>
          <a:xfrm>
            <a:off x="1621216" y="1785207"/>
            <a:ext cx="1112729" cy="37366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Similarity Matrix (SM)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2D37-8E17-BE2C-EC60-BFE0F958B0F7}"/>
              </a:ext>
            </a:extLst>
          </p:cNvPr>
          <p:cNvSpPr txBox="1"/>
          <p:nvPr/>
        </p:nvSpPr>
        <p:spPr>
          <a:xfrm>
            <a:off x="774463" y="4261933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893EA-6CFC-D816-1D0E-8DD97B7E8C7B}"/>
              </a:ext>
            </a:extLst>
          </p:cNvPr>
          <p:cNvSpPr txBox="1"/>
          <p:nvPr/>
        </p:nvSpPr>
        <p:spPr>
          <a:xfrm>
            <a:off x="2957003" y="3176915"/>
            <a:ext cx="209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by top-K (</a:t>
            </a:r>
            <a:r>
              <a:rPr lang="en-A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e.g.,</a:t>
            </a:r>
            <a:r>
              <a:rPr lang="en-GB" sz="1100" dirty="0"/>
              <a:t> top-2 for users, top-3 for items)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BC396-A135-2C15-183E-F87A550C7BDE}"/>
              </a:ext>
            </a:extLst>
          </p:cNvPr>
          <p:cNvSpPr txBox="1"/>
          <p:nvPr/>
        </p:nvSpPr>
        <p:spPr>
          <a:xfrm>
            <a:off x="10348833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54</a:t>
            </a:r>
            <a:r>
              <a:rPr lang="en-GB" sz="800" dirty="0"/>
              <a:t>)</a:t>
            </a: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34A54870-314C-3853-A1FA-B1535609F67B}"/>
              </a:ext>
            </a:extLst>
          </p:cNvPr>
          <p:cNvSpPr/>
          <p:nvPr/>
        </p:nvSpPr>
        <p:spPr>
          <a:xfrm>
            <a:off x="10473014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0B4A48D-0D69-A6F0-2C13-99DF5BDDA864}"/>
              </a:ext>
            </a:extLst>
          </p:cNvPr>
          <p:cNvCxnSpPr>
            <a:cxnSpLocks/>
            <a:stCxn id="239" idx="4"/>
            <a:endCxn id="46" idx="2"/>
          </p:cNvCxnSpPr>
          <p:nvPr/>
        </p:nvCxnSpPr>
        <p:spPr>
          <a:xfrm rot="16200000" flipH="1">
            <a:off x="10302855" y="3295027"/>
            <a:ext cx="12137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46825-2FF1-9034-C940-FF7F4BFCE65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91047" y="3195313"/>
            <a:ext cx="0" cy="15184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9C5FC-CBDB-F874-3DB4-150669BEFD3F}"/>
              </a:ext>
            </a:extLst>
          </p:cNvPr>
          <p:cNvSpPr txBox="1"/>
          <p:nvPr/>
        </p:nvSpPr>
        <p:spPr>
          <a:xfrm>
            <a:off x="10863535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57</a:t>
            </a:r>
            <a:r>
              <a:rPr lang="en-GB" sz="800" dirty="0"/>
              <a:t>)</a:t>
            </a:r>
          </a:p>
        </p:txBody>
      </p:sp>
      <p:sp>
        <p:nvSpPr>
          <p:cNvPr id="22" name="Summing Junction 21">
            <a:extLst>
              <a:ext uri="{FF2B5EF4-FFF2-40B4-BE49-F238E27FC236}">
                <a16:creationId xmlns:a16="http://schemas.microsoft.com/office/drawing/2014/main" id="{885B4E4F-F4B7-47E1-6A86-74FFACC17681}"/>
              </a:ext>
            </a:extLst>
          </p:cNvPr>
          <p:cNvSpPr/>
          <p:nvPr/>
        </p:nvSpPr>
        <p:spPr>
          <a:xfrm>
            <a:off x="10987716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B35F9-CB1F-DE9B-FA6A-73EADF0681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05749" y="3201066"/>
            <a:ext cx="0" cy="14608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6506B5-D2F1-4C43-1EDB-F2FB7D8D9F60}"/>
              </a:ext>
            </a:extLst>
          </p:cNvPr>
          <p:cNvCxnSpPr>
            <a:cxnSpLocks/>
            <a:stCxn id="240" idx="4"/>
          </p:cNvCxnSpPr>
          <p:nvPr/>
        </p:nvCxnSpPr>
        <p:spPr>
          <a:xfrm rot="5400000">
            <a:off x="11262548" y="329694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67ACF8-C718-361F-1B00-A474EC2E44FF}"/>
              </a:ext>
            </a:extLst>
          </p:cNvPr>
          <p:cNvCxnSpPr>
            <a:cxnSpLocks/>
            <a:stCxn id="22" idx="4"/>
            <a:endCxn id="241" idx="0"/>
          </p:cNvCxnSpPr>
          <p:nvPr/>
        </p:nvCxnSpPr>
        <p:spPr>
          <a:xfrm flipH="1">
            <a:off x="10865645" y="3583220"/>
            <a:ext cx="240104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95DC7-FFD2-27E0-E18C-DDBE1CF1B75D}"/>
              </a:ext>
            </a:extLst>
          </p:cNvPr>
          <p:cNvCxnSpPr>
            <a:cxnSpLocks/>
            <a:stCxn id="46" idx="4"/>
            <a:endCxn id="241" idx="0"/>
          </p:cNvCxnSpPr>
          <p:nvPr/>
        </p:nvCxnSpPr>
        <p:spPr>
          <a:xfrm>
            <a:off x="10591047" y="3583220"/>
            <a:ext cx="274598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DC052E-E4CA-F1EA-0991-80B1188EF344}"/>
              </a:ext>
            </a:extLst>
          </p:cNvPr>
          <p:cNvCxnSpPr>
            <a:cxnSpLocks/>
          </p:cNvCxnSpPr>
          <p:nvPr/>
        </p:nvCxnSpPr>
        <p:spPr>
          <a:xfrm>
            <a:off x="6927683" y="3969676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9501DC-5217-1A01-2CD9-33A7AADF1325}"/>
              </a:ext>
            </a:extLst>
          </p:cNvPr>
          <p:cNvCxnSpPr>
            <a:cxnSpLocks/>
            <a:stCxn id="60" idx="2"/>
            <a:endCxn id="293" idx="0"/>
          </p:cNvCxnSpPr>
          <p:nvPr/>
        </p:nvCxnSpPr>
        <p:spPr>
          <a:xfrm>
            <a:off x="8324955" y="4118655"/>
            <a:ext cx="0" cy="72092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DF0F752-185A-492B-38DD-F9AA778DDEFD}"/>
              </a:ext>
            </a:extLst>
          </p:cNvPr>
          <p:cNvSpPr/>
          <p:nvPr/>
        </p:nvSpPr>
        <p:spPr>
          <a:xfrm>
            <a:off x="205719" y="124845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AD835E8-0250-57B1-9E4E-3E4466C31708}"/>
              </a:ext>
            </a:extLst>
          </p:cNvPr>
          <p:cNvSpPr/>
          <p:nvPr/>
        </p:nvSpPr>
        <p:spPr>
          <a:xfrm>
            <a:off x="205719" y="1599260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50C13B-B2BC-05E5-BE52-0CB34021A51F}"/>
              </a:ext>
            </a:extLst>
          </p:cNvPr>
          <p:cNvSpPr/>
          <p:nvPr/>
        </p:nvSpPr>
        <p:spPr>
          <a:xfrm>
            <a:off x="628411" y="1785207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A7976E9-9987-F20D-283F-A5F253F8A46A}"/>
              </a:ext>
            </a:extLst>
          </p:cNvPr>
          <p:cNvSpPr/>
          <p:nvPr/>
        </p:nvSpPr>
        <p:spPr>
          <a:xfrm>
            <a:off x="628411" y="144207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5F8731-A4C0-8B37-7ED4-3C067439F6DB}"/>
              </a:ext>
            </a:extLst>
          </p:cNvPr>
          <p:cNvSpPr/>
          <p:nvPr/>
        </p:nvSpPr>
        <p:spPr>
          <a:xfrm>
            <a:off x="628411" y="1098933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34F22B-81D3-0C3A-08D5-70009F7FFECD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41785" y="1717293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7D925C-038D-F4F3-1CE7-C865E832D197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41785" y="1366487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2DCF45-B4D3-3738-5610-9D65E55C5465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07214" y="1216966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7B307E5-695F-8F4D-15B9-F7F7531F4B52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07214" y="1216966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F8FC31A-556E-18D7-8F19-279202865779}"/>
              </a:ext>
            </a:extLst>
          </p:cNvPr>
          <p:cNvSpPr/>
          <p:nvPr/>
        </p:nvSpPr>
        <p:spPr>
          <a:xfrm>
            <a:off x="628411" y="212834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D60864-7564-48EB-7F7C-D0D742722805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07214" y="1449949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D1076D0-1E4D-800C-3A2E-C8EFCB55B5AA}"/>
              </a:ext>
            </a:extLst>
          </p:cNvPr>
          <p:cNvSpPr/>
          <p:nvPr/>
        </p:nvSpPr>
        <p:spPr>
          <a:xfrm>
            <a:off x="202847" y="192418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641F114-8E56-77EE-ABA2-223CC45AE809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04342" y="1903240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1EA559D-2BAF-9027-FD71-6521B3E6DC17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38913" y="2042217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26BE7B-1A63-F91B-B1B9-49D756C3BE1F}"/>
              </a:ext>
            </a:extLst>
          </p:cNvPr>
          <p:cNvCxnSpPr>
            <a:cxnSpLocks/>
          </p:cNvCxnSpPr>
          <p:nvPr/>
        </p:nvCxnSpPr>
        <p:spPr>
          <a:xfrm>
            <a:off x="5076659" y="3275648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85F94A-589F-E422-1EC0-C1565CC49EC3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04342" y="1300428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5501BC5-4195-F90C-9391-820BA806BCE3}"/>
              </a:ext>
            </a:extLst>
          </p:cNvPr>
          <p:cNvSpPr txBox="1"/>
          <p:nvPr/>
        </p:nvSpPr>
        <p:spPr>
          <a:xfrm>
            <a:off x="5761482" y="1601060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The edge weight is</a:t>
            </a:r>
          </a:p>
          <a:p>
            <a:pPr algn="ctr"/>
            <a:r>
              <a:rPr lang="en-GB" sz="1050" dirty="0"/>
              <a:t>similarity 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E7B43-F85E-083A-5710-8849A07FA584}"/>
              </a:ext>
            </a:extLst>
          </p:cNvPr>
          <p:cNvSpPr/>
          <p:nvPr/>
        </p:nvSpPr>
        <p:spPr>
          <a:xfrm>
            <a:off x="191349" y="228361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2FE0B5-8074-E7FD-59EE-327B371E83DD}"/>
              </a:ext>
            </a:extLst>
          </p:cNvPr>
          <p:cNvSpPr/>
          <p:nvPr/>
        </p:nvSpPr>
        <p:spPr>
          <a:xfrm>
            <a:off x="625538" y="248777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3C2E8-A593-D864-5C2B-0816E2E1DA5A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27415" y="2246377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14F6D-5FFA-AB40-FDA4-58A25CED0F1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27415" y="2401649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BB78C-1D35-15C6-9AAD-62759E8DB027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38913" y="2042217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B1C4F-F6D2-9AF5-DF5E-CD519753F6BE}"/>
              </a:ext>
            </a:extLst>
          </p:cNvPr>
          <p:cNvCxnSpPr>
            <a:cxnSpLocks/>
          </p:cNvCxnSpPr>
          <p:nvPr/>
        </p:nvCxnSpPr>
        <p:spPr>
          <a:xfrm>
            <a:off x="952766" y="4258332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6A16AA-8891-FDDC-3F84-019E4FF5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9290"/>
              </p:ext>
            </p:extLst>
          </p:nvPr>
        </p:nvGraphicFramePr>
        <p:xfrm>
          <a:off x="3071429" y="362505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F0260-F20B-4456-0066-D96722308440}"/>
              </a:ext>
            </a:extLst>
          </p:cNvPr>
          <p:cNvCxnSpPr>
            <a:cxnSpLocks/>
          </p:cNvCxnSpPr>
          <p:nvPr/>
        </p:nvCxnSpPr>
        <p:spPr>
          <a:xfrm>
            <a:off x="5587717" y="3949550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1F5984-328A-933A-FB68-AD85C5115C87}"/>
              </a:ext>
            </a:extLst>
          </p:cNvPr>
          <p:cNvCxnSpPr>
            <a:cxnSpLocks/>
          </p:cNvCxnSpPr>
          <p:nvPr/>
        </p:nvCxnSpPr>
        <p:spPr>
          <a:xfrm>
            <a:off x="2784553" y="2902961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BFD4B-C4E1-6273-F36D-B1ACCF8D1CBD}"/>
              </a:ext>
            </a:extLst>
          </p:cNvPr>
          <p:cNvSpPr txBox="1"/>
          <p:nvPr/>
        </p:nvSpPr>
        <p:spPr>
          <a:xfrm>
            <a:off x="10665358" y="32792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25488-28CC-527F-6A21-5E005E85D463}"/>
              </a:ext>
            </a:extLst>
          </p:cNvPr>
          <p:cNvSpPr txBox="1"/>
          <p:nvPr/>
        </p:nvSpPr>
        <p:spPr>
          <a:xfrm>
            <a:off x="9862930" y="5340370"/>
            <a:ext cx="802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Prediction</a:t>
            </a:r>
            <a:endParaRPr lang="en-GB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D9F97-FF95-9F7E-E65A-CDCA67F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93"/>
            <a:ext cx="10515600" cy="954041"/>
          </a:xfrm>
        </p:spPr>
        <p:txBody>
          <a:bodyPr/>
          <a:lstStyle/>
          <a:p>
            <a:pPr algn="ctr"/>
            <a:r>
              <a:rPr lang="en-GB" dirty="0"/>
              <a:t>HyperGCN in brief</a:t>
            </a:r>
          </a:p>
        </p:txBody>
      </p:sp>
    </p:spTree>
    <p:extLst>
      <p:ext uri="{BB962C8B-B14F-4D97-AF65-F5344CB8AC3E}">
        <p14:creationId xmlns:p14="http://schemas.microsoft.com/office/powerpoint/2010/main" val="15697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6420"/>
          </a:xfrm>
        </p:spPr>
        <p:txBody>
          <a:bodyPr/>
          <a:lstStyle/>
          <a:p>
            <a:r>
              <a:rPr lang="en-GB" dirty="0"/>
              <a:t>Quite positive.</a:t>
            </a:r>
          </a:p>
        </p:txBody>
      </p:sp>
    </p:spTree>
    <p:extLst>
      <p:ext uri="{BB962C8B-B14F-4D97-AF65-F5344CB8AC3E}">
        <p14:creationId xmlns:p14="http://schemas.microsoft.com/office/powerpoint/2010/main" val="36491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1800"/>
              </p:ext>
            </p:extLst>
          </p:nvPr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50312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4283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70365" y="3312914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63750" y="2983509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85162" y="3296239"/>
            <a:ext cx="437940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10035"/>
              </p:ext>
            </p:extLst>
          </p:nvPr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03470"/>
              </p:ext>
            </p:extLst>
          </p:nvPr>
        </p:nvGraphicFramePr>
        <p:xfrm>
          <a:off x="2737266" y="1148173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664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Similarity Matrix (SM)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167601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4F41CE-D67D-3EBD-BD6D-5BCC24C26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38299"/>
              </p:ext>
            </p:extLst>
          </p:nvPr>
        </p:nvGraphicFramePr>
        <p:xfrm>
          <a:off x="2740515" y="2787369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FCC6C81-8D12-F1DB-2B71-C9978E6F6E33}"/>
              </a:ext>
            </a:extLst>
          </p:cNvPr>
          <p:cNvSpPr txBox="1"/>
          <p:nvPr/>
        </p:nvSpPr>
        <p:spPr>
          <a:xfrm>
            <a:off x="5106641" y="2975674"/>
            <a:ext cx="502061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uu</a:t>
            </a:r>
          </a:p>
        </p:txBody>
      </p:sp>
    </p:spTree>
    <p:extLst>
      <p:ext uri="{BB962C8B-B14F-4D97-AF65-F5344CB8AC3E}">
        <p14:creationId xmlns:p14="http://schemas.microsoft.com/office/powerpoint/2010/main" val="287397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A87-35D0-A3D7-B046-706C3873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stats for experiments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9DB95-5329-DC36-7E50-A2F367CA6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0258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76169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66097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945166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1793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8310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#Interactions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Sparsity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Ml-100k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93.70%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Ml-1m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3,952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6,040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1,000,209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0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Douban-music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32,374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94.56%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Yelp2018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31,668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1,561,406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99.87%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2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4,764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321,176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99.35%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5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2835</Words>
  <Application>Microsoft Macintosh PowerPoint</Application>
  <PresentationFormat>Widescreen</PresentationFormat>
  <Paragraphs>1238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Bradley Hand</vt:lpstr>
      <vt:lpstr>Cambria Math</vt:lpstr>
      <vt:lpstr>Office Theme</vt:lpstr>
      <vt:lpstr>HyperGCN</vt:lpstr>
      <vt:lpstr>Motivation (I)</vt:lpstr>
      <vt:lpstr>Motivation (II)</vt:lpstr>
      <vt:lpstr>Motivation (II)</vt:lpstr>
      <vt:lpstr>Motivation (II)</vt:lpstr>
      <vt:lpstr>HyperGCN in brief</vt:lpstr>
      <vt:lpstr>Some initial experimental results.</vt:lpstr>
      <vt:lpstr>PowerPoint Presentation</vt:lpstr>
      <vt:lpstr>Dataset stats for experiments</vt:lpstr>
      <vt:lpstr>PowerPoint Presentation</vt:lpstr>
      <vt:lpstr>PowerPoint Presentation</vt:lpstr>
      <vt:lpstr>PowerPoint Presentation</vt:lpstr>
      <vt:lpstr>Steps</vt:lpstr>
      <vt:lpstr>Loading the data</vt:lpstr>
      <vt:lpstr>Baselines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186</cp:revision>
  <dcterms:created xsi:type="dcterms:W3CDTF">2024-08-30T02:42:35Z</dcterms:created>
  <dcterms:modified xsi:type="dcterms:W3CDTF">2024-10-02T03:03:55Z</dcterms:modified>
</cp:coreProperties>
</file>