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7"/>
  </p:notesMasterIdLst>
  <p:handoutMasterIdLst>
    <p:handoutMasterId r:id="rId8"/>
  </p:handoutMasterIdLst>
  <p:sldIdLst>
    <p:sldId id="303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66818" autoAdjust="0"/>
  </p:normalViewPr>
  <p:slideViewPr>
    <p:cSldViewPr snapToGrid="0">
      <p:cViewPr varScale="1">
        <p:scale>
          <a:sx n="46" d="100"/>
          <a:sy n="46" d="100"/>
        </p:scale>
        <p:origin x="1407" y="2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DEA32-1FEB-9738-3725-C4BBFA19A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104C8E-74B8-C33C-628D-0F4BB2F12A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8CF778-9A68-9023-947E-9325F2C438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 Richa, hi Marco, so nice to meet you! How is it going? Where are you dialing in from?</a:t>
            </a:r>
          </a:p>
          <a:p>
            <a:r>
              <a:rPr lang="en-US" dirty="0"/>
              <a:t>Richa you must have just come back from San Diego/FKOM, how was it?</a:t>
            </a:r>
          </a:p>
          <a:p>
            <a:r>
              <a:rPr lang="en-US" dirty="0"/>
              <a:t>I m actually not to far from you right now Marco, we are at Lago di Garda 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2A2AA-C732-FDDB-8233-0F1635B00E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96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Let’s set the stage for our little role-play here. This is what we know about the customer:</a:t>
            </a:r>
          </a:p>
          <a:p>
            <a:endParaRPr lang="en-US"/>
          </a:p>
          <a:p>
            <a:r>
              <a:rPr lang="en-US" b="1"/>
              <a:t>The customer is called </a:t>
            </a:r>
            <a:r>
              <a:rPr lang="en-US" b="1" err="1"/>
              <a:t>ZeitGeister</a:t>
            </a:r>
            <a:r>
              <a:rPr lang="en-US" b="1"/>
              <a:t>, they are a German manufacturer producing and shipping themed merchandise around cultural events all around the world.</a:t>
            </a:r>
          </a:p>
          <a:p>
            <a:r>
              <a:rPr lang="en-US" b="1"/>
              <a:t>As for their background:</a:t>
            </a:r>
          </a:p>
          <a:p>
            <a:pPr lvl="1"/>
            <a:r>
              <a:rPr lang="en-US" b="1"/>
              <a:t>Goal: </a:t>
            </a:r>
            <a:r>
              <a:rPr lang="en-US"/>
              <a:t>The company is looking to foster their position as industry leader &amp; innovator, their leadership team is curious about AI and what it can do for them</a:t>
            </a:r>
          </a:p>
          <a:p>
            <a:pPr lvl="1"/>
            <a:r>
              <a:rPr lang="en-US" b="1"/>
              <a:t>Current status: </a:t>
            </a:r>
          </a:p>
          <a:p>
            <a:pPr lvl="2"/>
            <a:r>
              <a:rPr lang="en-US"/>
              <a:t>They are Part of the Strategic Customer Program in EMEA</a:t>
            </a:r>
          </a:p>
          <a:p>
            <a:pPr lvl="2"/>
            <a:r>
              <a:rPr lang="en-US"/>
              <a:t>Currently doing a company-wide RISE project with SAP Services and Deloitte as the implementation partner, </a:t>
            </a:r>
          </a:p>
          <a:p>
            <a:pPr lvl="2"/>
            <a:r>
              <a:rPr lang="en-US"/>
              <a:t>SAP BTP is licensed, some existing credits unused</a:t>
            </a:r>
          </a:p>
          <a:p>
            <a:r>
              <a:rPr lang="en-US"/>
              <a:t>GAD set up a meeting between ZG and with the BTP AI Services Team so I can introduce SAP’s offering about helping customers start their AI journey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0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CF0EA4-D201-44E7-3558-D05CB4233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643EA3-ACAA-539C-A041-266A895A2B1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81E18B-2347-8DB6-2A7F-3EAC100A4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072" y="528320"/>
            <a:ext cx="5028566" cy="3354992"/>
          </a:xfr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15072" y="4027992"/>
            <a:ext cx="5028565" cy="1894972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57326" y="-11576"/>
            <a:ext cx="4946249" cy="6903720"/>
          </a:xfrm>
          <a:custGeom>
            <a:avLst/>
            <a:gdLst>
              <a:gd name="connsiteX0" fmla="*/ 0 w 4977139"/>
              <a:gd name="connsiteY0" fmla="*/ 0 h 6858000"/>
              <a:gd name="connsiteX1" fmla="*/ 4977139 w 4977139"/>
              <a:gd name="connsiteY1" fmla="*/ 0 h 6858000"/>
              <a:gd name="connsiteX2" fmla="*/ 4977139 w 4977139"/>
              <a:gd name="connsiteY2" fmla="*/ 6858000 h 6858000"/>
              <a:gd name="connsiteX3" fmla="*/ 0 w 4977139"/>
              <a:gd name="connsiteY3" fmla="*/ 6858000 h 6858000"/>
              <a:gd name="connsiteX4" fmla="*/ 0 w 4977139"/>
              <a:gd name="connsiteY4" fmla="*/ 0 h 6858000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58000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92724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7139" h="6892724">
                <a:moveTo>
                  <a:pt x="0" y="0"/>
                </a:moveTo>
                <a:lnTo>
                  <a:pt x="4977139" y="0"/>
                </a:lnTo>
                <a:lnTo>
                  <a:pt x="4977139" y="6892724"/>
                </a:lnTo>
                <a:lnTo>
                  <a:pt x="1863524" y="6892724"/>
                </a:lnTo>
                <a:lnTo>
                  <a:pt x="0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7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CBD635-4863-B127-5668-D2C7DA8CD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29720-DD91-8012-686D-AABA43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911820" y="0"/>
            <a:ext cx="913577" cy="68580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0117" y="185195"/>
            <a:ext cx="6930838" cy="150549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B27827-7491-B1C2-D9C5-975A9FF66E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788" y="-22860"/>
            <a:ext cx="329184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D4D4555-A25D-09B6-36AF-5977189F2DD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70116" y="2022395"/>
            <a:ext cx="6941703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1800"/>
            </a:lvl1pPr>
            <a:lvl2pPr>
              <a:spcBef>
                <a:spcPts val="1000"/>
              </a:spcBef>
              <a:spcAft>
                <a:spcPts val="1500"/>
              </a:spcAft>
              <a:defRPr sz="1800"/>
            </a:lvl2pPr>
            <a:lvl3pPr>
              <a:spcBef>
                <a:spcPts val="1000"/>
              </a:spcBef>
              <a:spcAft>
                <a:spcPts val="1500"/>
              </a:spcAft>
              <a:defRPr sz="1800"/>
            </a:lvl3pPr>
            <a:lvl4pPr>
              <a:spcBef>
                <a:spcPts val="1000"/>
              </a:spcBef>
              <a:spcAft>
                <a:spcPts val="1500"/>
              </a:spcAft>
              <a:defRPr sz="1800"/>
            </a:lvl4pPr>
            <a:lvl5pPr>
              <a:spcBef>
                <a:spcPts val="1000"/>
              </a:spcBef>
              <a:spcAft>
                <a:spcPts val="1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237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82" r:id="rId12"/>
    <p:sldLayoutId id="214748368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2D3D2-814F-4037-7FEB-36D652639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F34D9-45CC-7995-EC54-A8C19EF08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>
                <a:latin typeface="+mn-lt"/>
              </a:rPr>
              <a:t>AI GTM Lead – </a:t>
            </a:r>
            <a:br>
              <a:rPr lang="en-US">
                <a:latin typeface="+mn-lt"/>
              </a:rPr>
            </a:br>
            <a:r>
              <a:rPr lang="en-US">
                <a:latin typeface="+mn-lt"/>
              </a:rPr>
              <a:t>SAP Services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0469F-CCCB-DA67-EDAC-4CDA504A4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 anchor="t"/>
          <a:lstStyle/>
          <a:p>
            <a:r>
              <a:rPr lang="en-US"/>
              <a:t>Driving </a:t>
            </a:r>
            <a:r>
              <a:rPr lang="en-US" err="1"/>
              <a:t>adoPtion</a:t>
            </a:r>
            <a:r>
              <a:rPr lang="en-US"/>
              <a:t> &amp; consumption of </a:t>
            </a:r>
          </a:p>
          <a:p>
            <a:r>
              <a:rPr lang="en-US"/>
              <a:t>SAP BTP AI Services in EMEA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4DEF3F-70D2-787E-8DB9-13A5C69C3DF6}"/>
              </a:ext>
            </a:extLst>
          </p:cNvPr>
          <p:cNvSpPr txBox="1"/>
          <p:nvPr/>
        </p:nvSpPr>
        <p:spPr>
          <a:xfrm>
            <a:off x="92207" y="6463279"/>
            <a:ext cx="6125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chemeClr val="tx2">
                    <a:lumMod val="50000"/>
                    <a:lumOff val="50000"/>
                  </a:schemeClr>
                </a:solidFill>
              </a:rPr>
              <a:t>INSPIRE, INNOVATE, IMPLEMENT</a:t>
            </a:r>
            <a:r>
              <a:rPr lang="en-US" sz="1400" b="1"/>
              <a:t> </a:t>
            </a:r>
            <a:endParaRPr lang="en-US" sz="1400" b="1">
              <a:solidFill>
                <a:schemeClr val="accent3"/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DA6D0B0-06F3-3419-4CD0-B14069308A5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95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1852" y="-526654"/>
            <a:ext cx="6577811" cy="1505493"/>
          </a:xfrm>
          <a:noFill/>
        </p:spPr>
        <p:txBody>
          <a:bodyPr/>
          <a:lstStyle/>
          <a:p>
            <a:r>
              <a:rPr lang="en-US" sz="3200">
                <a:latin typeface="+mn-lt"/>
              </a:rPr>
              <a:t>THE CASE: Introducing </a:t>
            </a:r>
            <a:r>
              <a:rPr lang="en-US" sz="3200" b="1" err="1">
                <a:latin typeface="+mn-lt"/>
              </a:rPr>
              <a:t>ZeitGeister</a:t>
            </a:r>
            <a:r>
              <a:rPr lang="en-US" sz="3200" b="1">
                <a:latin typeface="+mn-lt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17089" y="1127465"/>
            <a:ext cx="7638345" cy="1361091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err="1">
                <a:solidFill>
                  <a:schemeClr val="tx1"/>
                </a:solidFill>
              </a:rPr>
              <a:t>ZeitGeister</a:t>
            </a:r>
            <a:r>
              <a:rPr lang="en-US">
                <a:solidFill>
                  <a:schemeClr val="tx1"/>
                </a:solidFill>
              </a:rPr>
              <a:t> (ZG) is a </a:t>
            </a:r>
            <a:r>
              <a:rPr lang="en-US" b="1">
                <a:solidFill>
                  <a:schemeClr val="tx2">
                    <a:lumMod val="50000"/>
                    <a:lumOff val="50000"/>
                  </a:schemeClr>
                </a:solidFill>
              </a:rPr>
              <a:t>digital-first retailer </a:t>
            </a:r>
            <a:r>
              <a:rPr lang="en-US">
                <a:solidFill>
                  <a:schemeClr val="tx1"/>
                </a:solidFill>
              </a:rPr>
              <a:t>that </a:t>
            </a:r>
            <a:r>
              <a:rPr lang="en-US" b="1">
                <a:solidFill>
                  <a:schemeClr val="tx2">
                    <a:lumMod val="50000"/>
                    <a:lumOff val="50000"/>
                  </a:schemeClr>
                </a:solidFill>
              </a:rPr>
              <a:t>capitalizes on viral cultural moments </a:t>
            </a:r>
            <a:r>
              <a:rPr lang="en-US">
                <a:solidFill>
                  <a:schemeClr val="tx1"/>
                </a:solidFill>
              </a:rPr>
              <a:t>by </a:t>
            </a:r>
            <a:r>
              <a:rPr lang="en-US" b="1">
                <a:solidFill>
                  <a:schemeClr val="tx2">
                    <a:lumMod val="50000"/>
                    <a:lumOff val="50000"/>
                  </a:schemeClr>
                </a:solidFill>
              </a:rPr>
              <a:t>rapidly designing, producing, and selling themed merchandise </a:t>
            </a:r>
            <a:r>
              <a:rPr lang="en-US">
                <a:solidFill>
                  <a:schemeClr val="tx1"/>
                </a:solidFill>
              </a:rPr>
              <a:t>like mugs, t-shirts, and collectibles. Their success relies on </a:t>
            </a:r>
            <a:r>
              <a:rPr lang="en-US" b="1">
                <a:solidFill>
                  <a:schemeClr val="tx2">
                    <a:lumMod val="50000"/>
                    <a:lumOff val="50000"/>
                  </a:schemeClr>
                </a:solidFill>
              </a:rPr>
              <a:t>lightning-fast reaction to trending events</a:t>
            </a:r>
            <a:r>
              <a:rPr lang="en-US">
                <a:solidFill>
                  <a:schemeClr val="tx1"/>
                </a:solidFill>
              </a:rPr>
              <a:t>, from political movements to pop culture feuds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DED3568-F897-C530-66DE-87FF54E7AED1}"/>
              </a:ext>
            </a:extLst>
          </p:cNvPr>
          <p:cNvSpPr txBox="1">
            <a:spLocks/>
          </p:cNvSpPr>
          <p:nvPr/>
        </p:nvSpPr>
        <p:spPr>
          <a:xfrm>
            <a:off x="3657601" y="2509240"/>
            <a:ext cx="7597834" cy="191229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500"/>
              </a:spcAft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500"/>
              </a:spcAft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500"/>
              </a:spcAft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500"/>
              </a:spcAft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500"/>
              </a:spcAft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solidFill>
                  <a:schemeClr val="accent3"/>
                </a:solidFill>
              </a:rPr>
              <a:t>Industry &amp; Region: </a:t>
            </a:r>
            <a:r>
              <a:rPr lang="en-US"/>
              <a:t>German manufacturer &amp; online retailer operating globally </a:t>
            </a:r>
          </a:p>
          <a:p>
            <a:pPr marL="0" indent="0">
              <a:buNone/>
            </a:pPr>
            <a:r>
              <a:rPr lang="en-US" b="1">
                <a:solidFill>
                  <a:schemeClr val="accent3"/>
                </a:solidFill>
              </a:rPr>
              <a:t>Key facts: </a:t>
            </a:r>
            <a:r>
              <a:rPr lang="en-US" b="1"/>
              <a:t>- </a:t>
            </a:r>
            <a:r>
              <a:rPr lang="en-US"/>
              <a:t>The Customer is part of SAP EMEA’s Strategic Customer Program, 		- Company-wide RISE project with SAP Services &amp; Deloitte ongoing, 	                                                                    </a:t>
            </a:r>
            <a:br>
              <a:rPr lang="en-US"/>
            </a:br>
            <a:r>
              <a:rPr lang="en-US"/>
              <a:t>	- S/4 HANA private cloud will be hosted on Google, 				- SAP BTP is licensed, some existing credits unused</a:t>
            </a:r>
          </a:p>
          <a:p>
            <a:pPr marL="1200150" lvl="2" indent="-285750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C58C3F-2162-6DD8-5F7C-FD19B7AD7C2B}"/>
              </a:ext>
            </a:extLst>
          </p:cNvPr>
          <p:cNvSpPr txBox="1"/>
          <p:nvPr/>
        </p:nvSpPr>
        <p:spPr>
          <a:xfrm>
            <a:off x="3657601" y="4525734"/>
            <a:ext cx="796338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tx2">
                    <a:lumMod val="50000"/>
                    <a:lumOff val="50000"/>
                  </a:schemeClr>
                </a:solidFill>
              </a:rPr>
              <a:t>Goal: To foster their position as an industry leader and innovator</a:t>
            </a:r>
          </a:p>
          <a:p>
            <a:pPr marL="285750" indent="-285750">
              <a:buFontTx/>
              <a:buChar char="-"/>
            </a:pPr>
            <a:r>
              <a:rPr lang="en-US"/>
              <a:t>They have kicked of an internal initiative </a:t>
            </a:r>
            <a:r>
              <a:rPr lang="en-US" b="1" err="1"/>
              <a:t>AIgnite</a:t>
            </a:r>
            <a:r>
              <a:rPr lang="en-US" b="1"/>
              <a:t> </a:t>
            </a:r>
            <a:r>
              <a:rPr lang="en-US"/>
              <a:t>to explore AI opportunities for ZG, </a:t>
            </a:r>
          </a:p>
          <a:p>
            <a:pPr marL="285750" indent="-285750">
              <a:buFontTx/>
              <a:buChar char="-"/>
            </a:pPr>
            <a:r>
              <a:rPr lang="en-US"/>
              <a:t>The </a:t>
            </a:r>
            <a:r>
              <a:rPr lang="en-US" b="1" err="1"/>
              <a:t>AIgnite</a:t>
            </a:r>
            <a:r>
              <a:rPr lang="en-US"/>
              <a:t> initiative is led by </a:t>
            </a:r>
          </a:p>
          <a:p>
            <a:pPr marL="742950" lvl="1" indent="-285750">
              <a:buFontTx/>
              <a:buChar char="-"/>
            </a:pPr>
            <a:r>
              <a:rPr lang="en-US" b="1"/>
              <a:t>Richa Pande </a:t>
            </a:r>
            <a:r>
              <a:rPr lang="en-US"/>
              <a:t>(Head of Sales and Marketing) &amp; </a:t>
            </a:r>
          </a:p>
          <a:p>
            <a:pPr marL="742950" lvl="1" indent="-285750">
              <a:buFontTx/>
              <a:buChar char="-"/>
            </a:pPr>
            <a:r>
              <a:rPr lang="en-US" b="1"/>
              <a:t>Marco </a:t>
            </a:r>
            <a:r>
              <a:rPr lang="en-US" b="1" err="1"/>
              <a:t>Cigaina</a:t>
            </a:r>
            <a:r>
              <a:rPr lang="en-US" b="1"/>
              <a:t> </a:t>
            </a:r>
            <a:r>
              <a:rPr lang="en-US"/>
              <a:t>(Head of IT)</a:t>
            </a:r>
          </a:p>
          <a:p>
            <a:pPr lvl="1"/>
            <a:r>
              <a:rPr lang="en-US" b="1"/>
              <a:t> 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AC30F8F-1008-3150-8FE0-4EDED6FA3B3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C180A77-4928-484F-9529-F716C85D6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20BE78-9FDF-401B-B412-3AA10EC5BEA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{BAC47D2C-F553-4CC6-8627-92D9007ACCA4}tf22797433_win32</Template>
  <TotalTime>3104</TotalTime>
  <Words>402</Words>
  <Application>Microsoft Office PowerPoint</Application>
  <PresentationFormat>Widescreen</PresentationFormat>
  <Paragraphs>29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Arial</vt:lpstr>
      <vt:lpstr>Calibri</vt:lpstr>
      <vt:lpstr>Univers Condensed Light</vt:lpstr>
      <vt:lpstr>Walbaum Display Light</vt:lpstr>
      <vt:lpstr>AngleLinesVTI</vt:lpstr>
      <vt:lpstr>AI GTM Lead –  SAP Services </vt:lpstr>
      <vt:lpstr>THE CASE: Introducing ZeitGeister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 Sekula</dc:creator>
  <cp:lastModifiedBy>Tom Sekula</cp:lastModifiedBy>
  <cp:revision>4</cp:revision>
  <dcterms:created xsi:type="dcterms:W3CDTF">2025-01-07T10:00:14Z</dcterms:created>
  <dcterms:modified xsi:type="dcterms:W3CDTF">2025-03-06T12:26:40Z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