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18" r:id="rId2"/>
    <p:sldId id="295" r:id="rId3"/>
    <p:sldId id="296" r:id="rId4"/>
    <p:sldId id="298" r:id="rId5"/>
    <p:sldId id="297" r:id="rId6"/>
    <p:sldId id="299" r:id="rId7"/>
    <p:sldId id="290" r:id="rId8"/>
    <p:sldId id="311" r:id="rId9"/>
    <p:sldId id="312" r:id="rId10"/>
    <p:sldId id="313" r:id="rId11"/>
    <p:sldId id="314" r:id="rId12"/>
    <p:sldId id="315" r:id="rId13"/>
    <p:sldId id="275" r:id="rId14"/>
    <p:sldId id="309" r:id="rId15"/>
    <p:sldId id="308" r:id="rId16"/>
    <p:sldId id="307" r:id="rId17"/>
    <p:sldId id="300" r:id="rId18"/>
    <p:sldId id="276" r:id="rId19"/>
    <p:sldId id="301" r:id="rId20"/>
    <p:sldId id="304" r:id="rId21"/>
    <p:sldId id="302" r:id="rId22"/>
    <p:sldId id="310" r:id="rId23"/>
    <p:sldId id="303" r:id="rId24"/>
    <p:sldId id="317" r:id="rId25"/>
    <p:sldId id="316" r:id="rId26"/>
    <p:sldId id="30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D35"/>
    <a:srgbClr val="FC1A4F"/>
    <a:srgbClr val="37C0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50000" autoAdjust="0"/>
  </p:normalViewPr>
  <p:slideViewPr>
    <p:cSldViewPr snapToGrid="0" snapToObjects="1">
      <p:cViewPr>
        <p:scale>
          <a:sx n="105" d="100"/>
          <a:sy n="105" d="100"/>
        </p:scale>
        <p:origin x="808"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C9150-A52B-6D4F-9152-261A0AE26E3E}" type="datetimeFigureOut">
              <a:rPr lang="en-US" smtClean="0"/>
              <a:t>11/30/16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53993-6974-5646-A49F-89A4F1E40E68}" type="slidenum">
              <a:rPr lang="en-US" smtClean="0"/>
              <a:t>‹#›</a:t>
            </a:fld>
            <a:endParaRPr lang="en-US"/>
          </a:p>
        </p:txBody>
      </p:sp>
    </p:spTree>
    <p:extLst>
      <p:ext uri="{BB962C8B-B14F-4D97-AF65-F5344CB8AC3E}">
        <p14:creationId xmlns:p14="http://schemas.microsoft.com/office/powerpoint/2010/main" val="912944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09CB14-526F-3240-91A6-047AEBB953E1}" type="datetimeFigureOut">
              <a:rPr lang="en-US" smtClean="0"/>
              <a:t>11/30/16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23BDF2-F732-4947-90A7-6C3AA37EF6E3}" type="slidenum">
              <a:rPr lang="en-US" smtClean="0"/>
              <a:t>‹#›</a:t>
            </a:fld>
            <a:endParaRPr lang="en-US"/>
          </a:p>
        </p:txBody>
      </p:sp>
    </p:spTree>
    <p:extLst>
      <p:ext uri="{BB962C8B-B14F-4D97-AF65-F5344CB8AC3E}">
        <p14:creationId xmlns:p14="http://schemas.microsoft.com/office/powerpoint/2010/main" val="1896317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transaction T1 is modifying pages, and each red bar is a set of modifications.  Then T1</a:t>
            </a:r>
            <a:r>
              <a:rPr lang="en-US" baseline="0" dirty="0" smtClean="0"/>
              <a:t> may modify two pages,</a:t>
            </a:r>
          </a:p>
          <a:p>
            <a:r>
              <a:rPr lang="en-US" baseline="0" dirty="0" smtClean="0"/>
              <a:t>the database decides to write out one of them, then it modifies a third page, and commits.</a:t>
            </a:r>
          </a:p>
          <a:p>
            <a:endParaRPr lang="en-US" baseline="0" dirty="0" smtClean="0"/>
          </a:p>
          <a:p>
            <a:r>
              <a:rPr lang="en-US" baseline="0" dirty="0" smtClean="0"/>
              <a:t>This state of the world is perfectly possible, because we have never discussed when the database needs to write pages to disk.  </a:t>
            </a:r>
          </a:p>
          <a:p>
            <a:r>
              <a:rPr lang="en-US" baseline="0" dirty="0" smtClean="0"/>
              <a:t>Keep in mind that we don’t control crashes -- a crash could happen at ANY POINT IN TIME</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2</a:t>
            </a:fld>
            <a:endParaRPr lang="en-US"/>
          </a:p>
        </p:txBody>
      </p:sp>
    </p:spTree>
    <p:extLst>
      <p:ext uri="{BB962C8B-B14F-4D97-AF65-F5344CB8AC3E}">
        <p14:creationId xmlns:p14="http://schemas.microsoft.com/office/powerpoint/2010/main" val="2015082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we have a database here</a:t>
            </a:r>
          </a:p>
          <a:p>
            <a:r>
              <a:rPr lang="en-US" dirty="0" smtClean="0"/>
              <a:t>and</a:t>
            </a:r>
            <a:r>
              <a:rPr lang="en-US" baseline="0" dirty="0" smtClean="0"/>
              <a:t> T5 begins its transaction</a:t>
            </a:r>
          </a:p>
          <a:p>
            <a:r>
              <a:rPr lang="en-US" baseline="0" dirty="0" smtClean="0"/>
              <a:t>it writes 10 to A….</a:t>
            </a:r>
          </a:p>
          <a:p>
            <a:r>
              <a:rPr lang="en-US" baseline="0" dirty="0" smtClean="0"/>
              <a:t>Then it crashes.  if we did these operations, we need to undo them</a:t>
            </a:r>
          </a:p>
          <a:p>
            <a:r>
              <a:rPr lang="en-US" baseline="0" dirty="0" smtClean="0"/>
              <a:t>undo B</a:t>
            </a:r>
          </a:p>
          <a:p>
            <a:r>
              <a:rPr lang="en-US" baseline="0" dirty="0" smtClean="0"/>
              <a:t>undo A</a:t>
            </a:r>
          </a:p>
          <a:p>
            <a:endParaRPr lang="en-US" baseline="0" dirty="0" smtClean="0"/>
          </a:p>
          <a:p>
            <a:r>
              <a:rPr lang="en-US" baseline="0" dirty="0" smtClean="0"/>
              <a:t>Similar to aborts</a:t>
            </a:r>
          </a:p>
        </p:txBody>
      </p:sp>
      <p:sp>
        <p:nvSpPr>
          <p:cNvPr id="4" name="Slide Number Placeholder 3"/>
          <p:cNvSpPr>
            <a:spLocks noGrp="1"/>
          </p:cNvSpPr>
          <p:nvPr>
            <p:ph type="sldNum" sz="quarter" idx="10"/>
          </p:nvPr>
        </p:nvSpPr>
        <p:spPr/>
        <p:txBody>
          <a:bodyPr/>
          <a:lstStyle/>
          <a:p>
            <a:fld id="{8C23BDF2-F732-4947-90A7-6C3AA37EF6E3}" type="slidenum">
              <a:rPr lang="en-US" smtClean="0"/>
              <a:t>11</a:t>
            </a:fld>
            <a:endParaRPr lang="en-US"/>
          </a:p>
        </p:txBody>
      </p:sp>
    </p:spTree>
    <p:extLst>
      <p:ext uri="{BB962C8B-B14F-4D97-AF65-F5344CB8AC3E}">
        <p14:creationId xmlns:p14="http://schemas.microsoft.com/office/powerpoint/2010/main" val="749060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12</a:t>
            </a:fld>
            <a:endParaRPr lang="en-US"/>
          </a:p>
        </p:txBody>
      </p:sp>
    </p:spTree>
    <p:extLst>
      <p:ext uri="{BB962C8B-B14F-4D97-AF65-F5344CB8AC3E}">
        <p14:creationId xmlns:p14="http://schemas.microsoft.com/office/powerpoint/2010/main" val="37315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a:t>
            </a:r>
            <a:r>
              <a:rPr lang="en-US" dirty="0" err="1" smtClean="0"/>
              <a:t>itseems</a:t>
            </a:r>
            <a:r>
              <a:rPr lang="en-US" baseline="0" dirty="0" smtClean="0"/>
              <a:t> to work.</a:t>
            </a:r>
          </a:p>
          <a:p>
            <a:r>
              <a:rPr lang="en-US" baseline="0" dirty="0" smtClean="0"/>
              <a:t>We write the log record first, so whatever happens after that fact is OK.</a:t>
            </a:r>
          </a:p>
          <a:p>
            <a:r>
              <a:rPr lang="en-US" baseline="0" dirty="0" smtClean="0"/>
              <a:t>If the crash is after we wrote A to disk, then we have the log record to undo it</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13</a:t>
            </a:fld>
            <a:endParaRPr lang="en-US"/>
          </a:p>
        </p:txBody>
      </p:sp>
    </p:spTree>
    <p:extLst>
      <p:ext uri="{BB962C8B-B14F-4D97-AF65-F5344CB8AC3E}">
        <p14:creationId xmlns:p14="http://schemas.microsoft.com/office/powerpoint/2010/main" val="836945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crash happened before flushing</a:t>
            </a:r>
            <a:r>
              <a:rPr lang="en-US" baseline="0" dirty="0" smtClean="0"/>
              <a:t> A to disk, then we don’t need to undo it – we are all good.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14</a:t>
            </a:fld>
            <a:endParaRPr lang="en-US"/>
          </a:p>
        </p:txBody>
      </p:sp>
    </p:spTree>
    <p:extLst>
      <p:ext uri="{BB962C8B-B14F-4D97-AF65-F5344CB8AC3E}">
        <p14:creationId xmlns:p14="http://schemas.microsoft.com/office/powerpoint/2010/main" val="23042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T1 commits</a:t>
            </a:r>
          </a:p>
          <a:p>
            <a:r>
              <a:rPr lang="en-US" dirty="0" smtClean="0"/>
              <a:t>We wrote</a:t>
            </a:r>
            <a:r>
              <a:rPr lang="en-US" baseline="0" dirty="0" smtClean="0"/>
              <a:t> the log record of the write and commit to disk, so o</a:t>
            </a:r>
            <a:r>
              <a:rPr lang="en-US" dirty="0" smtClean="0"/>
              <a:t>n the crash, they are around</a:t>
            </a:r>
          </a:p>
          <a:p>
            <a:r>
              <a:rPr lang="en-US" dirty="0" smtClean="0"/>
              <a:t>undo by itself is not useful,</a:t>
            </a:r>
            <a:r>
              <a:rPr lang="en-US" baseline="0" dirty="0" smtClean="0"/>
              <a:t> but we have enough information to re-run T1 to reproduce the correct state at the point of the crash</a:t>
            </a:r>
            <a:endParaRPr lang="en-US" dirty="0" smtClean="0"/>
          </a:p>
          <a:p>
            <a:endParaRPr lang="en-US" baseline="0" dirty="0" smtClean="0"/>
          </a:p>
          <a:p>
            <a:r>
              <a:rPr lang="en-US" baseline="0" dirty="0" smtClean="0"/>
              <a:t>So the previous protocol doesn’t work, we need redo</a:t>
            </a:r>
          </a:p>
          <a:p>
            <a:r>
              <a:rPr lang="en-US" baseline="0" dirty="0" smtClean="0"/>
              <a:t>So are we all clear?</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15</a:t>
            </a:fld>
            <a:endParaRPr lang="en-US"/>
          </a:p>
        </p:txBody>
      </p:sp>
    </p:spTree>
    <p:extLst>
      <p:ext uri="{BB962C8B-B14F-4D97-AF65-F5344CB8AC3E}">
        <p14:creationId xmlns:p14="http://schemas.microsoft.com/office/powerpoint/2010/main" val="1884013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huge problem with this scenario. </a:t>
            </a:r>
          </a:p>
          <a:p>
            <a:endParaRPr lang="en-US" dirty="0" smtClean="0"/>
          </a:p>
          <a:p>
            <a:r>
              <a:rPr lang="en-US" dirty="0" smtClean="0"/>
              <a:t>Crashes can happen anywhere! </a:t>
            </a:r>
          </a:p>
          <a:p>
            <a:r>
              <a:rPr lang="en-US" baseline="0" dirty="0" smtClean="0"/>
              <a:t>If the crash happens right when T1 commits, NO LOG RECORDS HAVE BEEN WRITTEN</a:t>
            </a:r>
          </a:p>
          <a:p>
            <a:r>
              <a:rPr lang="en-US" baseline="0" dirty="0" smtClean="0"/>
              <a:t>Basically, after the database recovers, we have no idea what T1 did, since it’s not written down </a:t>
            </a:r>
            <a:r>
              <a:rPr lang="en-US" i="1" baseline="0" dirty="0" smtClean="0"/>
              <a:t>anywhere</a:t>
            </a:r>
            <a:endParaRPr lang="en-US" i="0" baseline="0" dirty="0" smtClean="0"/>
          </a:p>
          <a:p>
            <a:endParaRPr lang="en-US" baseline="0" dirty="0" smtClean="0"/>
          </a:p>
          <a:p>
            <a:r>
              <a:rPr lang="en-US" baseline="0" dirty="0" smtClean="0"/>
              <a:t>So this protocol here doesn't work</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16</a:t>
            </a:fld>
            <a:endParaRPr lang="en-US"/>
          </a:p>
        </p:txBody>
      </p:sp>
    </p:spTree>
    <p:extLst>
      <p:ext uri="{BB962C8B-B14F-4D97-AF65-F5344CB8AC3E}">
        <p14:creationId xmlns:p14="http://schemas.microsoft.com/office/powerpoint/2010/main" val="2089253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endParaRPr lang="en-US" dirty="0" smtClean="0"/>
          </a:p>
          <a:p>
            <a:r>
              <a:rPr lang="en-US" dirty="0" smtClean="0"/>
              <a:t>This</a:t>
            </a:r>
            <a:r>
              <a:rPr lang="en-US" baseline="0" dirty="0" smtClean="0"/>
              <a:t> seems like a lot of extra work, why is this OK?</a:t>
            </a:r>
          </a:p>
          <a:p>
            <a:r>
              <a:rPr lang="en-US" baseline="0" dirty="0" smtClean="0"/>
              <a:t>Log is sequential, and sequentially written.   Does that jive with how the hard disk works? (yes)</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17</a:t>
            </a:fld>
            <a:endParaRPr lang="en-US"/>
          </a:p>
        </p:txBody>
      </p:sp>
    </p:spTree>
    <p:extLst>
      <p:ext uri="{BB962C8B-B14F-4D97-AF65-F5344CB8AC3E}">
        <p14:creationId xmlns:p14="http://schemas.microsoft.com/office/powerpoint/2010/main" val="1673800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18</a:t>
            </a:fld>
            <a:endParaRPr lang="en-US"/>
          </a:p>
        </p:txBody>
      </p:sp>
    </p:spTree>
    <p:extLst>
      <p:ext uri="{BB962C8B-B14F-4D97-AF65-F5344CB8AC3E}">
        <p14:creationId xmlns:p14="http://schemas.microsoft.com/office/powerpoint/2010/main" val="531298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avoiding cascading aborts (since using strict 2pl), need to worry about undoing multiple ongoing transactions.</a:t>
            </a:r>
          </a:p>
          <a:p>
            <a:endParaRPr lang="en-US" baseline="0" dirty="0" smtClean="0"/>
          </a:p>
          <a:p>
            <a:r>
              <a:rPr lang="en-US" baseline="0" dirty="0" smtClean="0"/>
              <a:t>In this case, log record is written as in memory pages are </a:t>
            </a:r>
            <a:r>
              <a:rPr lang="en-US" baseline="0" dirty="0" smtClean="0"/>
              <a:t>modified, so we are OK</a:t>
            </a:r>
            <a:endParaRPr lang="en-US" baseline="0" dirty="0" smtClean="0"/>
          </a:p>
        </p:txBody>
      </p:sp>
      <p:sp>
        <p:nvSpPr>
          <p:cNvPr id="4" name="Slide Number Placeholder 3"/>
          <p:cNvSpPr>
            <a:spLocks noGrp="1"/>
          </p:cNvSpPr>
          <p:nvPr>
            <p:ph type="sldNum" sz="quarter" idx="10"/>
          </p:nvPr>
        </p:nvSpPr>
        <p:spPr/>
        <p:txBody>
          <a:bodyPr/>
          <a:lstStyle/>
          <a:p>
            <a:fld id="{8C23BDF2-F732-4947-90A7-6C3AA37EF6E3}" type="slidenum">
              <a:rPr lang="en-US" smtClean="0"/>
              <a:t>19</a:t>
            </a:fld>
            <a:endParaRPr lang="en-US"/>
          </a:p>
        </p:txBody>
      </p:sp>
    </p:spTree>
    <p:extLst>
      <p:ext uri="{BB962C8B-B14F-4D97-AF65-F5344CB8AC3E}">
        <p14:creationId xmlns:p14="http://schemas.microsoft.com/office/powerpoint/2010/main" val="1720704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case, we don’t write anything to the log until B is flushed to disk. commit is flushed to disk before returning to user.</a:t>
            </a:r>
          </a:p>
          <a:p>
            <a:r>
              <a:rPr lang="en-US" baseline="0" dirty="0" smtClean="0"/>
              <a:t>In both cases, we have the correct information to do </a:t>
            </a:r>
            <a:r>
              <a:rPr lang="en-US" baseline="0" dirty="0" smtClean="0"/>
              <a:t>recovery, so let’s </a:t>
            </a:r>
            <a:r>
              <a:rPr lang="en-US" baseline="0" smtClean="0"/>
              <a:t>do recovery</a:t>
            </a:r>
            <a:endParaRPr lang="en-US" baseline="0" dirty="0" smtClean="0"/>
          </a:p>
        </p:txBody>
      </p:sp>
      <p:sp>
        <p:nvSpPr>
          <p:cNvPr id="4" name="Slide Number Placeholder 3"/>
          <p:cNvSpPr>
            <a:spLocks noGrp="1"/>
          </p:cNvSpPr>
          <p:nvPr>
            <p:ph type="sldNum" sz="quarter" idx="10"/>
          </p:nvPr>
        </p:nvSpPr>
        <p:spPr/>
        <p:txBody>
          <a:bodyPr/>
          <a:lstStyle/>
          <a:p>
            <a:fld id="{8C23BDF2-F732-4947-90A7-6C3AA37EF6E3}" type="slidenum">
              <a:rPr lang="en-US" smtClean="0"/>
              <a:t>20</a:t>
            </a:fld>
            <a:endParaRPr lang="en-US"/>
          </a:p>
        </p:txBody>
      </p:sp>
    </p:spTree>
    <p:extLst>
      <p:ext uri="{BB962C8B-B14F-4D97-AF65-F5344CB8AC3E}">
        <p14:creationId xmlns:p14="http://schemas.microsoft.com/office/powerpoint/2010/main" val="146909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only written one of the modified pages out, so</a:t>
            </a:r>
            <a:r>
              <a:rPr lang="en-US" baseline="0" dirty="0" smtClean="0"/>
              <a:t> we read it from disk.  Hmm, is this ok?</a:t>
            </a:r>
          </a:p>
          <a:p>
            <a:r>
              <a:rPr lang="en-US" baseline="0" dirty="0" smtClean="0"/>
              <a:t>the transaction had written to three pages, but only one was recovered.  </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3</a:t>
            </a:fld>
            <a:endParaRPr lang="en-US"/>
          </a:p>
        </p:txBody>
      </p:sp>
    </p:spTree>
    <p:extLst>
      <p:ext uri="{BB962C8B-B14F-4D97-AF65-F5344CB8AC3E}">
        <p14:creationId xmlns:p14="http://schemas.microsoft.com/office/powerpoint/2010/main" val="1940355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you crash DURING this recovery?  need to make sure even that is handled</a:t>
            </a:r>
          </a:p>
          <a:p>
            <a:r>
              <a:rPr lang="en-US" baseline="0" dirty="0" smtClean="0"/>
              <a:t>we record what we have done so if we crash we know what has been done.</a:t>
            </a:r>
          </a:p>
        </p:txBody>
      </p:sp>
      <p:sp>
        <p:nvSpPr>
          <p:cNvPr id="4" name="Slide Number Placeholder 3"/>
          <p:cNvSpPr>
            <a:spLocks noGrp="1"/>
          </p:cNvSpPr>
          <p:nvPr>
            <p:ph type="sldNum" sz="quarter" idx="10"/>
          </p:nvPr>
        </p:nvSpPr>
        <p:spPr/>
        <p:txBody>
          <a:bodyPr/>
          <a:lstStyle/>
          <a:p>
            <a:fld id="{8C23BDF2-F732-4947-90A7-6C3AA37EF6E3}" type="slidenum">
              <a:rPr lang="en-US" smtClean="0"/>
              <a:t>21</a:t>
            </a:fld>
            <a:endParaRPr lang="en-US"/>
          </a:p>
        </p:txBody>
      </p:sp>
    </p:spTree>
    <p:extLst>
      <p:ext uri="{BB962C8B-B14F-4D97-AF65-F5344CB8AC3E}">
        <p14:creationId xmlns:p14="http://schemas.microsoft.com/office/powerpoint/2010/main" val="1341157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what if after redoing op5, A is flushed to disk?  we better know that</a:t>
            </a:r>
            <a:r>
              <a:rPr lang="en-US" baseline="0" dirty="0" smtClean="0"/>
              <a:t> happened!</a:t>
            </a:r>
          </a:p>
        </p:txBody>
      </p:sp>
      <p:sp>
        <p:nvSpPr>
          <p:cNvPr id="4" name="Slide Number Placeholder 3"/>
          <p:cNvSpPr>
            <a:spLocks noGrp="1"/>
          </p:cNvSpPr>
          <p:nvPr>
            <p:ph type="sldNum" sz="quarter" idx="10"/>
          </p:nvPr>
        </p:nvSpPr>
        <p:spPr/>
        <p:txBody>
          <a:bodyPr/>
          <a:lstStyle/>
          <a:p>
            <a:fld id="{8C23BDF2-F732-4947-90A7-6C3AA37EF6E3}" type="slidenum">
              <a:rPr lang="en-US" smtClean="0"/>
              <a:t>22</a:t>
            </a:fld>
            <a:endParaRPr lang="en-US"/>
          </a:p>
        </p:txBody>
      </p:sp>
    </p:spTree>
    <p:extLst>
      <p:ext uri="{BB962C8B-B14F-4D97-AF65-F5344CB8AC3E}">
        <p14:creationId xmlns:p14="http://schemas.microsoft.com/office/powerpoint/2010/main" val="2029212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3BDF2-F732-4947-90A7-6C3AA37EF6E3}" type="slidenum">
              <a:rPr lang="en-US" smtClean="0"/>
              <a:t>23</a:t>
            </a:fld>
            <a:endParaRPr lang="en-US"/>
          </a:p>
        </p:txBody>
      </p:sp>
    </p:spTree>
    <p:extLst>
      <p:ext uri="{BB962C8B-B14F-4D97-AF65-F5344CB8AC3E}">
        <p14:creationId xmlns:p14="http://schemas.microsoft.com/office/powerpoint/2010/main" val="30224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25</a:t>
            </a:fld>
            <a:endParaRPr lang="en-US"/>
          </a:p>
        </p:txBody>
      </p:sp>
    </p:spTree>
    <p:extLst>
      <p:ext uri="{BB962C8B-B14F-4D97-AF65-F5344CB8AC3E}">
        <p14:creationId xmlns:p14="http://schemas.microsoft.com/office/powerpoint/2010/main" val="1913300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3BDF2-F732-4947-90A7-6C3AA37EF6E3}" type="slidenum">
              <a:rPr lang="en-US" smtClean="0"/>
              <a:t>26</a:t>
            </a:fld>
            <a:endParaRPr lang="en-US"/>
          </a:p>
        </p:txBody>
      </p:sp>
    </p:spTree>
    <p:extLst>
      <p:ext uri="{BB962C8B-B14F-4D97-AF65-F5344CB8AC3E}">
        <p14:creationId xmlns:p14="http://schemas.microsoft.com/office/powerpoint/2010/main" val="106157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T2 had not committed then all pages should be in their pre-T1 state, so we want to undo the modifications that are present on disk and in memory</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4</a:t>
            </a:fld>
            <a:endParaRPr lang="en-US"/>
          </a:p>
        </p:txBody>
      </p:sp>
    </p:spTree>
    <p:extLst>
      <p:ext uri="{BB962C8B-B14F-4D97-AF65-F5344CB8AC3E}">
        <p14:creationId xmlns:p14="http://schemas.microsoft.com/office/powerpoint/2010/main" val="209734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T1 had committed, there should be three pages that</a:t>
            </a:r>
            <a:r>
              <a:rPr lang="en-US" baseline="0" dirty="0" smtClean="0"/>
              <a:t> are changed.  </a:t>
            </a:r>
          </a:p>
          <a:p>
            <a:r>
              <a:rPr lang="en-US" baseline="0" dirty="0" smtClean="0"/>
              <a:t>What’s a problem?  Given the data we have on disk, could we recover?  </a:t>
            </a:r>
          </a:p>
          <a:p>
            <a:r>
              <a:rPr lang="en-US" baseline="0" dirty="0" smtClean="0"/>
              <a:t>But the disk only has the one modified page!</a:t>
            </a:r>
          </a:p>
          <a:p>
            <a:endParaRPr lang="en-US" baseline="0" dirty="0" smtClean="0"/>
          </a:p>
          <a:p>
            <a:r>
              <a:rPr lang="en-US" baseline="0" dirty="0" smtClean="0"/>
              <a:t>Need some additional information.  and we want a procedure that can help us recover correctly</a:t>
            </a:r>
          </a:p>
        </p:txBody>
      </p:sp>
      <p:sp>
        <p:nvSpPr>
          <p:cNvPr id="4" name="Slide Number Placeholder 3"/>
          <p:cNvSpPr>
            <a:spLocks noGrp="1"/>
          </p:cNvSpPr>
          <p:nvPr>
            <p:ph type="sldNum" sz="quarter" idx="10"/>
          </p:nvPr>
        </p:nvSpPr>
        <p:spPr/>
        <p:txBody>
          <a:bodyPr/>
          <a:lstStyle/>
          <a:p>
            <a:fld id="{8C23BDF2-F732-4947-90A7-6C3AA37EF6E3}" type="slidenum">
              <a:rPr lang="en-US" smtClean="0"/>
              <a:t>5</a:t>
            </a:fld>
            <a:endParaRPr lang="en-US"/>
          </a:p>
        </p:txBody>
      </p:sp>
    </p:spTree>
    <p:extLst>
      <p:ext uri="{BB962C8B-B14F-4D97-AF65-F5344CB8AC3E}">
        <p14:creationId xmlns:p14="http://schemas.microsoft.com/office/powerpoint/2010/main" val="730457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Atomicity: how to undo aborted </a:t>
            </a:r>
            <a:r>
              <a:rPr lang="en-US" dirty="0" err="1" smtClean="0"/>
              <a:t>xacts</a:t>
            </a:r>
            <a:endParaRPr lang="en-US" dirty="0" smtClean="0"/>
          </a:p>
          <a:p>
            <a:r>
              <a:rPr lang="en-US" dirty="0" smtClean="0"/>
              <a:t>Durability: if</a:t>
            </a:r>
            <a:r>
              <a:rPr lang="en-US" baseline="0" dirty="0" smtClean="0"/>
              <a:t> I commit, it’s there until the end of time (or when really bad things happen)</a:t>
            </a:r>
          </a:p>
          <a:p>
            <a:endParaRPr lang="en-US" baseline="0" dirty="0" smtClean="0"/>
          </a:p>
          <a:p>
            <a:r>
              <a:rPr lang="en-US" baseline="0" dirty="0" smtClean="0"/>
              <a:t>Why is this assumption important?  if disk is faulty, then we need replication, or to understand enough about how things can go wrong e.g., what you are willing to accept, and design for that.</a:t>
            </a:r>
          </a:p>
          <a:p>
            <a:r>
              <a:rPr lang="en-US" baseline="0" dirty="0" smtClean="0"/>
              <a:t>There’s no _perfect_ recovery.  It’s only good enough recovery.</a:t>
            </a:r>
          </a:p>
          <a:p>
            <a:r>
              <a:rPr lang="en-US" baseline="0" dirty="0" smtClean="0"/>
              <a:t>Many assume </a:t>
            </a:r>
            <a:r>
              <a:rPr lang="en-US" baseline="0" dirty="0" err="1" smtClean="0"/>
              <a:t>indpendent</a:t>
            </a:r>
            <a:r>
              <a:rPr lang="en-US" baseline="0" dirty="0" smtClean="0"/>
              <a:t> failures, at less than some rate.</a:t>
            </a:r>
          </a:p>
          <a:p>
            <a:r>
              <a:rPr lang="en-US" baseline="0" dirty="0" smtClean="0"/>
              <a:t>If you’re important enough, use bomb shelters under mountains on both coasts, </a:t>
            </a:r>
            <a:r>
              <a:rPr lang="en-US" baseline="0" dirty="0" err="1" smtClean="0"/>
              <a:t>etc</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C23BDF2-F732-4947-90A7-6C3AA37EF6E3}" type="slidenum">
              <a:rPr lang="en-US" smtClean="0"/>
              <a:t>6</a:t>
            </a:fld>
            <a:endParaRPr lang="en-US"/>
          </a:p>
        </p:txBody>
      </p:sp>
    </p:spTree>
    <p:extLst>
      <p:ext uri="{BB962C8B-B14F-4D97-AF65-F5344CB8AC3E}">
        <p14:creationId xmlns:p14="http://schemas.microsoft.com/office/powerpoint/2010/main" val="105185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Fundamentally, we have seen two bad cases above.  Let’s </a:t>
            </a:r>
            <a:r>
              <a:rPr lang="en-US" baseline="0" dirty="0" err="1" smtClean="0"/>
              <a:t>consdire</a:t>
            </a:r>
            <a:r>
              <a:rPr lang="en-US" baseline="0" dirty="0" smtClean="0"/>
              <a:t> the first case – uncommitted operations</a:t>
            </a:r>
          </a:p>
        </p:txBody>
      </p:sp>
      <p:sp>
        <p:nvSpPr>
          <p:cNvPr id="4" name="Slide Number Placeholder 3"/>
          <p:cNvSpPr>
            <a:spLocks noGrp="1"/>
          </p:cNvSpPr>
          <p:nvPr>
            <p:ph type="sldNum" sz="quarter" idx="10"/>
          </p:nvPr>
        </p:nvSpPr>
        <p:spPr/>
        <p:txBody>
          <a:bodyPr/>
          <a:lstStyle/>
          <a:p>
            <a:fld id="{8C23BDF2-F732-4947-90A7-6C3AA37EF6E3}" type="slidenum">
              <a:rPr lang="en-US" smtClean="0"/>
              <a:t>7</a:t>
            </a:fld>
            <a:endParaRPr lang="en-US"/>
          </a:p>
        </p:txBody>
      </p:sp>
    </p:spTree>
    <p:extLst>
      <p:ext uri="{BB962C8B-B14F-4D97-AF65-F5344CB8AC3E}">
        <p14:creationId xmlns:p14="http://schemas.microsoft.com/office/powerpoint/2010/main" val="143857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Fundamentally, we have seen two bad cases above.  Let’s </a:t>
            </a:r>
            <a:r>
              <a:rPr lang="en-US" baseline="0" dirty="0" err="1" smtClean="0"/>
              <a:t>consdire</a:t>
            </a:r>
            <a:r>
              <a:rPr lang="en-US" baseline="0" dirty="0" smtClean="0"/>
              <a:t> the first case – uncommitted operations</a:t>
            </a:r>
          </a:p>
        </p:txBody>
      </p:sp>
      <p:sp>
        <p:nvSpPr>
          <p:cNvPr id="4" name="Slide Number Placeholder 3"/>
          <p:cNvSpPr>
            <a:spLocks noGrp="1"/>
          </p:cNvSpPr>
          <p:nvPr>
            <p:ph type="sldNum" sz="quarter" idx="10"/>
          </p:nvPr>
        </p:nvSpPr>
        <p:spPr/>
        <p:txBody>
          <a:bodyPr/>
          <a:lstStyle/>
          <a:p>
            <a:fld id="{8C23BDF2-F732-4947-90A7-6C3AA37EF6E3}" type="slidenum">
              <a:rPr lang="en-US" smtClean="0"/>
              <a:t>8</a:t>
            </a:fld>
            <a:endParaRPr lang="en-US"/>
          </a:p>
        </p:txBody>
      </p:sp>
    </p:spTree>
    <p:extLst>
      <p:ext uri="{BB962C8B-B14F-4D97-AF65-F5344CB8AC3E}">
        <p14:creationId xmlns:p14="http://schemas.microsoft.com/office/powerpoint/2010/main" val="41188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Fundamentally, we have seen two bad cases above.  Let’s </a:t>
            </a:r>
            <a:r>
              <a:rPr lang="en-US" baseline="0" dirty="0" err="1" smtClean="0"/>
              <a:t>consdire</a:t>
            </a:r>
            <a:r>
              <a:rPr lang="en-US" baseline="0" dirty="0" smtClean="0"/>
              <a:t> the first case – uncommitted operations</a:t>
            </a:r>
          </a:p>
          <a:p>
            <a:endParaRPr lang="en-US" baseline="0" dirty="0" smtClean="0"/>
          </a:p>
          <a:p>
            <a:r>
              <a:rPr lang="en-US" baseline="0" dirty="0" smtClean="0"/>
              <a:t>Reload because the pages in memory are wrong.  So we need to undo their writes. </a:t>
            </a:r>
          </a:p>
          <a:p>
            <a:endParaRPr lang="en-US" baseline="0" dirty="0" smtClean="0"/>
          </a:p>
          <a:p>
            <a:r>
              <a:rPr lang="en-US" baseline="0" dirty="0" smtClean="0"/>
              <a:t>T1 has to wait otherwise it could </a:t>
            </a:r>
            <a:r>
              <a:rPr lang="en-US" baseline="0" dirty="0" err="1" smtClean="0"/>
              <a:t>flushdirty</a:t>
            </a:r>
            <a:r>
              <a:rPr lang="en-US" baseline="0" dirty="0" smtClean="0"/>
              <a:t> data!</a:t>
            </a:r>
          </a:p>
          <a:p>
            <a:r>
              <a:rPr lang="en-US" baseline="0" dirty="0" smtClean="0"/>
              <a:t>earlier we discussed locking objects – in this case, we could lock a page to prevent any tuples on the page to be written. called page level locking</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C23BDF2-F732-4947-90A7-6C3AA37EF6E3}" type="slidenum">
              <a:rPr lang="en-US" smtClean="0"/>
              <a:t>9</a:t>
            </a:fld>
            <a:endParaRPr lang="en-US"/>
          </a:p>
        </p:txBody>
      </p:sp>
    </p:spTree>
    <p:extLst>
      <p:ext uri="{BB962C8B-B14F-4D97-AF65-F5344CB8AC3E}">
        <p14:creationId xmlns:p14="http://schemas.microsoft.com/office/powerpoint/2010/main" val="164301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avoiding cascading aborts, need to worry about undoing multiple ongoing transactions.</a:t>
            </a:r>
          </a:p>
          <a:p>
            <a:endParaRPr lang="en-US" dirty="0" smtClean="0"/>
          </a:p>
          <a:p>
            <a:r>
              <a:rPr lang="en-US" dirty="0" smtClean="0"/>
              <a:t>Let’s say we have a database here</a:t>
            </a:r>
          </a:p>
          <a:p>
            <a:r>
              <a:rPr lang="en-US" dirty="0" smtClean="0"/>
              <a:t>and</a:t>
            </a:r>
            <a:r>
              <a:rPr lang="en-US" baseline="0" dirty="0" smtClean="0"/>
              <a:t> T5 begins its transaction</a:t>
            </a:r>
          </a:p>
          <a:p>
            <a:r>
              <a:rPr lang="en-US" baseline="0" dirty="0" smtClean="0"/>
              <a:t>it writes 10 to A….</a:t>
            </a:r>
          </a:p>
          <a:p>
            <a:r>
              <a:rPr lang="en-US" baseline="0" dirty="0" smtClean="0"/>
              <a:t>Then it aborts, meaning the database should be as if T5 never even started.  What do we do?</a:t>
            </a:r>
          </a:p>
          <a:p>
            <a:r>
              <a:rPr lang="en-US" baseline="0" dirty="0" smtClean="0"/>
              <a:t>undo C</a:t>
            </a:r>
          </a:p>
          <a:p>
            <a:r>
              <a:rPr lang="en-US" baseline="0" dirty="0" smtClean="0"/>
              <a:t>undo B</a:t>
            </a:r>
          </a:p>
          <a:p>
            <a:r>
              <a:rPr lang="en-US" baseline="0" dirty="0" smtClean="0"/>
              <a:t>undo A</a:t>
            </a:r>
          </a:p>
          <a:p>
            <a:endParaRPr lang="en-US" baseline="0" dirty="0" smtClean="0"/>
          </a:p>
        </p:txBody>
      </p:sp>
      <p:sp>
        <p:nvSpPr>
          <p:cNvPr id="4" name="Slide Number Placeholder 3"/>
          <p:cNvSpPr>
            <a:spLocks noGrp="1"/>
          </p:cNvSpPr>
          <p:nvPr>
            <p:ph type="sldNum" sz="quarter" idx="10"/>
          </p:nvPr>
        </p:nvSpPr>
        <p:spPr/>
        <p:txBody>
          <a:bodyPr/>
          <a:lstStyle/>
          <a:p>
            <a:fld id="{8C23BDF2-F732-4947-90A7-6C3AA37EF6E3}" type="slidenum">
              <a:rPr lang="en-US" smtClean="0"/>
              <a:t>10</a:t>
            </a:fld>
            <a:endParaRPr lang="en-US"/>
          </a:p>
        </p:txBody>
      </p:sp>
    </p:spTree>
    <p:extLst>
      <p:ext uri="{BB962C8B-B14F-4D97-AF65-F5344CB8AC3E}">
        <p14:creationId xmlns:p14="http://schemas.microsoft.com/office/powerpoint/2010/main" val="202440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34D319ED-8244-EF45-BFEB-736CDF408071}"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202817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4D319ED-8244-EF45-BFEB-736CDF408071}"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160914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4D319ED-8244-EF45-BFEB-736CDF408071}"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36688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4D319ED-8244-EF45-BFEB-736CDF408071}"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386961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34D319ED-8244-EF45-BFEB-736CDF408071}"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185890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34D319ED-8244-EF45-BFEB-736CDF408071}"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127266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34D319ED-8244-EF45-BFEB-736CDF408071}" type="datetimeFigureOut">
              <a:rPr lang="en-US" smtClean="0"/>
              <a:t>11/30/16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22247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34D319ED-8244-EF45-BFEB-736CDF408071}" type="datetimeFigureOut">
              <a:rPr lang="en-US" smtClean="0"/>
              <a:t>11/30/16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319993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319ED-8244-EF45-BFEB-736CDF408071}" type="datetimeFigureOut">
              <a:rPr lang="en-US" smtClean="0"/>
              <a:t>11/30/16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80687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34D319ED-8244-EF45-BFEB-736CDF408071}"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332114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34D319ED-8244-EF45-BFEB-736CDF408071}"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1962065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buFontTx/>
              <a:buNone/>
              <a:defRPr sz="1200">
                <a:solidFill>
                  <a:schemeClr val="tx1">
                    <a:tint val="75000"/>
                  </a:schemeClr>
                </a:solidFill>
                <a:latin typeface="Gill Sans"/>
                <a:cs typeface="Gill Sans"/>
              </a:defRPr>
            </a:lvl1pPr>
          </a:lstStyle>
          <a:p>
            <a:fld id="{34D319ED-8244-EF45-BFEB-736CDF408071}" type="datetimeFigureOut">
              <a:rPr lang="en-US" smtClean="0"/>
              <a:pPr/>
              <a:t>11/30/16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FontTx/>
              <a:buNone/>
              <a:defRPr sz="1200">
                <a:solidFill>
                  <a:schemeClr val="tx1">
                    <a:tint val="75000"/>
                  </a:schemeClr>
                </a:solidFill>
                <a:latin typeface="Gill Sans"/>
                <a:cs typeface="Gill San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FontTx/>
              <a:buNone/>
              <a:defRPr sz="1200">
                <a:solidFill>
                  <a:schemeClr val="tx1">
                    <a:tint val="75000"/>
                  </a:schemeClr>
                </a:solidFill>
                <a:latin typeface="Gill Sans"/>
                <a:cs typeface="Gill Sans"/>
              </a:defRPr>
            </a:lvl1pPr>
          </a:lstStyle>
          <a:p>
            <a:fld id="{6A2B0136-B3DB-A245-9A78-1DDE6B1B0BD4}" type="slidenum">
              <a:rPr lang="en-US" smtClean="0"/>
              <a:pPr/>
              <a:t>‹#›</a:t>
            </a:fld>
            <a:endParaRPr lang="en-US"/>
          </a:p>
        </p:txBody>
      </p:sp>
    </p:spTree>
    <p:extLst>
      <p:ext uri="{BB962C8B-B14F-4D97-AF65-F5344CB8AC3E}">
        <p14:creationId xmlns:p14="http://schemas.microsoft.com/office/powerpoint/2010/main" val="40587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FontTx/>
        <a:buNone/>
        <a:defRPr sz="4400" kern="1200">
          <a:solidFill>
            <a:schemeClr val="tx1"/>
          </a:solidFill>
          <a:latin typeface="Gill Sans"/>
          <a:ea typeface="+mj-ea"/>
          <a:cs typeface="Gill Sans"/>
        </a:defRPr>
      </a:lvl1pPr>
    </p:titleStyle>
    <p:bodyStyle>
      <a:lvl1pPr marL="0" indent="0" algn="l" defTabSz="457200" rtl="0" eaLnBrk="1" latinLnBrk="0" hangingPunct="1">
        <a:spcBef>
          <a:spcPct val="20000"/>
        </a:spcBef>
        <a:buFontTx/>
        <a:buNone/>
        <a:defRPr sz="3200" kern="1200">
          <a:solidFill>
            <a:schemeClr val="tx1"/>
          </a:solidFill>
          <a:latin typeface="Gill Sans"/>
          <a:ea typeface="+mn-ea"/>
          <a:cs typeface="Gill Sans"/>
        </a:defRPr>
      </a:lvl1pPr>
      <a:lvl2pPr marL="457200" indent="0" algn="l" defTabSz="457200" rtl="0" eaLnBrk="1" latinLnBrk="0" hangingPunct="1">
        <a:spcBef>
          <a:spcPct val="20000"/>
        </a:spcBef>
        <a:buFontTx/>
        <a:buNone/>
        <a:defRPr sz="2800" kern="1200">
          <a:solidFill>
            <a:schemeClr val="tx1"/>
          </a:solidFill>
          <a:latin typeface="Gill Sans"/>
          <a:ea typeface="+mn-ea"/>
          <a:cs typeface="Gill Sans"/>
        </a:defRPr>
      </a:lvl2pPr>
      <a:lvl3pPr marL="914400" indent="0" algn="l" defTabSz="457200" rtl="0" eaLnBrk="1" latinLnBrk="0" hangingPunct="1">
        <a:spcBef>
          <a:spcPct val="20000"/>
        </a:spcBef>
        <a:buFontTx/>
        <a:buNone/>
        <a:defRPr sz="2400" kern="1200">
          <a:solidFill>
            <a:schemeClr val="tx1"/>
          </a:solidFill>
          <a:latin typeface="Gill Sans"/>
          <a:ea typeface="+mn-ea"/>
          <a:cs typeface="Gill Sans"/>
        </a:defRPr>
      </a:lvl3pPr>
      <a:lvl4pPr marL="1371600" indent="0" algn="l" defTabSz="457200" rtl="0" eaLnBrk="1" latinLnBrk="0" hangingPunct="1">
        <a:spcBef>
          <a:spcPct val="20000"/>
        </a:spcBef>
        <a:buFontTx/>
        <a:buNone/>
        <a:defRPr sz="2000" kern="1200">
          <a:solidFill>
            <a:schemeClr val="tx1"/>
          </a:solidFill>
          <a:latin typeface="Gill Sans"/>
          <a:ea typeface="+mn-ea"/>
          <a:cs typeface="Gill Sans"/>
        </a:defRPr>
      </a:lvl4pPr>
      <a:lvl5pPr marL="1828800" indent="0" algn="l" defTabSz="457200" rtl="0" eaLnBrk="1" latinLnBrk="0" hangingPunct="1">
        <a:spcBef>
          <a:spcPct val="20000"/>
        </a:spcBef>
        <a:buFontTx/>
        <a:buNone/>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nb-NO" dirty="0" err="1" smtClean="0"/>
              <a:t>Midterm</a:t>
            </a:r>
            <a:r>
              <a:rPr lang="nb-NO" dirty="0" smtClean="0"/>
              <a:t> 2 locations</a:t>
            </a:r>
          </a:p>
          <a:p>
            <a:r>
              <a:rPr lang="nb-NO" dirty="0"/>
              <a:t>	</a:t>
            </a:r>
            <a:r>
              <a:rPr lang="nb-NO" dirty="0" smtClean="0"/>
              <a:t>303 Mudd 			</a:t>
            </a:r>
            <a:r>
              <a:rPr lang="nb-NO" dirty="0" err="1" smtClean="0"/>
              <a:t>if</a:t>
            </a:r>
            <a:r>
              <a:rPr lang="nb-NO" dirty="0" smtClean="0"/>
              <a:t> </a:t>
            </a:r>
            <a:r>
              <a:rPr lang="nb-NO" dirty="0" err="1" smtClean="0"/>
              <a:t>the</a:t>
            </a:r>
            <a:r>
              <a:rPr lang="nb-NO" dirty="0" smtClean="0"/>
              <a:t> last </a:t>
            </a:r>
            <a:r>
              <a:rPr lang="nb-NO" dirty="0" err="1" smtClean="0"/>
              <a:t>digit</a:t>
            </a:r>
            <a:r>
              <a:rPr lang="nb-NO" dirty="0" smtClean="0"/>
              <a:t> </a:t>
            </a:r>
            <a:r>
              <a:rPr lang="nb-NO" dirty="0" err="1" smtClean="0"/>
              <a:t>of</a:t>
            </a:r>
            <a:r>
              <a:rPr lang="nb-NO" dirty="0" smtClean="0"/>
              <a:t> UNI is &gt;= 5</a:t>
            </a:r>
          </a:p>
          <a:p>
            <a:r>
              <a:rPr lang="nb-NO" dirty="0" smtClean="0"/>
              <a:t>	Normal </a:t>
            </a:r>
            <a:r>
              <a:rPr lang="nb-NO" dirty="0" err="1" smtClean="0"/>
              <a:t>room</a:t>
            </a:r>
            <a:r>
              <a:rPr lang="nb-NO" dirty="0" smtClean="0"/>
              <a:t>	</a:t>
            </a:r>
            <a:r>
              <a:rPr lang="nb-NO" dirty="0" err="1" smtClean="0"/>
              <a:t>otherwise</a:t>
            </a:r>
            <a:endParaRPr lang="en-US" dirty="0"/>
          </a:p>
        </p:txBody>
      </p:sp>
    </p:spTree>
    <p:extLst>
      <p:ext uri="{BB962C8B-B14F-4D97-AF65-F5344CB8AC3E}">
        <p14:creationId xmlns:p14="http://schemas.microsoft.com/office/powerpoint/2010/main" val="824763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Change Our Mental Model</a:t>
            </a:r>
            <a:endParaRPr lang="en-US" dirty="0"/>
          </a:p>
        </p:txBody>
      </p:sp>
      <p:sp>
        <p:nvSpPr>
          <p:cNvPr id="3" name="Content Placeholder 2"/>
          <p:cNvSpPr>
            <a:spLocks noGrp="1"/>
          </p:cNvSpPr>
          <p:nvPr>
            <p:ph idx="1"/>
          </p:nvPr>
        </p:nvSpPr>
        <p:spPr>
          <a:xfrm>
            <a:off x="457200" y="1600200"/>
            <a:ext cx="6255650" cy="4525963"/>
          </a:xfrm>
        </p:spPr>
        <p:txBody>
          <a:bodyPr>
            <a:normAutofit/>
          </a:bodyPr>
          <a:lstStyle/>
          <a:p>
            <a:r>
              <a:rPr lang="en-US" sz="2800" dirty="0" smtClean="0"/>
              <a:t>If </a:t>
            </a:r>
            <a:r>
              <a:rPr lang="en-US" sz="2800" dirty="0" err="1" smtClean="0"/>
              <a:t>Tx</a:t>
            </a:r>
            <a:r>
              <a:rPr lang="en-US" sz="2800" dirty="0" smtClean="0"/>
              <a:t> aborts, must undo all its actions</a:t>
            </a:r>
          </a:p>
          <a:p>
            <a:pPr lvl="1"/>
            <a:r>
              <a:rPr lang="en-US" sz="2400" dirty="0" smtClean="0"/>
              <a:t>Ty that read </a:t>
            </a:r>
            <a:r>
              <a:rPr lang="en-US" sz="2400" dirty="0" err="1" smtClean="0"/>
              <a:t>Tx’s</a:t>
            </a:r>
            <a:r>
              <a:rPr lang="en-US" sz="2400" dirty="0" smtClean="0"/>
              <a:t> writes must be aborted (</a:t>
            </a:r>
            <a:r>
              <a:rPr lang="en-US" sz="2400" dirty="0" smtClean="0">
                <a:solidFill>
                  <a:srgbClr val="FC1A4F"/>
                </a:solidFill>
              </a:rPr>
              <a:t>cascading abort</a:t>
            </a:r>
            <a:r>
              <a:rPr lang="en-US" sz="2400" dirty="0" smtClean="0"/>
              <a:t>)</a:t>
            </a:r>
          </a:p>
          <a:p>
            <a:pPr lvl="1"/>
            <a:r>
              <a:rPr lang="en-US" sz="2400" dirty="0" smtClean="0"/>
              <a:t>Strict 2PL avoids cascading aborts</a:t>
            </a:r>
          </a:p>
          <a:p>
            <a:endParaRPr lang="en-US" sz="2800" dirty="0"/>
          </a:p>
          <a:p>
            <a:r>
              <a:rPr lang="en-US" sz="2800" dirty="0" smtClean="0"/>
              <a:t>Write down our actions instead</a:t>
            </a:r>
            <a:endParaRPr lang="en-US" sz="2800" dirty="0"/>
          </a:p>
        </p:txBody>
      </p:sp>
      <p:sp>
        <p:nvSpPr>
          <p:cNvPr id="4" name="Rectangle 3"/>
          <p:cNvSpPr/>
          <p:nvPr/>
        </p:nvSpPr>
        <p:spPr bwMode="auto">
          <a:xfrm>
            <a:off x="6978940" y="1600200"/>
            <a:ext cx="2336800" cy="5003800"/>
          </a:xfrm>
          <a:prstGeom prst="rect">
            <a:avLst/>
          </a:prstGeom>
          <a:solidFill>
            <a:schemeClr val="bg1"/>
          </a:solidFill>
          <a:ln w="38100" cmpd="sng">
            <a:solidFill>
              <a:srgbClr val="7F7F7F"/>
            </a:solidFill>
            <a:miter lim="800000"/>
            <a:headEnd/>
            <a:tailEnd/>
          </a:ln>
          <a:extLst/>
        </p:spPr>
        <p:txBody>
          <a:bodyPr wrap="none" rtlCol="0" anchor="t"/>
          <a:lstStyle/>
          <a:p>
            <a:r>
              <a:rPr lang="en-US" sz="2800" dirty="0" smtClean="0">
                <a:solidFill>
                  <a:srgbClr val="7F7F7F"/>
                </a:solidFill>
                <a:latin typeface="Gill Sans"/>
                <a:cs typeface="Gill Sans"/>
              </a:rPr>
              <a:t>1.	A = 1</a:t>
            </a:r>
          </a:p>
          <a:p>
            <a:r>
              <a:rPr lang="en-US" sz="2800" dirty="0" smtClean="0">
                <a:solidFill>
                  <a:srgbClr val="7F7F7F"/>
                </a:solidFill>
                <a:latin typeface="Gill Sans"/>
                <a:cs typeface="Gill Sans"/>
              </a:rPr>
              <a:t>2.	B = 5</a:t>
            </a:r>
          </a:p>
          <a:p>
            <a:r>
              <a:rPr lang="en-US" sz="2800" dirty="0" smtClean="0">
                <a:solidFill>
                  <a:srgbClr val="7F7F7F"/>
                </a:solidFill>
                <a:latin typeface="Gill Sans"/>
                <a:cs typeface="Gill Sans"/>
              </a:rPr>
              <a:t>3.	C = 10</a:t>
            </a:r>
          </a:p>
          <a:p>
            <a:r>
              <a:rPr lang="en-US" sz="2800" dirty="0" smtClean="0">
                <a:solidFill>
                  <a:srgbClr val="FC1A4F"/>
                </a:solidFill>
                <a:latin typeface="Gill Sans"/>
                <a:cs typeface="Gill Sans"/>
              </a:rPr>
              <a:t>4.	BEGIN T5</a:t>
            </a:r>
          </a:p>
          <a:p>
            <a:r>
              <a:rPr lang="en-US" sz="2800" dirty="0" smtClean="0">
                <a:solidFill>
                  <a:srgbClr val="FC1A4F"/>
                </a:solidFill>
                <a:latin typeface="Gill Sans"/>
                <a:cs typeface="Gill Sans"/>
              </a:rPr>
              <a:t>5.	A = 10</a:t>
            </a:r>
          </a:p>
          <a:p>
            <a:r>
              <a:rPr lang="en-US" sz="2800" dirty="0" smtClean="0">
                <a:solidFill>
                  <a:srgbClr val="FC1A4F"/>
                </a:solidFill>
                <a:latin typeface="Gill Sans"/>
                <a:cs typeface="Gill Sans"/>
              </a:rPr>
              <a:t>6.	B = B + A</a:t>
            </a:r>
          </a:p>
          <a:p>
            <a:r>
              <a:rPr lang="en-US" sz="2800" dirty="0" smtClean="0">
                <a:solidFill>
                  <a:srgbClr val="FC1A4F"/>
                </a:solidFill>
                <a:latin typeface="Gill Sans"/>
                <a:cs typeface="Gill Sans"/>
              </a:rPr>
              <a:t>7.	C = B – 2</a:t>
            </a:r>
          </a:p>
          <a:p>
            <a:pPr marL="514350" indent="-514350">
              <a:buAutoNum type="arabicPeriod" startAt="8"/>
            </a:pPr>
            <a:r>
              <a:rPr lang="en-US" sz="2800" dirty="0" smtClean="0">
                <a:solidFill>
                  <a:srgbClr val="FC1A4F"/>
                </a:solidFill>
                <a:latin typeface="Gill Sans"/>
                <a:cs typeface="Gill Sans"/>
              </a:rPr>
              <a:t>ABORT</a:t>
            </a:r>
          </a:p>
          <a:p>
            <a:pPr marL="514350" indent="-514350">
              <a:buAutoNum type="arabicPeriod" startAt="8"/>
            </a:pPr>
            <a:r>
              <a:rPr lang="en-US" sz="2800" dirty="0" smtClean="0">
                <a:solidFill>
                  <a:schemeClr val="accent1"/>
                </a:solidFill>
                <a:latin typeface="Gill Sans"/>
                <a:cs typeface="Gill Sans"/>
              </a:rPr>
              <a:t>undo 7</a:t>
            </a:r>
          </a:p>
          <a:p>
            <a:pPr marL="514350" indent="-514350">
              <a:buAutoNum type="arabicPeriod" startAt="8"/>
            </a:pPr>
            <a:r>
              <a:rPr lang="en-US" sz="2800" dirty="0" smtClean="0">
                <a:solidFill>
                  <a:schemeClr val="accent1"/>
                </a:solidFill>
                <a:latin typeface="Gill Sans"/>
                <a:cs typeface="Gill Sans"/>
              </a:rPr>
              <a:t>undo 6</a:t>
            </a:r>
          </a:p>
          <a:p>
            <a:pPr algn="ctr"/>
            <a:r>
              <a:rPr lang="en-US" sz="2800" dirty="0" smtClean="0">
                <a:solidFill>
                  <a:schemeClr val="accent1"/>
                </a:solidFill>
                <a:latin typeface="Gill Sans"/>
                <a:cs typeface="Gill Sans"/>
              </a:rPr>
              <a:t>...</a:t>
            </a:r>
          </a:p>
        </p:txBody>
      </p:sp>
    </p:spTree>
    <p:extLst>
      <p:ext uri="{BB962C8B-B14F-4D97-AF65-F5344CB8AC3E}">
        <p14:creationId xmlns:p14="http://schemas.microsoft.com/office/powerpoint/2010/main" val="13464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Change Our Mental Model</a:t>
            </a:r>
          </a:p>
        </p:txBody>
      </p:sp>
      <p:sp>
        <p:nvSpPr>
          <p:cNvPr id="3" name="Content Placeholder 2"/>
          <p:cNvSpPr>
            <a:spLocks noGrp="1"/>
          </p:cNvSpPr>
          <p:nvPr>
            <p:ph idx="1"/>
          </p:nvPr>
        </p:nvSpPr>
        <p:spPr>
          <a:xfrm>
            <a:off x="457200" y="1600200"/>
            <a:ext cx="6255650" cy="4525963"/>
          </a:xfrm>
        </p:spPr>
        <p:txBody>
          <a:bodyPr>
            <a:normAutofit/>
          </a:bodyPr>
          <a:lstStyle/>
          <a:p>
            <a:r>
              <a:rPr lang="en-US" sz="2800" dirty="0"/>
              <a:t>If </a:t>
            </a:r>
            <a:r>
              <a:rPr lang="en-US" sz="2800" dirty="0" err="1"/>
              <a:t>Tx</a:t>
            </a:r>
            <a:r>
              <a:rPr lang="en-US" sz="2800" dirty="0"/>
              <a:t> aborts, must undo all its actions</a:t>
            </a:r>
          </a:p>
          <a:p>
            <a:pPr lvl="1"/>
            <a:r>
              <a:rPr lang="en-US" sz="2400" dirty="0"/>
              <a:t>Ty that read </a:t>
            </a:r>
            <a:r>
              <a:rPr lang="en-US" sz="2400" dirty="0" err="1"/>
              <a:t>Tx’s</a:t>
            </a:r>
            <a:r>
              <a:rPr lang="en-US" sz="2400" dirty="0"/>
              <a:t> writes must be aborted (</a:t>
            </a:r>
            <a:r>
              <a:rPr lang="en-US" sz="2400" dirty="0">
                <a:solidFill>
                  <a:srgbClr val="FC1A4F"/>
                </a:solidFill>
              </a:rPr>
              <a:t>cascading abort</a:t>
            </a:r>
            <a:r>
              <a:rPr lang="en-US" sz="2400" dirty="0"/>
              <a:t>)</a:t>
            </a:r>
          </a:p>
          <a:p>
            <a:pPr lvl="1"/>
            <a:r>
              <a:rPr lang="en-US" sz="2400" dirty="0"/>
              <a:t>Strict 2PL avoids cascading aborts</a:t>
            </a:r>
          </a:p>
          <a:p>
            <a:endParaRPr lang="en-US" sz="2800" dirty="0"/>
          </a:p>
          <a:p>
            <a:r>
              <a:rPr lang="en-US" sz="2800" dirty="0"/>
              <a:t>Write down our actions instead</a:t>
            </a:r>
          </a:p>
          <a:p>
            <a:r>
              <a:rPr lang="en-US" sz="2800" dirty="0" smtClean="0"/>
              <a:t>On crash, abort all non-committed </a:t>
            </a:r>
            <a:r>
              <a:rPr lang="en-US" sz="2800" dirty="0" err="1" smtClean="0"/>
              <a:t>xacts</a:t>
            </a:r>
            <a:endParaRPr lang="en-US" sz="2800" dirty="0"/>
          </a:p>
        </p:txBody>
      </p:sp>
      <p:sp>
        <p:nvSpPr>
          <p:cNvPr id="4" name="Rectangle 3"/>
          <p:cNvSpPr/>
          <p:nvPr/>
        </p:nvSpPr>
        <p:spPr bwMode="auto">
          <a:xfrm>
            <a:off x="6978940" y="1600200"/>
            <a:ext cx="2336800" cy="5003800"/>
          </a:xfrm>
          <a:prstGeom prst="rect">
            <a:avLst/>
          </a:prstGeom>
          <a:solidFill>
            <a:schemeClr val="bg1"/>
          </a:solidFill>
          <a:ln w="38100" cmpd="sng">
            <a:solidFill>
              <a:srgbClr val="7F7F7F"/>
            </a:solidFill>
            <a:miter lim="800000"/>
            <a:headEnd/>
            <a:tailEnd/>
          </a:ln>
          <a:extLst/>
        </p:spPr>
        <p:txBody>
          <a:bodyPr wrap="none" rtlCol="0" anchor="t"/>
          <a:lstStyle/>
          <a:p>
            <a:r>
              <a:rPr lang="en-US" sz="2800" dirty="0" smtClean="0">
                <a:solidFill>
                  <a:srgbClr val="7F7F7F"/>
                </a:solidFill>
                <a:latin typeface="Gill Sans"/>
                <a:cs typeface="Gill Sans"/>
              </a:rPr>
              <a:t>1.	A = 1</a:t>
            </a:r>
          </a:p>
          <a:p>
            <a:r>
              <a:rPr lang="en-US" sz="2800" dirty="0" smtClean="0">
                <a:solidFill>
                  <a:srgbClr val="7F7F7F"/>
                </a:solidFill>
                <a:latin typeface="Gill Sans"/>
                <a:cs typeface="Gill Sans"/>
              </a:rPr>
              <a:t>2.	B = 5</a:t>
            </a:r>
          </a:p>
          <a:p>
            <a:r>
              <a:rPr lang="en-US" sz="2800" dirty="0" smtClean="0">
                <a:solidFill>
                  <a:srgbClr val="7F7F7F"/>
                </a:solidFill>
                <a:latin typeface="Gill Sans"/>
                <a:cs typeface="Gill Sans"/>
              </a:rPr>
              <a:t>3.	C = 10</a:t>
            </a:r>
          </a:p>
          <a:p>
            <a:r>
              <a:rPr lang="en-US" sz="2800" dirty="0" smtClean="0">
                <a:solidFill>
                  <a:srgbClr val="FC1A4F"/>
                </a:solidFill>
                <a:latin typeface="Gill Sans"/>
                <a:cs typeface="Gill Sans"/>
              </a:rPr>
              <a:t>4.	BEGIN T5</a:t>
            </a:r>
          </a:p>
          <a:p>
            <a:r>
              <a:rPr lang="en-US" sz="2800" dirty="0" smtClean="0">
                <a:solidFill>
                  <a:srgbClr val="FC1A4F"/>
                </a:solidFill>
                <a:latin typeface="Gill Sans"/>
                <a:cs typeface="Gill Sans"/>
              </a:rPr>
              <a:t>5.	A = 10</a:t>
            </a:r>
          </a:p>
          <a:p>
            <a:r>
              <a:rPr lang="en-US" sz="2800" dirty="0" smtClean="0">
                <a:solidFill>
                  <a:srgbClr val="FC1A4F"/>
                </a:solidFill>
                <a:latin typeface="Gill Sans"/>
                <a:cs typeface="Gill Sans"/>
              </a:rPr>
              <a:t>6.	B = B + A</a:t>
            </a:r>
          </a:p>
          <a:p>
            <a:r>
              <a:rPr lang="en-US" sz="2800" dirty="0" smtClean="0">
                <a:solidFill>
                  <a:srgbClr val="FC1A4F"/>
                </a:solidFill>
                <a:latin typeface="Gill Sans"/>
                <a:cs typeface="Gill Sans"/>
              </a:rPr>
              <a:t>	CRASH</a:t>
            </a:r>
            <a:endParaRPr lang="en-US" sz="2800" dirty="0" smtClean="0">
              <a:solidFill>
                <a:schemeClr val="accent1"/>
              </a:solidFill>
              <a:latin typeface="Gill Sans"/>
              <a:cs typeface="Gill Sans"/>
            </a:endParaRPr>
          </a:p>
        </p:txBody>
      </p:sp>
    </p:spTree>
    <p:extLst>
      <p:ext uri="{BB962C8B-B14F-4D97-AF65-F5344CB8AC3E}">
        <p14:creationId xmlns:p14="http://schemas.microsoft.com/office/powerpoint/2010/main" val="155887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defTabSz="457200" rtl="0">
              <a:spcBef>
                <a:spcPct val="0"/>
              </a:spcBef>
            </a:pPr>
            <a:r>
              <a:rPr lang="en-US" sz="4400" dirty="0" smtClean="0">
                <a:latin typeface="Gill Sans MT" charset="0"/>
                <a:ea typeface="Gill Sans MT" charset="0"/>
                <a:cs typeface="Gill Sans MT" charset="0"/>
              </a:rPr>
              <a:t>Log is the </a:t>
            </a:r>
            <a:r>
              <a:rPr lang="en-US" sz="4400" i="1" dirty="0" smtClean="0">
                <a:latin typeface="Gill Sans MT" charset="0"/>
                <a:ea typeface="Gill Sans MT" charset="0"/>
                <a:cs typeface="Gill Sans MT" charset="0"/>
              </a:rPr>
              <a:t>ground truth</a:t>
            </a:r>
            <a:endParaRPr lang="en-US" sz="2800" dirty="0">
              <a:latin typeface="Gill Sans MT" charset="0"/>
              <a:ea typeface="Gill Sans MT" charset="0"/>
              <a:cs typeface="Gill Sans MT" charset="0"/>
            </a:endParaRPr>
          </a:p>
        </p:txBody>
      </p:sp>
      <p:sp>
        <p:nvSpPr>
          <p:cNvPr id="3" name="Content Placeholder 2"/>
          <p:cNvSpPr>
            <a:spLocks noGrp="1"/>
          </p:cNvSpPr>
          <p:nvPr>
            <p:ph idx="1"/>
          </p:nvPr>
        </p:nvSpPr>
        <p:spPr>
          <a:xfrm>
            <a:off x="457200" y="1600200"/>
            <a:ext cx="8229600" cy="5129784"/>
          </a:xfrm>
        </p:spPr>
        <p:txBody>
          <a:bodyPr>
            <a:normAutofit/>
          </a:bodyPr>
          <a:lstStyle/>
          <a:p>
            <a:r>
              <a:rPr lang="en-US" sz="2800" dirty="0" smtClean="0"/>
              <a:t>Log records</a:t>
            </a:r>
          </a:p>
          <a:p>
            <a:pPr lvl="1"/>
            <a:r>
              <a:rPr lang="en-US" sz="2400" dirty="0" smtClean="0"/>
              <a:t>writes: old &amp; new value</a:t>
            </a:r>
          </a:p>
          <a:p>
            <a:pPr lvl="1"/>
            <a:r>
              <a:rPr lang="en-US" sz="2400" dirty="0" smtClean="0"/>
              <a:t>commit/abort actions</a:t>
            </a:r>
          </a:p>
          <a:p>
            <a:pPr lvl="1"/>
            <a:r>
              <a:rPr lang="en-US" sz="2400" dirty="0" err="1" smtClean="0"/>
              <a:t>xact</a:t>
            </a:r>
            <a:r>
              <a:rPr lang="en-US" sz="2400" dirty="0" smtClean="0"/>
              <a:t> id &amp; </a:t>
            </a:r>
            <a:r>
              <a:rPr lang="en-US" sz="2400" dirty="0" err="1" smtClean="0"/>
              <a:t>xact’s</a:t>
            </a:r>
            <a:r>
              <a:rPr lang="en-US" sz="2400" dirty="0" smtClean="0"/>
              <a:t> previous log record</a:t>
            </a:r>
          </a:p>
          <a:p>
            <a:endParaRPr lang="en-US" dirty="0" smtClean="0"/>
          </a:p>
          <a:p>
            <a:r>
              <a:rPr lang="en-US" sz="2400" dirty="0" smtClean="0"/>
              <a:t>When should log records be flushed?</a:t>
            </a:r>
          </a:p>
          <a:p>
            <a:r>
              <a:rPr lang="en-US" sz="2400" dirty="0" smtClean="0"/>
              <a:t>Attempt 1:</a:t>
            </a:r>
          </a:p>
          <a:p>
            <a:r>
              <a:rPr lang="en-US" sz="2400" dirty="0"/>
              <a:t>	</a:t>
            </a:r>
            <a:r>
              <a:rPr lang="en-US" sz="2400" dirty="0" smtClean="0"/>
              <a:t>Flush log records to disk </a:t>
            </a:r>
            <a:r>
              <a:rPr lang="en-US" sz="2400" i="1" dirty="0" smtClean="0"/>
              <a:t>before </a:t>
            </a:r>
            <a:r>
              <a:rPr lang="en-US" sz="2400" dirty="0" smtClean="0"/>
              <a:t>data pages persisted</a:t>
            </a:r>
          </a:p>
          <a:p>
            <a:r>
              <a:rPr lang="en-US" sz="2400" dirty="0"/>
              <a:t>	</a:t>
            </a:r>
            <a:r>
              <a:rPr lang="en-US" sz="2400" dirty="0" smtClean="0"/>
              <a:t>UNDO uncommitted records</a:t>
            </a:r>
          </a:p>
          <a:p>
            <a:r>
              <a:rPr lang="en-US" sz="2400" dirty="0" smtClean="0"/>
              <a:t>	Is this enough?</a:t>
            </a:r>
          </a:p>
          <a:p>
            <a:pPr lvl="1"/>
            <a:endParaRPr lang="en-US" sz="2400" dirty="0"/>
          </a:p>
        </p:txBody>
      </p:sp>
    </p:spTree>
    <p:extLst>
      <p:ext uri="{BB962C8B-B14F-4D97-AF65-F5344CB8AC3E}">
        <p14:creationId xmlns:p14="http://schemas.microsoft.com/office/powerpoint/2010/main" val="16172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1</a:t>
            </a:r>
            <a:endParaRPr lang="en-US" dirty="0"/>
          </a:p>
        </p:txBody>
      </p:sp>
      <p:sp>
        <p:nvSpPr>
          <p:cNvPr id="3" name="Content Placeholder 2"/>
          <p:cNvSpPr>
            <a:spLocks noGrp="1"/>
          </p:cNvSpPr>
          <p:nvPr>
            <p:ph idx="1"/>
          </p:nvPr>
        </p:nvSpPr>
        <p:spPr/>
        <p:txBody>
          <a:bodyPr>
            <a:normAutofit lnSpcReduction="10000"/>
          </a:bodyPr>
          <a:lstStyle/>
          <a:p>
            <a:r>
              <a:rPr lang="en-US" dirty="0" smtClean="0"/>
              <a:t>OK scenario</a:t>
            </a:r>
          </a:p>
          <a:p>
            <a:pPr lvl="1"/>
            <a:r>
              <a:rPr lang="en-US" dirty="0" smtClean="0"/>
              <a:t>T1 writes to A in memory</a:t>
            </a:r>
          </a:p>
          <a:p>
            <a:pPr lvl="1"/>
            <a:r>
              <a:rPr lang="en-US" dirty="0" smtClean="0"/>
              <a:t>log record of write written to disk</a:t>
            </a:r>
          </a:p>
          <a:p>
            <a:pPr lvl="1"/>
            <a:r>
              <a:rPr lang="en-US" dirty="0" smtClean="0"/>
              <a:t>start writing page with A to disk</a:t>
            </a:r>
            <a:r>
              <a:rPr lang="is-IS" dirty="0" smtClean="0"/>
              <a:t>…  </a:t>
            </a:r>
          </a:p>
          <a:p>
            <a:pPr lvl="1"/>
            <a:r>
              <a:rPr lang="en-US" i="1" dirty="0" smtClean="0">
                <a:solidFill>
                  <a:srgbClr val="DB2D35"/>
                </a:solidFill>
              </a:rPr>
              <a:t>crash</a:t>
            </a:r>
            <a:endParaRPr lang="en-US" dirty="0" smtClean="0">
              <a:solidFill>
                <a:srgbClr val="DB2D35"/>
              </a:solidFill>
            </a:endParaRPr>
          </a:p>
          <a:p>
            <a:pPr marL="0" lvl="1"/>
            <a:r>
              <a:rPr lang="en-US" dirty="0" smtClean="0"/>
              <a:t>	T1 commits</a:t>
            </a:r>
            <a:endParaRPr lang="en-US" dirty="0"/>
          </a:p>
          <a:p>
            <a:endParaRPr lang="en-US" dirty="0" smtClean="0"/>
          </a:p>
          <a:p>
            <a:r>
              <a:rPr lang="en-US" dirty="0" smtClean="0"/>
              <a:t>Undo cleans up </a:t>
            </a:r>
            <a:r>
              <a:rPr lang="en-US" dirty="0" err="1" smtClean="0"/>
              <a:t>uncommited</a:t>
            </a:r>
            <a:r>
              <a:rPr lang="en-US" dirty="0" smtClean="0"/>
              <a:t> write to A</a:t>
            </a:r>
          </a:p>
          <a:p>
            <a:r>
              <a:rPr lang="en-US" dirty="0" smtClean="0">
                <a:solidFill>
                  <a:schemeClr val="bg1"/>
                </a:solidFill>
              </a:rPr>
              <a:t>Need to redo T1, otherwise no durability!</a:t>
            </a:r>
          </a:p>
        </p:txBody>
      </p:sp>
    </p:spTree>
    <p:extLst>
      <p:ext uri="{BB962C8B-B14F-4D97-AF65-F5344CB8AC3E}">
        <p14:creationId xmlns:p14="http://schemas.microsoft.com/office/powerpoint/2010/main" val="27663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Attempt 1</a:t>
            </a:r>
          </a:p>
        </p:txBody>
      </p:sp>
      <p:sp>
        <p:nvSpPr>
          <p:cNvPr id="3" name="Content Placeholder 2"/>
          <p:cNvSpPr>
            <a:spLocks noGrp="1"/>
          </p:cNvSpPr>
          <p:nvPr>
            <p:ph idx="1"/>
          </p:nvPr>
        </p:nvSpPr>
        <p:spPr>
          <a:xfrm>
            <a:off x="457200" y="1600200"/>
            <a:ext cx="8229600" cy="4581144"/>
          </a:xfrm>
        </p:spPr>
        <p:txBody>
          <a:bodyPr>
            <a:normAutofit lnSpcReduction="10000"/>
          </a:bodyPr>
          <a:lstStyle/>
          <a:p>
            <a:r>
              <a:rPr lang="en-US" dirty="0" smtClean="0"/>
              <a:t>OK scenario</a:t>
            </a:r>
          </a:p>
          <a:p>
            <a:pPr lvl="1"/>
            <a:r>
              <a:rPr lang="en-US" dirty="0" smtClean="0"/>
              <a:t>T1 writes to A in memory</a:t>
            </a:r>
          </a:p>
          <a:p>
            <a:pPr lvl="1"/>
            <a:r>
              <a:rPr lang="en-US" dirty="0" smtClean="0"/>
              <a:t>log record of write written to disk</a:t>
            </a:r>
          </a:p>
          <a:p>
            <a:pPr lvl="1"/>
            <a:r>
              <a:rPr lang="en-US" i="1" dirty="0">
                <a:solidFill>
                  <a:srgbClr val="DB2D35"/>
                </a:solidFill>
              </a:rPr>
              <a:t>crash </a:t>
            </a:r>
            <a:endParaRPr lang="en-US" i="1" dirty="0" smtClean="0">
              <a:solidFill>
                <a:srgbClr val="DB2D35"/>
              </a:solidFill>
            </a:endParaRPr>
          </a:p>
          <a:p>
            <a:pPr lvl="1"/>
            <a:r>
              <a:rPr lang="en-US" dirty="0" smtClean="0"/>
              <a:t>start writing page with A to disk</a:t>
            </a:r>
            <a:r>
              <a:rPr lang="is-IS" dirty="0" smtClean="0"/>
              <a:t>…  </a:t>
            </a:r>
          </a:p>
          <a:p>
            <a:pPr marL="0" lvl="1"/>
            <a:r>
              <a:rPr lang="en-US" dirty="0" smtClean="0"/>
              <a:t>	T1 commits</a:t>
            </a:r>
            <a:endParaRPr lang="en-US" dirty="0"/>
          </a:p>
          <a:p>
            <a:endParaRPr lang="en-US" dirty="0" smtClean="0"/>
          </a:p>
          <a:p>
            <a:r>
              <a:rPr lang="en-US" dirty="0"/>
              <a:t>Undo cleans up </a:t>
            </a:r>
            <a:r>
              <a:rPr lang="en-US" dirty="0" err="1"/>
              <a:t>uncommited</a:t>
            </a:r>
            <a:r>
              <a:rPr lang="en-US" dirty="0"/>
              <a:t> write to A</a:t>
            </a:r>
          </a:p>
          <a:p>
            <a:r>
              <a:rPr lang="en-US" dirty="0" smtClean="0">
                <a:solidFill>
                  <a:schemeClr val="bg1"/>
                </a:solidFill>
              </a:rPr>
              <a:t>Need to redo T1, otherwise no durability!</a:t>
            </a:r>
          </a:p>
        </p:txBody>
      </p:sp>
    </p:spTree>
    <p:extLst>
      <p:ext uri="{BB962C8B-B14F-4D97-AF65-F5344CB8AC3E}">
        <p14:creationId xmlns:p14="http://schemas.microsoft.com/office/powerpoint/2010/main" val="22629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Attempt 1</a:t>
            </a:r>
          </a:p>
        </p:txBody>
      </p:sp>
      <p:sp>
        <p:nvSpPr>
          <p:cNvPr id="3" name="Content Placeholder 2"/>
          <p:cNvSpPr>
            <a:spLocks noGrp="1"/>
          </p:cNvSpPr>
          <p:nvPr>
            <p:ph idx="1"/>
          </p:nvPr>
        </p:nvSpPr>
        <p:spPr/>
        <p:txBody>
          <a:bodyPr>
            <a:normAutofit lnSpcReduction="10000"/>
          </a:bodyPr>
          <a:lstStyle/>
          <a:p>
            <a:r>
              <a:rPr lang="en-US" dirty="0" smtClean="0"/>
              <a:t>Bad scenario</a:t>
            </a:r>
          </a:p>
          <a:p>
            <a:pPr lvl="1"/>
            <a:r>
              <a:rPr lang="en-US" dirty="0" smtClean="0"/>
              <a:t>T1 writes to A in memory</a:t>
            </a:r>
          </a:p>
          <a:p>
            <a:pPr lvl="1"/>
            <a:r>
              <a:rPr lang="en-US" dirty="0" smtClean="0"/>
              <a:t>T1 commits</a:t>
            </a:r>
          </a:p>
          <a:p>
            <a:pPr lvl="1"/>
            <a:r>
              <a:rPr lang="en-US" dirty="0" smtClean="0"/>
              <a:t>log record of write and commit written to disk</a:t>
            </a:r>
          </a:p>
          <a:p>
            <a:pPr lvl="1"/>
            <a:r>
              <a:rPr lang="en-US" dirty="0" smtClean="0"/>
              <a:t>start writing page with A to disk</a:t>
            </a:r>
            <a:r>
              <a:rPr lang="is-IS" dirty="0" smtClean="0"/>
              <a:t>…  </a:t>
            </a:r>
          </a:p>
          <a:p>
            <a:pPr lvl="1"/>
            <a:r>
              <a:rPr lang="en-US" i="1" dirty="0" smtClean="0">
                <a:solidFill>
                  <a:srgbClr val="DB2D35"/>
                </a:solidFill>
              </a:rPr>
              <a:t>crash</a:t>
            </a:r>
            <a:endParaRPr lang="en-US" dirty="0" smtClean="0">
              <a:solidFill>
                <a:srgbClr val="DB2D35"/>
              </a:solidFill>
            </a:endParaRPr>
          </a:p>
          <a:p>
            <a:endParaRPr lang="en-US" dirty="0" smtClean="0"/>
          </a:p>
          <a:p>
            <a:r>
              <a:rPr lang="en-US" dirty="0" smtClean="0"/>
              <a:t>Can undo help us?</a:t>
            </a:r>
          </a:p>
          <a:p>
            <a:r>
              <a:rPr lang="en-US" dirty="0" smtClean="0"/>
              <a:t>Need to redo T1, otherwise no durability!</a:t>
            </a:r>
          </a:p>
        </p:txBody>
      </p:sp>
    </p:spTree>
    <p:extLst>
      <p:ext uri="{BB962C8B-B14F-4D97-AF65-F5344CB8AC3E}">
        <p14:creationId xmlns:p14="http://schemas.microsoft.com/office/powerpoint/2010/main" val="1001214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1</a:t>
            </a:r>
            <a:endParaRPr lang="en-US" dirty="0"/>
          </a:p>
        </p:txBody>
      </p:sp>
      <p:sp>
        <p:nvSpPr>
          <p:cNvPr id="3" name="Content Placeholder 2"/>
          <p:cNvSpPr>
            <a:spLocks noGrp="1"/>
          </p:cNvSpPr>
          <p:nvPr>
            <p:ph idx="1"/>
          </p:nvPr>
        </p:nvSpPr>
        <p:spPr>
          <a:xfrm>
            <a:off x="457200" y="1600200"/>
            <a:ext cx="8229600" cy="4861560"/>
          </a:xfrm>
        </p:spPr>
        <p:txBody>
          <a:bodyPr>
            <a:normAutofit lnSpcReduction="10000"/>
          </a:bodyPr>
          <a:lstStyle/>
          <a:p>
            <a:r>
              <a:rPr lang="en-US" dirty="0" smtClean="0"/>
              <a:t>Worst scenario</a:t>
            </a:r>
          </a:p>
          <a:p>
            <a:pPr lvl="1"/>
            <a:r>
              <a:rPr lang="en-US" dirty="0" smtClean="0"/>
              <a:t>T1 writes to A in memory</a:t>
            </a:r>
          </a:p>
          <a:p>
            <a:pPr lvl="1"/>
            <a:r>
              <a:rPr lang="en-US" dirty="0" smtClean="0"/>
              <a:t>T1 commits</a:t>
            </a:r>
          </a:p>
          <a:p>
            <a:pPr lvl="1"/>
            <a:r>
              <a:rPr lang="en-US" i="1" dirty="0">
                <a:solidFill>
                  <a:srgbClr val="DB2D35"/>
                </a:solidFill>
              </a:rPr>
              <a:t>crash</a:t>
            </a:r>
            <a:endParaRPr lang="en-US" dirty="0" smtClean="0"/>
          </a:p>
          <a:p>
            <a:pPr lvl="1"/>
            <a:r>
              <a:rPr lang="en-US" dirty="0" smtClean="0"/>
              <a:t>log record of write and commit written to disk</a:t>
            </a:r>
          </a:p>
          <a:p>
            <a:pPr lvl="1"/>
            <a:r>
              <a:rPr lang="en-US" dirty="0" smtClean="0"/>
              <a:t>start writing page with A to disk</a:t>
            </a:r>
            <a:r>
              <a:rPr lang="is-IS" dirty="0" smtClean="0"/>
              <a:t>…</a:t>
            </a:r>
            <a:endParaRPr lang="en-US" dirty="0" smtClean="0">
              <a:solidFill>
                <a:srgbClr val="DB2D35"/>
              </a:solidFill>
            </a:endParaRPr>
          </a:p>
          <a:p>
            <a:endParaRPr lang="en-US" dirty="0" smtClean="0"/>
          </a:p>
          <a:p>
            <a:r>
              <a:rPr lang="en-US" dirty="0" smtClean="0"/>
              <a:t>Can undo help us?</a:t>
            </a:r>
          </a:p>
          <a:p>
            <a:r>
              <a:rPr lang="en-US" dirty="0" smtClean="0"/>
              <a:t>Can’t redo T1, no durability!  Shareholders mad</a:t>
            </a:r>
          </a:p>
        </p:txBody>
      </p:sp>
    </p:spTree>
    <p:extLst>
      <p:ext uri="{BB962C8B-B14F-4D97-AF65-F5344CB8AC3E}">
        <p14:creationId xmlns:p14="http://schemas.microsoft.com/office/powerpoint/2010/main" val="2126780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is the </a:t>
            </a:r>
            <a:r>
              <a:rPr lang="en-US" i="1" dirty="0" smtClean="0"/>
              <a:t>ground truth</a:t>
            </a:r>
            <a:endParaRPr lang="en-US" dirty="0"/>
          </a:p>
        </p:txBody>
      </p:sp>
      <p:sp>
        <p:nvSpPr>
          <p:cNvPr id="3" name="Content Placeholder 2"/>
          <p:cNvSpPr>
            <a:spLocks noGrp="1"/>
          </p:cNvSpPr>
          <p:nvPr>
            <p:ph idx="1"/>
          </p:nvPr>
        </p:nvSpPr>
        <p:spPr>
          <a:xfrm>
            <a:off x="457200" y="1368552"/>
            <a:ext cx="8229600" cy="5398008"/>
          </a:xfrm>
        </p:spPr>
        <p:txBody>
          <a:bodyPr>
            <a:noAutofit/>
          </a:bodyPr>
          <a:lstStyle/>
          <a:p>
            <a:r>
              <a:rPr lang="en-US" sz="2000" dirty="0" smtClean="0"/>
              <a:t>Log records</a:t>
            </a:r>
          </a:p>
          <a:p>
            <a:pPr lvl="1"/>
            <a:r>
              <a:rPr lang="en-US" sz="2000" dirty="0" smtClean="0"/>
              <a:t>writes: old &amp; new value</a:t>
            </a:r>
          </a:p>
          <a:p>
            <a:pPr lvl="1"/>
            <a:r>
              <a:rPr lang="en-US" sz="2000" dirty="0" smtClean="0"/>
              <a:t>commit/abort actions</a:t>
            </a:r>
          </a:p>
          <a:p>
            <a:pPr lvl="1"/>
            <a:r>
              <a:rPr lang="en-US" sz="2000" dirty="0" err="1" smtClean="0"/>
              <a:t>xact</a:t>
            </a:r>
            <a:r>
              <a:rPr lang="en-US" sz="2000" dirty="0" smtClean="0"/>
              <a:t> id &amp; </a:t>
            </a:r>
            <a:r>
              <a:rPr lang="en-US" sz="2000" dirty="0" err="1" smtClean="0"/>
              <a:t>xact’s</a:t>
            </a:r>
            <a:r>
              <a:rPr lang="en-US" sz="2000" dirty="0" smtClean="0"/>
              <a:t> previous log record</a:t>
            </a:r>
          </a:p>
          <a:p>
            <a:endParaRPr lang="en-US" sz="2000" dirty="0" smtClean="0"/>
          </a:p>
          <a:p>
            <a:r>
              <a:rPr lang="en-US" sz="2000" dirty="0" smtClean="0"/>
              <a:t>Write </a:t>
            </a:r>
            <a:r>
              <a:rPr lang="en-US" sz="2000" dirty="0"/>
              <a:t>ahead logging (WAL)</a:t>
            </a:r>
          </a:p>
          <a:p>
            <a:pPr marL="914400" lvl="1" indent="-457200">
              <a:buFont typeface="+mj-lt"/>
              <a:buAutoNum type="arabicPeriod"/>
            </a:pPr>
            <a:r>
              <a:rPr lang="en-US" sz="2000" dirty="0" smtClean="0"/>
              <a:t>Flush log </a:t>
            </a:r>
            <a:r>
              <a:rPr lang="en-US" sz="2000" dirty="0"/>
              <a:t>records </a:t>
            </a:r>
            <a:r>
              <a:rPr lang="en-US" sz="2000" dirty="0" smtClean="0"/>
              <a:t>to disk </a:t>
            </a:r>
            <a:r>
              <a:rPr lang="en-US" sz="2000" i="1" dirty="0"/>
              <a:t>before </a:t>
            </a:r>
            <a:r>
              <a:rPr lang="en-US" sz="2000" dirty="0"/>
              <a:t>data pages persisted</a:t>
            </a:r>
          </a:p>
          <a:p>
            <a:pPr marL="914400" lvl="1" indent="-457200">
              <a:buFont typeface="+mj-lt"/>
              <a:buAutoNum type="arabicPeriod"/>
            </a:pPr>
            <a:r>
              <a:rPr lang="en-US" sz="2000" dirty="0" smtClean="0"/>
              <a:t>Persist all </a:t>
            </a:r>
            <a:r>
              <a:rPr lang="en-US" sz="2000" dirty="0"/>
              <a:t>log records </a:t>
            </a:r>
            <a:r>
              <a:rPr lang="en-US" sz="2000" i="1" dirty="0" smtClean="0"/>
              <a:t>before</a:t>
            </a:r>
            <a:r>
              <a:rPr lang="en-US" sz="2000" dirty="0" smtClean="0"/>
              <a:t> commit</a:t>
            </a:r>
          </a:p>
          <a:p>
            <a:pPr marL="914400" lvl="1" indent="-457200">
              <a:buFont typeface="+mj-lt"/>
              <a:buAutoNum type="arabicPeriod"/>
            </a:pPr>
            <a:r>
              <a:rPr lang="en-US" sz="2000" dirty="0" smtClean="0"/>
              <a:t>Log is </a:t>
            </a:r>
            <a:r>
              <a:rPr lang="en-US" sz="2000" i="1" dirty="0" smtClean="0"/>
              <a:t>ordered</a:t>
            </a:r>
            <a:r>
              <a:rPr lang="en-US" sz="2000" dirty="0" smtClean="0"/>
              <a:t>, if record flushed, all previous records must be flushed</a:t>
            </a:r>
          </a:p>
          <a:p>
            <a:pPr marL="914400" lvl="1" indent="-457200">
              <a:buFont typeface="+mj-lt"/>
              <a:buAutoNum type="arabicPeriod"/>
            </a:pPr>
            <a:endParaRPr lang="en-US" sz="2000" dirty="0"/>
          </a:p>
          <a:p>
            <a:pPr marL="457200" indent="-457200">
              <a:buAutoNum type="arabicParenBoth"/>
            </a:pPr>
            <a:r>
              <a:rPr lang="en-US" sz="2000" dirty="0"/>
              <a:t>guarantees UNDO info</a:t>
            </a:r>
          </a:p>
          <a:p>
            <a:pPr marL="457200" indent="-457200">
              <a:buAutoNum type="arabicParenBoth"/>
            </a:pPr>
            <a:r>
              <a:rPr lang="en-US" sz="2000" dirty="0"/>
              <a:t>guarantees REDO </a:t>
            </a:r>
            <a:r>
              <a:rPr lang="en-US" sz="2000" dirty="0" smtClean="0"/>
              <a:t>info</a:t>
            </a:r>
          </a:p>
        </p:txBody>
      </p:sp>
    </p:spTree>
    <p:extLst>
      <p:ext uri="{BB962C8B-B14F-4D97-AF65-F5344CB8AC3E}">
        <p14:creationId xmlns:p14="http://schemas.microsoft.com/office/powerpoint/2010/main" val="153158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Aries Recovery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WAL during normal database operation</a:t>
            </a:r>
          </a:p>
          <a:p>
            <a:endParaRPr lang="en-US" dirty="0"/>
          </a:p>
          <a:p>
            <a:r>
              <a:rPr lang="en-US" dirty="0" smtClean="0"/>
              <a:t>After crash, 3 phases</a:t>
            </a:r>
          </a:p>
          <a:p>
            <a:pPr lvl="1"/>
            <a:r>
              <a:rPr lang="en-US" dirty="0" smtClean="0"/>
              <a:t>Analyze the log to find status of all </a:t>
            </a:r>
            <a:r>
              <a:rPr lang="en-US" dirty="0" err="1" smtClean="0"/>
              <a:t>xacts</a:t>
            </a:r>
            <a:endParaRPr lang="en-US" dirty="0" smtClean="0"/>
          </a:p>
          <a:p>
            <a:pPr lvl="2"/>
            <a:r>
              <a:rPr lang="en-US" dirty="0" smtClean="0">
                <a:solidFill>
                  <a:schemeClr val="bg1">
                    <a:lumMod val="50000"/>
                  </a:schemeClr>
                </a:solidFill>
              </a:rPr>
              <a:t>Committed or in flight?</a:t>
            </a:r>
          </a:p>
          <a:p>
            <a:pPr lvl="1"/>
            <a:r>
              <a:rPr lang="en-US" dirty="0" smtClean="0"/>
              <a:t>Redo </a:t>
            </a:r>
            <a:r>
              <a:rPr lang="en-US" dirty="0" err="1" smtClean="0"/>
              <a:t>xacts</a:t>
            </a:r>
            <a:r>
              <a:rPr lang="en-US" dirty="0" smtClean="0"/>
              <a:t> that were committed </a:t>
            </a:r>
          </a:p>
          <a:p>
            <a:pPr lvl="2"/>
            <a:r>
              <a:rPr lang="en-US" dirty="0" smtClean="0">
                <a:solidFill>
                  <a:schemeClr val="bg1">
                    <a:lumMod val="50000"/>
                  </a:schemeClr>
                </a:solidFill>
              </a:rPr>
              <a:t>Now at the same state at the point of the crash</a:t>
            </a:r>
          </a:p>
          <a:p>
            <a:pPr lvl="1"/>
            <a:r>
              <a:rPr lang="en-US" dirty="0" smtClean="0"/>
              <a:t>Undo partial (in flight) </a:t>
            </a:r>
            <a:r>
              <a:rPr lang="en-US" dirty="0" err="1" smtClean="0"/>
              <a:t>xacts</a:t>
            </a:r>
            <a:endParaRPr lang="en-US" dirty="0" smtClean="0"/>
          </a:p>
          <a:p>
            <a:pPr marL="514350" indent="-514350">
              <a:buFont typeface="+mj-lt"/>
              <a:buAutoNum type="arabicPeriod"/>
            </a:pPr>
            <a:endParaRPr lang="en-US" dirty="0"/>
          </a:p>
          <a:p>
            <a:pPr algn="ctr"/>
            <a:r>
              <a:rPr lang="en-US" dirty="0" smtClean="0"/>
              <a:t>Recovery is </a:t>
            </a:r>
            <a:r>
              <a:rPr lang="en-US" i="1" dirty="0" smtClean="0">
                <a:solidFill>
                  <a:srgbClr val="FC1A4F"/>
                </a:solidFill>
              </a:rPr>
              <a:t>extremely</a:t>
            </a:r>
            <a:r>
              <a:rPr lang="en-US" dirty="0" smtClean="0">
                <a:solidFill>
                  <a:srgbClr val="FC1A4F"/>
                </a:solidFill>
              </a:rPr>
              <a:t> </a:t>
            </a:r>
            <a:r>
              <a:rPr lang="en-US" dirty="0" smtClean="0"/>
              <a:t>tricky and </a:t>
            </a:r>
            <a:r>
              <a:rPr lang="en-US" i="1" dirty="0" smtClean="0">
                <a:solidFill>
                  <a:srgbClr val="FC1A4F"/>
                </a:solidFill>
              </a:rPr>
              <a:t>must be correct</a:t>
            </a:r>
            <a:endParaRPr lang="en-US" dirty="0">
              <a:solidFill>
                <a:srgbClr val="FC1A4F"/>
              </a:solidFill>
            </a:endParaRPr>
          </a:p>
        </p:txBody>
      </p:sp>
    </p:spTree>
    <p:extLst>
      <p:ext uri="{BB962C8B-B14F-4D97-AF65-F5344CB8AC3E}">
        <p14:creationId xmlns:p14="http://schemas.microsoft.com/office/powerpoint/2010/main" val="3635835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Aries</a:t>
            </a:r>
            <a:endParaRPr lang="en-US" dirty="0"/>
          </a:p>
        </p:txBody>
      </p:sp>
      <p:sp>
        <p:nvSpPr>
          <p:cNvPr id="3" name="Content Placeholder 2"/>
          <p:cNvSpPr>
            <a:spLocks noGrp="1"/>
          </p:cNvSpPr>
          <p:nvPr>
            <p:ph idx="1"/>
          </p:nvPr>
        </p:nvSpPr>
        <p:spPr>
          <a:xfrm>
            <a:off x="457200" y="1600200"/>
            <a:ext cx="6729004" cy="4525963"/>
          </a:xfrm>
        </p:spPr>
        <p:txBody>
          <a:bodyPr>
            <a:normAutofit/>
          </a:bodyPr>
          <a:lstStyle/>
          <a:p>
            <a:r>
              <a:rPr lang="en-US" sz="2400" dirty="0">
                <a:solidFill>
                  <a:schemeClr val="accent6"/>
                </a:solidFill>
              </a:rPr>
              <a:t>T1	</a:t>
            </a:r>
            <a:r>
              <a:rPr lang="en-US" sz="2400" dirty="0" smtClean="0">
                <a:solidFill>
                  <a:schemeClr val="accent6"/>
                </a:solidFill>
              </a:rPr>
              <a:t>R(A</a:t>
            </a:r>
            <a:r>
              <a:rPr lang="en-US" sz="2400" dirty="0">
                <a:solidFill>
                  <a:schemeClr val="accent6"/>
                </a:solidFill>
              </a:rPr>
              <a:t>) </a:t>
            </a:r>
            <a:r>
              <a:rPr lang="en-US" sz="2400" dirty="0" smtClean="0">
                <a:solidFill>
                  <a:schemeClr val="accent6"/>
                </a:solidFill>
              </a:rPr>
              <a:t>R(B</a:t>
            </a:r>
            <a:r>
              <a:rPr lang="en-US" sz="2400" dirty="0">
                <a:solidFill>
                  <a:schemeClr val="accent6"/>
                </a:solidFill>
              </a:rPr>
              <a:t>)	W(A)			</a:t>
            </a:r>
            <a:r>
              <a:rPr lang="en-US" sz="2400" dirty="0" smtClean="0">
                <a:solidFill>
                  <a:schemeClr val="accent6"/>
                </a:solidFill>
              </a:rPr>
              <a:t>COMMIT</a:t>
            </a:r>
            <a:endParaRPr lang="en-US" sz="2400" dirty="0">
              <a:solidFill>
                <a:schemeClr val="accent6"/>
              </a:solidFill>
            </a:endParaRPr>
          </a:p>
          <a:p>
            <a:r>
              <a:rPr lang="en-US" sz="2400" dirty="0">
                <a:solidFill>
                  <a:schemeClr val="tx2"/>
                </a:solidFill>
              </a:rPr>
              <a:t>T2						</a:t>
            </a:r>
            <a:r>
              <a:rPr lang="en-US" sz="2400" dirty="0" smtClean="0">
                <a:solidFill>
                  <a:schemeClr val="tx2"/>
                </a:solidFill>
              </a:rPr>
              <a:t>W(B)				CRASH</a:t>
            </a:r>
            <a:endParaRPr lang="en-US" sz="2400" dirty="0">
              <a:solidFill>
                <a:schemeClr val="tx2"/>
              </a:solidFill>
            </a:endParaRPr>
          </a:p>
          <a:p>
            <a:endParaRPr lang="en-US" sz="2400" dirty="0"/>
          </a:p>
        </p:txBody>
      </p:sp>
      <p:sp>
        <p:nvSpPr>
          <p:cNvPr id="4" name="Rectangle 3"/>
          <p:cNvSpPr/>
          <p:nvPr/>
        </p:nvSpPr>
        <p:spPr bwMode="auto">
          <a:xfrm>
            <a:off x="7283740" y="1600200"/>
            <a:ext cx="2336800" cy="5003800"/>
          </a:xfrm>
          <a:prstGeom prst="rect">
            <a:avLst/>
          </a:prstGeom>
          <a:solidFill>
            <a:schemeClr val="bg1"/>
          </a:solidFill>
          <a:ln w="38100" cmpd="sng">
            <a:solidFill>
              <a:srgbClr val="7F7F7F"/>
            </a:solidFill>
            <a:miter lim="800000"/>
            <a:headEnd/>
            <a:tailEnd/>
          </a:ln>
          <a:extLst/>
        </p:spPr>
        <p:txBody>
          <a:bodyPr wrap="none" rtlCol="0" anchor="t"/>
          <a:lstStyle/>
          <a:p>
            <a:r>
              <a:rPr lang="en-US" sz="2200" dirty="0" smtClean="0">
                <a:solidFill>
                  <a:srgbClr val="7F7F7F"/>
                </a:solidFill>
                <a:latin typeface="Gill Sans"/>
                <a:cs typeface="Gill Sans"/>
              </a:rPr>
              <a:t>1.	A = 1</a:t>
            </a:r>
          </a:p>
          <a:p>
            <a:pPr marL="457200" indent="-457200">
              <a:buAutoNum type="arabicPeriod" startAt="2"/>
            </a:pPr>
            <a:r>
              <a:rPr lang="en-US" sz="2200" dirty="0" smtClean="0">
                <a:solidFill>
                  <a:srgbClr val="7F7F7F"/>
                </a:solidFill>
                <a:latin typeface="Gill Sans"/>
                <a:cs typeface="Gill Sans"/>
              </a:rPr>
              <a:t>B = 5</a:t>
            </a:r>
          </a:p>
          <a:p>
            <a:pPr marL="457200" indent="-457200">
              <a:buAutoNum type="arabicPeriod" startAt="3"/>
            </a:pPr>
            <a:r>
              <a:rPr lang="en-US" sz="2200" dirty="0" smtClean="0">
                <a:solidFill>
                  <a:schemeClr val="accent6"/>
                </a:solidFill>
                <a:latin typeface="Gill Sans"/>
                <a:cs typeface="Gill Sans"/>
              </a:rPr>
              <a:t>begin T1</a:t>
            </a:r>
          </a:p>
          <a:p>
            <a:pPr marL="457200" indent="-457200">
              <a:buAutoNum type="arabicPeriod" startAt="3"/>
            </a:pPr>
            <a:r>
              <a:rPr lang="en-US" sz="2200" dirty="0" smtClean="0">
                <a:solidFill>
                  <a:schemeClr val="tx2"/>
                </a:solidFill>
                <a:latin typeface="Gill Sans"/>
                <a:cs typeface="Gill Sans"/>
              </a:rPr>
              <a:t>begin T2</a:t>
            </a:r>
          </a:p>
          <a:p>
            <a:pPr marL="457200" indent="-457200">
              <a:buAutoNum type="arabicPeriod" startAt="3"/>
            </a:pPr>
            <a:r>
              <a:rPr lang="en-US" sz="2200" dirty="0" smtClean="0">
                <a:solidFill>
                  <a:schemeClr val="accent6"/>
                </a:solidFill>
                <a:latin typeface="Gill Sans"/>
                <a:cs typeface="Gill Sans"/>
              </a:rPr>
              <a:t>A = 1 + 5</a:t>
            </a:r>
          </a:p>
          <a:p>
            <a:pPr marL="457200" indent="-457200">
              <a:buAutoNum type="arabicPeriod" startAt="3"/>
            </a:pPr>
            <a:r>
              <a:rPr lang="en-US" sz="2200" dirty="0" smtClean="0">
                <a:solidFill>
                  <a:schemeClr val="tx2"/>
                </a:solidFill>
                <a:latin typeface="Gill Sans"/>
                <a:cs typeface="Gill Sans"/>
              </a:rPr>
              <a:t>B = 10</a:t>
            </a:r>
          </a:p>
          <a:p>
            <a:pPr marL="457200" indent="-457200">
              <a:buAutoNum type="arabicPeriod" startAt="3"/>
            </a:pPr>
            <a:r>
              <a:rPr lang="en-US" sz="2200" dirty="0" smtClean="0">
                <a:solidFill>
                  <a:schemeClr val="accent6"/>
                </a:solidFill>
                <a:latin typeface="Gill Sans"/>
                <a:cs typeface="Gill Sans"/>
              </a:rPr>
              <a:t>commit</a:t>
            </a:r>
          </a:p>
          <a:p>
            <a:pPr marL="457200" indent="-457200">
              <a:buAutoNum type="arabicPeriod" startAt="3"/>
            </a:pPr>
            <a:endParaRPr lang="en-US" sz="2200" dirty="0" smtClean="0">
              <a:solidFill>
                <a:schemeClr val="accent1"/>
              </a:solidFill>
              <a:latin typeface="Gill Sans"/>
              <a:cs typeface="Gill Sans"/>
            </a:endParaRPr>
          </a:p>
        </p:txBody>
      </p:sp>
      <p:sp>
        <p:nvSpPr>
          <p:cNvPr id="5" name="Rectangle 4"/>
          <p:cNvSpPr/>
          <p:nvPr/>
        </p:nvSpPr>
        <p:spPr bwMode="auto">
          <a:xfrm>
            <a:off x="2584704" y="2974848"/>
            <a:ext cx="4242816" cy="1724851"/>
          </a:xfrm>
          <a:prstGeom prst="rect">
            <a:avLst/>
          </a:prstGeom>
          <a:solidFill>
            <a:schemeClr val="bg1"/>
          </a:solidFill>
          <a:ln w="38100" cmpd="sng">
            <a:solidFill>
              <a:srgbClr val="7F7F7F"/>
            </a:solidFill>
            <a:miter lim="800000"/>
            <a:headEnd/>
            <a:tailEnd/>
          </a:ln>
          <a:extLst/>
        </p:spPr>
        <p:txBody>
          <a:bodyPr wrap="none" rtlCol="0" anchor="ctr"/>
          <a:lstStyle/>
          <a:p>
            <a:endParaRPr lang="en-US" dirty="0" smtClean="0">
              <a:solidFill>
                <a:srgbClr val="7F7F7F"/>
              </a:solidFill>
              <a:latin typeface="Gill Sans"/>
              <a:cs typeface="Gill Sans"/>
            </a:endParaRPr>
          </a:p>
        </p:txBody>
      </p:sp>
      <p:sp>
        <p:nvSpPr>
          <p:cNvPr id="6" name="Can 5"/>
          <p:cNvSpPr/>
          <p:nvPr/>
        </p:nvSpPr>
        <p:spPr bwMode="auto">
          <a:xfrm>
            <a:off x="2584704" y="4894452"/>
            <a:ext cx="4242816" cy="1719707"/>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7" name="TextBox 6"/>
          <p:cNvSpPr txBox="1"/>
          <p:nvPr/>
        </p:nvSpPr>
        <p:spPr>
          <a:xfrm>
            <a:off x="653220" y="3486912"/>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8" name="TextBox 7"/>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sp>
        <p:nvSpPr>
          <p:cNvPr id="35" name="Rectangle 34"/>
          <p:cNvSpPr/>
          <p:nvPr/>
        </p:nvSpPr>
        <p:spPr bwMode="auto">
          <a:xfrm>
            <a:off x="3495537" y="3291523"/>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7" name="Rectangle 36"/>
          <p:cNvSpPr/>
          <p:nvPr/>
        </p:nvSpPr>
        <p:spPr bwMode="auto">
          <a:xfrm>
            <a:off x="4963085" y="3291523"/>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38" name="Rectangle 37"/>
          <p:cNvSpPr/>
          <p:nvPr/>
        </p:nvSpPr>
        <p:spPr bwMode="auto">
          <a:xfrm>
            <a:off x="3495537"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9" name="Rectangle 38"/>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40" name="Rectangle 39"/>
          <p:cNvSpPr/>
          <p:nvPr/>
        </p:nvSpPr>
        <p:spPr bwMode="auto">
          <a:xfrm>
            <a:off x="3495536" y="3388900"/>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chemeClr val="accent6"/>
                </a:solidFill>
                <a:latin typeface="Gill Sans"/>
                <a:cs typeface="Gill Sans"/>
              </a:rPr>
              <a:t>A</a:t>
            </a:r>
          </a:p>
          <a:p>
            <a:pPr algn="ctr"/>
            <a:r>
              <a:rPr lang="en-US" sz="2800" dirty="0" smtClean="0">
                <a:solidFill>
                  <a:schemeClr val="accent6"/>
                </a:solidFill>
                <a:latin typeface="Gill Sans"/>
                <a:cs typeface="Gill Sans"/>
              </a:rPr>
              <a:t>6</a:t>
            </a:r>
          </a:p>
        </p:txBody>
      </p:sp>
      <p:sp>
        <p:nvSpPr>
          <p:cNvPr id="41" name="Rectangle 40"/>
          <p:cNvSpPr/>
          <p:nvPr/>
        </p:nvSpPr>
        <p:spPr bwMode="auto">
          <a:xfrm>
            <a:off x="4963085" y="3392519"/>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42" name="Rectangle 41"/>
          <p:cNvSpPr/>
          <p:nvPr/>
        </p:nvSpPr>
        <p:spPr bwMode="auto">
          <a:xfrm>
            <a:off x="4963085" y="5515429"/>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grpSp>
        <p:nvGrpSpPr>
          <p:cNvPr id="46" name="Group 45"/>
          <p:cNvGrpSpPr/>
          <p:nvPr/>
        </p:nvGrpSpPr>
        <p:grpSpPr>
          <a:xfrm>
            <a:off x="217202" y="4416965"/>
            <a:ext cx="5269198" cy="691483"/>
            <a:chOff x="217202" y="4416965"/>
            <a:chExt cx="5269198" cy="691483"/>
          </a:xfrm>
        </p:grpSpPr>
        <p:cxnSp>
          <p:nvCxnSpPr>
            <p:cNvPr id="44" name="Straight Arrow Connector 43"/>
            <p:cNvCxnSpPr>
              <a:stCxn id="41" idx="2"/>
            </p:cNvCxnSpPr>
            <p:nvPr/>
          </p:nvCxnSpPr>
          <p:spPr>
            <a:xfrm>
              <a:off x="5475790" y="4416965"/>
              <a:ext cx="10610" cy="69148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17202" y="4495358"/>
              <a:ext cx="1688283"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flush to disk</a:t>
              </a:r>
              <a:endParaRPr lang="en-US" sz="2400" dirty="0" smtClean="0">
                <a:solidFill>
                  <a:schemeClr val="bg1">
                    <a:lumMod val="50000"/>
                  </a:schemeClr>
                </a:solidFill>
                <a:latin typeface="Gill Sans"/>
                <a:cs typeface="Gill Sans"/>
              </a:endParaRPr>
            </a:p>
          </p:txBody>
        </p:sp>
      </p:grpSp>
      <p:sp>
        <p:nvSpPr>
          <p:cNvPr id="47" name="TextBox 46"/>
          <p:cNvSpPr txBox="1"/>
          <p:nvPr/>
        </p:nvSpPr>
        <p:spPr>
          <a:xfrm>
            <a:off x="633984" y="1975858"/>
            <a:ext cx="8265404" cy="3154710"/>
          </a:xfrm>
          <a:prstGeom prst="rect">
            <a:avLst/>
          </a:prstGeom>
          <a:noFill/>
        </p:spPr>
        <p:txBody>
          <a:bodyPr wrap="none" rtlCol="0">
            <a:spAutoFit/>
          </a:bodyPr>
          <a:lstStyle/>
          <a:p>
            <a:r>
              <a:rPr lang="en-US" sz="19900" dirty="0" smtClean="0">
                <a:solidFill>
                  <a:srgbClr val="FC1A4F"/>
                </a:solidFill>
                <a:latin typeface="Gill Sans"/>
                <a:cs typeface="Gill Sans"/>
              </a:rPr>
              <a:t>CRASH</a:t>
            </a:r>
          </a:p>
        </p:txBody>
      </p:sp>
    </p:spTree>
    <p:extLst>
      <p:ext uri="{BB962C8B-B14F-4D97-AF65-F5344CB8AC3E}">
        <p14:creationId xmlns:p14="http://schemas.microsoft.com/office/powerpoint/2010/main" val="146591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Normal Execution</a:t>
            </a:r>
            <a:endParaRPr lang="en-US" dirty="0"/>
          </a:p>
        </p:txBody>
      </p:sp>
      <p:sp>
        <p:nvSpPr>
          <p:cNvPr id="7" name="Rectangle 6"/>
          <p:cNvSpPr/>
          <p:nvPr/>
        </p:nvSpPr>
        <p:spPr bwMode="auto">
          <a:xfrm>
            <a:off x="2584704" y="1560576"/>
            <a:ext cx="4242816" cy="1962912"/>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8" name="Can 7"/>
          <p:cNvSpPr/>
          <p:nvPr/>
        </p:nvSpPr>
        <p:spPr bwMode="auto">
          <a:xfrm>
            <a:off x="2584704" y="4882261"/>
            <a:ext cx="4242816" cy="1426464"/>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9" name="TextBox 8"/>
          <p:cNvSpPr txBox="1"/>
          <p:nvPr/>
        </p:nvSpPr>
        <p:spPr>
          <a:xfrm>
            <a:off x="653220" y="2255520"/>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10" name="TextBox 9"/>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grpSp>
        <p:nvGrpSpPr>
          <p:cNvPr id="31" name="Group 30"/>
          <p:cNvGrpSpPr/>
          <p:nvPr/>
        </p:nvGrpSpPr>
        <p:grpSpPr>
          <a:xfrm>
            <a:off x="2950464" y="1743456"/>
            <a:ext cx="3489960" cy="1626816"/>
            <a:chOff x="2950464" y="1743456"/>
            <a:chExt cx="3489960" cy="1626816"/>
          </a:xfrm>
        </p:grpSpPr>
        <p:sp>
          <p:nvSpPr>
            <p:cNvPr id="11" name="Rectangle 10"/>
            <p:cNvSpPr/>
            <p:nvPr/>
          </p:nvSpPr>
          <p:spPr bwMode="auto">
            <a:xfrm>
              <a:off x="2950464" y="1755648"/>
              <a:ext cx="451104" cy="730704"/>
            </a:xfrm>
            <a:prstGeom prst="rect">
              <a:avLst/>
            </a:prstGeom>
            <a:solidFill>
              <a:schemeClr val="bg1"/>
            </a:solidFill>
            <a:ln w="38100" cmpd="sng">
              <a:solidFill>
                <a:srgbClr val="7F7F7F"/>
              </a:solidFill>
              <a:miter lim="800000"/>
              <a:headEnd/>
              <a:tailEnd/>
            </a:ln>
            <a:extLst/>
          </p:spPr>
          <p:txBody>
            <a:bodyPr vert="vert" wrap="none" rtlCol="0" anchor="ctr"/>
            <a:lstStyle/>
            <a:p>
              <a:pPr algn="ctr"/>
              <a:r>
                <a:rPr lang="en-US" dirty="0" smtClean="0">
                  <a:solidFill>
                    <a:srgbClr val="7F7F7F"/>
                  </a:solidFill>
                  <a:latin typeface="Gill Sans"/>
                  <a:cs typeface="Gill Sans"/>
                </a:rPr>
                <a:t>page</a:t>
              </a:r>
            </a:p>
          </p:txBody>
        </p:sp>
        <p:sp>
          <p:nvSpPr>
            <p:cNvPr id="12" name="Rectangle 11"/>
            <p:cNvSpPr/>
            <p:nvPr/>
          </p:nvSpPr>
          <p:spPr bwMode="auto">
            <a:xfrm>
              <a:off x="5382768"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3" name="Rectangle 12"/>
            <p:cNvSpPr/>
            <p:nvPr/>
          </p:nvSpPr>
          <p:spPr bwMode="auto">
            <a:xfrm>
              <a:off x="4776216"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4" name="Rectangle 13"/>
            <p:cNvSpPr/>
            <p:nvPr/>
          </p:nvSpPr>
          <p:spPr bwMode="auto">
            <a:xfrm>
              <a:off x="4169664"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5" name="Rectangle 14"/>
            <p:cNvSpPr/>
            <p:nvPr/>
          </p:nvSpPr>
          <p:spPr bwMode="auto">
            <a:xfrm>
              <a:off x="3560064"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6" name="Rectangle 15"/>
            <p:cNvSpPr/>
            <p:nvPr/>
          </p:nvSpPr>
          <p:spPr bwMode="auto">
            <a:xfrm>
              <a:off x="5989320" y="1743456"/>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7" name="Rectangle 16"/>
            <p:cNvSpPr/>
            <p:nvPr/>
          </p:nvSpPr>
          <p:spPr bwMode="auto">
            <a:xfrm>
              <a:off x="29504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8" name="Rectangle 17"/>
            <p:cNvSpPr/>
            <p:nvPr/>
          </p:nvSpPr>
          <p:spPr bwMode="auto">
            <a:xfrm>
              <a:off x="5382768"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9" name="Rectangle 18"/>
            <p:cNvSpPr/>
            <p:nvPr/>
          </p:nvSpPr>
          <p:spPr bwMode="auto">
            <a:xfrm>
              <a:off x="4776216"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0" name="Rectangle 19"/>
            <p:cNvSpPr/>
            <p:nvPr/>
          </p:nvSpPr>
          <p:spPr bwMode="auto">
            <a:xfrm>
              <a:off x="41696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1" name="Rectangle 20"/>
            <p:cNvSpPr/>
            <p:nvPr/>
          </p:nvSpPr>
          <p:spPr bwMode="auto">
            <a:xfrm>
              <a:off x="35600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2" name="Rectangle 21"/>
            <p:cNvSpPr/>
            <p:nvPr/>
          </p:nvSpPr>
          <p:spPr bwMode="auto">
            <a:xfrm>
              <a:off x="5989320" y="2627376"/>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grpSp>
        <p:nvGrpSpPr>
          <p:cNvPr id="32" name="Group 31"/>
          <p:cNvGrpSpPr/>
          <p:nvPr/>
        </p:nvGrpSpPr>
        <p:grpSpPr>
          <a:xfrm>
            <a:off x="2243328" y="3523488"/>
            <a:ext cx="4797070" cy="1358773"/>
            <a:chOff x="2243328" y="3523488"/>
            <a:chExt cx="4797070" cy="1358773"/>
          </a:xfrm>
        </p:grpSpPr>
        <p:cxnSp>
          <p:nvCxnSpPr>
            <p:cNvPr id="24" name="Straight Arrow Connector 23"/>
            <p:cNvCxnSpPr/>
            <p:nvPr/>
          </p:nvCxnSpPr>
          <p:spPr>
            <a:xfrm>
              <a:off x="3657600" y="3523488"/>
              <a:ext cx="0" cy="135877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243328" y="3779520"/>
              <a:ext cx="1066318" cy="830997"/>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Write</a:t>
              </a:r>
            </a:p>
            <a:p>
              <a:r>
                <a:rPr lang="en-US" sz="2400" dirty="0" smtClean="0">
                  <a:solidFill>
                    <a:schemeClr val="bg1">
                      <a:lumMod val="50000"/>
                    </a:schemeClr>
                  </a:solidFill>
                  <a:latin typeface="Gill Sans"/>
                  <a:cs typeface="Gill Sans"/>
                </a:rPr>
                <a:t>page(s)</a:t>
              </a:r>
            </a:p>
          </p:txBody>
        </p:sp>
        <p:cxnSp>
          <p:nvCxnSpPr>
            <p:cNvPr id="26" name="Straight Arrow Connector 25"/>
            <p:cNvCxnSpPr/>
            <p:nvPr/>
          </p:nvCxnSpPr>
          <p:spPr>
            <a:xfrm flipV="1">
              <a:off x="5504688" y="3587968"/>
              <a:ext cx="0" cy="129429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974080" y="3779520"/>
              <a:ext cx="1066318" cy="830997"/>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Read </a:t>
              </a:r>
            </a:p>
            <a:p>
              <a:r>
                <a:rPr lang="en-US" sz="2400" dirty="0" smtClean="0">
                  <a:solidFill>
                    <a:schemeClr val="bg1">
                      <a:lumMod val="50000"/>
                    </a:schemeClr>
                  </a:solidFill>
                  <a:latin typeface="Gill Sans"/>
                  <a:cs typeface="Gill Sans"/>
                </a:rPr>
                <a:t>page(s)</a:t>
              </a:r>
            </a:p>
          </p:txBody>
        </p:sp>
      </p:grpSp>
      <p:sp>
        <p:nvSpPr>
          <p:cNvPr id="34" name="Rectangle 33"/>
          <p:cNvSpPr/>
          <p:nvPr/>
        </p:nvSpPr>
        <p:spPr bwMode="auto">
          <a:xfrm>
            <a:off x="5399532" y="3138624"/>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nvGrpSpPr>
          <p:cNvPr id="52" name="Group 51"/>
          <p:cNvGrpSpPr/>
          <p:nvPr/>
        </p:nvGrpSpPr>
        <p:grpSpPr>
          <a:xfrm>
            <a:off x="4169664" y="1755648"/>
            <a:ext cx="457962" cy="1346808"/>
            <a:chOff x="4169664" y="1755648"/>
            <a:chExt cx="457962" cy="1346808"/>
          </a:xfrm>
        </p:grpSpPr>
        <p:sp>
          <p:nvSpPr>
            <p:cNvPr id="33" name="Rectangle 32"/>
            <p:cNvSpPr/>
            <p:nvPr/>
          </p:nvSpPr>
          <p:spPr bwMode="auto">
            <a:xfrm>
              <a:off x="4169664" y="1755648"/>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35" name="Rectangle 34"/>
            <p:cNvSpPr/>
            <p:nvPr/>
          </p:nvSpPr>
          <p:spPr bwMode="auto">
            <a:xfrm>
              <a:off x="4176522" y="2883000"/>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grpSp>
        <p:nvGrpSpPr>
          <p:cNvPr id="53" name="Group 52"/>
          <p:cNvGrpSpPr/>
          <p:nvPr/>
        </p:nvGrpSpPr>
        <p:grpSpPr>
          <a:xfrm>
            <a:off x="3236976" y="5363845"/>
            <a:ext cx="455676" cy="730704"/>
            <a:chOff x="3236976" y="5363845"/>
            <a:chExt cx="455676" cy="730704"/>
          </a:xfrm>
        </p:grpSpPr>
        <p:sp>
          <p:nvSpPr>
            <p:cNvPr id="50" name="Rectangle 49"/>
            <p:cNvSpPr/>
            <p:nvPr/>
          </p:nvSpPr>
          <p:spPr bwMode="auto">
            <a:xfrm>
              <a:off x="3236976" y="5363845"/>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51" name="Rectangle 50"/>
            <p:cNvSpPr/>
            <p:nvPr/>
          </p:nvSpPr>
          <p:spPr bwMode="auto">
            <a:xfrm>
              <a:off x="3241548" y="5363845"/>
              <a:ext cx="451104" cy="730704"/>
            </a:xfrm>
            <a:prstGeom prst="rect">
              <a:avLst/>
            </a:prstGeom>
            <a:no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sp>
        <p:nvSpPr>
          <p:cNvPr id="54" name="TextBox 53"/>
          <p:cNvSpPr txBox="1"/>
          <p:nvPr/>
        </p:nvSpPr>
        <p:spPr>
          <a:xfrm>
            <a:off x="1110155" y="-404365"/>
            <a:ext cx="6923690" cy="2646878"/>
          </a:xfrm>
          <a:prstGeom prst="rect">
            <a:avLst/>
          </a:prstGeom>
          <a:noFill/>
        </p:spPr>
        <p:txBody>
          <a:bodyPr wrap="none" rtlCol="0">
            <a:spAutoFit/>
          </a:bodyPr>
          <a:lstStyle/>
          <a:p>
            <a:r>
              <a:rPr lang="en-US" sz="16600" dirty="0" smtClean="0">
                <a:solidFill>
                  <a:srgbClr val="FC1A4F"/>
                </a:solidFill>
                <a:latin typeface="Gill Sans"/>
                <a:cs typeface="Gill Sans"/>
              </a:rPr>
              <a:t>CRASH</a:t>
            </a:r>
          </a:p>
        </p:txBody>
      </p:sp>
    </p:spTree>
    <p:extLst>
      <p:ext uri="{BB962C8B-B14F-4D97-AF65-F5344CB8AC3E}">
        <p14:creationId xmlns:p14="http://schemas.microsoft.com/office/powerpoint/2010/main" val="191174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5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Aries: alternative flushing order</a:t>
            </a:r>
            <a:endParaRPr lang="en-US" dirty="0"/>
          </a:p>
        </p:txBody>
      </p:sp>
      <p:sp>
        <p:nvSpPr>
          <p:cNvPr id="3" name="Content Placeholder 2"/>
          <p:cNvSpPr>
            <a:spLocks noGrp="1"/>
          </p:cNvSpPr>
          <p:nvPr>
            <p:ph idx="1"/>
          </p:nvPr>
        </p:nvSpPr>
        <p:spPr>
          <a:xfrm>
            <a:off x="457200" y="1600200"/>
            <a:ext cx="6729004" cy="4525963"/>
          </a:xfrm>
        </p:spPr>
        <p:txBody>
          <a:bodyPr>
            <a:normAutofit/>
          </a:bodyPr>
          <a:lstStyle/>
          <a:p>
            <a:r>
              <a:rPr lang="en-US" sz="2400" dirty="0">
                <a:solidFill>
                  <a:schemeClr val="accent6"/>
                </a:solidFill>
              </a:rPr>
              <a:t>T1	</a:t>
            </a:r>
            <a:r>
              <a:rPr lang="en-US" sz="2400" dirty="0" smtClean="0">
                <a:solidFill>
                  <a:schemeClr val="accent6"/>
                </a:solidFill>
              </a:rPr>
              <a:t>R(A</a:t>
            </a:r>
            <a:r>
              <a:rPr lang="en-US" sz="2400" dirty="0">
                <a:solidFill>
                  <a:schemeClr val="accent6"/>
                </a:solidFill>
              </a:rPr>
              <a:t>) </a:t>
            </a:r>
            <a:r>
              <a:rPr lang="en-US" sz="2400" dirty="0" smtClean="0">
                <a:solidFill>
                  <a:schemeClr val="accent6"/>
                </a:solidFill>
              </a:rPr>
              <a:t>R(B</a:t>
            </a:r>
            <a:r>
              <a:rPr lang="en-US" sz="2400" dirty="0">
                <a:solidFill>
                  <a:schemeClr val="accent6"/>
                </a:solidFill>
              </a:rPr>
              <a:t>)	W(A)			</a:t>
            </a:r>
            <a:r>
              <a:rPr lang="en-US" sz="2400" dirty="0" smtClean="0">
                <a:solidFill>
                  <a:schemeClr val="accent6"/>
                </a:solidFill>
              </a:rPr>
              <a:t>COMMIT</a:t>
            </a:r>
            <a:endParaRPr lang="en-US" sz="2400" dirty="0">
              <a:solidFill>
                <a:schemeClr val="accent6"/>
              </a:solidFill>
            </a:endParaRPr>
          </a:p>
          <a:p>
            <a:r>
              <a:rPr lang="en-US" sz="2400" dirty="0">
                <a:solidFill>
                  <a:schemeClr val="tx2"/>
                </a:solidFill>
              </a:rPr>
              <a:t>T2						</a:t>
            </a:r>
            <a:r>
              <a:rPr lang="en-US" sz="2400" dirty="0" smtClean="0">
                <a:solidFill>
                  <a:schemeClr val="tx2"/>
                </a:solidFill>
              </a:rPr>
              <a:t>W(B)				CRASH</a:t>
            </a:r>
            <a:endParaRPr lang="en-US" sz="2400" dirty="0">
              <a:solidFill>
                <a:schemeClr val="tx2"/>
              </a:solidFill>
            </a:endParaRPr>
          </a:p>
          <a:p>
            <a:endParaRPr lang="en-US" sz="2400" dirty="0"/>
          </a:p>
        </p:txBody>
      </p:sp>
      <p:sp>
        <p:nvSpPr>
          <p:cNvPr id="4" name="Rectangle 3"/>
          <p:cNvSpPr/>
          <p:nvPr/>
        </p:nvSpPr>
        <p:spPr bwMode="auto">
          <a:xfrm>
            <a:off x="7283740" y="1600200"/>
            <a:ext cx="2336800" cy="5003800"/>
          </a:xfrm>
          <a:prstGeom prst="rect">
            <a:avLst/>
          </a:prstGeom>
          <a:solidFill>
            <a:schemeClr val="bg1"/>
          </a:solidFill>
          <a:ln w="38100" cmpd="sng">
            <a:solidFill>
              <a:srgbClr val="7F7F7F"/>
            </a:solidFill>
            <a:miter lim="800000"/>
            <a:headEnd/>
            <a:tailEnd/>
          </a:ln>
          <a:extLst/>
        </p:spPr>
        <p:txBody>
          <a:bodyPr wrap="none" rtlCol="0" anchor="t"/>
          <a:lstStyle/>
          <a:p>
            <a:r>
              <a:rPr lang="en-US" sz="2200" dirty="0" smtClean="0">
                <a:solidFill>
                  <a:srgbClr val="7F7F7F"/>
                </a:solidFill>
                <a:latin typeface="Gill Sans"/>
                <a:cs typeface="Gill Sans"/>
              </a:rPr>
              <a:t>1.	A = 1</a:t>
            </a:r>
          </a:p>
          <a:p>
            <a:pPr marL="457200" indent="-457200">
              <a:buAutoNum type="arabicPeriod" startAt="2"/>
            </a:pPr>
            <a:r>
              <a:rPr lang="en-US" sz="2200" dirty="0" smtClean="0">
                <a:solidFill>
                  <a:srgbClr val="7F7F7F"/>
                </a:solidFill>
                <a:latin typeface="Gill Sans"/>
                <a:cs typeface="Gill Sans"/>
              </a:rPr>
              <a:t>B = 5</a:t>
            </a:r>
          </a:p>
          <a:p>
            <a:pPr marL="457200" indent="-457200">
              <a:buAutoNum type="arabicPeriod" startAt="3"/>
            </a:pPr>
            <a:r>
              <a:rPr lang="en-US" sz="2200" dirty="0" smtClean="0">
                <a:solidFill>
                  <a:schemeClr val="accent6"/>
                </a:solidFill>
                <a:latin typeface="Gill Sans"/>
                <a:cs typeface="Gill Sans"/>
              </a:rPr>
              <a:t>begin T1</a:t>
            </a:r>
          </a:p>
          <a:p>
            <a:pPr marL="457200" indent="-457200">
              <a:buAutoNum type="arabicPeriod" startAt="3"/>
            </a:pPr>
            <a:r>
              <a:rPr lang="en-US" sz="2200" dirty="0" smtClean="0">
                <a:solidFill>
                  <a:schemeClr val="tx2"/>
                </a:solidFill>
                <a:latin typeface="Gill Sans"/>
                <a:cs typeface="Gill Sans"/>
              </a:rPr>
              <a:t>begin T2</a:t>
            </a:r>
          </a:p>
          <a:p>
            <a:pPr marL="457200" indent="-457200">
              <a:buAutoNum type="arabicPeriod" startAt="3"/>
            </a:pPr>
            <a:r>
              <a:rPr lang="en-US" sz="2200" dirty="0" smtClean="0">
                <a:solidFill>
                  <a:schemeClr val="accent6"/>
                </a:solidFill>
                <a:latin typeface="Gill Sans"/>
                <a:cs typeface="Gill Sans"/>
              </a:rPr>
              <a:t>A = 1 + 5</a:t>
            </a:r>
          </a:p>
          <a:p>
            <a:pPr marL="457200" indent="-457200">
              <a:buAutoNum type="arabicPeriod" startAt="3"/>
            </a:pPr>
            <a:r>
              <a:rPr lang="en-US" sz="2200" dirty="0" smtClean="0">
                <a:solidFill>
                  <a:schemeClr val="tx2"/>
                </a:solidFill>
                <a:latin typeface="Gill Sans"/>
                <a:cs typeface="Gill Sans"/>
              </a:rPr>
              <a:t>B = 10</a:t>
            </a:r>
          </a:p>
          <a:p>
            <a:pPr marL="457200" indent="-457200">
              <a:buAutoNum type="arabicPeriod" startAt="3"/>
            </a:pPr>
            <a:r>
              <a:rPr lang="en-US" sz="2200" dirty="0" smtClean="0">
                <a:solidFill>
                  <a:schemeClr val="accent6"/>
                </a:solidFill>
                <a:latin typeface="Gill Sans"/>
                <a:cs typeface="Gill Sans"/>
              </a:rPr>
              <a:t>commit T1</a:t>
            </a:r>
          </a:p>
          <a:p>
            <a:pPr marL="457200" indent="-457200">
              <a:buAutoNum type="arabicPeriod" startAt="3"/>
            </a:pPr>
            <a:endParaRPr lang="en-US" sz="2200" dirty="0" smtClean="0">
              <a:solidFill>
                <a:schemeClr val="accent1"/>
              </a:solidFill>
              <a:latin typeface="Gill Sans"/>
              <a:cs typeface="Gill Sans"/>
            </a:endParaRPr>
          </a:p>
        </p:txBody>
      </p:sp>
      <p:sp>
        <p:nvSpPr>
          <p:cNvPr id="5" name="Rectangle 4"/>
          <p:cNvSpPr/>
          <p:nvPr/>
        </p:nvSpPr>
        <p:spPr bwMode="auto">
          <a:xfrm>
            <a:off x="2584704" y="2974848"/>
            <a:ext cx="4242816" cy="1724851"/>
          </a:xfrm>
          <a:prstGeom prst="rect">
            <a:avLst/>
          </a:prstGeom>
          <a:solidFill>
            <a:schemeClr val="bg1"/>
          </a:solidFill>
          <a:ln w="38100" cmpd="sng">
            <a:solidFill>
              <a:srgbClr val="7F7F7F"/>
            </a:solidFill>
            <a:miter lim="800000"/>
            <a:headEnd/>
            <a:tailEnd/>
          </a:ln>
          <a:extLst/>
        </p:spPr>
        <p:txBody>
          <a:bodyPr wrap="none" rtlCol="0" anchor="ctr"/>
          <a:lstStyle/>
          <a:p>
            <a:endParaRPr lang="en-US" dirty="0" smtClean="0">
              <a:solidFill>
                <a:srgbClr val="7F7F7F"/>
              </a:solidFill>
              <a:latin typeface="Gill Sans"/>
              <a:cs typeface="Gill Sans"/>
            </a:endParaRPr>
          </a:p>
        </p:txBody>
      </p:sp>
      <p:sp>
        <p:nvSpPr>
          <p:cNvPr id="6" name="Can 5"/>
          <p:cNvSpPr/>
          <p:nvPr/>
        </p:nvSpPr>
        <p:spPr bwMode="auto">
          <a:xfrm>
            <a:off x="2584704" y="4894452"/>
            <a:ext cx="4242816" cy="1719707"/>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7" name="TextBox 6"/>
          <p:cNvSpPr txBox="1"/>
          <p:nvPr/>
        </p:nvSpPr>
        <p:spPr>
          <a:xfrm>
            <a:off x="653220" y="3486912"/>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8" name="TextBox 7"/>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sp>
        <p:nvSpPr>
          <p:cNvPr id="35" name="Rectangle 34"/>
          <p:cNvSpPr/>
          <p:nvPr/>
        </p:nvSpPr>
        <p:spPr bwMode="auto">
          <a:xfrm>
            <a:off x="3495537" y="3291523"/>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7" name="Rectangle 36"/>
          <p:cNvSpPr/>
          <p:nvPr/>
        </p:nvSpPr>
        <p:spPr bwMode="auto">
          <a:xfrm>
            <a:off x="4963085" y="3291523"/>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38" name="Rectangle 37"/>
          <p:cNvSpPr/>
          <p:nvPr/>
        </p:nvSpPr>
        <p:spPr bwMode="auto">
          <a:xfrm>
            <a:off x="3495537"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9" name="Rectangle 38"/>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40" name="Rectangle 39"/>
          <p:cNvSpPr/>
          <p:nvPr/>
        </p:nvSpPr>
        <p:spPr bwMode="auto">
          <a:xfrm>
            <a:off x="3495536" y="3388900"/>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chemeClr val="accent6"/>
                </a:solidFill>
                <a:latin typeface="Gill Sans"/>
                <a:cs typeface="Gill Sans"/>
              </a:rPr>
              <a:t>A</a:t>
            </a:r>
          </a:p>
          <a:p>
            <a:pPr algn="ctr"/>
            <a:r>
              <a:rPr lang="en-US" sz="2800" dirty="0" smtClean="0">
                <a:solidFill>
                  <a:schemeClr val="accent6"/>
                </a:solidFill>
                <a:latin typeface="Gill Sans"/>
                <a:cs typeface="Gill Sans"/>
              </a:rPr>
              <a:t>6</a:t>
            </a:r>
          </a:p>
        </p:txBody>
      </p:sp>
      <p:sp>
        <p:nvSpPr>
          <p:cNvPr id="41" name="Rectangle 40"/>
          <p:cNvSpPr/>
          <p:nvPr/>
        </p:nvSpPr>
        <p:spPr bwMode="auto">
          <a:xfrm>
            <a:off x="4963085" y="3392519"/>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42" name="Rectangle 41"/>
          <p:cNvSpPr/>
          <p:nvPr/>
        </p:nvSpPr>
        <p:spPr bwMode="auto">
          <a:xfrm>
            <a:off x="4963085" y="5515429"/>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grpSp>
        <p:nvGrpSpPr>
          <p:cNvPr id="46" name="Group 45"/>
          <p:cNvGrpSpPr/>
          <p:nvPr/>
        </p:nvGrpSpPr>
        <p:grpSpPr>
          <a:xfrm>
            <a:off x="217202" y="4416965"/>
            <a:ext cx="5269198" cy="691483"/>
            <a:chOff x="217202" y="4416965"/>
            <a:chExt cx="5269198" cy="691483"/>
          </a:xfrm>
        </p:grpSpPr>
        <p:cxnSp>
          <p:nvCxnSpPr>
            <p:cNvPr id="44" name="Straight Arrow Connector 43"/>
            <p:cNvCxnSpPr>
              <a:stCxn id="41" idx="2"/>
            </p:cNvCxnSpPr>
            <p:nvPr/>
          </p:nvCxnSpPr>
          <p:spPr>
            <a:xfrm>
              <a:off x="5475790" y="4416965"/>
              <a:ext cx="10610" cy="69148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17202" y="4495358"/>
              <a:ext cx="1688283"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flush to disk</a:t>
              </a:r>
              <a:endParaRPr lang="en-US" sz="2400" dirty="0" smtClean="0">
                <a:solidFill>
                  <a:schemeClr val="bg1">
                    <a:lumMod val="50000"/>
                  </a:schemeClr>
                </a:solidFill>
                <a:latin typeface="Gill Sans"/>
                <a:cs typeface="Gill Sans"/>
              </a:endParaRPr>
            </a:p>
          </p:txBody>
        </p:sp>
      </p:grpSp>
      <p:sp>
        <p:nvSpPr>
          <p:cNvPr id="20" name="TextBox 19"/>
          <p:cNvSpPr txBox="1"/>
          <p:nvPr/>
        </p:nvSpPr>
        <p:spPr>
          <a:xfrm>
            <a:off x="633984" y="1975858"/>
            <a:ext cx="8265404" cy="3154710"/>
          </a:xfrm>
          <a:prstGeom prst="rect">
            <a:avLst/>
          </a:prstGeom>
          <a:noFill/>
        </p:spPr>
        <p:txBody>
          <a:bodyPr wrap="none" rtlCol="0">
            <a:spAutoFit/>
          </a:bodyPr>
          <a:lstStyle/>
          <a:p>
            <a:r>
              <a:rPr lang="en-US" sz="19900" dirty="0" smtClean="0">
                <a:solidFill>
                  <a:srgbClr val="FC1A4F"/>
                </a:solidFill>
                <a:latin typeface="Gill Sans"/>
                <a:cs typeface="Gill Sans"/>
              </a:rPr>
              <a:t>CRASH</a:t>
            </a:r>
          </a:p>
        </p:txBody>
      </p:sp>
    </p:spTree>
    <p:extLst>
      <p:ext uri="{BB962C8B-B14F-4D97-AF65-F5344CB8AC3E}">
        <p14:creationId xmlns:p14="http://schemas.microsoft.com/office/powerpoint/2010/main" val="116959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Aborts and </a:t>
            </a:r>
            <a:r>
              <a:rPr lang="en-US" dirty="0" err="1" smtClean="0"/>
              <a:t>Undos</a:t>
            </a:r>
            <a:endParaRPr lang="en-US" dirty="0"/>
          </a:p>
        </p:txBody>
      </p:sp>
      <p:sp>
        <p:nvSpPr>
          <p:cNvPr id="3" name="Content Placeholder 2"/>
          <p:cNvSpPr>
            <a:spLocks noGrp="1"/>
          </p:cNvSpPr>
          <p:nvPr>
            <p:ph idx="1"/>
          </p:nvPr>
        </p:nvSpPr>
        <p:spPr>
          <a:xfrm>
            <a:off x="457200" y="1600200"/>
            <a:ext cx="6729004" cy="4525963"/>
          </a:xfrm>
        </p:spPr>
        <p:txBody>
          <a:bodyPr>
            <a:normAutofit/>
          </a:bodyPr>
          <a:lstStyle/>
          <a:p>
            <a:r>
              <a:rPr lang="en-US" sz="2400" dirty="0">
                <a:solidFill>
                  <a:schemeClr val="accent6"/>
                </a:solidFill>
              </a:rPr>
              <a:t>T1	R(A) R(B)	W(A)			COMMIT</a:t>
            </a:r>
          </a:p>
          <a:p>
            <a:r>
              <a:rPr lang="en-US" sz="2400" dirty="0">
                <a:solidFill>
                  <a:schemeClr val="tx2"/>
                </a:solidFill>
              </a:rPr>
              <a:t>T2						W(B)				CRASH</a:t>
            </a:r>
          </a:p>
          <a:p>
            <a:endParaRPr lang="en-US" sz="2400" dirty="0"/>
          </a:p>
        </p:txBody>
      </p:sp>
      <p:sp>
        <p:nvSpPr>
          <p:cNvPr id="4" name="Rectangle 3"/>
          <p:cNvSpPr/>
          <p:nvPr/>
        </p:nvSpPr>
        <p:spPr bwMode="auto">
          <a:xfrm>
            <a:off x="7283740" y="1600200"/>
            <a:ext cx="2336800" cy="5003800"/>
          </a:xfrm>
          <a:prstGeom prst="rect">
            <a:avLst/>
          </a:prstGeom>
          <a:solidFill>
            <a:schemeClr val="bg1"/>
          </a:solidFill>
          <a:ln w="38100" cmpd="sng">
            <a:solidFill>
              <a:srgbClr val="7F7F7F"/>
            </a:solidFill>
            <a:miter lim="800000"/>
            <a:headEnd/>
            <a:tailEnd/>
          </a:ln>
          <a:extLst/>
        </p:spPr>
        <p:txBody>
          <a:bodyPr wrap="none" rtlCol="0" anchor="t"/>
          <a:lstStyle/>
          <a:p>
            <a:r>
              <a:rPr lang="en-US" sz="2200" dirty="0" smtClean="0">
                <a:solidFill>
                  <a:srgbClr val="7F7F7F"/>
                </a:solidFill>
                <a:latin typeface="Gill Sans"/>
                <a:cs typeface="Gill Sans"/>
              </a:rPr>
              <a:t>1.	A = 1</a:t>
            </a:r>
          </a:p>
          <a:p>
            <a:pPr marL="457200" indent="-457200">
              <a:buAutoNum type="arabicPeriod" startAt="2"/>
            </a:pPr>
            <a:r>
              <a:rPr lang="en-US" sz="2200" dirty="0" smtClean="0">
                <a:solidFill>
                  <a:srgbClr val="7F7F7F"/>
                </a:solidFill>
                <a:latin typeface="Gill Sans"/>
                <a:cs typeface="Gill Sans"/>
              </a:rPr>
              <a:t>B = 5</a:t>
            </a:r>
          </a:p>
          <a:p>
            <a:pPr marL="457200" indent="-457200">
              <a:buAutoNum type="arabicPeriod" startAt="3"/>
            </a:pPr>
            <a:r>
              <a:rPr lang="en-US" sz="2200" dirty="0" smtClean="0">
                <a:solidFill>
                  <a:schemeClr val="accent6"/>
                </a:solidFill>
                <a:latin typeface="Gill Sans"/>
                <a:cs typeface="Gill Sans"/>
              </a:rPr>
              <a:t>begin T1</a:t>
            </a:r>
          </a:p>
          <a:p>
            <a:pPr marL="457200" indent="-457200">
              <a:buAutoNum type="arabicPeriod" startAt="3"/>
            </a:pPr>
            <a:r>
              <a:rPr lang="en-US" sz="2200" dirty="0" smtClean="0">
                <a:solidFill>
                  <a:schemeClr val="tx2"/>
                </a:solidFill>
                <a:latin typeface="Gill Sans"/>
                <a:cs typeface="Gill Sans"/>
              </a:rPr>
              <a:t>begin T2</a:t>
            </a:r>
          </a:p>
          <a:p>
            <a:pPr marL="457200" indent="-457200">
              <a:buAutoNum type="arabicPeriod" startAt="3"/>
            </a:pPr>
            <a:r>
              <a:rPr lang="en-US" sz="2200" dirty="0" smtClean="0">
                <a:solidFill>
                  <a:schemeClr val="accent6"/>
                </a:solidFill>
                <a:latin typeface="Gill Sans"/>
                <a:cs typeface="Gill Sans"/>
              </a:rPr>
              <a:t>A = 1 + 5</a:t>
            </a:r>
          </a:p>
          <a:p>
            <a:pPr marL="457200" indent="-457200">
              <a:buAutoNum type="arabicPeriod" startAt="3"/>
            </a:pPr>
            <a:r>
              <a:rPr lang="en-US" sz="2200" dirty="0" smtClean="0">
                <a:solidFill>
                  <a:schemeClr val="tx2"/>
                </a:solidFill>
                <a:latin typeface="Gill Sans"/>
                <a:cs typeface="Gill Sans"/>
              </a:rPr>
              <a:t>B = 10</a:t>
            </a:r>
          </a:p>
          <a:p>
            <a:pPr marL="457200" indent="-457200">
              <a:buAutoNum type="arabicPeriod" startAt="3"/>
            </a:pPr>
            <a:r>
              <a:rPr lang="en-US" sz="2200" dirty="0" smtClean="0">
                <a:solidFill>
                  <a:schemeClr val="accent6"/>
                </a:solidFill>
                <a:latin typeface="Gill Sans"/>
                <a:cs typeface="Gill Sans"/>
              </a:rPr>
              <a:t>commit T1</a:t>
            </a:r>
          </a:p>
          <a:p>
            <a:pPr marL="457200" indent="-457200">
              <a:buAutoNum type="arabicPeriod" startAt="3"/>
            </a:pPr>
            <a:r>
              <a:rPr lang="en-US" sz="2200" dirty="0" smtClean="0">
                <a:solidFill>
                  <a:schemeClr val="bg1">
                    <a:lumMod val="50000"/>
                  </a:schemeClr>
                </a:solidFill>
                <a:latin typeface="Gill Sans"/>
                <a:cs typeface="Gill Sans"/>
              </a:rPr>
              <a:t>redo op5</a:t>
            </a:r>
          </a:p>
          <a:p>
            <a:pPr marL="457200" indent="-457200">
              <a:buAutoNum type="arabicPeriod" startAt="3"/>
            </a:pPr>
            <a:r>
              <a:rPr lang="en-US" sz="2200" dirty="0" smtClean="0">
                <a:solidFill>
                  <a:schemeClr val="bg1">
                    <a:lumMod val="50000"/>
                  </a:schemeClr>
                </a:solidFill>
                <a:latin typeface="Gill Sans"/>
                <a:cs typeface="Gill Sans"/>
              </a:rPr>
              <a:t>undo op6</a:t>
            </a:r>
          </a:p>
          <a:p>
            <a:pPr algn="ctr"/>
            <a:endParaRPr lang="en-US" sz="2200" dirty="0" smtClean="0">
              <a:solidFill>
                <a:schemeClr val="accent1"/>
              </a:solidFill>
              <a:latin typeface="Gill Sans"/>
              <a:cs typeface="Gill Sans"/>
            </a:endParaRPr>
          </a:p>
        </p:txBody>
      </p:sp>
      <p:sp>
        <p:nvSpPr>
          <p:cNvPr id="5" name="Rectangle 4"/>
          <p:cNvSpPr/>
          <p:nvPr/>
        </p:nvSpPr>
        <p:spPr bwMode="auto">
          <a:xfrm>
            <a:off x="2584704" y="2974848"/>
            <a:ext cx="4242816" cy="1724851"/>
          </a:xfrm>
          <a:prstGeom prst="rect">
            <a:avLst/>
          </a:prstGeom>
          <a:solidFill>
            <a:schemeClr val="bg1"/>
          </a:solidFill>
          <a:ln w="38100" cmpd="sng">
            <a:solidFill>
              <a:srgbClr val="7F7F7F"/>
            </a:solidFill>
            <a:miter lim="800000"/>
            <a:headEnd/>
            <a:tailEnd/>
          </a:ln>
          <a:extLst/>
        </p:spPr>
        <p:txBody>
          <a:bodyPr wrap="none" rtlCol="0" anchor="ctr"/>
          <a:lstStyle/>
          <a:p>
            <a:endParaRPr lang="en-US" dirty="0" smtClean="0">
              <a:solidFill>
                <a:srgbClr val="7F7F7F"/>
              </a:solidFill>
              <a:latin typeface="Gill Sans"/>
              <a:cs typeface="Gill Sans"/>
            </a:endParaRPr>
          </a:p>
        </p:txBody>
      </p:sp>
      <p:sp>
        <p:nvSpPr>
          <p:cNvPr id="6" name="Can 5"/>
          <p:cNvSpPr/>
          <p:nvPr/>
        </p:nvSpPr>
        <p:spPr bwMode="auto">
          <a:xfrm>
            <a:off x="2584704" y="4894452"/>
            <a:ext cx="4242816" cy="1719707"/>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7" name="TextBox 6"/>
          <p:cNvSpPr txBox="1"/>
          <p:nvPr/>
        </p:nvSpPr>
        <p:spPr>
          <a:xfrm>
            <a:off x="653220" y="3486912"/>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8" name="TextBox 7"/>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sp>
        <p:nvSpPr>
          <p:cNvPr id="38" name="Rectangle 37"/>
          <p:cNvSpPr/>
          <p:nvPr/>
        </p:nvSpPr>
        <p:spPr bwMode="auto">
          <a:xfrm>
            <a:off x="3495537"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9" name="Rectangle 38"/>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42" name="Rectangle 41"/>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16" name="Rectangle 15"/>
          <p:cNvSpPr/>
          <p:nvPr/>
        </p:nvSpPr>
        <p:spPr bwMode="auto">
          <a:xfrm>
            <a:off x="3495537" y="3260407"/>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17" name="Rectangle 16"/>
          <p:cNvSpPr/>
          <p:nvPr/>
        </p:nvSpPr>
        <p:spPr bwMode="auto">
          <a:xfrm>
            <a:off x="4963085" y="3260407"/>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18" name="Rectangle 17"/>
          <p:cNvSpPr/>
          <p:nvPr/>
        </p:nvSpPr>
        <p:spPr bwMode="auto">
          <a:xfrm>
            <a:off x="3495536" y="3388900"/>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chemeClr val="accent6"/>
                </a:solidFill>
                <a:latin typeface="Gill Sans"/>
                <a:cs typeface="Gill Sans"/>
              </a:rPr>
              <a:t>A</a:t>
            </a:r>
          </a:p>
          <a:p>
            <a:pPr algn="ctr"/>
            <a:r>
              <a:rPr lang="en-US" sz="2800" dirty="0" smtClean="0">
                <a:solidFill>
                  <a:schemeClr val="accent6"/>
                </a:solidFill>
                <a:latin typeface="Gill Sans"/>
                <a:cs typeface="Gill Sans"/>
              </a:rPr>
              <a:t>6</a:t>
            </a:r>
          </a:p>
        </p:txBody>
      </p:sp>
      <p:sp>
        <p:nvSpPr>
          <p:cNvPr id="19" name="Rectangle 18"/>
          <p:cNvSpPr/>
          <p:nvPr/>
        </p:nvSpPr>
        <p:spPr bwMode="auto">
          <a:xfrm>
            <a:off x="4963085" y="3388900"/>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21" name="Rectangle 20"/>
          <p:cNvSpPr/>
          <p:nvPr/>
        </p:nvSpPr>
        <p:spPr bwMode="auto">
          <a:xfrm>
            <a:off x="3515745" y="5562124"/>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chemeClr val="accent6"/>
                </a:solidFill>
                <a:latin typeface="Gill Sans"/>
                <a:cs typeface="Gill Sans"/>
              </a:rPr>
              <a:t>A</a:t>
            </a:r>
          </a:p>
          <a:p>
            <a:pPr algn="ctr"/>
            <a:r>
              <a:rPr lang="en-US" sz="2800" dirty="0" smtClean="0">
                <a:solidFill>
                  <a:schemeClr val="accent6"/>
                </a:solidFill>
                <a:latin typeface="Gill Sans"/>
                <a:cs typeface="Gill Sans"/>
              </a:rPr>
              <a:t>6</a:t>
            </a:r>
          </a:p>
        </p:txBody>
      </p:sp>
      <p:grpSp>
        <p:nvGrpSpPr>
          <p:cNvPr id="22" name="Group 21"/>
          <p:cNvGrpSpPr/>
          <p:nvPr/>
        </p:nvGrpSpPr>
        <p:grpSpPr>
          <a:xfrm>
            <a:off x="217202" y="4416965"/>
            <a:ext cx="3854926" cy="691483"/>
            <a:chOff x="217202" y="4416965"/>
            <a:chExt cx="3854926" cy="691483"/>
          </a:xfrm>
        </p:grpSpPr>
        <p:cxnSp>
          <p:nvCxnSpPr>
            <p:cNvPr id="23" name="Straight Arrow Connector 22"/>
            <p:cNvCxnSpPr/>
            <p:nvPr/>
          </p:nvCxnSpPr>
          <p:spPr>
            <a:xfrm>
              <a:off x="4061518" y="4416965"/>
              <a:ext cx="10610" cy="69148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17202" y="4495358"/>
              <a:ext cx="1688283"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flush to disk</a:t>
              </a:r>
              <a:endParaRPr lang="en-US" sz="2400" dirty="0" smtClean="0">
                <a:solidFill>
                  <a:schemeClr val="bg1">
                    <a:lumMod val="50000"/>
                  </a:schemeClr>
                </a:solidFill>
                <a:latin typeface="Gill Sans"/>
                <a:cs typeface="Gill Sans"/>
              </a:endParaRPr>
            </a:p>
          </p:txBody>
        </p:sp>
      </p:grpSp>
      <p:sp>
        <p:nvSpPr>
          <p:cNvPr id="25" name="TextBox 24"/>
          <p:cNvSpPr txBox="1"/>
          <p:nvPr/>
        </p:nvSpPr>
        <p:spPr>
          <a:xfrm>
            <a:off x="633984" y="1975858"/>
            <a:ext cx="8265404" cy="3154710"/>
          </a:xfrm>
          <a:prstGeom prst="rect">
            <a:avLst/>
          </a:prstGeom>
          <a:noFill/>
        </p:spPr>
        <p:txBody>
          <a:bodyPr wrap="none" rtlCol="0">
            <a:spAutoFit/>
          </a:bodyPr>
          <a:lstStyle/>
          <a:p>
            <a:r>
              <a:rPr lang="en-US" sz="19900" dirty="0" smtClean="0">
                <a:solidFill>
                  <a:srgbClr val="FC1A4F"/>
                </a:solidFill>
                <a:latin typeface="Gill Sans"/>
                <a:cs typeface="Gill Sans"/>
              </a:rPr>
              <a:t>CRASH</a:t>
            </a:r>
          </a:p>
        </p:txBody>
      </p:sp>
    </p:spTree>
    <p:extLst>
      <p:ext uri="{BB962C8B-B14F-4D97-AF65-F5344CB8AC3E}">
        <p14:creationId xmlns:p14="http://schemas.microsoft.com/office/powerpoint/2010/main" val="79776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1"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Aborts and </a:t>
            </a:r>
            <a:r>
              <a:rPr lang="en-US" dirty="0" err="1" smtClean="0"/>
              <a:t>Undos</a:t>
            </a:r>
            <a:endParaRPr lang="en-US" dirty="0"/>
          </a:p>
        </p:txBody>
      </p:sp>
      <p:sp>
        <p:nvSpPr>
          <p:cNvPr id="3" name="Content Placeholder 2"/>
          <p:cNvSpPr>
            <a:spLocks noGrp="1"/>
          </p:cNvSpPr>
          <p:nvPr>
            <p:ph idx="1"/>
          </p:nvPr>
        </p:nvSpPr>
        <p:spPr>
          <a:xfrm>
            <a:off x="457200" y="1600200"/>
            <a:ext cx="6729004" cy="4525963"/>
          </a:xfrm>
        </p:spPr>
        <p:txBody>
          <a:bodyPr>
            <a:normAutofit/>
          </a:bodyPr>
          <a:lstStyle/>
          <a:p>
            <a:r>
              <a:rPr lang="en-US" sz="2400" dirty="0">
                <a:solidFill>
                  <a:schemeClr val="accent6"/>
                </a:solidFill>
              </a:rPr>
              <a:t>T1	R(A) R(B)	W(A)			COMMIT</a:t>
            </a:r>
          </a:p>
          <a:p>
            <a:r>
              <a:rPr lang="en-US" sz="2400" dirty="0">
                <a:solidFill>
                  <a:schemeClr val="tx2"/>
                </a:solidFill>
              </a:rPr>
              <a:t>T2						W(B)				CRASH</a:t>
            </a:r>
          </a:p>
          <a:p>
            <a:endParaRPr lang="en-US" sz="2400" dirty="0"/>
          </a:p>
        </p:txBody>
      </p:sp>
      <p:sp>
        <p:nvSpPr>
          <p:cNvPr id="4" name="Rectangle 3"/>
          <p:cNvSpPr/>
          <p:nvPr/>
        </p:nvSpPr>
        <p:spPr bwMode="auto">
          <a:xfrm>
            <a:off x="7283740" y="1600200"/>
            <a:ext cx="2336800" cy="5003800"/>
          </a:xfrm>
          <a:prstGeom prst="rect">
            <a:avLst/>
          </a:prstGeom>
          <a:solidFill>
            <a:schemeClr val="bg1"/>
          </a:solidFill>
          <a:ln w="38100" cmpd="sng">
            <a:solidFill>
              <a:srgbClr val="7F7F7F"/>
            </a:solidFill>
            <a:miter lim="800000"/>
            <a:headEnd/>
            <a:tailEnd/>
          </a:ln>
          <a:extLst/>
        </p:spPr>
        <p:txBody>
          <a:bodyPr wrap="none" rtlCol="0" anchor="t"/>
          <a:lstStyle/>
          <a:p>
            <a:r>
              <a:rPr lang="en-US" sz="2200" dirty="0" smtClean="0">
                <a:solidFill>
                  <a:srgbClr val="7F7F7F"/>
                </a:solidFill>
                <a:latin typeface="Gill Sans"/>
                <a:cs typeface="Gill Sans"/>
              </a:rPr>
              <a:t>1.	A = 1</a:t>
            </a:r>
          </a:p>
          <a:p>
            <a:pPr marL="457200" indent="-457200">
              <a:buAutoNum type="arabicPeriod" startAt="2"/>
            </a:pPr>
            <a:r>
              <a:rPr lang="en-US" sz="2200" dirty="0" smtClean="0">
                <a:solidFill>
                  <a:srgbClr val="7F7F7F"/>
                </a:solidFill>
                <a:latin typeface="Gill Sans"/>
                <a:cs typeface="Gill Sans"/>
              </a:rPr>
              <a:t>B = 5</a:t>
            </a:r>
          </a:p>
          <a:p>
            <a:pPr marL="457200" indent="-457200">
              <a:buAutoNum type="arabicPeriod" startAt="3"/>
            </a:pPr>
            <a:r>
              <a:rPr lang="en-US" sz="2200" dirty="0" smtClean="0">
                <a:solidFill>
                  <a:schemeClr val="accent6"/>
                </a:solidFill>
                <a:latin typeface="Gill Sans"/>
                <a:cs typeface="Gill Sans"/>
              </a:rPr>
              <a:t>begin T1</a:t>
            </a:r>
          </a:p>
          <a:p>
            <a:pPr marL="457200" indent="-457200">
              <a:buAutoNum type="arabicPeriod" startAt="3"/>
            </a:pPr>
            <a:r>
              <a:rPr lang="en-US" sz="2200" dirty="0" smtClean="0">
                <a:solidFill>
                  <a:schemeClr val="tx2"/>
                </a:solidFill>
                <a:latin typeface="Gill Sans"/>
                <a:cs typeface="Gill Sans"/>
              </a:rPr>
              <a:t>begin T2</a:t>
            </a:r>
          </a:p>
          <a:p>
            <a:pPr marL="457200" indent="-457200">
              <a:buAutoNum type="arabicPeriod" startAt="3"/>
            </a:pPr>
            <a:r>
              <a:rPr lang="en-US" sz="2200" dirty="0" smtClean="0">
                <a:solidFill>
                  <a:schemeClr val="accent6"/>
                </a:solidFill>
                <a:latin typeface="Gill Sans"/>
                <a:cs typeface="Gill Sans"/>
              </a:rPr>
              <a:t>A = 1 + 5</a:t>
            </a:r>
          </a:p>
          <a:p>
            <a:pPr marL="457200" indent="-457200">
              <a:buAutoNum type="arabicPeriod" startAt="3"/>
            </a:pPr>
            <a:r>
              <a:rPr lang="en-US" sz="2200" dirty="0" smtClean="0">
                <a:solidFill>
                  <a:schemeClr val="tx2"/>
                </a:solidFill>
                <a:latin typeface="Gill Sans"/>
                <a:cs typeface="Gill Sans"/>
              </a:rPr>
              <a:t>B = 10</a:t>
            </a:r>
          </a:p>
          <a:p>
            <a:pPr marL="457200" indent="-457200">
              <a:buAutoNum type="arabicPeriod" startAt="3"/>
            </a:pPr>
            <a:r>
              <a:rPr lang="en-US" sz="2200" dirty="0" smtClean="0">
                <a:solidFill>
                  <a:schemeClr val="accent6"/>
                </a:solidFill>
                <a:latin typeface="Gill Sans"/>
                <a:cs typeface="Gill Sans"/>
              </a:rPr>
              <a:t>commit T1</a:t>
            </a:r>
          </a:p>
          <a:p>
            <a:pPr marL="457200" indent="-457200">
              <a:buAutoNum type="arabicPeriod" startAt="3"/>
            </a:pPr>
            <a:r>
              <a:rPr lang="en-US" sz="2200" dirty="0" smtClean="0">
                <a:solidFill>
                  <a:schemeClr val="bg1">
                    <a:lumMod val="50000"/>
                  </a:schemeClr>
                </a:solidFill>
                <a:latin typeface="Gill Sans"/>
                <a:cs typeface="Gill Sans"/>
              </a:rPr>
              <a:t>redo op5</a:t>
            </a:r>
          </a:p>
          <a:p>
            <a:pPr marL="457200" indent="-457200">
              <a:buAutoNum type="arabicPeriod" startAt="3"/>
            </a:pPr>
            <a:r>
              <a:rPr lang="en-US" sz="2200" dirty="0" smtClean="0">
                <a:solidFill>
                  <a:schemeClr val="bg1">
                    <a:lumMod val="50000"/>
                  </a:schemeClr>
                </a:solidFill>
                <a:latin typeface="Gill Sans"/>
                <a:cs typeface="Gill Sans"/>
              </a:rPr>
              <a:t>undo op6</a:t>
            </a:r>
          </a:p>
          <a:p>
            <a:pPr algn="ctr"/>
            <a:endParaRPr lang="en-US" sz="2200" dirty="0" smtClean="0">
              <a:solidFill>
                <a:schemeClr val="accent1"/>
              </a:solidFill>
              <a:latin typeface="Gill Sans"/>
              <a:cs typeface="Gill Sans"/>
            </a:endParaRPr>
          </a:p>
        </p:txBody>
      </p:sp>
      <p:sp>
        <p:nvSpPr>
          <p:cNvPr id="5" name="Rectangle 4"/>
          <p:cNvSpPr/>
          <p:nvPr/>
        </p:nvSpPr>
        <p:spPr bwMode="auto">
          <a:xfrm>
            <a:off x="2584704" y="2974848"/>
            <a:ext cx="4242816" cy="1724851"/>
          </a:xfrm>
          <a:prstGeom prst="rect">
            <a:avLst/>
          </a:prstGeom>
          <a:solidFill>
            <a:schemeClr val="bg1"/>
          </a:solidFill>
          <a:ln w="38100" cmpd="sng">
            <a:solidFill>
              <a:srgbClr val="7F7F7F"/>
            </a:solidFill>
            <a:miter lim="800000"/>
            <a:headEnd/>
            <a:tailEnd/>
          </a:ln>
          <a:extLst/>
        </p:spPr>
        <p:txBody>
          <a:bodyPr wrap="none" rtlCol="0" anchor="ctr"/>
          <a:lstStyle/>
          <a:p>
            <a:endParaRPr lang="en-US" dirty="0" smtClean="0">
              <a:solidFill>
                <a:srgbClr val="7F7F7F"/>
              </a:solidFill>
              <a:latin typeface="Gill Sans"/>
              <a:cs typeface="Gill Sans"/>
            </a:endParaRPr>
          </a:p>
        </p:txBody>
      </p:sp>
      <p:sp>
        <p:nvSpPr>
          <p:cNvPr id="6" name="Can 5"/>
          <p:cNvSpPr/>
          <p:nvPr/>
        </p:nvSpPr>
        <p:spPr bwMode="auto">
          <a:xfrm>
            <a:off x="2584704" y="4894452"/>
            <a:ext cx="4242816" cy="1719707"/>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7" name="TextBox 6"/>
          <p:cNvSpPr txBox="1"/>
          <p:nvPr/>
        </p:nvSpPr>
        <p:spPr>
          <a:xfrm>
            <a:off x="653220" y="3486912"/>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8" name="TextBox 7"/>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sp>
        <p:nvSpPr>
          <p:cNvPr id="39" name="Rectangle 38"/>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42" name="Rectangle 41"/>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17" name="Rectangle 16"/>
          <p:cNvSpPr/>
          <p:nvPr/>
        </p:nvSpPr>
        <p:spPr bwMode="auto">
          <a:xfrm>
            <a:off x="4963085" y="3260407"/>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19" name="Rectangle 18"/>
          <p:cNvSpPr/>
          <p:nvPr/>
        </p:nvSpPr>
        <p:spPr bwMode="auto">
          <a:xfrm>
            <a:off x="4963085" y="3388900"/>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22" name="Rectangle 21"/>
          <p:cNvSpPr/>
          <p:nvPr/>
        </p:nvSpPr>
        <p:spPr bwMode="auto">
          <a:xfrm>
            <a:off x="3495536" y="3254788"/>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chemeClr val="accent6"/>
                </a:solidFill>
                <a:latin typeface="Gill Sans"/>
                <a:cs typeface="Gill Sans"/>
              </a:rPr>
              <a:t>A</a:t>
            </a:r>
          </a:p>
          <a:p>
            <a:pPr algn="ctr"/>
            <a:r>
              <a:rPr lang="en-US" sz="2800" dirty="0" smtClean="0">
                <a:solidFill>
                  <a:schemeClr val="accent6"/>
                </a:solidFill>
                <a:latin typeface="Gill Sans"/>
                <a:cs typeface="Gill Sans"/>
              </a:rPr>
              <a:t>6</a:t>
            </a:r>
          </a:p>
        </p:txBody>
      </p:sp>
      <p:sp>
        <p:nvSpPr>
          <p:cNvPr id="23" name="Rectangle 22"/>
          <p:cNvSpPr/>
          <p:nvPr/>
        </p:nvSpPr>
        <p:spPr bwMode="auto">
          <a:xfrm>
            <a:off x="3503553" y="5440204"/>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chemeClr val="accent6"/>
                </a:solidFill>
                <a:latin typeface="Gill Sans"/>
                <a:cs typeface="Gill Sans"/>
              </a:rPr>
              <a:t>A</a:t>
            </a:r>
          </a:p>
          <a:p>
            <a:pPr algn="ctr"/>
            <a:r>
              <a:rPr lang="en-US" sz="2800" dirty="0" smtClean="0">
                <a:solidFill>
                  <a:schemeClr val="accent6"/>
                </a:solidFill>
                <a:latin typeface="Gill Sans"/>
                <a:cs typeface="Gill Sans"/>
              </a:rPr>
              <a:t>6</a:t>
            </a:r>
          </a:p>
        </p:txBody>
      </p:sp>
    </p:spTree>
    <p:extLst>
      <p:ext uri="{BB962C8B-B14F-4D97-AF65-F5344CB8AC3E}">
        <p14:creationId xmlns:p14="http://schemas.microsoft.com/office/powerpoint/2010/main" val="202634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Recovery depends on what failures are tolerable</a:t>
            </a:r>
          </a:p>
          <a:p>
            <a:r>
              <a:rPr lang="en-US" dirty="0"/>
              <a:t>WAL </a:t>
            </a:r>
            <a:r>
              <a:rPr lang="en-US" dirty="0" smtClean="0"/>
              <a:t>protocol: flush to log before disk</a:t>
            </a:r>
            <a:endParaRPr lang="en-US" dirty="0"/>
          </a:p>
          <a:p>
            <a:endParaRPr lang="en-US" dirty="0" smtClean="0"/>
          </a:p>
          <a:p>
            <a:r>
              <a:rPr lang="en-US" dirty="0" smtClean="0"/>
              <a:t>ARIES</a:t>
            </a:r>
          </a:p>
          <a:p>
            <a:r>
              <a:rPr lang="en-US" dirty="0"/>
              <a:t>	</a:t>
            </a:r>
            <a:r>
              <a:rPr lang="en-US" dirty="0" smtClean="0"/>
              <a:t>Redo: durability</a:t>
            </a:r>
          </a:p>
          <a:p>
            <a:r>
              <a:rPr lang="en-US" dirty="0"/>
              <a:t>	</a:t>
            </a:r>
            <a:r>
              <a:rPr lang="en-US" dirty="0" smtClean="0"/>
              <a:t>Undo: atomicity</a:t>
            </a:r>
          </a:p>
          <a:p>
            <a:r>
              <a:rPr lang="en-US" dirty="0"/>
              <a:t>	</a:t>
            </a:r>
            <a:r>
              <a:rPr lang="en-US" dirty="0" smtClean="0"/>
              <a:t>Redo all committed writes,  Undo uncommitted </a:t>
            </a:r>
            <a:r>
              <a:rPr lang="en-US" dirty="0" err="1" smtClean="0"/>
              <a:t>xacts</a:t>
            </a:r>
            <a:endParaRPr lang="en-US" dirty="0" smtClean="0"/>
          </a:p>
          <a:p>
            <a:r>
              <a:rPr lang="en-US" dirty="0"/>
              <a:t>	</a:t>
            </a:r>
            <a:r>
              <a:rPr lang="en-US" dirty="0" smtClean="0"/>
              <a:t>Enables transactions bigger than memory!</a:t>
            </a:r>
          </a:p>
          <a:p>
            <a:endParaRPr lang="en-US" dirty="0" smtClean="0"/>
          </a:p>
          <a:p>
            <a:r>
              <a:rPr lang="en-US" dirty="0" smtClean="0"/>
              <a:t>Buffer pool can write RAM pages to disk any time</a:t>
            </a:r>
          </a:p>
        </p:txBody>
      </p:sp>
    </p:spTree>
    <p:extLst>
      <p:ext uri="{BB962C8B-B14F-4D97-AF65-F5344CB8AC3E}">
        <p14:creationId xmlns:p14="http://schemas.microsoft.com/office/powerpoint/2010/main" val="24159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Tables?</a:t>
            </a:r>
            <a:endParaRPr lang="en-US" dirty="0"/>
          </a:p>
        </p:txBody>
      </p:sp>
      <p:sp>
        <p:nvSpPr>
          <p:cNvPr id="3" name="Content Placeholder 2"/>
          <p:cNvSpPr>
            <a:spLocks noGrp="1"/>
          </p:cNvSpPr>
          <p:nvPr>
            <p:ph idx="1"/>
          </p:nvPr>
        </p:nvSpPr>
        <p:spPr/>
        <p:txBody>
          <a:bodyPr/>
          <a:lstStyle/>
          <a:p>
            <a:pPr algn="ctr"/>
            <a:endParaRPr lang="en-US" dirty="0" smtClean="0"/>
          </a:p>
          <a:p>
            <a:pPr algn="ctr"/>
            <a:r>
              <a:rPr lang="en-US" dirty="0" smtClean="0"/>
              <a:t>The “current” state of the log.</a:t>
            </a:r>
          </a:p>
          <a:p>
            <a:pPr algn="ctr"/>
            <a:endParaRPr lang="en-US" dirty="0"/>
          </a:p>
          <a:p>
            <a:pPr algn="ctr"/>
            <a:r>
              <a:rPr lang="en-US" dirty="0" smtClean="0"/>
              <a:t>Just a view</a:t>
            </a:r>
            <a:endParaRPr lang="en-US" dirty="0"/>
          </a:p>
        </p:txBody>
      </p:sp>
    </p:spTree>
    <p:extLst>
      <p:ext uri="{BB962C8B-B14F-4D97-AF65-F5344CB8AC3E}">
        <p14:creationId xmlns:p14="http://schemas.microsoft.com/office/powerpoint/2010/main" val="155076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Tour of </a:t>
            </a:r>
            <a:r>
              <a:rPr lang="en-US" dirty="0"/>
              <a:t>D</a:t>
            </a:r>
            <a:r>
              <a:rPr lang="en-US" dirty="0" smtClean="0"/>
              <a:t>urability Invariants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r>
              <a:rPr lang="en-US" dirty="0" smtClean="0"/>
              <a:t>Transaction:  </a:t>
            </a:r>
            <a:r>
              <a:rPr lang="en-US" dirty="0" smtClean="0">
                <a:solidFill>
                  <a:schemeClr val="bg1">
                    <a:lumMod val="50000"/>
                  </a:schemeClr>
                </a:solidFill>
              </a:rPr>
              <a:t>All </a:t>
            </a:r>
            <a:r>
              <a:rPr lang="en-US" dirty="0">
                <a:solidFill>
                  <a:schemeClr val="bg1">
                    <a:lumMod val="50000"/>
                  </a:schemeClr>
                </a:solidFill>
              </a:rPr>
              <a:t>or nothing, </a:t>
            </a:r>
            <a:r>
              <a:rPr lang="en-US" dirty="0" smtClean="0">
                <a:solidFill>
                  <a:schemeClr val="bg1">
                    <a:lumMod val="50000"/>
                  </a:schemeClr>
                </a:solidFill>
              </a:rPr>
              <a:t>write randomly</a:t>
            </a:r>
            <a:endParaRPr lang="en-US" dirty="0">
              <a:solidFill>
                <a:schemeClr val="bg1">
                  <a:lumMod val="50000"/>
                </a:schemeClr>
              </a:solidFill>
            </a:endParaRPr>
          </a:p>
          <a:p>
            <a:r>
              <a:rPr lang="en-US" dirty="0"/>
              <a:t>Log: </a:t>
            </a:r>
            <a:r>
              <a:rPr lang="en-US" dirty="0" smtClean="0"/>
              <a:t> </a:t>
            </a:r>
            <a:r>
              <a:rPr lang="en-US" dirty="0" smtClean="0">
                <a:solidFill>
                  <a:schemeClr val="bg1">
                    <a:lumMod val="50000"/>
                  </a:schemeClr>
                </a:solidFill>
              </a:rPr>
              <a:t>Always </a:t>
            </a:r>
            <a:r>
              <a:rPr lang="en-US" dirty="0">
                <a:solidFill>
                  <a:schemeClr val="bg1">
                    <a:lumMod val="50000"/>
                  </a:schemeClr>
                </a:solidFill>
              </a:rPr>
              <a:t>have a complete </a:t>
            </a:r>
            <a:r>
              <a:rPr lang="en-US" dirty="0" smtClean="0">
                <a:solidFill>
                  <a:schemeClr val="bg1">
                    <a:lumMod val="50000"/>
                  </a:schemeClr>
                </a:solidFill>
              </a:rPr>
              <a:t>prefix</a:t>
            </a:r>
          </a:p>
          <a:p>
            <a:r>
              <a:rPr lang="en-US" dirty="0" smtClean="0"/>
              <a:t>Disk: </a:t>
            </a:r>
            <a:r>
              <a:rPr lang="en-US" dirty="0" smtClean="0">
                <a:solidFill>
                  <a:schemeClr val="bg1">
                    <a:lumMod val="50000"/>
                  </a:schemeClr>
                </a:solidFill>
              </a:rPr>
              <a:t>After flush, written pages will survive</a:t>
            </a:r>
          </a:p>
          <a:p>
            <a:r>
              <a:rPr lang="en-US" dirty="0" smtClean="0"/>
              <a:t>Physics: </a:t>
            </a:r>
            <a:r>
              <a:rPr lang="en-US" dirty="0" smtClean="0">
                <a:solidFill>
                  <a:schemeClr val="bg1">
                    <a:lumMod val="50000"/>
                  </a:schemeClr>
                </a:solidFill>
              </a:rPr>
              <a:t>No idea how this works</a:t>
            </a:r>
            <a:endParaRPr lang="en-US" dirty="0">
              <a:solidFill>
                <a:schemeClr val="bg1">
                  <a:lumMod val="50000"/>
                </a:schemeClr>
              </a:solidFill>
            </a:endParaRPr>
          </a:p>
        </p:txBody>
      </p:sp>
    </p:spTree>
    <p:extLst>
      <p:ext uri="{BB962C8B-B14F-4D97-AF65-F5344CB8AC3E}">
        <p14:creationId xmlns:p14="http://schemas.microsoft.com/office/powerpoint/2010/main" val="851594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know</a:t>
            </a:r>
            <a:endParaRPr lang="en-US" dirty="0"/>
          </a:p>
        </p:txBody>
      </p:sp>
      <p:sp>
        <p:nvSpPr>
          <p:cNvPr id="3" name="Content Placeholder 2"/>
          <p:cNvSpPr>
            <a:spLocks noGrp="1"/>
          </p:cNvSpPr>
          <p:nvPr>
            <p:ph idx="1"/>
          </p:nvPr>
        </p:nvSpPr>
        <p:spPr/>
        <p:txBody>
          <a:bodyPr>
            <a:normAutofit lnSpcReduction="10000"/>
          </a:bodyPr>
          <a:lstStyle/>
          <a:p>
            <a:r>
              <a:rPr lang="en-US" dirty="0" smtClean="0"/>
              <a:t>What transactions/schedules/</a:t>
            </a:r>
            <a:r>
              <a:rPr lang="en-US" dirty="0" err="1" smtClean="0"/>
              <a:t>serializable</a:t>
            </a:r>
            <a:r>
              <a:rPr lang="en-US" dirty="0" smtClean="0"/>
              <a:t> are</a:t>
            </a:r>
          </a:p>
          <a:p>
            <a:r>
              <a:rPr lang="en-US" dirty="0" smtClean="0"/>
              <a:t>Can identify conflict </a:t>
            </a:r>
            <a:r>
              <a:rPr lang="en-US" dirty="0" err="1" smtClean="0"/>
              <a:t>serializable</a:t>
            </a:r>
            <a:r>
              <a:rPr lang="en-US" dirty="0" smtClean="0"/>
              <a:t> schedules</a:t>
            </a:r>
          </a:p>
          <a:p>
            <a:r>
              <a:rPr lang="en-US" dirty="0" smtClean="0"/>
              <a:t>Can identify schedule anomalies</a:t>
            </a:r>
          </a:p>
          <a:p>
            <a:r>
              <a:rPr lang="en-US" dirty="0" smtClean="0"/>
              <a:t>Can identify strict 2PL executions</a:t>
            </a:r>
          </a:p>
          <a:p>
            <a:endParaRPr lang="en-US" dirty="0" smtClean="0"/>
          </a:p>
          <a:p>
            <a:r>
              <a:rPr lang="en-US" dirty="0" smtClean="0"/>
              <a:t>Understand WAL and what it provides</a:t>
            </a:r>
          </a:p>
          <a:p>
            <a:r>
              <a:rPr lang="en-US" dirty="0" smtClean="0"/>
              <a:t>Given an executed schedule, and a log file, run </a:t>
            </a:r>
            <a:r>
              <a:rPr lang="en-US" dirty="0"/>
              <a:t>the proper sequence of undo/</a:t>
            </a:r>
            <a:r>
              <a:rPr lang="en-US" dirty="0" err="1"/>
              <a:t>redos</a:t>
            </a:r>
            <a:endParaRPr lang="en-US" dirty="0"/>
          </a:p>
          <a:p>
            <a:endParaRPr lang="en-US" dirty="0"/>
          </a:p>
        </p:txBody>
      </p:sp>
    </p:spTree>
    <p:extLst>
      <p:ext uri="{BB962C8B-B14F-4D97-AF65-F5344CB8AC3E}">
        <p14:creationId xmlns:p14="http://schemas.microsoft.com/office/powerpoint/2010/main" val="406870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After a Crash</a:t>
            </a:r>
            <a:endParaRPr lang="en-US" dirty="0"/>
          </a:p>
        </p:txBody>
      </p:sp>
      <p:sp>
        <p:nvSpPr>
          <p:cNvPr id="7" name="Rectangle 6"/>
          <p:cNvSpPr/>
          <p:nvPr/>
        </p:nvSpPr>
        <p:spPr bwMode="auto">
          <a:xfrm>
            <a:off x="2584704" y="1560576"/>
            <a:ext cx="4242816" cy="1962912"/>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8" name="Can 7"/>
          <p:cNvSpPr/>
          <p:nvPr/>
        </p:nvSpPr>
        <p:spPr bwMode="auto">
          <a:xfrm>
            <a:off x="2584704" y="4882261"/>
            <a:ext cx="4242816" cy="1426464"/>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9" name="TextBox 8"/>
          <p:cNvSpPr txBox="1"/>
          <p:nvPr/>
        </p:nvSpPr>
        <p:spPr>
          <a:xfrm>
            <a:off x="653220" y="2255520"/>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10" name="TextBox 9"/>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grpSp>
        <p:nvGrpSpPr>
          <p:cNvPr id="31" name="Group 30"/>
          <p:cNvGrpSpPr/>
          <p:nvPr/>
        </p:nvGrpSpPr>
        <p:grpSpPr>
          <a:xfrm>
            <a:off x="2950464" y="1743456"/>
            <a:ext cx="3489960" cy="1626816"/>
            <a:chOff x="2950464" y="1743456"/>
            <a:chExt cx="3489960" cy="1626816"/>
          </a:xfrm>
        </p:grpSpPr>
        <p:sp>
          <p:nvSpPr>
            <p:cNvPr id="11" name="Rectangle 10"/>
            <p:cNvSpPr/>
            <p:nvPr/>
          </p:nvSpPr>
          <p:spPr bwMode="auto">
            <a:xfrm>
              <a:off x="2950464" y="1755648"/>
              <a:ext cx="451104" cy="730704"/>
            </a:xfrm>
            <a:prstGeom prst="rect">
              <a:avLst/>
            </a:prstGeom>
            <a:solidFill>
              <a:schemeClr val="bg1"/>
            </a:solidFill>
            <a:ln w="38100" cmpd="sng">
              <a:solidFill>
                <a:srgbClr val="7F7F7F"/>
              </a:solidFill>
              <a:miter lim="800000"/>
              <a:headEnd/>
              <a:tailEnd/>
            </a:ln>
            <a:extLst/>
          </p:spPr>
          <p:txBody>
            <a:bodyPr vert="vert" wrap="none" rtlCol="0" anchor="ctr"/>
            <a:lstStyle/>
            <a:p>
              <a:pPr algn="ctr"/>
              <a:r>
                <a:rPr lang="en-US" dirty="0" smtClean="0">
                  <a:solidFill>
                    <a:srgbClr val="7F7F7F"/>
                  </a:solidFill>
                  <a:latin typeface="Gill Sans"/>
                  <a:cs typeface="Gill Sans"/>
                </a:rPr>
                <a:t>page</a:t>
              </a:r>
            </a:p>
          </p:txBody>
        </p:sp>
        <p:sp>
          <p:nvSpPr>
            <p:cNvPr id="12" name="Rectangle 11"/>
            <p:cNvSpPr/>
            <p:nvPr/>
          </p:nvSpPr>
          <p:spPr bwMode="auto">
            <a:xfrm>
              <a:off x="5382768"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3" name="Rectangle 12"/>
            <p:cNvSpPr/>
            <p:nvPr/>
          </p:nvSpPr>
          <p:spPr bwMode="auto">
            <a:xfrm>
              <a:off x="4776216"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4" name="Rectangle 13"/>
            <p:cNvSpPr/>
            <p:nvPr/>
          </p:nvSpPr>
          <p:spPr bwMode="auto">
            <a:xfrm>
              <a:off x="4169664"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5" name="Rectangle 14"/>
            <p:cNvSpPr/>
            <p:nvPr/>
          </p:nvSpPr>
          <p:spPr bwMode="auto">
            <a:xfrm>
              <a:off x="3560064"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6" name="Rectangle 15"/>
            <p:cNvSpPr/>
            <p:nvPr/>
          </p:nvSpPr>
          <p:spPr bwMode="auto">
            <a:xfrm>
              <a:off x="5989320" y="1743456"/>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7" name="Rectangle 16"/>
            <p:cNvSpPr/>
            <p:nvPr/>
          </p:nvSpPr>
          <p:spPr bwMode="auto">
            <a:xfrm>
              <a:off x="29504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8" name="Rectangle 17"/>
            <p:cNvSpPr/>
            <p:nvPr/>
          </p:nvSpPr>
          <p:spPr bwMode="auto">
            <a:xfrm>
              <a:off x="5382768"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9" name="Rectangle 18"/>
            <p:cNvSpPr/>
            <p:nvPr/>
          </p:nvSpPr>
          <p:spPr bwMode="auto">
            <a:xfrm>
              <a:off x="4776216"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0" name="Rectangle 19"/>
            <p:cNvSpPr/>
            <p:nvPr/>
          </p:nvSpPr>
          <p:spPr bwMode="auto">
            <a:xfrm>
              <a:off x="41696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1" name="Rectangle 20"/>
            <p:cNvSpPr/>
            <p:nvPr/>
          </p:nvSpPr>
          <p:spPr bwMode="auto">
            <a:xfrm>
              <a:off x="35600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2" name="Rectangle 21"/>
            <p:cNvSpPr/>
            <p:nvPr/>
          </p:nvSpPr>
          <p:spPr bwMode="auto">
            <a:xfrm>
              <a:off x="5989320" y="2627376"/>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grpSp>
        <p:nvGrpSpPr>
          <p:cNvPr id="32" name="Group 31"/>
          <p:cNvGrpSpPr/>
          <p:nvPr/>
        </p:nvGrpSpPr>
        <p:grpSpPr>
          <a:xfrm>
            <a:off x="2243328" y="3523488"/>
            <a:ext cx="4797070" cy="1358773"/>
            <a:chOff x="2243328" y="3523488"/>
            <a:chExt cx="4797070" cy="1358773"/>
          </a:xfrm>
        </p:grpSpPr>
        <p:cxnSp>
          <p:nvCxnSpPr>
            <p:cNvPr id="24" name="Straight Arrow Connector 23"/>
            <p:cNvCxnSpPr/>
            <p:nvPr/>
          </p:nvCxnSpPr>
          <p:spPr>
            <a:xfrm>
              <a:off x="3657600" y="3523488"/>
              <a:ext cx="0" cy="135877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243328" y="3779520"/>
              <a:ext cx="1066318" cy="830997"/>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Write</a:t>
              </a:r>
            </a:p>
            <a:p>
              <a:r>
                <a:rPr lang="en-US" sz="2400" dirty="0" smtClean="0">
                  <a:solidFill>
                    <a:schemeClr val="bg1">
                      <a:lumMod val="50000"/>
                    </a:schemeClr>
                  </a:solidFill>
                  <a:latin typeface="Gill Sans"/>
                  <a:cs typeface="Gill Sans"/>
                </a:rPr>
                <a:t>page(s)</a:t>
              </a:r>
            </a:p>
          </p:txBody>
        </p:sp>
        <p:cxnSp>
          <p:nvCxnSpPr>
            <p:cNvPr id="26" name="Straight Arrow Connector 25"/>
            <p:cNvCxnSpPr/>
            <p:nvPr/>
          </p:nvCxnSpPr>
          <p:spPr>
            <a:xfrm flipV="1">
              <a:off x="5504688" y="3587968"/>
              <a:ext cx="0" cy="129429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974080" y="3779520"/>
              <a:ext cx="1066318" cy="830997"/>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Read </a:t>
              </a:r>
            </a:p>
            <a:p>
              <a:r>
                <a:rPr lang="en-US" sz="2400" dirty="0" smtClean="0">
                  <a:solidFill>
                    <a:schemeClr val="bg1">
                      <a:lumMod val="50000"/>
                    </a:schemeClr>
                  </a:solidFill>
                  <a:latin typeface="Gill Sans"/>
                  <a:cs typeface="Gill Sans"/>
                </a:rPr>
                <a:t>page(s)</a:t>
              </a:r>
            </a:p>
          </p:txBody>
        </p:sp>
      </p:grpSp>
      <p:grpSp>
        <p:nvGrpSpPr>
          <p:cNvPr id="53" name="Group 52"/>
          <p:cNvGrpSpPr/>
          <p:nvPr/>
        </p:nvGrpSpPr>
        <p:grpSpPr>
          <a:xfrm>
            <a:off x="3236976" y="5363845"/>
            <a:ext cx="455676" cy="730704"/>
            <a:chOff x="3236976" y="5363845"/>
            <a:chExt cx="455676" cy="730704"/>
          </a:xfrm>
        </p:grpSpPr>
        <p:sp>
          <p:nvSpPr>
            <p:cNvPr id="50" name="Rectangle 49"/>
            <p:cNvSpPr/>
            <p:nvPr/>
          </p:nvSpPr>
          <p:spPr bwMode="auto">
            <a:xfrm>
              <a:off x="3236976" y="5363845"/>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51" name="Rectangle 50"/>
            <p:cNvSpPr/>
            <p:nvPr/>
          </p:nvSpPr>
          <p:spPr bwMode="auto">
            <a:xfrm>
              <a:off x="3241548" y="5363845"/>
              <a:ext cx="451104" cy="730704"/>
            </a:xfrm>
            <a:prstGeom prst="rect">
              <a:avLst/>
            </a:prstGeom>
            <a:no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sp>
        <p:nvSpPr>
          <p:cNvPr id="36" name="Rectangle 35"/>
          <p:cNvSpPr/>
          <p:nvPr/>
        </p:nvSpPr>
        <p:spPr bwMode="auto">
          <a:xfrm>
            <a:off x="4169664" y="1755648"/>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Tree>
    <p:extLst>
      <p:ext uri="{BB962C8B-B14F-4D97-AF65-F5344CB8AC3E}">
        <p14:creationId xmlns:p14="http://schemas.microsoft.com/office/powerpoint/2010/main" val="82604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If DB did not say “OK, committed”</a:t>
            </a:r>
            <a:endParaRPr lang="en-US" dirty="0"/>
          </a:p>
        </p:txBody>
      </p:sp>
      <p:sp>
        <p:nvSpPr>
          <p:cNvPr id="7" name="Rectangle 6"/>
          <p:cNvSpPr/>
          <p:nvPr/>
        </p:nvSpPr>
        <p:spPr bwMode="auto">
          <a:xfrm>
            <a:off x="2584704" y="1560576"/>
            <a:ext cx="4242816" cy="1962912"/>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8" name="Can 7"/>
          <p:cNvSpPr/>
          <p:nvPr/>
        </p:nvSpPr>
        <p:spPr bwMode="auto">
          <a:xfrm>
            <a:off x="2584704" y="4882261"/>
            <a:ext cx="4242816" cy="1426464"/>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9" name="TextBox 8"/>
          <p:cNvSpPr txBox="1"/>
          <p:nvPr/>
        </p:nvSpPr>
        <p:spPr>
          <a:xfrm>
            <a:off x="653220" y="2255520"/>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10" name="TextBox 9"/>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grpSp>
        <p:nvGrpSpPr>
          <p:cNvPr id="31" name="Group 30"/>
          <p:cNvGrpSpPr/>
          <p:nvPr/>
        </p:nvGrpSpPr>
        <p:grpSpPr>
          <a:xfrm>
            <a:off x="2950464" y="1743456"/>
            <a:ext cx="3489960" cy="1626816"/>
            <a:chOff x="2950464" y="1743456"/>
            <a:chExt cx="3489960" cy="1626816"/>
          </a:xfrm>
        </p:grpSpPr>
        <p:sp>
          <p:nvSpPr>
            <p:cNvPr id="11" name="Rectangle 10"/>
            <p:cNvSpPr/>
            <p:nvPr/>
          </p:nvSpPr>
          <p:spPr bwMode="auto">
            <a:xfrm>
              <a:off x="2950464" y="1755648"/>
              <a:ext cx="451104" cy="730704"/>
            </a:xfrm>
            <a:prstGeom prst="rect">
              <a:avLst/>
            </a:prstGeom>
            <a:solidFill>
              <a:schemeClr val="bg1"/>
            </a:solidFill>
            <a:ln w="38100" cmpd="sng">
              <a:solidFill>
                <a:srgbClr val="7F7F7F"/>
              </a:solidFill>
              <a:miter lim="800000"/>
              <a:headEnd/>
              <a:tailEnd/>
            </a:ln>
            <a:extLst/>
          </p:spPr>
          <p:txBody>
            <a:bodyPr vert="vert" wrap="none" rtlCol="0" anchor="ctr"/>
            <a:lstStyle/>
            <a:p>
              <a:pPr algn="ctr"/>
              <a:r>
                <a:rPr lang="en-US" dirty="0" smtClean="0">
                  <a:solidFill>
                    <a:srgbClr val="7F7F7F"/>
                  </a:solidFill>
                  <a:latin typeface="Gill Sans"/>
                  <a:cs typeface="Gill Sans"/>
                </a:rPr>
                <a:t>page</a:t>
              </a:r>
            </a:p>
          </p:txBody>
        </p:sp>
        <p:sp>
          <p:nvSpPr>
            <p:cNvPr id="12" name="Rectangle 11"/>
            <p:cNvSpPr/>
            <p:nvPr/>
          </p:nvSpPr>
          <p:spPr bwMode="auto">
            <a:xfrm>
              <a:off x="5382768"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3" name="Rectangle 12"/>
            <p:cNvSpPr/>
            <p:nvPr/>
          </p:nvSpPr>
          <p:spPr bwMode="auto">
            <a:xfrm>
              <a:off x="4776216"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4" name="Rectangle 13"/>
            <p:cNvSpPr/>
            <p:nvPr/>
          </p:nvSpPr>
          <p:spPr bwMode="auto">
            <a:xfrm>
              <a:off x="4169664"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5" name="Rectangle 14"/>
            <p:cNvSpPr/>
            <p:nvPr/>
          </p:nvSpPr>
          <p:spPr bwMode="auto">
            <a:xfrm>
              <a:off x="3560064"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6" name="Rectangle 15"/>
            <p:cNvSpPr/>
            <p:nvPr/>
          </p:nvSpPr>
          <p:spPr bwMode="auto">
            <a:xfrm>
              <a:off x="5989320" y="1743456"/>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7" name="Rectangle 16"/>
            <p:cNvSpPr/>
            <p:nvPr/>
          </p:nvSpPr>
          <p:spPr bwMode="auto">
            <a:xfrm>
              <a:off x="29504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8" name="Rectangle 17"/>
            <p:cNvSpPr/>
            <p:nvPr/>
          </p:nvSpPr>
          <p:spPr bwMode="auto">
            <a:xfrm>
              <a:off x="5382768"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9" name="Rectangle 18"/>
            <p:cNvSpPr/>
            <p:nvPr/>
          </p:nvSpPr>
          <p:spPr bwMode="auto">
            <a:xfrm>
              <a:off x="4776216"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0" name="Rectangle 19"/>
            <p:cNvSpPr/>
            <p:nvPr/>
          </p:nvSpPr>
          <p:spPr bwMode="auto">
            <a:xfrm>
              <a:off x="41696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1" name="Rectangle 20"/>
            <p:cNvSpPr/>
            <p:nvPr/>
          </p:nvSpPr>
          <p:spPr bwMode="auto">
            <a:xfrm>
              <a:off x="35600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2" name="Rectangle 21"/>
            <p:cNvSpPr/>
            <p:nvPr/>
          </p:nvSpPr>
          <p:spPr bwMode="auto">
            <a:xfrm>
              <a:off x="5989320" y="2627376"/>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grpSp>
        <p:nvGrpSpPr>
          <p:cNvPr id="32" name="Group 31"/>
          <p:cNvGrpSpPr/>
          <p:nvPr/>
        </p:nvGrpSpPr>
        <p:grpSpPr>
          <a:xfrm>
            <a:off x="2243328" y="3523488"/>
            <a:ext cx="4797070" cy="1358773"/>
            <a:chOff x="2243328" y="3523488"/>
            <a:chExt cx="4797070" cy="1358773"/>
          </a:xfrm>
        </p:grpSpPr>
        <p:cxnSp>
          <p:nvCxnSpPr>
            <p:cNvPr id="24" name="Straight Arrow Connector 23"/>
            <p:cNvCxnSpPr/>
            <p:nvPr/>
          </p:nvCxnSpPr>
          <p:spPr>
            <a:xfrm>
              <a:off x="3657600" y="3523488"/>
              <a:ext cx="0" cy="135877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243328" y="3779520"/>
              <a:ext cx="1066318" cy="830997"/>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Write</a:t>
              </a:r>
            </a:p>
            <a:p>
              <a:r>
                <a:rPr lang="en-US" sz="2400" dirty="0" smtClean="0">
                  <a:solidFill>
                    <a:schemeClr val="bg1">
                      <a:lumMod val="50000"/>
                    </a:schemeClr>
                  </a:solidFill>
                  <a:latin typeface="Gill Sans"/>
                  <a:cs typeface="Gill Sans"/>
                </a:rPr>
                <a:t>page(s)</a:t>
              </a:r>
            </a:p>
          </p:txBody>
        </p:sp>
        <p:cxnSp>
          <p:nvCxnSpPr>
            <p:cNvPr id="26" name="Straight Arrow Connector 25"/>
            <p:cNvCxnSpPr/>
            <p:nvPr/>
          </p:nvCxnSpPr>
          <p:spPr>
            <a:xfrm flipV="1">
              <a:off x="5504688" y="3587968"/>
              <a:ext cx="0" cy="129429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974080" y="3779520"/>
              <a:ext cx="1066318" cy="830997"/>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Read </a:t>
              </a:r>
            </a:p>
            <a:p>
              <a:r>
                <a:rPr lang="en-US" sz="2400" dirty="0" smtClean="0">
                  <a:solidFill>
                    <a:schemeClr val="bg1">
                      <a:lumMod val="50000"/>
                    </a:schemeClr>
                  </a:solidFill>
                  <a:latin typeface="Gill Sans"/>
                  <a:cs typeface="Gill Sans"/>
                </a:rPr>
                <a:t>page(s)</a:t>
              </a:r>
            </a:p>
          </p:txBody>
        </p:sp>
      </p:grpSp>
      <p:sp>
        <p:nvSpPr>
          <p:cNvPr id="51" name="Rectangle 50"/>
          <p:cNvSpPr/>
          <p:nvPr/>
        </p:nvSpPr>
        <p:spPr bwMode="auto">
          <a:xfrm>
            <a:off x="3241548" y="5363845"/>
            <a:ext cx="451104" cy="730704"/>
          </a:xfrm>
          <a:prstGeom prst="rect">
            <a:avLst/>
          </a:prstGeom>
          <a:no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Tree>
    <p:extLst>
      <p:ext uri="{BB962C8B-B14F-4D97-AF65-F5344CB8AC3E}">
        <p14:creationId xmlns:p14="http://schemas.microsoft.com/office/powerpoint/2010/main" val="136458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If T1 Committed and DB said “OK”</a:t>
            </a:r>
            <a:endParaRPr lang="en-US" dirty="0"/>
          </a:p>
        </p:txBody>
      </p:sp>
      <p:sp>
        <p:nvSpPr>
          <p:cNvPr id="7" name="Rectangle 6"/>
          <p:cNvSpPr/>
          <p:nvPr/>
        </p:nvSpPr>
        <p:spPr bwMode="auto">
          <a:xfrm>
            <a:off x="2584704" y="1560576"/>
            <a:ext cx="4242816" cy="1962912"/>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8" name="Can 7"/>
          <p:cNvSpPr/>
          <p:nvPr/>
        </p:nvSpPr>
        <p:spPr bwMode="auto">
          <a:xfrm>
            <a:off x="2584704" y="4882261"/>
            <a:ext cx="4242816" cy="1426464"/>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9" name="TextBox 8"/>
          <p:cNvSpPr txBox="1"/>
          <p:nvPr/>
        </p:nvSpPr>
        <p:spPr>
          <a:xfrm>
            <a:off x="653220" y="2255520"/>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10" name="TextBox 9"/>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grpSp>
        <p:nvGrpSpPr>
          <p:cNvPr id="31" name="Group 30"/>
          <p:cNvGrpSpPr/>
          <p:nvPr/>
        </p:nvGrpSpPr>
        <p:grpSpPr>
          <a:xfrm>
            <a:off x="2950464" y="1743456"/>
            <a:ext cx="3489960" cy="1626816"/>
            <a:chOff x="2950464" y="1743456"/>
            <a:chExt cx="3489960" cy="1626816"/>
          </a:xfrm>
        </p:grpSpPr>
        <p:sp>
          <p:nvSpPr>
            <p:cNvPr id="11" name="Rectangle 10"/>
            <p:cNvSpPr/>
            <p:nvPr/>
          </p:nvSpPr>
          <p:spPr bwMode="auto">
            <a:xfrm>
              <a:off x="2950464" y="1755648"/>
              <a:ext cx="451104" cy="730704"/>
            </a:xfrm>
            <a:prstGeom prst="rect">
              <a:avLst/>
            </a:prstGeom>
            <a:solidFill>
              <a:schemeClr val="bg1"/>
            </a:solidFill>
            <a:ln w="38100" cmpd="sng">
              <a:solidFill>
                <a:srgbClr val="7F7F7F"/>
              </a:solidFill>
              <a:miter lim="800000"/>
              <a:headEnd/>
              <a:tailEnd/>
            </a:ln>
            <a:extLst/>
          </p:spPr>
          <p:txBody>
            <a:bodyPr vert="vert" wrap="none" rtlCol="0" anchor="ctr"/>
            <a:lstStyle/>
            <a:p>
              <a:pPr algn="ctr"/>
              <a:r>
                <a:rPr lang="en-US" dirty="0" smtClean="0">
                  <a:solidFill>
                    <a:srgbClr val="7F7F7F"/>
                  </a:solidFill>
                  <a:latin typeface="Gill Sans"/>
                  <a:cs typeface="Gill Sans"/>
                </a:rPr>
                <a:t>page</a:t>
              </a:r>
            </a:p>
          </p:txBody>
        </p:sp>
        <p:sp>
          <p:nvSpPr>
            <p:cNvPr id="12" name="Rectangle 11"/>
            <p:cNvSpPr/>
            <p:nvPr/>
          </p:nvSpPr>
          <p:spPr bwMode="auto">
            <a:xfrm>
              <a:off x="5382768"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3" name="Rectangle 12"/>
            <p:cNvSpPr/>
            <p:nvPr/>
          </p:nvSpPr>
          <p:spPr bwMode="auto">
            <a:xfrm>
              <a:off x="4776216"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4" name="Rectangle 13"/>
            <p:cNvSpPr/>
            <p:nvPr/>
          </p:nvSpPr>
          <p:spPr bwMode="auto">
            <a:xfrm>
              <a:off x="4169664"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5" name="Rectangle 14"/>
            <p:cNvSpPr/>
            <p:nvPr/>
          </p:nvSpPr>
          <p:spPr bwMode="auto">
            <a:xfrm>
              <a:off x="3560064" y="175564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6" name="Rectangle 15"/>
            <p:cNvSpPr/>
            <p:nvPr/>
          </p:nvSpPr>
          <p:spPr bwMode="auto">
            <a:xfrm>
              <a:off x="5989320" y="1743456"/>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7" name="Rectangle 16"/>
            <p:cNvSpPr/>
            <p:nvPr/>
          </p:nvSpPr>
          <p:spPr bwMode="auto">
            <a:xfrm>
              <a:off x="29504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8" name="Rectangle 17"/>
            <p:cNvSpPr/>
            <p:nvPr/>
          </p:nvSpPr>
          <p:spPr bwMode="auto">
            <a:xfrm>
              <a:off x="5382768"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19" name="Rectangle 18"/>
            <p:cNvSpPr/>
            <p:nvPr/>
          </p:nvSpPr>
          <p:spPr bwMode="auto">
            <a:xfrm>
              <a:off x="4776216"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0" name="Rectangle 19"/>
            <p:cNvSpPr/>
            <p:nvPr/>
          </p:nvSpPr>
          <p:spPr bwMode="auto">
            <a:xfrm>
              <a:off x="41696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1" name="Rectangle 20"/>
            <p:cNvSpPr/>
            <p:nvPr/>
          </p:nvSpPr>
          <p:spPr bwMode="auto">
            <a:xfrm>
              <a:off x="3560064" y="2639568"/>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2" name="Rectangle 21"/>
            <p:cNvSpPr/>
            <p:nvPr/>
          </p:nvSpPr>
          <p:spPr bwMode="auto">
            <a:xfrm>
              <a:off x="5989320" y="2627376"/>
              <a:ext cx="451104" cy="730704"/>
            </a:xfrm>
            <a:prstGeom prst="rect">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grpSp>
        <p:nvGrpSpPr>
          <p:cNvPr id="32" name="Group 31"/>
          <p:cNvGrpSpPr/>
          <p:nvPr/>
        </p:nvGrpSpPr>
        <p:grpSpPr>
          <a:xfrm>
            <a:off x="2243328" y="3523488"/>
            <a:ext cx="4797070" cy="1358773"/>
            <a:chOff x="2243328" y="3523488"/>
            <a:chExt cx="4797070" cy="1358773"/>
          </a:xfrm>
        </p:grpSpPr>
        <p:cxnSp>
          <p:nvCxnSpPr>
            <p:cNvPr id="24" name="Straight Arrow Connector 23"/>
            <p:cNvCxnSpPr/>
            <p:nvPr/>
          </p:nvCxnSpPr>
          <p:spPr>
            <a:xfrm>
              <a:off x="3657600" y="3523488"/>
              <a:ext cx="0" cy="135877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243328" y="3779520"/>
              <a:ext cx="1066318" cy="830997"/>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Write</a:t>
              </a:r>
            </a:p>
            <a:p>
              <a:r>
                <a:rPr lang="en-US" sz="2400" dirty="0" smtClean="0">
                  <a:solidFill>
                    <a:schemeClr val="bg1">
                      <a:lumMod val="50000"/>
                    </a:schemeClr>
                  </a:solidFill>
                  <a:latin typeface="Gill Sans"/>
                  <a:cs typeface="Gill Sans"/>
                </a:rPr>
                <a:t>page(s)</a:t>
              </a:r>
            </a:p>
          </p:txBody>
        </p:sp>
        <p:cxnSp>
          <p:nvCxnSpPr>
            <p:cNvPr id="26" name="Straight Arrow Connector 25"/>
            <p:cNvCxnSpPr/>
            <p:nvPr/>
          </p:nvCxnSpPr>
          <p:spPr>
            <a:xfrm flipV="1">
              <a:off x="5504688" y="3587968"/>
              <a:ext cx="0" cy="129429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974080" y="3779520"/>
              <a:ext cx="1066318" cy="830997"/>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Read </a:t>
              </a:r>
            </a:p>
            <a:p>
              <a:r>
                <a:rPr lang="en-US" sz="2400" dirty="0" smtClean="0">
                  <a:solidFill>
                    <a:schemeClr val="bg1">
                      <a:lumMod val="50000"/>
                    </a:schemeClr>
                  </a:solidFill>
                  <a:latin typeface="Gill Sans"/>
                  <a:cs typeface="Gill Sans"/>
                </a:rPr>
                <a:t>page(s)</a:t>
              </a:r>
            </a:p>
          </p:txBody>
        </p:sp>
      </p:grpSp>
      <p:grpSp>
        <p:nvGrpSpPr>
          <p:cNvPr id="53" name="Group 52"/>
          <p:cNvGrpSpPr/>
          <p:nvPr/>
        </p:nvGrpSpPr>
        <p:grpSpPr>
          <a:xfrm>
            <a:off x="3236976" y="5363845"/>
            <a:ext cx="455676" cy="730704"/>
            <a:chOff x="3236976" y="5363845"/>
            <a:chExt cx="455676" cy="730704"/>
          </a:xfrm>
        </p:grpSpPr>
        <p:sp>
          <p:nvSpPr>
            <p:cNvPr id="50" name="Rectangle 49"/>
            <p:cNvSpPr/>
            <p:nvPr/>
          </p:nvSpPr>
          <p:spPr bwMode="auto">
            <a:xfrm>
              <a:off x="3236976" y="5363845"/>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51" name="Rectangle 50"/>
            <p:cNvSpPr/>
            <p:nvPr/>
          </p:nvSpPr>
          <p:spPr bwMode="auto">
            <a:xfrm>
              <a:off x="3241548" y="5363845"/>
              <a:ext cx="451104" cy="730704"/>
            </a:xfrm>
            <a:prstGeom prst="rect">
              <a:avLst/>
            </a:prstGeom>
            <a:no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sp>
        <p:nvSpPr>
          <p:cNvPr id="36" name="Rectangle 35"/>
          <p:cNvSpPr/>
          <p:nvPr/>
        </p:nvSpPr>
        <p:spPr bwMode="auto">
          <a:xfrm>
            <a:off x="4169664" y="1755648"/>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29" name="Rectangle 28"/>
          <p:cNvSpPr/>
          <p:nvPr/>
        </p:nvSpPr>
        <p:spPr bwMode="auto">
          <a:xfrm>
            <a:off x="5399532" y="3138624"/>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nvGrpSpPr>
          <p:cNvPr id="33" name="Group 32"/>
          <p:cNvGrpSpPr/>
          <p:nvPr/>
        </p:nvGrpSpPr>
        <p:grpSpPr>
          <a:xfrm>
            <a:off x="4169664" y="1755648"/>
            <a:ext cx="457962" cy="1346808"/>
            <a:chOff x="4169664" y="1755648"/>
            <a:chExt cx="457962" cy="1346808"/>
          </a:xfrm>
        </p:grpSpPr>
        <p:sp>
          <p:nvSpPr>
            <p:cNvPr id="34" name="Rectangle 33"/>
            <p:cNvSpPr/>
            <p:nvPr/>
          </p:nvSpPr>
          <p:spPr bwMode="auto">
            <a:xfrm>
              <a:off x="4169664" y="1755648"/>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35" name="Rectangle 34"/>
            <p:cNvSpPr/>
            <p:nvPr/>
          </p:nvSpPr>
          <p:spPr bwMode="auto">
            <a:xfrm>
              <a:off x="4176522" y="2883000"/>
              <a:ext cx="451104" cy="219456"/>
            </a:xfrm>
            <a:prstGeom prst="rect">
              <a:avLst/>
            </a:prstGeom>
            <a:solidFill>
              <a:srgbClr val="FC1A4F"/>
            </a:solidFill>
            <a:ln w="38100" cmpd="sng">
              <a:no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grpSp>
    </p:spTree>
    <p:extLst>
      <p:ext uri="{BB962C8B-B14F-4D97-AF65-F5344CB8AC3E}">
        <p14:creationId xmlns:p14="http://schemas.microsoft.com/office/powerpoint/2010/main" val="19337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Two properties:</a:t>
            </a:r>
            <a:r>
              <a:rPr lang="en-US" dirty="0"/>
              <a:t>	</a:t>
            </a:r>
            <a:r>
              <a:rPr lang="en-US" dirty="0" smtClean="0"/>
              <a:t>Atomicity,</a:t>
            </a:r>
            <a:r>
              <a:rPr lang="en-US" dirty="0"/>
              <a:t>	</a:t>
            </a:r>
            <a:r>
              <a:rPr lang="en-US" dirty="0" smtClean="0"/>
              <a:t>Durability</a:t>
            </a:r>
          </a:p>
          <a:p>
            <a:endParaRPr lang="en-US" dirty="0" smtClean="0"/>
          </a:p>
          <a:p>
            <a:r>
              <a:rPr lang="en-US" dirty="0" smtClean="0"/>
              <a:t>Assumption in class</a:t>
            </a:r>
          </a:p>
          <a:p>
            <a:r>
              <a:rPr lang="en-US" dirty="0"/>
              <a:t>	D</a:t>
            </a:r>
            <a:r>
              <a:rPr lang="en-US" dirty="0" smtClean="0"/>
              <a:t>isk is safe.  Memory is not.</a:t>
            </a:r>
          </a:p>
          <a:p>
            <a:r>
              <a:rPr lang="en-US" dirty="0"/>
              <a:t>	</a:t>
            </a:r>
            <a:r>
              <a:rPr lang="en-US" dirty="0" smtClean="0"/>
              <a:t>Running strict-2PL</a:t>
            </a:r>
          </a:p>
          <a:p>
            <a:endParaRPr lang="en-US" dirty="0"/>
          </a:p>
          <a:p>
            <a:r>
              <a:rPr lang="en-US" dirty="0" smtClean="0"/>
              <a:t>Need to account for</a:t>
            </a:r>
          </a:p>
          <a:p>
            <a:r>
              <a:rPr lang="en-US" dirty="0"/>
              <a:t>	</a:t>
            </a:r>
            <a:r>
              <a:rPr lang="en-US" dirty="0" smtClean="0"/>
              <a:t>when pages are modified</a:t>
            </a:r>
          </a:p>
          <a:p>
            <a:r>
              <a:rPr lang="en-US" dirty="0"/>
              <a:t>	</a:t>
            </a:r>
            <a:r>
              <a:rPr lang="en-US" dirty="0" smtClean="0"/>
              <a:t>when pages are </a:t>
            </a:r>
            <a:r>
              <a:rPr lang="en-US" i="1" dirty="0" smtClean="0"/>
              <a:t>flushed</a:t>
            </a:r>
            <a:r>
              <a:rPr lang="en-US" dirty="0" smtClean="0"/>
              <a:t> to disk</a:t>
            </a:r>
            <a:endParaRPr lang="en-US" dirty="0"/>
          </a:p>
        </p:txBody>
      </p:sp>
    </p:spTree>
    <p:extLst>
      <p:ext uri="{BB962C8B-B14F-4D97-AF65-F5344CB8AC3E}">
        <p14:creationId xmlns:p14="http://schemas.microsoft.com/office/powerpoint/2010/main" val="950766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5" name="Content Placeholder 4"/>
          <p:cNvSpPr>
            <a:spLocks noGrp="1"/>
          </p:cNvSpPr>
          <p:nvPr>
            <p:ph idx="1"/>
          </p:nvPr>
        </p:nvSpPr>
        <p:spPr/>
        <p:txBody>
          <a:bodyPr>
            <a:normAutofit/>
          </a:bodyPr>
          <a:lstStyle/>
          <a:p>
            <a:r>
              <a:rPr lang="en-US" sz="2800" dirty="0" smtClean="0"/>
              <a:t>Deal with 2 cases</a:t>
            </a:r>
          </a:p>
          <a:p>
            <a:endParaRPr lang="en-US" sz="2800" dirty="0"/>
          </a:p>
          <a:p>
            <a:r>
              <a:rPr lang="en-US" sz="2800" dirty="0" smtClean="0"/>
              <a:t>Can </a:t>
            </a:r>
            <a:r>
              <a:rPr lang="en-US" sz="2800" dirty="0"/>
              <a:t>uncommitted </a:t>
            </a:r>
            <a:r>
              <a:rPr lang="en-US" sz="2800" dirty="0" smtClean="0"/>
              <a:t>writes appear </a:t>
            </a:r>
            <a:r>
              <a:rPr lang="en-US" sz="2800" dirty="0"/>
              <a:t>after crash?</a:t>
            </a:r>
          </a:p>
          <a:p>
            <a:r>
              <a:rPr lang="en-US" sz="2800" dirty="0"/>
              <a:t>	</a:t>
            </a:r>
            <a:r>
              <a:rPr lang="en-US" sz="2800" dirty="0" smtClean="0"/>
              <a:t>flushed modified </a:t>
            </a:r>
            <a:r>
              <a:rPr lang="en-US" sz="2800" dirty="0"/>
              <a:t>pages before commit</a:t>
            </a:r>
          </a:p>
          <a:p>
            <a:endParaRPr lang="en-US" sz="2800" dirty="0" smtClean="0"/>
          </a:p>
          <a:p>
            <a:r>
              <a:rPr lang="en-US" sz="2800" dirty="0" smtClean="0"/>
              <a:t>If T2 commits, what could make it not durable?</a:t>
            </a:r>
          </a:p>
          <a:p>
            <a:r>
              <a:rPr lang="en-US" sz="2800" dirty="0" smtClean="0"/>
              <a:t>	didn’t write all changed pages to disk</a:t>
            </a:r>
          </a:p>
          <a:p>
            <a:endParaRPr lang="en-US" sz="2800" dirty="0" smtClean="0"/>
          </a:p>
        </p:txBody>
      </p:sp>
    </p:spTree>
    <p:extLst>
      <p:ext uri="{BB962C8B-B14F-4D97-AF65-F5344CB8AC3E}">
        <p14:creationId xmlns:p14="http://schemas.microsoft.com/office/powerpoint/2010/main" val="128406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solution?</a:t>
            </a:r>
            <a:endParaRPr lang="en-US" dirty="0"/>
          </a:p>
        </p:txBody>
      </p:sp>
      <p:sp>
        <p:nvSpPr>
          <p:cNvPr id="5" name="Content Placeholder 4"/>
          <p:cNvSpPr>
            <a:spLocks noGrp="1"/>
          </p:cNvSpPr>
          <p:nvPr>
            <p:ph idx="1"/>
          </p:nvPr>
        </p:nvSpPr>
        <p:spPr/>
        <p:txBody>
          <a:bodyPr>
            <a:normAutofit/>
          </a:bodyPr>
          <a:lstStyle/>
          <a:p>
            <a:r>
              <a:rPr lang="en-US" sz="2800" dirty="0" smtClean="0"/>
              <a:t>Don’t flush modified pages before commit!</a:t>
            </a:r>
          </a:p>
          <a:p>
            <a:r>
              <a:rPr lang="en-US" sz="2800" dirty="0">
                <a:solidFill>
                  <a:schemeClr val="bg1">
                    <a:lumMod val="50000"/>
                  </a:schemeClr>
                </a:solidFill>
              </a:rPr>
              <a:t>	</a:t>
            </a:r>
            <a:r>
              <a:rPr lang="en-US" sz="2800" dirty="0" smtClean="0">
                <a:solidFill>
                  <a:schemeClr val="bg1">
                    <a:lumMod val="50000"/>
                  </a:schemeClr>
                </a:solidFill>
              </a:rPr>
              <a:t>(called “no steal” in text)</a:t>
            </a:r>
          </a:p>
          <a:p>
            <a:endParaRPr lang="en-US" sz="2800" dirty="0"/>
          </a:p>
          <a:p>
            <a:r>
              <a:rPr lang="en-US" sz="2800" dirty="0" smtClean="0"/>
              <a:t>When transaction commits: flush all modified pages!</a:t>
            </a:r>
            <a:endParaRPr lang="en-US" sz="2800" dirty="0"/>
          </a:p>
          <a:p>
            <a:r>
              <a:rPr lang="en-US" sz="2800" dirty="0" smtClean="0">
                <a:solidFill>
                  <a:schemeClr val="bg1">
                    <a:lumMod val="50000"/>
                  </a:schemeClr>
                </a:solidFill>
              </a:rPr>
              <a:t>	(called “force” in text)</a:t>
            </a:r>
          </a:p>
          <a:p>
            <a:endParaRPr lang="en-US" sz="2800" dirty="0"/>
          </a:p>
          <a:p>
            <a:r>
              <a:rPr lang="en-US" sz="2800" dirty="0" smtClean="0"/>
              <a:t>Does this work?</a:t>
            </a:r>
          </a:p>
        </p:txBody>
      </p:sp>
    </p:spTree>
    <p:extLst>
      <p:ext uri="{BB962C8B-B14F-4D97-AF65-F5344CB8AC3E}">
        <p14:creationId xmlns:p14="http://schemas.microsoft.com/office/powerpoint/2010/main" val="989116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Naïve solution</a:t>
            </a:r>
            <a:endParaRPr lang="en-US" dirty="0"/>
          </a:p>
        </p:txBody>
      </p:sp>
      <p:sp>
        <p:nvSpPr>
          <p:cNvPr id="5" name="Content Placeholder 4"/>
          <p:cNvSpPr>
            <a:spLocks noGrp="1"/>
          </p:cNvSpPr>
          <p:nvPr>
            <p:ph idx="1"/>
          </p:nvPr>
        </p:nvSpPr>
        <p:spPr/>
        <p:txBody>
          <a:bodyPr>
            <a:normAutofit fontScale="92500" lnSpcReduction="20000"/>
          </a:bodyPr>
          <a:lstStyle/>
          <a:p>
            <a:r>
              <a:rPr lang="en-US" sz="2800" dirty="0" err="1" smtClean="0"/>
              <a:t>Txn</a:t>
            </a:r>
            <a:r>
              <a:rPr lang="en-US" sz="2800" dirty="0" smtClean="0"/>
              <a:t> writes 10 pages; crash after flushing page 1</a:t>
            </a:r>
          </a:p>
          <a:p>
            <a:r>
              <a:rPr lang="en-US" sz="2800" dirty="0" smtClean="0">
                <a:solidFill>
                  <a:schemeClr val="bg1">
                    <a:lumMod val="50000"/>
                  </a:schemeClr>
                </a:solidFill>
              </a:rPr>
              <a:t>	Disk contains partial results</a:t>
            </a:r>
          </a:p>
          <a:p>
            <a:endParaRPr lang="en-US" sz="2800" dirty="0" smtClean="0">
              <a:solidFill>
                <a:schemeClr val="bg1">
                  <a:lumMod val="50000"/>
                </a:schemeClr>
              </a:solidFill>
            </a:endParaRPr>
          </a:p>
          <a:p>
            <a:r>
              <a:rPr lang="en-US" sz="2800" dirty="0" err="1" smtClean="0"/>
              <a:t>Txn</a:t>
            </a:r>
            <a:r>
              <a:rPr lang="en-US" sz="2800" dirty="0" smtClean="0"/>
              <a:t> writes 10 pages then aborts</a:t>
            </a:r>
          </a:p>
          <a:p>
            <a:r>
              <a:rPr lang="en-US" sz="2800" dirty="0">
                <a:solidFill>
                  <a:schemeClr val="bg1">
                    <a:lumMod val="50000"/>
                  </a:schemeClr>
                </a:solidFill>
              </a:rPr>
              <a:t>	</a:t>
            </a:r>
            <a:r>
              <a:rPr lang="en-US" sz="2800" dirty="0" smtClean="0">
                <a:solidFill>
                  <a:schemeClr val="bg1">
                    <a:lumMod val="50000"/>
                  </a:schemeClr>
                </a:solidFill>
              </a:rPr>
              <a:t>Re-load all modified pages from disk?</a:t>
            </a:r>
          </a:p>
          <a:p>
            <a:endParaRPr lang="en-US" sz="2800" dirty="0" smtClean="0">
              <a:solidFill>
                <a:schemeClr val="bg1">
                  <a:lumMod val="50000"/>
                </a:schemeClr>
              </a:solidFill>
            </a:endParaRPr>
          </a:p>
          <a:p>
            <a:r>
              <a:rPr lang="en-US" sz="2800" dirty="0" smtClean="0"/>
              <a:t>T1 writes A; T2 writes A; T1 commits</a:t>
            </a:r>
            <a:endParaRPr lang="is-IS" sz="2800" dirty="0" smtClean="0"/>
          </a:p>
          <a:p>
            <a:r>
              <a:rPr lang="is-IS" sz="2800" dirty="0">
                <a:solidFill>
                  <a:schemeClr val="bg1">
                    <a:lumMod val="50000"/>
                  </a:schemeClr>
                </a:solidFill>
              </a:rPr>
              <a:t>	</a:t>
            </a:r>
            <a:r>
              <a:rPr lang="is-IS" sz="2800" dirty="0" smtClean="0">
                <a:solidFill>
                  <a:schemeClr val="bg1">
                    <a:lumMod val="50000"/>
                  </a:schemeClr>
                </a:solidFill>
              </a:rPr>
              <a:t>T1 must wait for T2 to complete (or lock page)</a:t>
            </a:r>
          </a:p>
          <a:p>
            <a:endParaRPr lang="is-IS" sz="2800" dirty="0" smtClean="0">
              <a:solidFill>
                <a:schemeClr val="bg1">
                  <a:lumMod val="50000"/>
                </a:schemeClr>
              </a:solidFill>
            </a:endParaRPr>
          </a:p>
          <a:p>
            <a:r>
              <a:rPr lang="is-IS" sz="2800" dirty="0" smtClean="0"/>
              <a:t>UPDATE alltuples: </a:t>
            </a:r>
            <a:r>
              <a:rPr lang="is-IS" sz="2800" dirty="0"/>
              <a:t>t</a:t>
            </a:r>
            <a:r>
              <a:rPr lang="is-IS" sz="2800" dirty="0" smtClean="0"/>
              <a:t>oo big for memory</a:t>
            </a:r>
          </a:p>
          <a:p>
            <a:r>
              <a:rPr lang="is-IS" sz="2800" dirty="0">
                <a:solidFill>
                  <a:schemeClr val="bg1">
                    <a:lumMod val="50000"/>
                  </a:schemeClr>
                </a:solidFill>
              </a:rPr>
              <a:t>	</a:t>
            </a:r>
            <a:r>
              <a:rPr lang="is-IS" sz="2800" dirty="0" smtClean="0">
                <a:solidFill>
                  <a:schemeClr val="bg1">
                    <a:lumMod val="50000"/>
                  </a:schemeClr>
                </a:solidFill>
              </a:rPr>
              <a:t>Don’t use transactions?</a:t>
            </a:r>
          </a:p>
        </p:txBody>
      </p:sp>
    </p:spTree>
    <p:extLst>
      <p:ext uri="{BB962C8B-B14F-4D97-AF65-F5344CB8AC3E}">
        <p14:creationId xmlns:p14="http://schemas.microsoft.com/office/powerpoint/2010/main" val="122173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8100" cmpd="sng">
          <a:solidFill>
            <a:srgbClr val="7F7F7F"/>
          </a:solidFill>
          <a:miter lim="800000"/>
          <a:headEnd/>
          <a:tailEnd/>
        </a:ln>
        <a:extLst/>
      </a:spPr>
      <a:bodyPr wrap="none" anchor="ctr"/>
      <a:lstStyle>
        <a:defPPr algn="ctr">
          <a:defRPr dirty="0" smtClean="0">
            <a:solidFill>
              <a:srgbClr val="7F7F7F"/>
            </a:solidFill>
            <a:latin typeface="Gill Sans"/>
            <a:cs typeface="Gill Sans"/>
          </a:defRPr>
        </a:defPPr>
      </a:lstStyle>
    </a:spDef>
    <a:lnDef>
      <a:spPr>
        <a:ln w="381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smtClean="0">
            <a:solidFill>
              <a:schemeClr val="bg1">
                <a:lumMod val="50000"/>
              </a:schemeClr>
            </a:solidFill>
            <a:latin typeface="Gill Sans"/>
            <a:cs typeface="Gill San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6948</TotalTime>
  <Words>1688</Words>
  <Application>Microsoft Macintosh PowerPoint</Application>
  <PresentationFormat>On-screen Show (4:3)</PresentationFormat>
  <Paragraphs>428</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Gill Sans</vt:lpstr>
      <vt:lpstr>Gill Sans MT</vt:lpstr>
      <vt:lpstr>Office Theme</vt:lpstr>
      <vt:lpstr>Administrivia</vt:lpstr>
      <vt:lpstr>Normal Execution</vt:lpstr>
      <vt:lpstr>After a Crash</vt:lpstr>
      <vt:lpstr>If DB did not say “OK, committed”</vt:lpstr>
      <vt:lpstr>If T1 Committed and DB said “OK”</vt:lpstr>
      <vt:lpstr>Recovery</vt:lpstr>
      <vt:lpstr>Recovery</vt:lpstr>
      <vt:lpstr>Naïve solution?</vt:lpstr>
      <vt:lpstr>Problems with Naïve solution</vt:lpstr>
      <vt:lpstr>Let’s Change Our Mental Model</vt:lpstr>
      <vt:lpstr>Let’s Change Our Mental Model</vt:lpstr>
      <vt:lpstr>Log is the ground truth</vt:lpstr>
      <vt:lpstr>Attempt 1</vt:lpstr>
      <vt:lpstr>Attempt 1</vt:lpstr>
      <vt:lpstr>Attempt 1</vt:lpstr>
      <vt:lpstr>Attempt 1</vt:lpstr>
      <vt:lpstr>Log is the ground truth</vt:lpstr>
      <vt:lpstr>Aries Recovery Algorithm</vt:lpstr>
      <vt:lpstr>Aries</vt:lpstr>
      <vt:lpstr>Aries: alternative flushing order</vt:lpstr>
      <vt:lpstr>Aborts and Undos</vt:lpstr>
      <vt:lpstr>Aborts and Undos</vt:lpstr>
      <vt:lpstr>Summary</vt:lpstr>
      <vt:lpstr>What are Tables?</vt:lpstr>
      <vt:lpstr>Tour of Durability Invariants</vt:lpstr>
      <vt:lpstr>You should know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Eugene Wu</dc:creator>
  <cp:lastModifiedBy>Microsoft Office User</cp:lastModifiedBy>
  <cp:revision>1363</cp:revision>
  <cp:lastPrinted>2015-11-30T19:30:16Z</cp:lastPrinted>
  <dcterms:created xsi:type="dcterms:W3CDTF">2015-08-11T21:52:21Z</dcterms:created>
  <dcterms:modified xsi:type="dcterms:W3CDTF">2016-11-30T22:17:15Z</dcterms:modified>
</cp:coreProperties>
</file>