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snapToGrid="0">
      <p:cViewPr varScale="1">
        <p:scale>
          <a:sx n="108" d="100"/>
          <a:sy n="108" d="100"/>
        </p:scale>
        <p:origin x="9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3E0F177-DDB0-467F-9021-043E31427344}" type="datetimeFigureOut">
              <a:rPr lang="el-GR" smtClean="0"/>
              <a:t>28/4/2024</a:t>
            </a:fld>
            <a:endParaRPr lang="el-GR"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l-GR" dirty="0"/>
          </a:p>
        </p:txBody>
      </p:sp>
      <p:sp>
        <p:nvSpPr>
          <p:cNvPr id="6" name="Slide Number Placeholder 5"/>
          <p:cNvSpPr>
            <a:spLocks noGrp="1"/>
          </p:cNvSpPr>
          <p:nvPr>
            <p:ph type="sldNum" sz="quarter" idx="12"/>
          </p:nvPr>
        </p:nvSpPr>
        <p:spPr>
          <a:xfrm>
            <a:off x="10469880"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175841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0F177-DDB0-467F-9021-043E31427344}" type="datetimeFigureOut">
              <a:rPr lang="el-GR" smtClean="0"/>
              <a:t>28/4/2024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417719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3E0F177-DDB0-467F-9021-043E31427344}" type="datetimeFigureOut">
              <a:rPr lang="el-GR" smtClean="0"/>
              <a:t>28/4/2024</a:t>
            </a:fld>
            <a:endParaRPr lang="el-GR" dirty="0"/>
          </a:p>
        </p:txBody>
      </p:sp>
      <p:sp>
        <p:nvSpPr>
          <p:cNvPr id="5" name="Footer Placeholder 4"/>
          <p:cNvSpPr>
            <a:spLocks noGrp="1"/>
          </p:cNvSpPr>
          <p:nvPr>
            <p:ph type="ftr" sz="quarter" idx="11"/>
          </p:nvPr>
        </p:nvSpPr>
        <p:spPr>
          <a:xfrm>
            <a:off x="804672" y="6227064"/>
            <a:ext cx="10588752" cy="320040"/>
          </a:xfrm>
        </p:spPr>
        <p:txBody>
          <a:bodyPr/>
          <a:lstStyle/>
          <a:p>
            <a:endParaRPr lang="el-GR" dirty="0"/>
          </a:p>
        </p:txBody>
      </p:sp>
      <p:sp>
        <p:nvSpPr>
          <p:cNvPr id="6" name="Slide Number Placeholder 5"/>
          <p:cNvSpPr>
            <a:spLocks noGrp="1"/>
          </p:cNvSpPr>
          <p:nvPr>
            <p:ph type="sldNum" sz="quarter" idx="12"/>
          </p:nvPr>
        </p:nvSpPr>
        <p:spPr>
          <a:xfrm>
            <a:off x="10469880"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65276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0F177-DDB0-467F-9021-043E31427344}" type="datetimeFigureOut">
              <a:rPr lang="el-GR" smtClean="0"/>
              <a:t>28/4/2024</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30848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3E0F177-DDB0-467F-9021-043E31427344}" type="datetimeFigureOut">
              <a:rPr lang="el-GR" smtClean="0"/>
              <a:t>28/4/2024</a:t>
            </a:fld>
            <a:endParaRPr lang="el-GR"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l-GR" dirty="0"/>
          </a:p>
        </p:txBody>
      </p:sp>
      <p:sp>
        <p:nvSpPr>
          <p:cNvPr id="6" name="Slide Number Placeholder 5"/>
          <p:cNvSpPr>
            <a:spLocks noGrp="1"/>
          </p:cNvSpPr>
          <p:nvPr>
            <p:ph type="sldNum" sz="quarter" idx="12"/>
          </p:nvPr>
        </p:nvSpPr>
        <p:spPr>
          <a:xfrm>
            <a:off x="10469880"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26642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3E0F177-DDB0-467F-9021-043E31427344}" type="datetimeFigureOut">
              <a:rPr lang="el-GR" smtClean="0"/>
              <a:t>28/4/2024</a:t>
            </a:fld>
            <a:endParaRPr lang="el-GR" dirty="0"/>
          </a:p>
        </p:txBody>
      </p:sp>
      <p:sp>
        <p:nvSpPr>
          <p:cNvPr id="6" name="Footer Placeholder 5"/>
          <p:cNvSpPr>
            <a:spLocks noGrp="1"/>
          </p:cNvSpPr>
          <p:nvPr>
            <p:ph type="ftr" sz="quarter" idx="11"/>
          </p:nvPr>
        </p:nvSpPr>
        <p:spPr>
          <a:xfrm>
            <a:off x="804672" y="6227064"/>
            <a:ext cx="10588752" cy="320040"/>
          </a:xfrm>
        </p:spPr>
        <p:txBody>
          <a:bodyPr/>
          <a:lstStyle/>
          <a:p>
            <a:endParaRPr lang="el-GR" dirty="0"/>
          </a:p>
        </p:txBody>
      </p:sp>
      <p:sp>
        <p:nvSpPr>
          <p:cNvPr id="7" name="Slide Number Placeholder 6"/>
          <p:cNvSpPr>
            <a:spLocks noGrp="1"/>
          </p:cNvSpPr>
          <p:nvPr>
            <p:ph type="sldNum" sz="quarter" idx="12"/>
          </p:nvPr>
        </p:nvSpPr>
        <p:spPr>
          <a:xfrm>
            <a:off x="10469880"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218137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3E0F177-DDB0-467F-9021-043E31427344}" type="datetimeFigureOut">
              <a:rPr lang="el-GR" smtClean="0"/>
              <a:t>28/4/2024</a:t>
            </a:fld>
            <a:endParaRPr lang="el-GR" dirty="0"/>
          </a:p>
        </p:txBody>
      </p:sp>
      <p:sp>
        <p:nvSpPr>
          <p:cNvPr id="8" name="Footer Placeholder 7"/>
          <p:cNvSpPr>
            <a:spLocks noGrp="1"/>
          </p:cNvSpPr>
          <p:nvPr>
            <p:ph type="ftr" sz="quarter" idx="11"/>
          </p:nvPr>
        </p:nvSpPr>
        <p:spPr>
          <a:xfrm>
            <a:off x="804672" y="6227064"/>
            <a:ext cx="10588752" cy="320040"/>
          </a:xfrm>
        </p:spPr>
        <p:txBody>
          <a:bodyPr/>
          <a:lstStyle/>
          <a:p>
            <a:endParaRPr lang="el-GR" dirty="0"/>
          </a:p>
        </p:txBody>
      </p:sp>
      <p:sp>
        <p:nvSpPr>
          <p:cNvPr id="9" name="Slide Number Placeholder 8"/>
          <p:cNvSpPr>
            <a:spLocks noGrp="1"/>
          </p:cNvSpPr>
          <p:nvPr>
            <p:ph type="sldNum" sz="quarter" idx="12"/>
          </p:nvPr>
        </p:nvSpPr>
        <p:spPr>
          <a:xfrm>
            <a:off x="10469880"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132926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0F177-DDB0-467F-9021-043E31427344}" type="datetimeFigureOut">
              <a:rPr lang="el-GR" smtClean="0"/>
              <a:t>28/4/2024</a:t>
            </a:fld>
            <a:endParaRPr lang="el-GR" dirty="0"/>
          </a:p>
        </p:txBody>
      </p:sp>
      <p:sp>
        <p:nvSpPr>
          <p:cNvPr id="4" name="Footer Placeholder 3"/>
          <p:cNvSpPr>
            <a:spLocks noGrp="1"/>
          </p:cNvSpPr>
          <p:nvPr>
            <p:ph type="ftr" sz="quarter" idx="11"/>
          </p:nvPr>
        </p:nvSpPr>
        <p:spPr/>
        <p:txBody>
          <a:bodyPr/>
          <a:lstStyle/>
          <a:p>
            <a:endParaRPr lang="el-GR" dirty="0"/>
          </a:p>
        </p:txBody>
      </p:sp>
      <p:sp>
        <p:nvSpPr>
          <p:cNvPr id="5" name="Slide Number Placeholder 4"/>
          <p:cNvSpPr>
            <a:spLocks noGrp="1"/>
          </p:cNvSpPr>
          <p:nvPr>
            <p:ph type="sldNum" sz="quarter" idx="12"/>
          </p:nvPr>
        </p:nvSpPr>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71632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3E0F177-DDB0-467F-9021-043E31427344}" type="datetimeFigureOut">
              <a:rPr lang="el-GR" smtClean="0"/>
              <a:t>28/4/2024</a:t>
            </a:fld>
            <a:endParaRPr lang="el-GR" dirty="0"/>
          </a:p>
        </p:txBody>
      </p:sp>
      <p:sp>
        <p:nvSpPr>
          <p:cNvPr id="3" name="Footer Placeholder 2"/>
          <p:cNvSpPr>
            <a:spLocks noGrp="1"/>
          </p:cNvSpPr>
          <p:nvPr>
            <p:ph type="ftr" sz="quarter" idx="11"/>
          </p:nvPr>
        </p:nvSpPr>
        <p:spPr>
          <a:xfrm>
            <a:off x="804672" y="6227064"/>
            <a:ext cx="10588752" cy="320040"/>
          </a:xfrm>
        </p:spPr>
        <p:txBody>
          <a:bodyPr/>
          <a:lstStyle/>
          <a:p>
            <a:endParaRPr lang="el-GR" dirty="0"/>
          </a:p>
        </p:txBody>
      </p:sp>
      <p:sp>
        <p:nvSpPr>
          <p:cNvPr id="4" name="Slide Number Placeholder 3"/>
          <p:cNvSpPr>
            <a:spLocks noGrp="1"/>
          </p:cNvSpPr>
          <p:nvPr>
            <p:ph type="sldNum" sz="quarter" idx="12"/>
          </p:nvPr>
        </p:nvSpPr>
        <p:spPr>
          <a:xfrm>
            <a:off x="10469880"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83452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E0F177-DDB0-467F-9021-043E31427344}" type="datetimeFigureOut">
              <a:rPr lang="el-GR" smtClean="0"/>
              <a:t>28/4/2024</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123142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3E0F177-DDB0-467F-9021-043E31427344}" type="datetimeFigureOut">
              <a:rPr lang="el-GR" smtClean="0"/>
              <a:t>28/4/2024</a:t>
            </a:fld>
            <a:endParaRPr lang="el-GR" dirty="0"/>
          </a:p>
        </p:txBody>
      </p:sp>
      <p:sp>
        <p:nvSpPr>
          <p:cNvPr id="6" name="Footer Placeholder 5"/>
          <p:cNvSpPr>
            <a:spLocks noGrp="1"/>
          </p:cNvSpPr>
          <p:nvPr>
            <p:ph type="ftr" sz="quarter" idx="11"/>
          </p:nvPr>
        </p:nvSpPr>
        <p:spPr>
          <a:xfrm>
            <a:off x="804672" y="6227064"/>
            <a:ext cx="5942203" cy="320040"/>
          </a:xfrm>
        </p:spPr>
        <p:txBody>
          <a:bodyPr/>
          <a:lstStyle/>
          <a:p>
            <a:endParaRPr lang="el-GR" dirty="0"/>
          </a:p>
        </p:txBody>
      </p:sp>
      <p:sp>
        <p:nvSpPr>
          <p:cNvPr id="7" name="Slide Number Placeholder 6"/>
          <p:cNvSpPr>
            <a:spLocks noGrp="1"/>
          </p:cNvSpPr>
          <p:nvPr>
            <p:ph type="sldNum" sz="quarter" idx="12"/>
          </p:nvPr>
        </p:nvSpPr>
        <p:spPr>
          <a:xfrm>
            <a:off x="5828377" y="320040"/>
            <a:ext cx="914400" cy="320040"/>
          </a:xfrm>
        </p:spPr>
        <p:txBody>
          <a:bodyPr/>
          <a:lstStyle/>
          <a:p>
            <a:fld id="{C041A989-7EAF-44A0-B50D-815D62FE4730}" type="slidenum">
              <a:rPr lang="el-GR" smtClean="0"/>
              <a:t>‹#›</a:t>
            </a:fld>
            <a:endParaRPr lang="el-GR" dirty="0"/>
          </a:p>
        </p:txBody>
      </p:sp>
    </p:spTree>
    <p:extLst>
      <p:ext uri="{BB962C8B-B14F-4D97-AF65-F5344CB8AC3E}">
        <p14:creationId xmlns:p14="http://schemas.microsoft.com/office/powerpoint/2010/main" val="103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3E0F177-DDB0-467F-9021-043E31427344}" type="datetimeFigureOut">
              <a:rPr lang="el-GR" smtClean="0"/>
              <a:t>28/4/2024</a:t>
            </a:fld>
            <a:endParaRPr lang="el-GR"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l-GR"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041A989-7EAF-44A0-B50D-815D62FE4730}" type="slidenum">
              <a:rPr lang="el-GR" smtClean="0"/>
              <a:t>‹#›</a:t>
            </a:fld>
            <a:endParaRPr lang="el-GR" dirty="0"/>
          </a:p>
        </p:txBody>
      </p:sp>
    </p:spTree>
    <p:extLst>
      <p:ext uri="{BB962C8B-B14F-4D97-AF65-F5344CB8AC3E}">
        <p14:creationId xmlns:p14="http://schemas.microsoft.com/office/powerpoint/2010/main" val="164352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digitalocean.com/community/tutorials/how-to-set-up-a-continuous-deployment-pipeline-with-gitlab-on-ubuntu" TargetMode="External"/><Relationship Id="rId2" Type="http://schemas.openxmlformats.org/officeDocument/2006/relationships/hyperlink" Target="mailto:medium.com/@babithganesh/security-in-devops-strategies-for-securing-the-software-development-lifecycle-d220dd7d089e.%20Accessed%2024%20Apr.%202024" TargetMode="External"/><Relationship Id="rId1" Type="http://schemas.openxmlformats.org/officeDocument/2006/relationships/slideLayout" Target="../slideLayouts/slideLayout2.xml"/><Relationship Id="rId4" Type="http://schemas.openxmlformats.org/officeDocument/2006/relationships/hyperlink" Target="http://www.upgrad.com/tutorials/software-engineering/software-key-"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www.techtarget.com/searchitoperations/tip/Stay-ahead-of-threats-with-DevOps-security-best-practices.%20Accessed%2024%20Apr.%20202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791A-CFF2-9903-B304-11D80EC30E1D}"/>
              </a:ext>
            </a:extLst>
          </p:cNvPr>
          <p:cNvSpPr>
            <a:spLocks noGrp="1"/>
          </p:cNvSpPr>
          <p:nvPr>
            <p:ph type="ctrTitle"/>
          </p:nvPr>
        </p:nvSpPr>
        <p:spPr/>
        <p:txBody>
          <a:bodyPr>
            <a:normAutofit fontScale="90000"/>
          </a:bodyPr>
          <a:lstStyle/>
          <a:p>
            <a:br>
              <a:rPr lang="en-US" sz="2800" dirty="0"/>
            </a:br>
            <a:r>
              <a:rPr lang="en-US" sz="4400" b="1" dirty="0"/>
              <a:t>ILIAS TSELLOS</a:t>
            </a:r>
            <a:br>
              <a:rPr lang="en-US" sz="2800" dirty="0"/>
            </a:br>
            <a:br>
              <a:rPr lang="en-US" sz="2800" dirty="0"/>
            </a:br>
            <a:br>
              <a:rPr lang="en-US" sz="2800" dirty="0"/>
            </a:br>
            <a:r>
              <a:rPr lang="en-US" sz="3600" dirty="0"/>
              <a:t>SECURE APPLICATION DEVELOPMENT</a:t>
            </a:r>
            <a:endParaRPr lang="el-GR" sz="3600" dirty="0"/>
          </a:p>
        </p:txBody>
      </p:sp>
      <p:sp>
        <p:nvSpPr>
          <p:cNvPr id="3" name="Subtitle 2">
            <a:extLst>
              <a:ext uri="{FF2B5EF4-FFF2-40B4-BE49-F238E27FC236}">
                <a16:creationId xmlns:a16="http://schemas.microsoft.com/office/drawing/2014/main" id="{E7E20FBC-DD72-ABB1-1885-7279F853314F}"/>
              </a:ext>
            </a:extLst>
          </p:cNvPr>
          <p:cNvSpPr>
            <a:spLocks noGrp="1"/>
          </p:cNvSpPr>
          <p:nvPr>
            <p:ph type="subTitle" idx="1"/>
          </p:nvPr>
        </p:nvSpPr>
        <p:spPr>
          <a:xfrm>
            <a:off x="1759236" y="4326203"/>
            <a:ext cx="8673427" cy="661294"/>
          </a:xfrm>
        </p:spPr>
        <p:txBody>
          <a:bodyPr>
            <a:normAutofit/>
          </a:bodyPr>
          <a:lstStyle/>
          <a:p>
            <a:r>
              <a:rPr lang="en-US" sz="2400" dirty="0"/>
              <a:t>Assessment 2 </a:t>
            </a:r>
            <a:endParaRPr lang="el-GR" sz="2400" dirty="0"/>
          </a:p>
        </p:txBody>
      </p:sp>
      <p:pic>
        <p:nvPicPr>
          <p:cNvPr id="1026" name="Picture 2" descr="University of Bolton | Council for Higher Education in Art &amp; Design">
            <a:extLst>
              <a:ext uri="{FF2B5EF4-FFF2-40B4-BE49-F238E27FC236}">
                <a16:creationId xmlns:a16="http://schemas.microsoft.com/office/drawing/2014/main" id="{6BEAFFB9-6029-306C-63B3-BB9BD392B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02" y="177793"/>
            <a:ext cx="2156719" cy="100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64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A88E-9A5F-0FC5-6AB5-C79A8F65B8A6}"/>
              </a:ext>
            </a:extLst>
          </p:cNvPr>
          <p:cNvSpPr>
            <a:spLocks noGrp="1"/>
          </p:cNvSpPr>
          <p:nvPr>
            <p:ph type="title"/>
          </p:nvPr>
        </p:nvSpPr>
        <p:spPr/>
        <p:txBody>
          <a:bodyPr/>
          <a:lstStyle/>
          <a:p>
            <a:r>
              <a:rPr lang="en-US" dirty="0"/>
              <a:t>CI/CD pipeline with GitLab</a:t>
            </a:r>
            <a:endParaRPr lang="el-GR" dirty="0"/>
          </a:p>
        </p:txBody>
      </p:sp>
      <p:sp>
        <p:nvSpPr>
          <p:cNvPr id="3" name="Content Placeholder 2">
            <a:extLst>
              <a:ext uri="{FF2B5EF4-FFF2-40B4-BE49-F238E27FC236}">
                <a16:creationId xmlns:a16="http://schemas.microsoft.com/office/drawing/2014/main" id="{D74BBF15-047E-6B14-512E-3A1AC1B71F33}"/>
              </a:ext>
            </a:extLst>
          </p:cNvPr>
          <p:cNvSpPr>
            <a:spLocks noGrp="1"/>
          </p:cNvSpPr>
          <p:nvPr>
            <p:ph idx="1"/>
          </p:nvPr>
        </p:nvSpPr>
        <p:spPr/>
        <p:txBody>
          <a:bodyPr>
            <a:normAutofit/>
          </a:bodyPr>
          <a:lstStyle/>
          <a:p>
            <a:r>
              <a:rPr lang="en-US" sz="2400" dirty="0"/>
              <a:t>After we pushed every single file such as the Python code and the HTMLs to a GitLab repository. From the Build tab we go to run a pipeline. In this case we created an yml script that is very simple and checks three stages. Those are Build, Test and Deploy. Basically, it compiles the code, runs unit tests, performs code linting and deploys the application</a:t>
            </a:r>
            <a:endParaRPr lang="el-GR" sz="2400" dirty="0"/>
          </a:p>
        </p:txBody>
      </p:sp>
    </p:spTree>
    <p:extLst>
      <p:ext uri="{BB962C8B-B14F-4D97-AF65-F5344CB8AC3E}">
        <p14:creationId xmlns:p14="http://schemas.microsoft.com/office/powerpoint/2010/main" val="316821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3539-FC45-E96A-7A64-6D654C6E247E}"/>
              </a:ext>
            </a:extLst>
          </p:cNvPr>
          <p:cNvSpPr>
            <a:spLocks noGrp="1"/>
          </p:cNvSpPr>
          <p:nvPr>
            <p:ph type="title"/>
          </p:nvPr>
        </p:nvSpPr>
        <p:spPr/>
        <p:txBody>
          <a:bodyPr>
            <a:normAutofit/>
          </a:bodyPr>
          <a:lstStyle/>
          <a:p>
            <a:r>
              <a:rPr lang="en-US" sz="4400" dirty="0"/>
              <a:t>Yaml Script</a:t>
            </a:r>
            <a:endParaRPr lang="el-GR" sz="4400" dirty="0"/>
          </a:p>
        </p:txBody>
      </p:sp>
      <p:pic>
        <p:nvPicPr>
          <p:cNvPr id="5" name="Content Placeholder 4">
            <a:extLst>
              <a:ext uri="{FF2B5EF4-FFF2-40B4-BE49-F238E27FC236}">
                <a16:creationId xmlns:a16="http://schemas.microsoft.com/office/drawing/2014/main" id="{33368890-A671-B02E-9603-8386D4C8FEC4}"/>
              </a:ext>
            </a:extLst>
          </p:cNvPr>
          <p:cNvPicPr>
            <a:picLocks noGrp="1" noChangeAspect="1"/>
          </p:cNvPicPr>
          <p:nvPr>
            <p:ph idx="1"/>
          </p:nvPr>
        </p:nvPicPr>
        <p:blipFill>
          <a:blip r:embed="rId2"/>
          <a:stretch>
            <a:fillRect/>
          </a:stretch>
        </p:blipFill>
        <p:spPr>
          <a:xfrm>
            <a:off x="5048156" y="849214"/>
            <a:ext cx="6858073" cy="5566100"/>
          </a:xfrm>
        </p:spPr>
      </p:pic>
    </p:spTree>
    <p:extLst>
      <p:ext uri="{BB962C8B-B14F-4D97-AF65-F5344CB8AC3E}">
        <p14:creationId xmlns:p14="http://schemas.microsoft.com/office/powerpoint/2010/main" val="306136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Rectangle 3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DA0E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Description automatically generated">
            <a:extLst>
              <a:ext uri="{FF2B5EF4-FFF2-40B4-BE49-F238E27FC236}">
                <a16:creationId xmlns:a16="http://schemas.microsoft.com/office/drawing/2014/main" id="{7D5FAC8B-9288-0113-B784-9D8FA3B2A1F1}"/>
              </a:ext>
            </a:extLst>
          </p:cNvPr>
          <p:cNvPicPr>
            <a:picLocks noChangeAspect="1"/>
          </p:cNvPicPr>
          <p:nvPr/>
        </p:nvPicPr>
        <p:blipFill>
          <a:blip r:embed="rId2"/>
          <a:stretch>
            <a:fillRect/>
          </a:stretch>
        </p:blipFill>
        <p:spPr>
          <a:xfrm>
            <a:off x="900113" y="2478134"/>
            <a:ext cx="5806816" cy="1901731"/>
          </a:xfrm>
          <a:prstGeom prst="rect">
            <a:avLst/>
          </a:prstGeom>
          <a:ln w="12700">
            <a:noFill/>
          </a:ln>
        </p:spPr>
      </p:pic>
      <p:sp>
        <p:nvSpPr>
          <p:cNvPr id="3" name="Content Placeholder 2">
            <a:extLst>
              <a:ext uri="{FF2B5EF4-FFF2-40B4-BE49-F238E27FC236}">
                <a16:creationId xmlns:a16="http://schemas.microsoft.com/office/drawing/2014/main" id="{15950139-8370-8562-34D7-88B95C4747DF}"/>
              </a:ext>
            </a:extLst>
          </p:cNvPr>
          <p:cNvSpPr>
            <a:spLocks noGrp="1"/>
          </p:cNvSpPr>
          <p:nvPr>
            <p:ph idx="1"/>
          </p:nvPr>
        </p:nvSpPr>
        <p:spPr>
          <a:xfrm>
            <a:off x="7036352" y="1114425"/>
            <a:ext cx="4099607" cy="3678237"/>
          </a:xfrm>
        </p:spPr>
        <p:txBody>
          <a:bodyPr>
            <a:normAutofit/>
          </a:bodyPr>
          <a:lstStyle/>
          <a:p>
            <a:pPr>
              <a:buClr>
                <a:srgbClr val="5DA0E7"/>
              </a:buClr>
            </a:pPr>
            <a:r>
              <a:rPr lang="en-US" sz="2400" dirty="0"/>
              <a:t>In our case those 3 stages passed, and nothing found.</a:t>
            </a:r>
            <a:endParaRPr lang="el-GR" sz="2400" dirty="0"/>
          </a:p>
        </p:txBody>
      </p:sp>
    </p:spTree>
    <p:extLst>
      <p:ext uri="{BB962C8B-B14F-4D97-AF65-F5344CB8AC3E}">
        <p14:creationId xmlns:p14="http://schemas.microsoft.com/office/powerpoint/2010/main" val="286353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029F-2E0E-E3EB-F054-B187B0A2A3D8}"/>
              </a:ext>
            </a:extLst>
          </p:cNvPr>
          <p:cNvSpPr>
            <a:spLocks noGrp="1"/>
          </p:cNvSpPr>
          <p:nvPr>
            <p:ph type="title"/>
          </p:nvPr>
        </p:nvSpPr>
        <p:spPr/>
        <p:txBody>
          <a:bodyPr/>
          <a:lstStyle/>
          <a:p>
            <a:r>
              <a:rPr lang="en-US" dirty="0"/>
              <a:t>Sonar Qube</a:t>
            </a:r>
            <a:endParaRPr lang="el-GR" dirty="0"/>
          </a:p>
        </p:txBody>
      </p:sp>
      <p:sp>
        <p:nvSpPr>
          <p:cNvPr id="3" name="Content Placeholder 2">
            <a:extLst>
              <a:ext uri="{FF2B5EF4-FFF2-40B4-BE49-F238E27FC236}">
                <a16:creationId xmlns:a16="http://schemas.microsoft.com/office/drawing/2014/main" id="{B39FE622-7868-E25C-DEE1-8E871910E64E}"/>
              </a:ext>
            </a:extLst>
          </p:cNvPr>
          <p:cNvSpPr>
            <a:spLocks noGrp="1"/>
          </p:cNvSpPr>
          <p:nvPr>
            <p:ph idx="1"/>
          </p:nvPr>
        </p:nvSpPr>
        <p:spPr>
          <a:xfrm>
            <a:off x="5506085" y="178594"/>
            <a:ext cx="6357938" cy="6500812"/>
          </a:xfrm>
        </p:spPr>
        <p:txBody>
          <a:bodyPr>
            <a:normAutofit/>
          </a:bodyPr>
          <a:lstStyle/>
          <a:p>
            <a:r>
              <a:rPr lang="en-US" sz="2400" dirty="0"/>
              <a:t>Now for further scanning of our code to find any possible vulnerabilities we are going to use to use SonarQube.</a:t>
            </a:r>
          </a:p>
          <a:p>
            <a:r>
              <a:rPr lang="en-US" sz="2400" dirty="0"/>
              <a:t>SonarQube is an open-source platform that makes inspection of the code quality. It performs automatic reviews with static analysis of code to detect bugs, code smells, and security vulnerabilities. Last it supports most of the  programming languages</a:t>
            </a:r>
          </a:p>
          <a:p>
            <a:r>
              <a:rPr lang="en-US" sz="2400" dirty="0"/>
              <a:t>Before we install SonarQube we must have Java Version 17.0 and </a:t>
            </a:r>
            <a:r>
              <a:rPr lang="en-US" sz="2400" dirty="0" err="1"/>
              <a:t>elasticsearch</a:t>
            </a:r>
            <a:endParaRPr lang="el-GR" sz="2400" dirty="0"/>
          </a:p>
        </p:txBody>
      </p:sp>
      <p:pic>
        <p:nvPicPr>
          <p:cNvPr id="2052" name="Picture 4" descr="SonarQube&quot; Icon - Download for free – Iconduck">
            <a:extLst>
              <a:ext uri="{FF2B5EF4-FFF2-40B4-BE49-F238E27FC236}">
                <a16:creationId xmlns:a16="http://schemas.microsoft.com/office/drawing/2014/main" id="{50A88374-FCF3-51DB-5527-F3E207816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178594"/>
            <a:ext cx="4855845" cy="118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65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7457-122A-4A43-4A92-2BFFAF6D3E26}"/>
              </a:ext>
            </a:extLst>
          </p:cNvPr>
          <p:cNvSpPr>
            <a:spLocks noGrp="1"/>
          </p:cNvSpPr>
          <p:nvPr>
            <p:ph type="title"/>
          </p:nvPr>
        </p:nvSpPr>
        <p:spPr/>
        <p:txBody>
          <a:bodyPr>
            <a:normAutofit/>
          </a:bodyPr>
          <a:lstStyle/>
          <a:p>
            <a:r>
              <a:rPr lang="en-US" sz="4400" dirty="0"/>
              <a:t>SonarQube</a:t>
            </a:r>
            <a:endParaRPr lang="el-GR" sz="4400" dirty="0"/>
          </a:p>
        </p:txBody>
      </p:sp>
      <p:sp>
        <p:nvSpPr>
          <p:cNvPr id="3" name="Content Placeholder 2">
            <a:extLst>
              <a:ext uri="{FF2B5EF4-FFF2-40B4-BE49-F238E27FC236}">
                <a16:creationId xmlns:a16="http://schemas.microsoft.com/office/drawing/2014/main" id="{51CC8FF6-A386-B721-0A85-3B5EE3844EDD}"/>
              </a:ext>
            </a:extLst>
          </p:cNvPr>
          <p:cNvSpPr>
            <a:spLocks noGrp="1"/>
          </p:cNvSpPr>
          <p:nvPr>
            <p:ph idx="1"/>
          </p:nvPr>
        </p:nvSpPr>
        <p:spPr>
          <a:xfrm>
            <a:off x="5289896" y="232358"/>
            <a:ext cx="6281873" cy="5248622"/>
          </a:xfrm>
        </p:spPr>
        <p:txBody>
          <a:bodyPr>
            <a:normAutofit/>
          </a:bodyPr>
          <a:lstStyle/>
          <a:p>
            <a:r>
              <a:rPr lang="en-US" sz="2400" dirty="0"/>
              <a:t>After we have download the SonarQube and start it service, then logged in we import our project from GitLab or even Locally. In our case we tried both cases.</a:t>
            </a:r>
          </a:p>
          <a:p>
            <a:r>
              <a:rPr lang="en-US" sz="2400" dirty="0"/>
              <a:t>After we provided our access token, we choose what we option we want we downloaded the sonar scanner</a:t>
            </a:r>
          </a:p>
          <a:p>
            <a:r>
              <a:rPr lang="en-US" sz="2400" dirty="0"/>
              <a:t>Then we took the sonar-scanner.bat file and put where the codes was and via the </a:t>
            </a:r>
            <a:r>
              <a:rPr lang="en-US" sz="2400" dirty="0" err="1"/>
              <a:t>cmd</a:t>
            </a:r>
            <a:r>
              <a:rPr lang="en-US" sz="2400" dirty="0"/>
              <a:t> we start the scanning.</a:t>
            </a:r>
            <a:endParaRPr lang="el-GR" sz="2400" dirty="0"/>
          </a:p>
        </p:txBody>
      </p:sp>
      <p:pic>
        <p:nvPicPr>
          <p:cNvPr id="5" name="Picture 4">
            <a:extLst>
              <a:ext uri="{FF2B5EF4-FFF2-40B4-BE49-F238E27FC236}">
                <a16:creationId xmlns:a16="http://schemas.microsoft.com/office/drawing/2014/main" id="{F4D66F1D-32E6-CB0C-8EDE-EA6FD4A0B0E4}"/>
              </a:ext>
            </a:extLst>
          </p:cNvPr>
          <p:cNvPicPr>
            <a:picLocks noChangeAspect="1"/>
          </p:cNvPicPr>
          <p:nvPr/>
        </p:nvPicPr>
        <p:blipFill>
          <a:blip r:embed="rId2"/>
          <a:stretch>
            <a:fillRect/>
          </a:stretch>
        </p:blipFill>
        <p:spPr>
          <a:xfrm>
            <a:off x="5988844" y="5248622"/>
            <a:ext cx="4883978" cy="1415120"/>
          </a:xfrm>
          <a:prstGeom prst="rect">
            <a:avLst/>
          </a:prstGeom>
        </p:spPr>
      </p:pic>
    </p:spTree>
    <p:extLst>
      <p:ext uri="{BB962C8B-B14F-4D97-AF65-F5344CB8AC3E}">
        <p14:creationId xmlns:p14="http://schemas.microsoft.com/office/powerpoint/2010/main" val="172187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sp>
        <p:nvSpPr>
          <p:cNvPr id="2" name="Title 1">
            <a:extLst>
              <a:ext uri="{FF2B5EF4-FFF2-40B4-BE49-F238E27FC236}">
                <a16:creationId xmlns:a16="http://schemas.microsoft.com/office/drawing/2014/main" id="{F76822B4-1DC8-F073-44A9-0949848C4599}"/>
              </a:ext>
            </a:extLst>
          </p:cNvPr>
          <p:cNvSpPr>
            <a:spLocks noGrp="1"/>
          </p:cNvSpPr>
          <p:nvPr>
            <p:ph type="title"/>
          </p:nvPr>
        </p:nvSpPr>
        <p:spPr>
          <a:xfrm>
            <a:off x="888631" y="4760132"/>
            <a:ext cx="3947420" cy="1777829"/>
          </a:xfrm>
        </p:spPr>
        <p:txBody>
          <a:bodyPr>
            <a:normAutofit/>
          </a:bodyPr>
          <a:lstStyle/>
          <a:p>
            <a:pPr algn="l"/>
            <a:r>
              <a:rPr lang="en-US" dirty="0"/>
              <a:t>Scan Results</a:t>
            </a:r>
            <a:endParaRPr lang="el-GR" dirty="0"/>
          </a:p>
        </p:txBody>
      </p:sp>
      <p:sp>
        <p:nvSpPr>
          <p:cNvPr id="37" name="Freeform: Shape 3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5DD11313-2EB7-6D2F-5837-E5F56BB01B99}"/>
              </a:ext>
            </a:extLst>
          </p:cNvPr>
          <p:cNvPicPr>
            <a:picLocks noChangeAspect="1"/>
          </p:cNvPicPr>
          <p:nvPr/>
        </p:nvPicPr>
        <p:blipFill>
          <a:blip r:embed="rId2"/>
          <a:stretch>
            <a:fillRect/>
          </a:stretch>
        </p:blipFill>
        <p:spPr>
          <a:xfrm>
            <a:off x="409952" y="60909"/>
            <a:ext cx="10871349" cy="4192430"/>
          </a:xfrm>
          <a:prstGeom prst="rect">
            <a:avLst/>
          </a:prstGeom>
        </p:spPr>
      </p:pic>
      <p:sp>
        <p:nvSpPr>
          <p:cNvPr id="11" name="Content Placeholder 10">
            <a:extLst>
              <a:ext uri="{FF2B5EF4-FFF2-40B4-BE49-F238E27FC236}">
                <a16:creationId xmlns:a16="http://schemas.microsoft.com/office/drawing/2014/main" id="{C82B0822-C2E7-DFA8-ADD5-63C44F327BFE}"/>
              </a:ext>
            </a:extLst>
          </p:cNvPr>
          <p:cNvSpPr>
            <a:spLocks noGrp="1"/>
          </p:cNvSpPr>
          <p:nvPr>
            <p:ph idx="1"/>
          </p:nvPr>
        </p:nvSpPr>
        <p:spPr>
          <a:xfrm>
            <a:off x="5118447" y="4767660"/>
            <a:ext cx="6281873" cy="1770300"/>
          </a:xfrm>
        </p:spPr>
        <p:txBody>
          <a:bodyPr>
            <a:normAutofit/>
          </a:bodyPr>
          <a:lstStyle/>
          <a:p>
            <a:r>
              <a:rPr lang="en-US" dirty="0"/>
              <a:t>Here we have our results from sonar scanner and here </a:t>
            </a:r>
          </a:p>
        </p:txBody>
      </p:sp>
    </p:spTree>
    <p:extLst>
      <p:ext uri="{BB962C8B-B14F-4D97-AF65-F5344CB8AC3E}">
        <p14:creationId xmlns:p14="http://schemas.microsoft.com/office/powerpoint/2010/main" val="183320035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F5DBF7BB-6D93-064C-E820-C2008F28C90D}"/>
              </a:ext>
            </a:extLst>
          </p:cNvPr>
          <p:cNvPicPr>
            <a:picLocks noGrp="1" noChangeAspect="1"/>
          </p:cNvPicPr>
          <p:nvPr>
            <p:ph idx="1"/>
          </p:nvPr>
        </p:nvPicPr>
        <p:blipFill>
          <a:blip r:embed="rId2"/>
          <a:stretch>
            <a:fillRect/>
          </a:stretch>
        </p:blipFill>
        <p:spPr>
          <a:xfrm>
            <a:off x="635096" y="326956"/>
            <a:ext cx="10914060" cy="1855388"/>
          </a:xfrm>
          <a:prstGeom prst="rect">
            <a:avLst/>
          </a:prstGeom>
        </p:spPr>
      </p:pic>
      <p:pic>
        <p:nvPicPr>
          <p:cNvPr id="7" name="Picture 6">
            <a:extLst>
              <a:ext uri="{FF2B5EF4-FFF2-40B4-BE49-F238E27FC236}">
                <a16:creationId xmlns:a16="http://schemas.microsoft.com/office/drawing/2014/main" id="{B1FDCB81-0E13-B237-F4F0-63ABAFAF7CE5}"/>
              </a:ext>
            </a:extLst>
          </p:cNvPr>
          <p:cNvPicPr>
            <a:picLocks noChangeAspect="1"/>
          </p:cNvPicPr>
          <p:nvPr/>
        </p:nvPicPr>
        <p:blipFill>
          <a:blip r:embed="rId3"/>
          <a:stretch>
            <a:fillRect/>
          </a:stretch>
        </p:blipFill>
        <p:spPr>
          <a:xfrm>
            <a:off x="770267" y="2072296"/>
            <a:ext cx="10523467" cy="1631088"/>
          </a:xfrm>
          <a:prstGeom prst="rect">
            <a:avLst/>
          </a:prstGeom>
        </p:spPr>
      </p:pic>
      <p:sp>
        <p:nvSpPr>
          <p:cNvPr id="8" name="TextBox 7">
            <a:extLst>
              <a:ext uri="{FF2B5EF4-FFF2-40B4-BE49-F238E27FC236}">
                <a16:creationId xmlns:a16="http://schemas.microsoft.com/office/drawing/2014/main" id="{25A55B18-19CE-0846-FDD4-3B2CF1FAF48E}"/>
              </a:ext>
            </a:extLst>
          </p:cNvPr>
          <p:cNvSpPr txBox="1"/>
          <p:nvPr/>
        </p:nvSpPr>
        <p:spPr>
          <a:xfrm>
            <a:off x="1535585" y="5276526"/>
            <a:ext cx="9691687" cy="646331"/>
          </a:xfrm>
          <a:prstGeom prst="rect">
            <a:avLst/>
          </a:prstGeom>
          <a:noFill/>
        </p:spPr>
        <p:txBody>
          <a:bodyPr wrap="square" rtlCol="0">
            <a:spAutoFit/>
          </a:bodyPr>
          <a:lstStyle/>
          <a:p>
            <a:r>
              <a:rPr lang="en-US" dirty="0">
                <a:solidFill>
                  <a:schemeClr val="bg1"/>
                </a:solidFill>
              </a:rPr>
              <a:t>Only 2 vulnerabilities found on Maintainability and Security, we need where the problem , change our code to fix all the problems that were found, and we are ready to continue</a:t>
            </a:r>
            <a:endParaRPr lang="el-GR" dirty="0">
              <a:solidFill>
                <a:schemeClr val="bg1"/>
              </a:solidFill>
            </a:endParaRPr>
          </a:p>
        </p:txBody>
      </p:sp>
    </p:spTree>
    <p:extLst>
      <p:ext uri="{BB962C8B-B14F-4D97-AF65-F5344CB8AC3E}">
        <p14:creationId xmlns:p14="http://schemas.microsoft.com/office/powerpoint/2010/main" val="322249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TextBox 56">
            <a:extLst>
              <a:ext uri="{FF2B5EF4-FFF2-40B4-BE49-F238E27FC236}">
                <a16:creationId xmlns:a16="http://schemas.microsoft.com/office/drawing/2014/main" id="{F7A4A422-47B9-E891-39DC-9F77046CB8F5}"/>
              </a:ext>
            </a:extLst>
          </p:cNvPr>
          <p:cNvSpPr txBox="1"/>
          <p:nvPr/>
        </p:nvSpPr>
        <p:spPr>
          <a:xfrm>
            <a:off x="157407" y="105021"/>
            <a:ext cx="2555893" cy="369332"/>
          </a:xfrm>
          <a:prstGeom prst="rect">
            <a:avLst/>
          </a:prstGeom>
          <a:noFill/>
        </p:spPr>
        <p:txBody>
          <a:bodyPr wrap="square" rtlCol="0">
            <a:spAutoFit/>
          </a:bodyPr>
          <a:lstStyle/>
          <a:p>
            <a:r>
              <a:rPr lang="en-US" dirty="0"/>
              <a:t>REFERENCES</a:t>
            </a:r>
            <a:endParaRPr lang="el-GR" dirty="0"/>
          </a:p>
        </p:txBody>
      </p:sp>
      <p:sp>
        <p:nvSpPr>
          <p:cNvPr id="59" name="TextBox 58">
            <a:extLst>
              <a:ext uri="{FF2B5EF4-FFF2-40B4-BE49-F238E27FC236}">
                <a16:creationId xmlns:a16="http://schemas.microsoft.com/office/drawing/2014/main" id="{E9E62FBE-8173-E63F-B82D-C43C2C2FA7B0}"/>
              </a:ext>
            </a:extLst>
          </p:cNvPr>
          <p:cNvSpPr txBox="1"/>
          <p:nvPr/>
        </p:nvSpPr>
        <p:spPr>
          <a:xfrm>
            <a:off x="403320" y="516205"/>
            <a:ext cx="11377612" cy="5570756"/>
          </a:xfrm>
          <a:prstGeom prst="rect">
            <a:avLst/>
          </a:prstGeom>
          <a:noFill/>
        </p:spPr>
        <p:txBody>
          <a:bodyPr wrap="square" rtlCol="0">
            <a:spAutoFit/>
          </a:bodyPr>
          <a:lstStyle/>
          <a:p>
            <a:pPr marL="285750" indent="-285750">
              <a:buFontTx/>
              <a:buChar char="-"/>
            </a:pPr>
            <a:r>
              <a:rPr lang="en-US" sz="1400" b="0" i="1" dirty="0">
                <a:solidFill>
                  <a:srgbClr val="000000"/>
                </a:solidFill>
                <a:effectLst/>
                <a:highlight>
                  <a:srgbClr val="FFFFFF"/>
                </a:highlight>
                <a:latin typeface="Times New Roman" panose="02020603050405020304" pitchFamily="18" charset="0"/>
              </a:rPr>
              <a:t>Championing “Secure CI-CD” with </a:t>
            </a:r>
            <a:r>
              <a:rPr lang="en-US" sz="1400" b="0" i="1" dirty="0" err="1">
                <a:solidFill>
                  <a:srgbClr val="000000"/>
                </a:solidFill>
                <a:effectLst/>
                <a:highlight>
                  <a:srgbClr val="FFFFFF"/>
                </a:highlight>
                <a:latin typeface="Times New Roman" panose="02020603050405020304" pitchFamily="18" charset="0"/>
              </a:rPr>
              <a:t>DevSecOps</a:t>
            </a:r>
            <a:r>
              <a:rPr lang="en-US" sz="1400" b="0" i="1" dirty="0">
                <a:solidFill>
                  <a:srgbClr val="000000"/>
                </a:solidFill>
                <a:effectLst/>
                <a:highlight>
                  <a:srgbClr val="FFFFFF"/>
                </a:highlight>
                <a:latin typeface="Times New Roman" panose="02020603050405020304" pitchFamily="18" charset="0"/>
              </a:rPr>
              <a:t> Using Gitlab Secure - Radiant Digital</a:t>
            </a:r>
            <a:r>
              <a:rPr lang="en-US" sz="1400" b="0" i="0" dirty="0">
                <a:solidFill>
                  <a:srgbClr val="000000"/>
                </a:solidFill>
                <a:effectLst/>
                <a:highlight>
                  <a:srgbClr val="FFFFFF"/>
                </a:highlight>
                <a:latin typeface="Times New Roman" panose="02020603050405020304" pitchFamily="18" charset="0"/>
              </a:rPr>
              <a:t>. 8 June 2021, www.radiant.digital/championing-secure-ci-cd-with-devsecops-using-gitlab-secure/. Accessed 24 Apr. 2024.</a:t>
            </a:r>
          </a:p>
          <a:p>
            <a:endParaRPr lang="en-US" sz="1400" b="0" i="0" dirty="0">
              <a:solidFill>
                <a:srgbClr val="000000"/>
              </a:solidFill>
              <a:effectLst/>
              <a:highlight>
                <a:srgbClr val="FFFFFF"/>
              </a:highlight>
              <a:latin typeface="Times New Roman" panose="02020603050405020304" pitchFamily="18" charset="0"/>
            </a:endParaRPr>
          </a:p>
          <a:p>
            <a:pPr marL="285750" indent="-285750">
              <a:buFontTx/>
              <a:buChar char="-"/>
            </a:pPr>
            <a:r>
              <a:rPr lang="en-US" sz="1400" b="0" i="0" dirty="0">
                <a:solidFill>
                  <a:srgbClr val="000000"/>
                </a:solidFill>
                <a:effectLst/>
                <a:highlight>
                  <a:srgbClr val="FFFFFF"/>
                </a:highlight>
                <a:latin typeface="Times New Roman" panose="02020603050405020304" pitchFamily="18" charset="0"/>
              </a:rPr>
              <a:t>G, </a:t>
            </a:r>
            <a:r>
              <a:rPr lang="en-US" sz="1400" b="0" i="0" dirty="0" err="1">
                <a:solidFill>
                  <a:srgbClr val="000000"/>
                </a:solidFill>
                <a:effectLst/>
                <a:highlight>
                  <a:srgbClr val="FFFFFF"/>
                </a:highlight>
                <a:latin typeface="Times New Roman" panose="02020603050405020304" pitchFamily="18" charset="0"/>
              </a:rPr>
              <a:t>Babith</a:t>
            </a:r>
            <a:r>
              <a:rPr lang="en-US" sz="1400" b="0" i="0" dirty="0">
                <a:solidFill>
                  <a:srgbClr val="000000"/>
                </a:solidFill>
                <a:effectLst/>
                <a:highlight>
                  <a:srgbClr val="FFFFFF"/>
                </a:highlight>
                <a:latin typeface="Times New Roman" panose="02020603050405020304" pitchFamily="18" charset="0"/>
              </a:rPr>
              <a:t>. “Security in DevOps: Strategies for Securing the Software Development Lifecycle.” </a:t>
            </a:r>
            <a:r>
              <a:rPr lang="en-US" sz="1400" b="0" i="1" dirty="0">
                <a:solidFill>
                  <a:srgbClr val="000000"/>
                </a:solidFill>
                <a:effectLst/>
                <a:highlight>
                  <a:srgbClr val="FFFFFF"/>
                </a:highlight>
                <a:latin typeface="Times New Roman" panose="02020603050405020304" pitchFamily="18" charset="0"/>
              </a:rPr>
              <a:t>Medium</a:t>
            </a:r>
            <a:r>
              <a:rPr lang="en-US" sz="1400" b="0" i="0" dirty="0">
                <a:solidFill>
                  <a:srgbClr val="000000"/>
                </a:solidFill>
                <a:effectLst/>
                <a:highlight>
                  <a:srgbClr val="FFFFFF"/>
                </a:highlight>
                <a:latin typeface="Times New Roman" panose="02020603050405020304" pitchFamily="18" charset="0"/>
              </a:rPr>
              <a:t>, 1 Oct. 2023, </a:t>
            </a:r>
            <a:r>
              <a:rPr lang="en-US" sz="1400" b="0" i="0" dirty="0">
                <a:solidFill>
                  <a:srgbClr val="000000"/>
                </a:solidFill>
                <a:effectLst/>
                <a:highlight>
                  <a:srgbClr val="FFFFFF"/>
                </a:highlight>
                <a:latin typeface="Times New Roman" panose="02020603050405020304" pitchFamily="18" charset="0"/>
                <a:hlinkClick r:id="rId2"/>
              </a:rPr>
              <a:t>medium.com/@babithganesh/security-in-devops-strategies-for-securing-the-software-development-lifecycle-d220dd7d089e. Accessed 24 Apr. 2024</a:t>
            </a:r>
            <a:r>
              <a:rPr lang="en-US" sz="1400" b="0" i="0" dirty="0">
                <a:solidFill>
                  <a:srgbClr val="000000"/>
                </a:solidFill>
                <a:effectLst/>
                <a:highlight>
                  <a:srgbClr val="FFFFFF"/>
                </a:highlight>
                <a:latin typeface="Times New Roman" panose="02020603050405020304" pitchFamily="18" charset="0"/>
              </a:rPr>
              <a:t>.</a:t>
            </a:r>
          </a:p>
          <a:p>
            <a:pPr marL="285750" indent="-285750">
              <a:buFontTx/>
              <a:buChar char="-"/>
            </a:pPr>
            <a:endParaRPr lang="en-US" sz="1400" dirty="0">
              <a:solidFill>
                <a:srgbClr val="000000"/>
              </a:solidFill>
              <a:highlight>
                <a:srgbClr val="FFFFFF"/>
              </a:highlight>
              <a:latin typeface="Times New Roman" panose="02020603050405020304" pitchFamily="18" charset="0"/>
            </a:endParaRPr>
          </a:p>
          <a:p>
            <a:pPr marL="285750" indent="-285750">
              <a:buFontTx/>
              <a:buChar char="-"/>
            </a:pPr>
            <a:r>
              <a:rPr lang="en-US" sz="1400" b="0" i="0" dirty="0">
                <a:solidFill>
                  <a:srgbClr val="000000"/>
                </a:solidFill>
                <a:effectLst/>
                <a:highlight>
                  <a:srgbClr val="FFFFFF"/>
                </a:highlight>
                <a:latin typeface="Times New Roman" panose="02020603050405020304" pitchFamily="18" charset="0"/>
              </a:rPr>
              <a:t>GitLab CI/CD Pipeline: A Practical Guide.” </a:t>
            </a:r>
            <a:r>
              <a:rPr lang="en-US" sz="1400" b="0" i="1" dirty="0" err="1">
                <a:solidFill>
                  <a:srgbClr val="000000"/>
                </a:solidFill>
                <a:effectLst/>
                <a:highlight>
                  <a:srgbClr val="FFFFFF"/>
                </a:highlight>
                <a:latin typeface="Times New Roman" panose="02020603050405020304" pitchFamily="18" charset="0"/>
              </a:rPr>
              <a:t>Codefresh</a:t>
            </a:r>
            <a:r>
              <a:rPr lang="en-US" sz="1400" b="0" i="0" dirty="0">
                <a:solidFill>
                  <a:srgbClr val="000000"/>
                </a:solidFill>
                <a:effectLst/>
                <a:highlight>
                  <a:srgbClr val="FFFFFF"/>
                </a:highlight>
                <a:latin typeface="Times New Roman" panose="02020603050405020304" pitchFamily="18" charset="0"/>
              </a:rPr>
              <a:t>, codefresh.io/learn/</a:t>
            </a:r>
            <a:r>
              <a:rPr lang="en-US" sz="1400" b="0" i="0" dirty="0" err="1">
                <a:solidFill>
                  <a:srgbClr val="000000"/>
                </a:solidFill>
                <a:effectLst/>
                <a:highlight>
                  <a:srgbClr val="FFFFFF"/>
                </a:highlight>
                <a:latin typeface="Times New Roman" panose="02020603050405020304" pitchFamily="18" charset="0"/>
              </a:rPr>
              <a:t>gitlab</a:t>
            </a:r>
            <a:r>
              <a:rPr lang="en-US" sz="1400" b="0" i="0" dirty="0">
                <a:solidFill>
                  <a:srgbClr val="000000"/>
                </a:solidFill>
                <a:effectLst/>
                <a:highlight>
                  <a:srgbClr val="FFFFFF"/>
                </a:highlight>
                <a:latin typeface="Times New Roman" panose="02020603050405020304" pitchFamily="18" charset="0"/>
              </a:rPr>
              <a:t>-ci/</a:t>
            </a:r>
            <a:r>
              <a:rPr lang="en-US" sz="1400" b="0" i="0" dirty="0" err="1">
                <a:solidFill>
                  <a:srgbClr val="000000"/>
                </a:solidFill>
                <a:effectLst/>
                <a:highlight>
                  <a:srgbClr val="FFFFFF"/>
                </a:highlight>
                <a:latin typeface="Times New Roman" panose="02020603050405020304" pitchFamily="18" charset="0"/>
              </a:rPr>
              <a:t>gitlab</a:t>
            </a:r>
            <a:r>
              <a:rPr lang="en-US" sz="1400" b="0" i="0" dirty="0">
                <a:solidFill>
                  <a:srgbClr val="000000"/>
                </a:solidFill>
                <a:effectLst/>
                <a:highlight>
                  <a:srgbClr val="FFFFFF"/>
                </a:highlight>
                <a:latin typeface="Times New Roman" panose="02020603050405020304" pitchFamily="18" charset="0"/>
              </a:rPr>
              <a:t>-ci-cd-pipeline-a-practical-guide/. Accessed 24 Apr. 2024.</a:t>
            </a:r>
          </a:p>
          <a:p>
            <a:pPr marL="285750" indent="-285750">
              <a:buFontTx/>
              <a:buChar char="-"/>
            </a:pPr>
            <a:endParaRPr lang="en-US" sz="1400" dirty="0">
              <a:solidFill>
                <a:srgbClr val="000000"/>
              </a:solidFill>
              <a:highlight>
                <a:srgbClr val="FFFFFF"/>
              </a:highlight>
              <a:latin typeface="Times New Roman" panose="02020603050405020304" pitchFamily="18" charset="0"/>
            </a:endParaRPr>
          </a:p>
          <a:p>
            <a:pPr marL="285750" indent="-285750">
              <a:buFontTx/>
              <a:buChar char="-"/>
            </a:pPr>
            <a:r>
              <a:rPr lang="en-US" sz="1400" b="0" i="0" dirty="0">
                <a:solidFill>
                  <a:srgbClr val="000000"/>
                </a:solidFill>
                <a:effectLst/>
                <a:highlight>
                  <a:srgbClr val="FFFFFF"/>
                </a:highlight>
                <a:latin typeface="Times New Roman" panose="02020603050405020304" pitchFamily="18" charset="0"/>
              </a:rPr>
              <a:t>How to Set up a Continuous Deployment Pipeline with GitLab CI/CD on Ubuntu | </a:t>
            </a:r>
            <a:r>
              <a:rPr lang="en-US" sz="1400" b="0" i="0" dirty="0" err="1">
                <a:solidFill>
                  <a:srgbClr val="000000"/>
                </a:solidFill>
                <a:effectLst/>
                <a:highlight>
                  <a:srgbClr val="FFFFFF"/>
                </a:highlight>
                <a:latin typeface="Times New Roman" panose="02020603050405020304" pitchFamily="18" charset="0"/>
              </a:rPr>
              <a:t>DigitalOcean</a:t>
            </a:r>
            <a:r>
              <a:rPr lang="en-US" sz="1400" b="0" i="0" dirty="0">
                <a:solidFill>
                  <a:srgbClr val="000000"/>
                </a:solidFill>
                <a:effectLst/>
                <a:highlight>
                  <a:srgbClr val="FFFFFF"/>
                </a:highlight>
                <a:latin typeface="Times New Roman" panose="02020603050405020304" pitchFamily="18" charset="0"/>
              </a:rPr>
              <a:t>.” </a:t>
            </a:r>
            <a:r>
              <a:rPr lang="en-US" sz="1400" b="0" i="1" dirty="0">
                <a:solidFill>
                  <a:srgbClr val="000000"/>
                </a:solidFill>
                <a:effectLst/>
                <a:highlight>
                  <a:srgbClr val="FFFFFF"/>
                </a:highlight>
                <a:latin typeface="Times New Roman" panose="02020603050405020304" pitchFamily="18" charset="0"/>
              </a:rPr>
              <a:t>Www.digitalocean.com</a:t>
            </a:r>
            <a:r>
              <a:rPr lang="en-US" sz="1400" b="0" i="0" dirty="0">
                <a:solidFill>
                  <a:srgbClr val="000000"/>
                </a:solidFill>
                <a:effectLst/>
                <a:highlight>
                  <a:srgbClr val="FFFFFF"/>
                </a:highlight>
                <a:latin typeface="Times New Roman" panose="02020603050405020304" pitchFamily="18" charset="0"/>
              </a:rPr>
              <a:t>, </a:t>
            </a:r>
            <a:r>
              <a:rPr lang="en-US" sz="1400" b="0" i="0" dirty="0">
                <a:solidFill>
                  <a:srgbClr val="000000"/>
                </a:solidFill>
                <a:effectLst/>
                <a:highlight>
                  <a:srgbClr val="FFFFFF"/>
                </a:highlight>
                <a:latin typeface="Times New Roman" panose="02020603050405020304" pitchFamily="18" charset="0"/>
                <a:hlinkClick r:id="rId3"/>
              </a:rPr>
              <a:t>www.digitalocean.com/community/tutorials/how-to-set-up-a-continuous-deployment-pipeline-with-gitlab-on-ubuntu</a:t>
            </a:r>
            <a:r>
              <a:rPr lang="en-US" sz="1400" b="0" i="0" dirty="0">
                <a:solidFill>
                  <a:srgbClr val="000000"/>
                </a:solidFill>
                <a:effectLst/>
                <a:highlight>
                  <a:srgbClr val="FFFFFF"/>
                </a:highlight>
                <a:latin typeface="Times New Roman" panose="02020603050405020304" pitchFamily="18" charset="0"/>
              </a:rPr>
              <a:t>.</a:t>
            </a:r>
          </a:p>
          <a:p>
            <a:pPr marL="285750" indent="-285750">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r>
              <a:rPr lang="en-US" sz="1400" b="0" i="0" dirty="0">
                <a:solidFill>
                  <a:srgbClr val="000000"/>
                </a:solidFill>
                <a:effectLst/>
                <a:highlight>
                  <a:srgbClr val="FFFFFF"/>
                </a:highlight>
                <a:latin typeface="Times New Roman" panose="02020603050405020304" pitchFamily="18" charset="0"/>
              </a:rPr>
              <a:t>-    Julien </a:t>
            </a:r>
            <a:r>
              <a:rPr lang="en-US" sz="1400" b="0" i="0" dirty="0" err="1">
                <a:solidFill>
                  <a:srgbClr val="000000"/>
                </a:solidFill>
                <a:effectLst/>
                <a:highlight>
                  <a:srgbClr val="FFFFFF"/>
                </a:highlight>
                <a:latin typeface="Times New Roman" panose="02020603050405020304" pitchFamily="18" charset="0"/>
              </a:rPr>
              <a:t>Vehent</a:t>
            </a:r>
            <a:r>
              <a:rPr lang="en-US" sz="1400" b="0" i="0" dirty="0">
                <a:solidFill>
                  <a:srgbClr val="000000"/>
                </a:solidFill>
                <a:effectLst/>
                <a:highlight>
                  <a:srgbClr val="FFFFFF"/>
                </a:highlight>
                <a:latin typeface="Times New Roman" panose="02020603050405020304" pitchFamily="18" charset="0"/>
              </a:rPr>
              <a:t>. </a:t>
            </a:r>
            <a:r>
              <a:rPr lang="en-US" sz="1400" b="0" i="1" dirty="0">
                <a:solidFill>
                  <a:srgbClr val="000000"/>
                </a:solidFill>
                <a:effectLst/>
                <a:highlight>
                  <a:srgbClr val="FFFFFF"/>
                </a:highlight>
                <a:latin typeface="Times New Roman" panose="02020603050405020304" pitchFamily="18" charset="0"/>
              </a:rPr>
              <a:t>Securing DevOps</a:t>
            </a:r>
            <a:r>
              <a:rPr lang="en-US" sz="1400" b="0" i="0" dirty="0">
                <a:solidFill>
                  <a:srgbClr val="000000"/>
                </a:solidFill>
                <a:effectLst/>
                <a:highlight>
                  <a:srgbClr val="FFFFFF"/>
                </a:highlight>
                <a:latin typeface="Times New Roman" panose="02020603050405020304" pitchFamily="18" charset="0"/>
              </a:rPr>
              <a:t>. Simon and Schuster, 20 Aug. 2018.</a:t>
            </a:r>
          </a:p>
          <a:p>
            <a:pPr marL="457200" indent="-457200" algn="l"/>
            <a:r>
              <a:rPr lang="en-US" sz="1400" b="0" i="1" dirty="0">
                <a:solidFill>
                  <a:srgbClr val="000000"/>
                </a:solidFill>
                <a:effectLst/>
                <a:highlight>
                  <a:srgbClr val="FFFFFF"/>
                </a:highlight>
                <a:latin typeface="Times New Roman" panose="02020603050405020304" pitchFamily="18" charset="0"/>
              </a:rPr>
              <a:t>      Qualys Web App Scanning Connector for Azure DevOps User Guide Version 1.2.2</a:t>
            </a:r>
            <a:r>
              <a:rPr lang="en-US" sz="1400" b="0" i="0" dirty="0">
                <a:solidFill>
                  <a:srgbClr val="000000"/>
                </a:solidFill>
                <a:effectLst/>
                <a:highlight>
                  <a:srgbClr val="FFFFFF"/>
                </a:highlight>
                <a:latin typeface="Times New Roman" panose="02020603050405020304" pitchFamily="18" charset="0"/>
              </a:rPr>
              <a:t>. 2023.</a:t>
            </a:r>
          </a:p>
          <a:p>
            <a:pPr marL="457200" indent="-457200" algn="l"/>
            <a:endParaRPr lang="en-US" dirty="0">
              <a:solidFill>
                <a:srgbClr val="000000"/>
              </a:solidFill>
              <a:highlight>
                <a:srgbClr val="FFFFFF"/>
              </a:highlight>
              <a:latin typeface="Times New Roman" panose="02020603050405020304" pitchFamily="18" charset="0"/>
            </a:endParaRPr>
          </a:p>
          <a:p>
            <a:pPr algn="l"/>
            <a:r>
              <a:rPr lang="en-US" sz="1400" dirty="0">
                <a:solidFill>
                  <a:srgbClr val="000000"/>
                </a:solidFill>
                <a:highlight>
                  <a:srgbClr val="FFFFFF"/>
                </a:highlight>
                <a:latin typeface="Times New Roman" panose="02020603050405020304" pitchFamily="18" charset="0"/>
              </a:rPr>
              <a:t>- </a:t>
            </a:r>
            <a:r>
              <a:rPr lang="en-US" sz="1400" b="0" i="0" dirty="0">
                <a:solidFill>
                  <a:srgbClr val="000000"/>
                </a:solidFill>
                <a:effectLst/>
                <a:highlight>
                  <a:srgbClr val="FFFFFF"/>
                </a:highlight>
                <a:latin typeface="Times New Roman" panose="02020603050405020304" pitchFamily="18" charset="0"/>
              </a:rPr>
              <a:t>  SonarQube Tutorial: Mastering Code Quality with Static Analysis.” </a:t>
            </a:r>
            <a:r>
              <a:rPr lang="en-US" sz="1400" b="0" i="1" dirty="0">
                <a:solidFill>
                  <a:srgbClr val="000000"/>
                </a:solidFill>
                <a:effectLst/>
                <a:highlight>
                  <a:srgbClr val="FFFFFF"/>
                </a:highlight>
                <a:latin typeface="Times New Roman" panose="02020603050405020304" pitchFamily="18" charset="0"/>
              </a:rPr>
              <a:t>Www.upgrad.com</a:t>
            </a:r>
            <a:r>
              <a:rPr lang="en-US" sz="1400" b="0" i="0" dirty="0">
                <a:solidFill>
                  <a:srgbClr val="000000"/>
                </a:solidFill>
                <a:effectLst/>
                <a:highlight>
                  <a:srgbClr val="FFFFFF"/>
                </a:highlight>
                <a:latin typeface="Times New Roman" panose="02020603050405020304" pitchFamily="18" charset="0"/>
              </a:rPr>
              <a:t>, </a:t>
            </a:r>
            <a:r>
              <a:rPr lang="en-US" sz="1400" b="0" i="0" dirty="0">
                <a:solidFill>
                  <a:srgbClr val="000000"/>
                </a:solidFill>
                <a:effectLst/>
                <a:highlight>
                  <a:srgbClr val="FFFFFF"/>
                </a:highlight>
                <a:latin typeface="Times New Roman" panose="02020603050405020304" pitchFamily="18" charset="0"/>
                <a:hlinkClick r:id="rId4"/>
              </a:rPr>
              <a:t>www.upgrad.com/tutorials/software-engineering/software-key-</a:t>
            </a:r>
            <a:r>
              <a:rPr lang="en-US" sz="1400" b="0" i="0" dirty="0">
                <a:solidFill>
                  <a:srgbClr val="000000"/>
                </a:solidFill>
                <a:effectLst/>
                <a:highlight>
                  <a:srgbClr val="FFFFFF"/>
                </a:highlight>
                <a:latin typeface="Times New Roman" panose="02020603050405020304" pitchFamily="18" charset="0"/>
              </a:rPr>
              <a:t>          tutorial/sonarqube-in-java/. Accessed 24 Apr. 2024.</a:t>
            </a: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algn="l"/>
            <a:r>
              <a:rPr lang="en-US" sz="1400" b="0" i="0" dirty="0">
                <a:solidFill>
                  <a:srgbClr val="000000"/>
                </a:solidFill>
                <a:effectLst/>
                <a:highlight>
                  <a:srgbClr val="FFFFFF"/>
                </a:highlight>
                <a:latin typeface="Times New Roman" panose="02020603050405020304" pitchFamily="18" charset="0"/>
              </a:rPr>
              <a:t>-    Static Code Analysis: Everything You Need to Know.” </a:t>
            </a:r>
            <a:r>
              <a:rPr lang="en-US" sz="1400" b="0" i="1" dirty="0">
                <a:solidFill>
                  <a:srgbClr val="000000"/>
                </a:solidFill>
                <a:effectLst/>
                <a:highlight>
                  <a:srgbClr val="FFFFFF"/>
                </a:highlight>
                <a:latin typeface="Times New Roman" panose="02020603050405020304" pitchFamily="18" charset="0"/>
              </a:rPr>
              <a:t>Blog.codacy.com</a:t>
            </a:r>
            <a:r>
              <a:rPr lang="en-US" sz="1400" b="0" i="0" dirty="0">
                <a:solidFill>
                  <a:srgbClr val="000000"/>
                </a:solidFill>
                <a:effectLst/>
                <a:highlight>
                  <a:srgbClr val="FFFFFF"/>
                </a:highlight>
                <a:latin typeface="Times New Roman" panose="02020603050405020304" pitchFamily="18" charset="0"/>
              </a:rPr>
              <a:t>, 11 Oct. 2023, blog.codacy.com/static-code-analysis.</a:t>
            </a: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endParaRPr lang="en-US" b="0" i="0" dirty="0">
              <a:solidFill>
                <a:srgbClr val="000000"/>
              </a:solidFill>
              <a:effectLst/>
              <a:highlight>
                <a:srgbClr val="FFFFFF"/>
              </a:highlight>
              <a:latin typeface="Times New Roman" panose="02020603050405020304" pitchFamily="18" charset="0"/>
            </a:endParaRPr>
          </a:p>
          <a:p>
            <a:pPr marL="285750" indent="-285750">
              <a:buFontTx/>
              <a:buChar char="-"/>
            </a:pPr>
            <a:endParaRPr lang="en-US" dirty="0">
              <a:solidFill>
                <a:srgbClr val="000000"/>
              </a:solidFill>
              <a:highlight>
                <a:srgbClr val="FFFFFF"/>
              </a:highlight>
              <a:latin typeface="Times New Roman" panose="02020603050405020304" pitchFamily="18" charset="0"/>
            </a:endParaRPr>
          </a:p>
          <a:p>
            <a:pPr marL="285750" indent="-285750">
              <a:buFontTx/>
              <a:buChar char="-"/>
            </a:pPr>
            <a:endParaRPr lang="en-US" dirty="0">
              <a:solidFill>
                <a:srgbClr val="000000"/>
              </a:solidFill>
              <a:highlight>
                <a:srgbClr val="FFFFFF"/>
              </a:highlight>
              <a:latin typeface="Times New Roman" panose="02020603050405020304" pitchFamily="18" charset="0"/>
            </a:endParaRPr>
          </a:p>
          <a:p>
            <a:pPr marL="285750" indent="-285750">
              <a:buFontTx/>
              <a:buChar char="-"/>
            </a:pPr>
            <a:endParaRPr lang="el-GR" dirty="0"/>
          </a:p>
        </p:txBody>
      </p:sp>
    </p:spTree>
    <p:extLst>
      <p:ext uri="{BB962C8B-B14F-4D97-AF65-F5344CB8AC3E}">
        <p14:creationId xmlns:p14="http://schemas.microsoft.com/office/powerpoint/2010/main" val="97281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a:p>
          </p:txBody>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a:p>
          </p:txBody>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TextBox 56">
            <a:extLst>
              <a:ext uri="{FF2B5EF4-FFF2-40B4-BE49-F238E27FC236}">
                <a16:creationId xmlns:a16="http://schemas.microsoft.com/office/drawing/2014/main" id="{F7A4A422-47B9-E891-39DC-9F77046CB8F5}"/>
              </a:ext>
            </a:extLst>
          </p:cNvPr>
          <p:cNvSpPr txBox="1"/>
          <p:nvPr/>
        </p:nvSpPr>
        <p:spPr>
          <a:xfrm>
            <a:off x="157407" y="105021"/>
            <a:ext cx="2555893" cy="369332"/>
          </a:xfrm>
          <a:prstGeom prst="rect">
            <a:avLst/>
          </a:prstGeom>
          <a:noFill/>
        </p:spPr>
        <p:txBody>
          <a:bodyPr wrap="square" rtlCol="0">
            <a:spAutoFit/>
          </a:bodyPr>
          <a:lstStyle/>
          <a:p>
            <a:r>
              <a:rPr lang="en-US" dirty="0"/>
              <a:t>REFERENCES</a:t>
            </a:r>
            <a:endParaRPr lang="el-GR" dirty="0"/>
          </a:p>
        </p:txBody>
      </p:sp>
      <p:sp>
        <p:nvSpPr>
          <p:cNvPr id="59" name="TextBox 58">
            <a:extLst>
              <a:ext uri="{FF2B5EF4-FFF2-40B4-BE49-F238E27FC236}">
                <a16:creationId xmlns:a16="http://schemas.microsoft.com/office/drawing/2014/main" id="{E9E62FBE-8173-E63F-B82D-C43C2C2FA7B0}"/>
              </a:ext>
            </a:extLst>
          </p:cNvPr>
          <p:cNvSpPr txBox="1"/>
          <p:nvPr/>
        </p:nvSpPr>
        <p:spPr>
          <a:xfrm>
            <a:off x="450583" y="756348"/>
            <a:ext cx="11377612" cy="3785652"/>
          </a:xfrm>
          <a:prstGeom prst="rect">
            <a:avLst/>
          </a:prstGeom>
          <a:noFill/>
        </p:spPr>
        <p:txBody>
          <a:bodyPr wrap="square" rtlCol="0">
            <a:spAutoFit/>
          </a:bodyPr>
          <a:lstStyle/>
          <a:p>
            <a:pPr marL="457200" indent="-457200" algn="l">
              <a:buFontTx/>
              <a:buChar char="-"/>
            </a:pPr>
            <a:r>
              <a:rPr lang="en-US" sz="1400" b="0" i="0" dirty="0">
                <a:solidFill>
                  <a:srgbClr val="000000"/>
                </a:solidFill>
                <a:effectLst/>
                <a:highlight>
                  <a:srgbClr val="FFFFFF"/>
                </a:highlight>
                <a:latin typeface="Times New Roman" panose="02020603050405020304" pitchFamily="18" charset="0"/>
              </a:rPr>
              <a:t>Stay ahead of Threats with DevOps Security Best Practices | TechTarget.” </a:t>
            </a:r>
            <a:r>
              <a:rPr lang="en-US" sz="1400" b="0" i="1" dirty="0">
                <a:solidFill>
                  <a:srgbClr val="000000"/>
                </a:solidFill>
                <a:effectLst/>
                <a:highlight>
                  <a:srgbClr val="FFFFFF"/>
                </a:highlight>
                <a:latin typeface="Times New Roman" panose="02020603050405020304" pitchFamily="18" charset="0"/>
              </a:rPr>
              <a:t>IT Operations</a:t>
            </a:r>
            <a:r>
              <a:rPr lang="en-US" sz="1400" b="0" i="0" dirty="0">
                <a:solidFill>
                  <a:srgbClr val="000000"/>
                </a:solidFill>
                <a:effectLst/>
                <a:highlight>
                  <a:srgbClr val="FFFFFF"/>
                </a:highlight>
                <a:latin typeface="Times New Roman" panose="02020603050405020304" pitchFamily="18" charset="0"/>
              </a:rPr>
              <a:t>, </a:t>
            </a:r>
            <a:r>
              <a:rPr lang="en-US" sz="1400" b="0" i="0" dirty="0">
                <a:solidFill>
                  <a:srgbClr val="000000"/>
                </a:solidFill>
                <a:effectLst/>
                <a:highlight>
                  <a:srgbClr val="FFFFFF"/>
                </a:highlight>
                <a:latin typeface="Times New Roman" panose="02020603050405020304" pitchFamily="18" charset="0"/>
                <a:hlinkClick r:id="rId2"/>
              </a:rPr>
              <a:t>www.techtarget.com/searchitoperations/tip/Stay-ahead-of-threats-with-DevOps-security-best-practices. Accessed 24 Apr. 2024</a:t>
            </a:r>
            <a:r>
              <a:rPr lang="en-US" sz="1400" b="0" i="0" dirty="0">
                <a:solidFill>
                  <a:srgbClr val="000000"/>
                </a:solidFill>
                <a:effectLst/>
                <a:highlight>
                  <a:srgbClr val="FFFFFF"/>
                </a:highlight>
                <a:latin typeface="Times New Roman" panose="02020603050405020304" pitchFamily="18" charset="0"/>
              </a:rPr>
              <a:t>.</a:t>
            </a: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buFontTx/>
              <a:buChar char="-"/>
            </a:pPr>
            <a:r>
              <a:rPr lang="en-US" sz="1400" b="0" i="0" dirty="0">
                <a:solidFill>
                  <a:srgbClr val="000000"/>
                </a:solidFill>
                <a:effectLst/>
                <a:highlight>
                  <a:srgbClr val="FFFFFF"/>
                </a:highlight>
                <a:latin typeface="Times New Roman" panose="02020603050405020304" pitchFamily="18" charset="0"/>
              </a:rPr>
              <a:t>What Is the .Gitlab-</a:t>
            </a:r>
            <a:r>
              <a:rPr lang="en-US" sz="1400" b="0" i="0" dirty="0" err="1">
                <a:solidFill>
                  <a:srgbClr val="000000"/>
                </a:solidFill>
                <a:effectLst/>
                <a:highlight>
                  <a:srgbClr val="FFFFFF"/>
                </a:highlight>
                <a:latin typeface="Times New Roman" panose="02020603050405020304" pitchFamily="18" charset="0"/>
              </a:rPr>
              <a:t>Ci.yml</a:t>
            </a:r>
            <a:r>
              <a:rPr lang="en-US" sz="1400" b="0" i="0" dirty="0">
                <a:solidFill>
                  <a:srgbClr val="000000"/>
                </a:solidFill>
                <a:effectLst/>
                <a:highlight>
                  <a:srgbClr val="FFFFFF"/>
                </a:highlight>
                <a:latin typeface="Times New Roman" panose="02020603050405020304" pitchFamily="18" charset="0"/>
              </a:rPr>
              <a:t> File and How to Work with It.” </a:t>
            </a:r>
            <a:r>
              <a:rPr lang="en-US" sz="1400" b="0" i="1" dirty="0" err="1">
                <a:solidFill>
                  <a:srgbClr val="000000"/>
                </a:solidFill>
                <a:effectLst/>
                <a:highlight>
                  <a:srgbClr val="FFFFFF"/>
                </a:highlight>
                <a:latin typeface="Times New Roman" panose="02020603050405020304" pitchFamily="18" charset="0"/>
              </a:rPr>
              <a:t>Codefresh</a:t>
            </a:r>
            <a:r>
              <a:rPr lang="en-US" sz="1400" b="0" i="0" dirty="0">
                <a:solidFill>
                  <a:srgbClr val="000000"/>
                </a:solidFill>
                <a:effectLst/>
                <a:highlight>
                  <a:srgbClr val="FFFFFF"/>
                </a:highlight>
                <a:latin typeface="Times New Roman" panose="02020603050405020304" pitchFamily="18" charset="0"/>
              </a:rPr>
              <a:t>, codefresh.io/learn/</a:t>
            </a:r>
            <a:r>
              <a:rPr lang="en-US" sz="1400" b="0" i="0" dirty="0" err="1">
                <a:solidFill>
                  <a:srgbClr val="000000"/>
                </a:solidFill>
                <a:effectLst/>
                <a:highlight>
                  <a:srgbClr val="FFFFFF"/>
                </a:highlight>
                <a:latin typeface="Times New Roman" panose="02020603050405020304" pitchFamily="18" charset="0"/>
              </a:rPr>
              <a:t>gitlab</a:t>
            </a:r>
            <a:r>
              <a:rPr lang="en-US" sz="1400" b="0" i="0" dirty="0">
                <a:solidFill>
                  <a:srgbClr val="000000"/>
                </a:solidFill>
                <a:effectLst/>
                <a:highlight>
                  <a:srgbClr val="FFFFFF"/>
                </a:highlight>
                <a:latin typeface="Times New Roman" panose="02020603050405020304" pitchFamily="18" charset="0"/>
              </a:rPr>
              <a:t>-ci/what-is-the-</a:t>
            </a:r>
            <a:r>
              <a:rPr lang="en-US" sz="1400" b="0" i="0" dirty="0" err="1">
                <a:solidFill>
                  <a:srgbClr val="000000"/>
                </a:solidFill>
                <a:effectLst/>
                <a:highlight>
                  <a:srgbClr val="FFFFFF"/>
                </a:highlight>
                <a:latin typeface="Times New Roman" panose="02020603050405020304" pitchFamily="18" charset="0"/>
              </a:rPr>
              <a:t>gitlab</a:t>
            </a:r>
            <a:r>
              <a:rPr lang="en-US" sz="1400" b="0" i="0" dirty="0">
                <a:solidFill>
                  <a:srgbClr val="000000"/>
                </a:solidFill>
                <a:effectLst/>
                <a:highlight>
                  <a:srgbClr val="FFFFFF"/>
                </a:highlight>
                <a:latin typeface="Times New Roman" panose="02020603050405020304" pitchFamily="18" charset="0"/>
              </a:rPr>
              <a:t>-ci-</a:t>
            </a:r>
            <a:r>
              <a:rPr lang="en-US" sz="1400" b="0" i="0" dirty="0" err="1">
                <a:solidFill>
                  <a:srgbClr val="000000"/>
                </a:solidFill>
                <a:effectLst/>
                <a:highlight>
                  <a:srgbClr val="FFFFFF"/>
                </a:highlight>
                <a:latin typeface="Times New Roman" panose="02020603050405020304" pitchFamily="18" charset="0"/>
              </a:rPr>
              <a:t>yml</a:t>
            </a:r>
            <a:r>
              <a:rPr lang="en-US" sz="1400" b="0" i="0" dirty="0">
                <a:solidFill>
                  <a:srgbClr val="000000"/>
                </a:solidFill>
                <a:effectLst/>
                <a:highlight>
                  <a:srgbClr val="FFFFFF"/>
                </a:highlight>
                <a:latin typeface="Times New Roman" panose="02020603050405020304" pitchFamily="18" charset="0"/>
              </a:rPr>
              <a:t>-file-and-how-to-work-with-it/.</a:t>
            </a: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buFontTx/>
              <a:buChar char="-"/>
            </a:pPr>
            <a:r>
              <a:rPr lang="en-US" sz="1400" b="0" i="0" dirty="0">
                <a:solidFill>
                  <a:srgbClr val="000000"/>
                </a:solidFill>
                <a:effectLst/>
                <a:highlight>
                  <a:srgbClr val="FFFFFF"/>
                </a:highlight>
                <a:latin typeface="Times New Roman" panose="02020603050405020304" pitchFamily="18" charset="0"/>
              </a:rPr>
              <a:t>Wilson, Glenn. </a:t>
            </a:r>
            <a:r>
              <a:rPr lang="en-US" sz="1400" b="0" i="1" dirty="0" err="1">
                <a:solidFill>
                  <a:srgbClr val="000000"/>
                </a:solidFill>
                <a:effectLst/>
                <a:highlight>
                  <a:srgbClr val="FFFFFF"/>
                </a:highlight>
                <a:latin typeface="Times New Roman" panose="02020603050405020304" pitchFamily="18" charset="0"/>
              </a:rPr>
              <a:t>DevSecOps</a:t>
            </a:r>
            <a:r>
              <a:rPr lang="en-US" sz="1400" b="0" i="1" dirty="0">
                <a:solidFill>
                  <a:srgbClr val="000000"/>
                </a:solidFill>
                <a:effectLst/>
                <a:highlight>
                  <a:srgbClr val="FFFFFF"/>
                </a:highlight>
                <a:latin typeface="Times New Roman" panose="02020603050405020304" pitchFamily="18" charset="0"/>
              </a:rPr>
              <a:t>: A Leader’s Guide to Producing Secure Software without Compromising Flow, Feedback and Continuous Improvement</a:t>
            </a:r>
            <a:r>
              <a:rPr lang="en-US" sz="1400" b="0" i="0" dirty="0">
                <a:solidFill>
                  <a:srgbClr val="000000"/>
                </a:solidFill>
                <a:effectLst/>
                <a:highlight>
                  <a:srgbClr val="FFFFFF"/>
                </a:highlight>
                <a:latin typeface="Times New Roman" panose="02020603050405020304" pitchFamily="18" charset="0"/>
              </a:rPr>
              <a:t>. </a:t>
            </a:r>
            <a:r>
              <a:rPr lang="en-US" sz="1400" b="0" i="1" dirty="0">
                <a:solidFill>
                  <a:srgbClr val="000000"/>
                </a:solidFill>
                <a:effectLst/>
                <a:highlight>
                  <a:srgbClr val="FFFFFF"/>
                </a:highlight>
                <a:latin typeface="Times New Roman" panose="02020603050405020304" pitchFamily="18" charset="0"/>
              </a:rPr>
              <a:t>Amazon</a:t>
            </a:r>
            <a:r>
              <a:rPr lang="en-US" sz="1400" b="0" i="0" dirty="0">
                <a:solidFill>
                  <a:srgbClr val="000000"/>
                </a:solidFill>
                <a:effectLst/>
                <a:highlight>
                  <a:srgbClr val="FFFFFF"/>
                </a:highlight>
                <a:latin typeface="Times New Roman" panose="02020603050405020304" pitchFamily="18" charset="0"/>
              </a:rPr>
              <a:t>, Rethink Press, 10 Dec. 2020, www.amazon.com/DevSecOps-producing-compromising-continuous-improvement/dp/1781335028. Accessed 24 Apr. 2024.</a:t>
            </a: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buFontTx/>
              <a:buChar char="-"/>
            </a:pPr>
            <a:r>
              <a:rPr lang="en-US" sz="1400" b="0" i="0" dirty="0" err="1">
                <a:solidFill>
                  <a:srgbClr val="000000"/>
                </a:solidFill>
                <a:effectLst/>
                <a:highlight>
                  <a:srgbClr val="FFFFFF"/>
                </a:highlight>
                <a:latin typeface="Times New Roman" panose="02020603050405020304" pitchFamily="18" charset="0"/>
              </a:rPr>
              <a:t>Yazir</a:t>
            </a:r>
            <a:r>
              <a:rPr lang="en-US" sz="1400" b="0" i="0" dirty="0">
                <a:solidFill>
                  <a:srgbClr val="000000"/>
                </a:solidFill>
                <a:effectLst/>
                <a:highlight>
                  <a:srgbClr val="FFFFFF"/>
                </a:highlight>
                <a:latin typeface="Times New Roman" panose="02020603050405020304" pitchFamily="18" charset="0"/>
              </a:rPr>
              <a:t>, Onur. “SonarQube Tutorial.” </a:t>
            </a:r>
            <a:r>
              <a:rPr lang="en-US" sz="1400" b="0" i="1" dirty="0">
                <a:solidFill>
                  <a:srgbClr val="000000"/>
                </a:solidFill>
                <a:effectLst/>
                <a:highlight>
                  <a:srgbClr val="FFFFFF"/>
                </a:highlight>
                <a:latin typeface="Times New Roman" panose="02020603050405020304" pitchFamily="18" charset="0"/>
              </a:rPr>
              <a:t>Software Test Academy</a:t>
            </a:r>
            <a:r>
              <a:rPr lang="en-US" sz="1400" b="0" i="0" dirty="0">
                <a:solidFill>
                  <a:srgbClr val="000000"/>
                </a:solidFill>
                <a:effectLst/>
                <a:highlight>
                  <a:srgbClr val="FFFFFF"/>
                </a:highlight>
                <a:latin typeface="Times New Roman" panose="02020603050405020304" pitchFamily="18" charset="0"/>
              </a:rPr>
              <a:t>, 28 Jan. 2016, www.swtestacademy.com/sonarqube-tutorial/.</a:t>
            </a:r>
            <a:endParaRPr lang="en-US" sz="1400" dirty="0">
              <a:solidFill>
                <a:srgbClr val="000000"/>
              </a:solidFill>
              <a:highlight>
                <a:srgbClr val="FFFFFF"/>
              </a:highlight>
              <a:latin typeface="Times New Roman" panose="02020603050405020304" pitchFamily="18" charset="0"/>
            </a:endParaRPr>
          </a:p>
          <a:p>
            <a:pPr marL="457200" indent="-457200" algn="l">
              <a:buFontTx/>
              <a:buChar char="-"/>
            </a:pPr>
            <a:endParaRPr lang="en-US" sz="1400" dirty="0">
              <a:solidFill>
                <a:srgbClr val="000000"/>
              </a:solidFill>
              <a:highlight>
                <a:srgbClr val="FFFFFF"/>
              </a:highlight>
              <a:latin typeface="Times New Roman" panose="02020603050405020304" pitchFamily="18" charset="0"/>
            </a:endParaRPr>
          </a:p>
          <a:p>
            <a:pPr marL="457200" indent="-457200" algn="l"/>
            <a:endParaRPr lang="en-US" b="0" i="0" dirty="0">
              <a:solidFill>
                <a:srgbClr val="000000"/>
              </a:solidFill>
              <a:effectLst/>
              <a:highlight>
                <a:srgbClr val="FFFFFF"/>
              </a:highlight>
              <a:latin typeface="Times New Roman" panose="02020603050405020304" pitchFamily="18" charset="0"/>
            </a:endParaRPr>
          </a:p>
          <a:p>
            <a:pPr marL="285750" indent="-285750">
              <a:buFontTx/>
              <a:buChar char="-"/>
            </a:pPr>
            <a:endParaRPr lang="en-US" dirty="0">
              <a:solidFill>
                <a:srgbClr val="000000"/>
              </a:solidFill>
              <a:highlight>
                <a:srgbClr val="FFFFFF"/>
              </a:highlight>
              <a:latin typeface="Times New Roman" panose="02020603050405020304" pitchFamily="18" charset="0"/>
            </a:endParaRPr>
          </a:p>
          <a:p>
            <a:pPr marL="285750" indent="-285750">
              <a:buFontTx/>
              <a:buChar char="-"/>
            </a:pPr>
            <a:endParaRPr lang="en-US" dirty="0">
              <a:solidFill>
                <a:srgbClr val="000000"/>
              </a:solidFill>
              <a:highlight>
                <a:srgbClr val="FFFFFF"/>
              </a:highlight>
              <a:latin typeface="Times New Roman" panose="02020603050405020304" pitchFamily="18" charset="0"/>
            </a:endParaRPr>
          </a:p>
          <a:p>
            <a:pPr marL="285750" indent="-285750">
              <a:buFontTx/>
              <a:buChar char="-"/>
            </a:pPr>
            <a:endParaRPr lang="el-GR" dirty="0"/>
          </a:p>
        </p:txBody>
      </p:sp>
    </p:spTree>
    <p:extLst>
      <p:ext uri="{BB962C8B-B14F-4D97-AF65-F5344CB8AC3E}">
        <p14:creationId xmlns:p14="http://schemas.microsoft.com/office/powerpoint/2010/main" val="142459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dirty="0"/>
            </a:p>
          </p:txBody>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dirty="0"/>
            </a:p>
          </p:txBody>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l-GR" dirty="0"/>
            </a:p>
          </p:txBody>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l-GR" dirty="0"/>
            </a:p>
          </p:txBody>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B417C8D8-EDDC-9433-E368-D64EF70A3D87}"/>
              </a:ext>
            </a:extLst>
          </p:cNvPr>
          <p:cNvSpPr txBox="1"/>
          <p:nvPr/>
        </p:nvSpPr>
        <p:spPr>
          <a:xfrm>
            <a:off x="2516870" y="661345"/>
            <a:ext cx="6751025" cy="3416320"/>
          </a:xfrm>
          <a:prstGeom prst="rect">
            <a:avLst/>
          </a:prstGeom>
          <a:noFill/>
        </p:spPr>
        <p:txBody>
          <a:bodyPr wrap="square" rtlCol="0">
            <a:spAutoFit/>
          </a:bodyPr>
          <a:lstStyle/>
          <a:p>
            <a:pPr algn="ctr"/>
            <a:r>
              <a:rPr lang="en-US" sz="7200" dirty="0"/>
              <a:t>THANKS FOR YOUR ATTENTION</a:t>
            </a:r>
            <a:endParaRPr lang="el-GR" sz="7200" dirty="0"/>
          </a:p>
        </p:txBody>
      </p:sp>
    </p:spTree>
    <p:extLst>
      <p:ext uri="{BB962C8B-B14F-4D97-AF65-F5344CB8AC3E}">
        <p14:creationId xmlns:p14="http://schemas.microsoft.com/office/powerpoint/2010/main" val="246914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B46F-D12F-7F09-08AD-466B97174CA3}"/>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F0E280E7-2012-69A2-B88E-789DCA739107}"/>
              </a:ext>
            </a:extLst>
          </p:cNvPr>
          <p:cNvSpPr>
            <a:spLocks noGrp="1"/>
          </p:cNvSpPr>
          <p:nvPr>
            <p:ph idx="1"/>
          </p:nvPr>
        </p:nvSpPr>
        <p:spPr/>
        <p:txBody>
          <a:bodyPr>
            <a:normAutofit/>
          </a:bodyPr>
          <a:lstStyle/>
          <a:p>
            <a:r>
              <a:rPr lang="en-US" sz="2000" b="1" dirty="0"/>
              <a:t>In this assessment</a:t>
            </a:r>
            <a:r>
              <a:rPr lang="el-GR" sz="2000" b="1" dirty="0"/>
              <a:t> </a:t>
            </a:r>
            <a:r>
              <a:rPr lang="en-US" sz="2000" b="1" dirty="0"/>
              <a:t>we design, develop and testing a secure software application. We must create a simple web application that has database, an authentication mechanism, and an access control mechanism. We will set it up in CI environment. We will push everything on GitLab and the we will scan our codes with SonarQube to see if any vulnerabilities are found</a:t>
            </a:r>
            <a:r>
              <a:rPr lang="el-GR" sz="2000" b="1" dirty="0"/>
              <a:t>.</a:t>
            </a:r>
          </a:p>
        </p:txBody>
      </p:sp>
    </p:spTree>
    <p:extLst>
      <p:ext uri="{BB962C8B-B14F-4D97-AF65-F5344CB8AC3E}">
        <p14:creationId xmlns:p14="http://schemas.microsoft.com/office/powerpoint/2010/main" val="63511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687C-FBCF-4817-27C4-13AD24180ABF}"/>
              </a:ext>
            </a:extLst>
          </p:cNvPr>
          <p:cNvSpPr>
            <a:spLocks noGrp="1"/>
          </p:cNvSpPr>
          <p:nvPr>
            <p:ph type="title"/>
          </p:nvPr>
        </p:nvSpPr>
        <p:spPr>
          <a:xfrm>
            <a:off x="7510250" y="22853"/>
            <a:ext cx="3494683" cy="2426024"/>
          </a:xfrm>
        </p:spPr>
        <p:txBody>
          <a:bodyPr>
            <a:normAutofit/>
          </a:bodyPr>
          <a:lstStyle/>
          <a:p>
            <a:r>
              <a:rPr lang="en-US" sz="4800" b="1" dirty="0">
                <a:solidFill>
                  <a:srgbClr val="C00000"/>
                </a:solidFill>
              </a:rPr>
              <a:t>Code Explanation</a:t>
            </a:r>
            <a:endParaRPr lang="el-GR" sz="4800" b="1" dirty="0">
              <a:solidFill>
                <a:srgbClr val="C00000"/>
              </a:solidFill>
            </a:endParaRPr>
          </a:p>
        </p:txBody>
      </p:sp>
      <p:pic>
        <p:nvPicPr>
          <p:cNvPr id="5" name="Content Placeholder 4">
            <a:extLst>
              <a:ext uri="{FF2B5EF4-FFF2-40B4-BE49-F238E27FC236}">
                <a16:creationId xmlns:a16="http://schemas.microsoft.com/office/drawing/2014/main" id="{F2F67A13-D862-8834-3EF0-C13494419270}"/>
              </a:ext>
            </a:extLst>
          </p:cNvPr>
          <p:cNvPicPr>
            <a:picLocks noGrp="1" noChangeAspect="1"/>
          </p:cNvPicPr>
          <p:nvPr>
            <p:ph idx="1"/>
          </p:nvPr>
        </p:nvPicPr>
        <p:blipFill>
          <a:blip r:embed="rId2"/>
          <a:stretch>
            <a:fillRect/>
          </a:stretch>
        </p:blipFill>
        <p:spPr>
          <a:xfrm>
            <a:off x="311704" y="1235865"/>
            <a:ext cx="6292297" cy="5511141"/>
          </a:xfrm>
        </p:spPr>
      </p:pic>
      <p:sp>
        <p:nvSpPr>
          <p:cNvPr id="6" name="TextBox 5">
            <a:extLst>
              <a:ext uri="{FF2B5EF4-FFF2-40B4-BE49-F238E27FC236}">
                <a16:creationId xmlns:a16="http://schemas.microsoft.com/office/drawing/2014/main" id="{AD9E6FED-4AEC-DEFC-B4DE-682E03E596BE}"/>
              </a:ext>
            </a:extLst>
          </p:cNvPr>
          <p:cNvSpPr txBox="1"/>
          <p:nvPr/>
        </p:nvSpPr>
        <p:spPr>
          <a:xfrm>
            <a:off x="7510250" y="2048653"/>
            <a:ext cx="3933371" cy="3416320"/>
          </a:xfrm>
          <a:prstGeom prst="rect">
            <a:avLst/>
          </a:prstGeom>
          <a:noFill/>
        </p:spPr>
        <p:txBody>
          <a:bodyPr wrap="square" rtlCol="0">
            <a:spAutoFit/>
          </a:bodyPr>
          <a:lstStyle/>
          <a:p>
            <a:r>
              <a:rPr lang="en-US" sz="2400" dirty="0"/>
              <a:t>This code is a basic Flask application that implements user registration, login, and logout functionalities. It utilizes SQL Alchemy for database management and bcrypt for password hashing.</a:t>
            </a:r>
            <a:endParaRPr lang="el-GR" sz="2400" dirty="0"/>
          </a:p>
        </p:txBody>
      </p:sp>
    </p:spTree>
    <p:extLst>
      <p:ext uri="{BB962C8B-B14F-4D97-AF65-F5344CB8AC3E}">
        <p14:creationId xmlns:p14="http://schemas.microsoft.com/office/powerpoint/2010/main" val="276546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23B486-6781-D10D-56DE-E8009B577035}"/>
              </a:ext>
            </a:extLst>
          </p:cNvPr>
          <p:cNvPicPr>
            <a:picLocks noGrp="1" noChangeAspect="1"/>
          </p:cNvPicPr>
          <p:nvPr>
            <p:ph idx="1"/>
          </p:nvPr>
        </p:nvPicPr>
        <p:blipFill>
          <a:blip r:embed="rId2"/>
          <a:stretch>
            <a:fillRect/>
          </a:stretch>
        </p:blipFill>
        <p:spPr>
          <a:xfrm>
            <a:off x="231026" y="572180"/>
            <a:ext cx="6858853" cy="6003925"/>
          </a:xfrm>
        </p:spPr>
      </p:pic>
      <p:sp>
        <p:nvSpPr>
          <p:cNvPr id="6" name="TextBox 5">
            <a:extLst>
              <a:ext uri="{FF2B5EF4-FFF2-40B4-BE49-F238E27FC236}">
                <a16:creationId xmlns:a16="http://schemas.microsoft.com/office/drawing/2014/main" id="{7CAE15DF-C384-0C5F-C217-7F460F0E023D}"/>
              </a:ext>
            </a:extLst>
          </p:cNvPr>
          <p:cNvSpPr txBox="1"/>
          <p:nvPr/>
        </p:nvSpPr>
        <p:spPr>
          <a:xfrm>
            <a:off x="8302172" y="2415494"/>
            <a:ext cx="2510971" cy="830997"/>
          </a:xfrm>
          <a:prstGeom prst="rect">
            <a:avLst/>
          </a:prstGeom>
          <a:noFill/>
        </p:spPr>
        <p:txBody>
          <a:bodyPr wrap="square" rtlCol="0">
            <a:spAutoFit/>
          </a:bodyPr>
          <a:lstStyle/>
          <a:p>
            <a:r>
              <a:rPr lang="en-US" sz="2400" dirty="0"/>
              <a:t>Here is the rest of the code</a:t>
            </a:r>
            <a:endParaRPr lang="el-GR" sz="2400" dirty="0"/>
          </a:p>
        </p:txBody>
      </p:sp>
    </p:spTree>
    <p:extLst>
      <p:ext uri="{BB962C8B-B14F-4D97-AF65-F5344CB8AC3E}">
        <p14:creationId xmlns:p14="http://schemas.microsoft.com/office/powerpoint/2010/main" val="265611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343B-6185-2EAC-0EFE-D89F5EF2C167}"/>
              </a:ext>
            </a:extLst>
          </p:cNvPr>
          <p:cNvSpPr>
            <a:spLocks noGrp="1"/>
          </p:cNvSpPr>
          <p:nvPr>
            <p:ph type="title"/>
          </p:nvPr>
        </p:nvSpPr>
        <p:spPr>
          <a:xfrm>
            <a:off x="860473" y="2905270"/>
            <a:ext cx="3498979" cy="2456442"/>
          </a:xfrm>
        </p:spPr>
        <p:txBody>
          <a:bodyPr>
            <a:normAutofit/>
          </a:bodyPr>
          <a:lstStyle/>
          <a:p>
            <a:r>
              <a:rPr lang="en-US" sz="4400" dirty="0"/>
              <a:t>Index</a:t>
            </a:r>
            <a:endParaRPr lang="el-GR" sz="4400" dirty="0"/>
          </a:p>
        </p:txBody>
      </p:sp>
      <p:pic>
        <p:nvPicPr>
          <p:cNvPr id="5" name="Content Placeholder 4">
            <a:extLst>
              <a:ext uri="{FF2B5EF4-FFF2-40B4-BE49-F238E27FC236}">
                <a16:creationId xmlns:a16="http://schemas.microsoft.com/office/drawing/2014/main" id="{968ADC8C-19B2-8360-D0BC-F628AFF5FB0C}"/>
              </a:ext>
            </a:extLst>
          </p:cNvPr>
          <p:cNvPicPr>
            <a:picLocks noGrp="1" noChangeAspect="1"/>
          </p:cNvPicPr>
          <p:nvPr>
            <p:ph idx="1"/>
          </p:nvPr>
        </p:nvPicPr>
        <p:blipFill>
          <a:blip r:embed="rId2"/>
          <a:stretch>
            <a:fillRect/>
          </a:stretch>
        </p:blipFill>
        <p:spPr>
          <a:xfrm>
            <a:off x="1045114" y="1897274"/>
            <a:ext cx="3129695" cy="1667648"/>
          </a:xfrm>
        </p:spPr>
      </p:pic>
      <p:pic>
        <p:nvPicPr>
          <p:cNvPr id="7" name="Picture 6">
            <a:extLst>
              <a:ext uri="{FF2B5EF4-FFF2-40B4-BE49-F238E27FC236}">
                <a16:creationId xmlns:a16="http://schemas.microsoft.com/office/drawing/2014/main" id="{A4293220-3BA3-99E5-C851-628EBA3626ED}"/>
              </a:ext>
            </a:extLst>
          </p:cNvPr>
          <p:cNvPicPr>
            <a:picLocks noChangeAspect="1"/>
          </p:cNvPicPr>
          <p:nvPr/>
        </p:nvPicPr>
        <p:blipFill>
          <a:blip r:embed="rId3"/>
          <a:stretch>
            <a:fillRect/>
          </a:stretch>
        </p:blipFill>
        <p:spPr>
          <a:xfrm>
            <a:off x="4642510" y="288677"/>
            <a:ext cx="7389833" cy="4196237"/>
          </a:xfrm>
          <a:prstGeom prst="rect">
            <a:avLst/>
          </a:prstGeom>
        </p:spPr>
      </p:pic>
      <p:sp>
        <p:nvSpPr>
          <p:cNvPr id="8" name="TextBox 7">
            <a:extLst>
              <a:ext uri="{FF2B5EF4-FFF2-40B4-BE49-F238E27FC236}">
                <a16:creationId xmlns:a16="http://schemas.microsoft.com/office/drawing/2014/main" id="{52F71420-DD98-3E94-F21C-B7326073E36F}"/>
              </a:ext>
            </a:extLst>
          </p:cNvPr>
          <p:cNvSpPr txBox="1"/>
          <p:nvPr/>
        </p:nvSpPr>
        <p:spPr>
          <a:xfrm>
            <a:off x="5704114" y="4576882"/>
            <a:ext cx="5791200" cy="1569660"/>
          </a:xfrm>
          <a:prstGeom prst="rect">
            <a:avLst/>
          </a:prstGeom>
          <a:noFill/>
        </p:spPr>
        <p:txBody>
          <a:bodyPr wrap="square" rtlCol="0">
            <a:spAutoFit/>
          </a:bodyPr>
          <a:lstStyle/>
          <a:p>
            <a:r>
              <a:rPr lang="en-US" sz="2400" dirty="0"/>
              <a:t>Here we have an HTML of the home page. It has links to register if you are new user and a login page if you already have an account. </a:t>
            </a:r>
            <a:endParaRPr lang="el-GR" sz="2400" dirty="0"/>
          </a:p>
        </p:txBody>
      </p:sp>
    </p:spTree>
    <p:extLst>
      <p:ext uri="{BB962C8B-B14F-4D97-AF65-F5344CB8AC3E}">
        <p14:creationId xmlns:p14="http://schemas.microsoft.com/office/powerpoint/2010/main" val="305834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C76D-E5E7-3607-3638-4F97F173E477}"/>
              </a:ext>
            </a:extLst>
          </p:cNvPr>
          <p:cNvSpPr>
            <a:spLocks noGrp="1"/>
          </p:cNvSpPr>
          <p:nvPr>
            <p:ph type="title"/>
          </p:nvPr>
        </p:nvSpPr>
        <p:spPr/>
        <p:txBody>
          <a:bodyPr>
            <a:normAutofit/>
          </a:bodyPr>
          <a:lstStyle/>
          <a:p>
            <a:r>
              <a:rPr lang="en-US" sz="5400" dirty="0"/>
              <a:t>Register</a:t>
            </a:r>
            <a:endParaRPr lang="el-GR" sz="5400" dirty="0"/>
          </a:p>
        </p:txBody>
      </p:sp>
      <p:pic>
        <p:nvPicPr>
          <p:cNvPr id="5" name="Content Placeholder 4">
            <a:extLst>
              <a:ext uri="{FF2B5EF4-FFF2-40B4-BE49-F238E27FC236}">
                <a16:creationId xmlns:a16="http://schemas.microsoft.com/office/drawing/2014/main" id="{0DE19729-66A1-1115-9AAD-7A54FED63554}"/>
              </a:ext>
            </a:extLst>
          </p:cNvPr>
          <p:cNvPicPr>
            <a:picLocks noGrp="1" noChangeAspect="1"/>
          </p:cNvPicPr>
          <p:nvPr>
            <p:ph idx="1"/>
          </p:nvPr>
        </p:nvPicPr>
        <p:blipFill>
          <a:blip r:embed="rId2"/>
          <a:stretch>
            <a:fillRect/>
          </a:stretch>
        </p:blipFill>
        <p:spPr>
          <a:xfrm>
            <a:off x="4437560" y="856343"/>
            <a:ext cx="7644450" cy="5694561"/>
          </a:xfrm>
        </p:spPr>
      </p:pic>
    </p:spTree>
    <p:extLst>
      <p:ext uri="{BB962C8B-B14F-4D97-AF65-F5344CB8AC3E}">
        <p14:creationId xmlns:p14="http://schemas.microsoft.com/office/powerpoint/2010/main" val="13690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2AC2-2695-5DFA-3FA1-68361A860283}"/>
              </a:ext>
            </a:extLst>
          </p:cNvPr>
          <p:cNvSpPr>
            <a:spLocks noGrp="1"/>
          </p:cNvSpPr>
          <p:nvPr>
            <p:ph type="title"/>
          </p:nvPr>
        </p:nvSpPr>
        <p:spPr/>
        <p:txBody>
          <a:bodyPr/>
          <a:lstStyle/>
          <a:p>
            <a:endParaRPr lang="el-GR" dirty="0"/>
          </a:p>
        </p:txBody>
      </p:sp>
      <p:sp>
        <p:nvSpPr>
          <p:cNvPr id="3" name="Content Placeholder 2">
            <a:extLst>
              <a:ext uri="{FF2B5EF4-FFF2-40B4-BE49-F238E27FC236}">
                <a16:creationId xmlns:a16="http://schemas.microsoft.com/office/drawing/2014/main" id="{455BDBFC-AC45-088C-E115-E99D9C81BD4C}"/>
              </a:ext>
            </a:extLst>
          </p:cNvPr>
          <p:cNvSpPr>
            <a:spLocks noGrp="1"/>
          </p:cNvSpPr>
          <p:nvPr>
            <p:ph idx="1"/>
          </p:nvPr>
        </p:nvSpPr>
        <p:spPr>
          <a:xfrm>
            <a:off x="6981371" y="804689"/>
            <a:ext cx="4578606" cy="5650914"/>
          </a:xfrm>
        </p:spPr>
        <p:txBody>
          <a:bodyPr>
            <a:normAutofit/>
          </a:bodyPr>
          <a:lstStyle/>
          <a:p>
            <a:r>
              <a:rPr lang="en-US" sz="2400" dirty="0"/>
              <a:t>Here the HTML code is the registration page of an authentication system. It features a form where users can register by providing their name, email, and password. The page is styled using Bootstrap for a responsive layout. Users can navigate to the login page by clicking the "Login" button.</a:t>
            </a:r>
            <a:endParaRPr lang="el-GR" sz="2400" dirty="0"/>
          </a:p>
        </p:txBody>
      </p:sp>
      <p:pic>
        <p:nvPicPr>
          <p:cNvPr id="5" name="Picture 4">
            <a:extLst>
              <a:ext uri="{FF2B5EF4-FFF2-40B4-BE49-F238E27FC236}">
                <a16:creationId xmlns:a16="http://schemas.microsoft.com/office/drawing/2014/main" id="{2BA91081-FBCA-7F5B-EC43-B00AA3FDE53D}"/>
              </a:ext>
            </a:extLst>
          </p:cNvPr>
          <p:cNvPicPr>
            <a:picLocks noChangeAspect="1"/>
          </p:cNvPicPr>
          <p:nvPr/>
        </p:nvPicPr>
        <p:blipFill>
          <a:blip r:embed="rId2"/>
          <a:stretch>
            <a:fillRect/>
          </a:stretch>
        </p:blipFill>
        <p:spPr>
          <a:xfrm>
            <a:off x="203200" y="804689"/>
            <a:ext cx="6419290" cy="5650914"/>
          </a:xfrm>
          <a:prstGeom prst="rect">
            <a:avLst/>
          </a:prstGeom>
        </p:spPr>
      </p:pic>
    </p:spTree>
    <p:extLst>
      <p:ext uri="{BB962C8B-B14F-4D97-AF65-F5344CB8AC3E}">
        <p14:creationId xmlns:p14="http://schemas.microsoft.com/office/powerpoint/2010/main" val="268664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9F50-B951-1796-CBE6-079581AFBDFA}"/>
              </a:ext>
            </a:extLst>
          </p:cNvPr>
          <p:cNvSpPr>
            <a:spLocks noGrp="1"/>
          </p:cNvSpPr>
          <p:nvPr>
            <p:ph type="title"/>
          </p:nvPr>
        </p:nvSpPr>
        <p:spPr/>
        <p:txBody>
          <a:bodyPr>
            <a:normAutofit/>
          </a:bodyPr>
          <a:lstStyle/>
          <a:p>
            <a:r>
              <a:rPr lang="en-US" sz="4400" dirty="0"/>
              <a:t>Login</a:t>
            </a:r>
            <a:endParaRPr lang="el-GR" sz="4400" dirty="0"/>
          </a:p>
        </p:txBody>
      </p:sp>
      <p:pic>
        <p:nvPicPr>
          <p:cNvPr id="5" name="Content Placeholder 4">
            <a:extLst>
              <a:ext uri="{FF2B5EF4-FFF2-40B4-BE49-F238E27FC236}">
                <a16:creationId xmlns:a16="http://schemas.microsoft.com/office/drawing/2014/main" id="{0D2D4785-94BA-7875-20EC-073DC9AD6D2D}"/>
              </a:ext>
            </a:extLst>
          </p:cNvPr>
          <p:cNvPicPr>
            <a:picLocks noGrp="1" noChangeAspect="1"/>
          </p:cNvPicPr>
          <p:nvPr>
            <p:ph idx="1"/>
          </p:nvPr>
        </p:nvPicPr>
        <p:blipFill>
          <a:blip r:embed="rId2"/>
          <a:stretch>
            <a:fillRect/>
          </a:stretch>
        </p:blipFill>
        <p:spPr>
          <a:xfrm>
            <a:off x="4779325" y="1244600"/>
            <a:ext cx="7016558" cy="4368800"/>
          </a:xfrm>
        </p:spPr>
      </p:pic>
    </p:spTree>
    <p:extLst>
      <p:ext uri="{BB962C8B-B14F-4D97-AF65-F5344CB8AC3E}">
        <p14:creationId xmlns:p14="http://schemas.microsoft.com/office/powerpoint/2010/main" val="22933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2969-5482-EA38-0664-BF9B17E87F6E}"/>
              </a:ext>
            </a:extLst>
          </p:cNvPr>
          <p:cNvSpPr>
            <a:spLocks noGrp="1"/>
          </p:cNvSpPr>
          <p:nvPr>
            <p:ph type="title"/>
          </p:nvPr>
        </p:nvSpPr>
        <p:spPr/>
        <p:txBody>
          <a:bodyPr/>
          <a:lstStyle/>
          <a:p>
            <a:endParaRPr lang="el-GR" dirty="0"/>
          </a:p>
        </p:txBody>
      </p:sp>
      <p:sp>
        <p:nvSpPr>
          <p:cNvPr id="3" name="Content Placeholder 2">
            <a:extLst>
              <a:ext uri="{FF2B5EF4-FFF2-40B4-BE49-F238E27FC236}">
                <a16:creationId xmlns:a16="http://schemas.microsoft.com/office/drawing/2014/main" id="{DC0CEFA8-5B34-3D8E-6F40-D236B69B50EE}"/>
              </a:ext>
            </a:extLst>
          </p:cNvPr>
          <p:cNvSpPr>
            <a:spLocks noGrp="1"/>
          </p:cNvSpPr>
          <p:nvPr>
            <p:ph idx="1"/>
          </p:nvPr>
        </p:nvSpPr>
        <p:spPr>
          <a:xfrm>
            <a:off x="7649029" y="610083"/>
            <a:ext cx="4281714" cy="5776201"/>
          </a:xfrm>
        </p:spPr>
        <p:txBody>
          <a:bodyPr>
            <a:normAutofit/>
          </a:bodyPr>
          <a:lstStyle/>
          <a:p>
            <a:r>
              <a:rPr lang="en-US" sz="2400" dirty="0"/>
              <a:t>Last but not least we have login page of an authentication system where the user enter his data and it automatically searches if does exist in the database. If it does the user enters.</a:t>
            </a:r>
            <a:endParaRPr lang="el-GR" sz="2400" dirty="0"/>
          </a:p>
        </p:txBody>
      </p:sp>
      <p:pic>
        <p:nvPicPr>
          <p:cNvPr id="5" name="Picture 4">
            <a:extLst>
              <a:ext uri="{FF2B5EF4-FFF2-40B4-BE49-F238E27FC236}">
                <a16:creationId xmlns:a16="http://schemas.microsoft.com/office/drawing/2014/main" id="{CC7DD535-0516-8733-CAEA-C6A5904F1ED9}"/>
              </a:ext>
            </a:extLst>
          </p:cNvPr>
          <p:cNvPicPr>
            <a:picLocks noChangeAspect="1"/>
          </p:cNvPicPr>
          <p:nvPr/>
        </p:nvPicPr>
        <p:blipFill>
          <a:blip r:embed="rId2"/>
          <a:stretch>
            <a:fillRect/>
          </a:stretch>
        </p:blipFill>
        <p:spPr>
          <a:xfrm>
            <a:off x="87086" y="610084"/>
            <a:ext cx="7248128" cy="5776201"/>
          </a:xfrm>
          <a:prstGeom prst="rect">
            <a:avLst/>
          </a:prstGeom>
        </p:spPr>
      </p:pic>
    </p:spTree>
    <p:extLst>
      <p:ext uri="{BB962C8B-B14F-4D97-AF65-F5344CB8AC3E}">
        <p14:creationId xmlns:p14="http://schemas.microsoft.com/office/powerpoint/2010/main" val="145372020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1084</TotalTime>
  <Words>910</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 Light</vt:lpstr>
      <vt:lpstr>Rockwell</vt:lpstr>
      <vt:lpstr>Times New Roman</vt:lpstr>
      <vt:lpstr>Wingdings</vt:lpstr>
      <vt:lpstr>Atlas</vt:lpstr>
      <vt:lpstr> ILIAS TSELLOS   SECURE APPLICATION DEVELOPMENT</vt:lpstr>
      <vt:lpstr>Introduction</vt:lpstr>
      <vt:lpstr>Code Explanation</vt:lpstr>
      <vt:lpstr>PowerPoint Presentation</vt:lpstr>
      <vt:lpstr>Index</vt:lpstr>
      <vt:lpstr>Register</vt:lpstr>
      <vt:lpstr>PowerPoint Presentation</vt:lpstr>
      <vt:lpstr>Login</vt:lpstr>
      <vt:lpstr>PowerPoint Presentation</vt:lpstr>
      <vt:lpstr>CI/CD pipeline with GitLab</vt:lpstr>
      <vt:lpstr>Yaml Script</vt:lpstr>
      <vt:lpstr>PowerPoint Presentation</vt:lpstr>
      <vt:lpstr>Sonar Qube</vt:lpstr>
      <vt:lpstr>SonarQube</vt:lpstr>
      <vt:lpstr>Scan 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ILIAS TSELLOS   SECURE APPLICATION DEVELOPMENT</dc:title>
  <dc:creator>ilias tsellos</dc:creator>
  <cp:lastModifiedBy>ilias tsellos</cp:lastModifiedBy>
  <cp:revision>4</cp:revision>
  <dcterms:created xsi:type="dcterms:W3CDTF">2024-04-24T15:05:36Z</dcterms:created>
  <dcterms:modified xsi:type="dcterms:W3CDTF">2024-04-28T12:18:56Z</dcterms:modified>
</cp:coreProperties>
</file>