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>
        <p:scale>
          <a:sx n="78" d="100"/>
          <a:sy n="78" d="100"/>
        </p:scale>
        <p:origin x="87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6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7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2D26-CB0D-412F-B1C9-14B3B962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4" b="149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AFA145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66603-297C-4466-9BD6-0DE39C18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342" y="3938718"/>
            <a:ext cx="4854464" cy="1098516"/>
          </a:xfrm>
        </p:spPr>
        <p:txBody>
          <a:bodyPr anchor="b">
            <a:no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Сайт, где встречаются спрос и предложение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FFC60-4462-4BF8-9B58-BA5CF8954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327" y="5586497"/>
            <a:ext cx="5070495" cy="1051603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выполнила ученица 11 «А» класса 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гимназии 1575 Цемкало Алёнка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98752-ECD5-436D-8FB7-A2FA9A04C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137" y="1"/>
            <a:ext cx="10515600" cy="735048"/>
          </a:xfrm>
        </p:spPr>
        <p:txBody>
          <a:bodyPr>
            <a:normAutofit/>
          </a:bodyPr>
          <a:lstStyle/>
          <a:p>
            <a:r>
              <a:rPr lang="ru-RU" sz="3600" dirty="0"/>
              <a:t>Картинки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F34895-DB25-444E-B31D-08D611F91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"/>
          <a:stretch/>
        </p:blipFill>
        <p:spPr>
          <a:xfrm>
            <a:off x="6936873" y="2507023"/>
            <a:ext cx="4876454" cy="37060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CAE90E-6383-40F3-B785-811C78A8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6" y="1069524"/>
            <a:ext cx="10912786" cy="8763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4A48C8-8435-4B73-AA42-ACF539AF9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31229"/>
            <a:ext cx="12192000" cy="1073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C9E01-BB6A-4D4D-ABD6-B8B3BC120FAC}"/>
              </a:ext>
            </a:extLst>
          </p:cNvPr>
          <p:cNvSpPr txBox="1"/>
          <p:nvPr/>
        </p:nvSpPr>
        <p:spPr>
          <a:xfrm>
            <a:off x="94587" y="5269398"/>
            <a:ext cx="495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Таблица </a:t>
            </a:r>
            <a:r>
              <a:rPr lang="en-US" sz="1600" dirty="0">
                <a:latin typeface="+mj-lt"/>
              </a:rPr>
              <a:t>Jobs</a:t>
            </a:r>
            <a:endParaRPr lang="ru-RU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CF0BB-4F4C-48CA-87AE-C4ABB98B627A}"/>
              </a:ext>
            </a:extLst>
          </p:cNvPr>
          <p:cNvSpPr txBox="1"/>
          <p:nvPr/>
        </p:nvSpPr>
        <p:spPr>
          <a:xfrm>
            <a:off x="603683" y="735049"/>
            <a:ext cx="495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Таблица </a:t>
            </a:r>
            <a:r>
              <a:rPr lang="en-US" sz="1600" dirty="0">
                <a:latin typeface="+mj-lt"/>
              </a:rPr>
              <a:t>Users</a:t>
            </a:r>
            <a:endParaRPr lang="ru-RU" sz="1600" dirty="0"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B19F96-F209-48D6-BF57-CFD5EB38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3" y="2066831"/>
            <a:ext cx="5711186" cy="21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253E33-6B4A-45DD-8AC7-FB052064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3" y="496599"/>
            <a:ext cx="5547323" cy="25771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84B786-443C-4325-8B98-9368F71E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3" y="3489746"/>
            <a:ext cx="4217105" cy="28472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FDBEF9-CD96-44F7-9F8D-04407238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20" y="3066999"/>
            <a:ext cx="3342104" cy="32700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7A67D-7EA5-4CFD-8282-783C108A6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992" y="1460413"/>
            <a:ext cx="3227614" cy="473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3142B-DF3D-4A21-8AE3-5F0863E3EF25}"/>
              </a:ext>
            </a:extLst>
          </p:cNvPr>
          <p:cNvSpPr txBox="1"/>
          <p:nvPr/>
        </p:nvSpPr>
        <p:spPr>
          <a:xfrm>
            <a:off x="6301408" y="496599"/>
            <a:ext cx="589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Сайт сам адаптируется под ширину экрана.</a:t>
            </a:r>
          </a:p>
        </p:txBody>
      </p:sp>
    </p:spTree>
    <p:extLst>
      <p:ext uri="{BB962C8B-B14F-4D97-AF65-F5344CB8AC3E}">
        <p14:creationId xmlns:p14="http://schemas.microsoft.com/office/powerpoint/2010/main" val="232543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14AD9-C762-4822-B698-72594120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697A-BD43-48BF-8ECD-EFA4BB91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+mj-lt"/>
              </a:rPr>
              <a:t>Создан сайт для поиска быстрой работы.</a:t>
            </a:r>
          </a:p>
          <a:p>
            <a:pPr marL="0" indent="0">
              <a:buNone/>
            </a:pPr>
            <a:r>
              <a:rPr lang="ru-RU" sz="3600" dirty="0">
                <a:latin typeface="+mj-lt"/>
              </a:rPr>
              <a:t>В качестве доработки можно добавить больше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232446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3818D-C6B4-436E-8DDD-AFDD166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0" y="1732788"/>
            <a:ext cx="10245199" cy="339242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507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230EF-E405-4D99-843B-33F9E8D1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A08A376-4071-41AA-9021-1CEE6C0D6138}"/>
              </a:ext>
            </a:extLst>
          </p:cNvPr>
          <p:cNvGrpSpPr/>
          <p:nvPr/>
        </p:nvGrpSpPr>
        <p:grpSpPr>
          <a:xfrm>
            <a:off x="646891" y="3308450"/>
            <a:ext cx="1378296" cy="2803377"/>
            <a:chOff x="923925" y="2206336"/>
            <a:chExt cx="2254281" cy="4585081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40BC6B7D-26FD-4065-A20D-68181ABA6CE4}"/>
                </a:ext>
              </a:extLst>
            </p:cNvPr>
            <p:cNvSpPr/>
            <p:nvPr/>
          </p:nvSpPr>
          <p:spPr>
            <a:xfrm>
              <a:off x="1278384" y="2325950"/>
              <a:ext cx="1305018" cy="1305018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900" dirty="0"/>
                <a:t>Спрос</a:t>
              </a:r>
              <a:endParaRPr lang="ru-RU" dirty="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24025CA-15EB-46CE-8A97-BC99378692FA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926454" y="3630968"/>
              <a:ext cx="4439" cy="1775533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9147085-7F35-43AB-A0D6-21D4F5B2DFEA}"/>
                </a:ext>
              </a:extLst>
            </p:cNvPr>
            <p:cNvCxnSpPr>
              <a:cxnSpLocks/>
            </p:cNvCxnSpPr>
            <p:nvPr/>
          </p:nvCxnSpPr>
          <p:spPr>
            <a:xfrm>
              <a:off x="1926454" y="5406501"/>
              <a:ext cx="656948" cy="138491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277BE92-1ADB-40A7-8D63-D95B1D5CB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9506" y="5406501"/>
              <a:ext cx="656948" cy="138491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9E53CA4-5FF0-4EF1-8B9F-63D8A58F7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334" y="2923900"/>
              <a:ext cx="1212239" cy="505100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4DAC2905-F7C3-41DE-A479-DE0185E2E2DF}"/>
                </a:ext>
              </a:extLst>
            </p:cNvPr>
            <p:cNvCxnSpPr/>
            <p:nvPr/>
          </p:nvCxnSpPr>
          <p:spPr>
            <a:xfrm flipV="1">
              <a:off x="1926454" y="3338004"/>
              <a:ext cx="1251752" cy="710213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BF27F3-D5AE-427B-9117-7E7EC151435D}"/>
                </a:ext>
              </a:extLst>
            </p:cNvPr>
            <p:cNvCxnSpPr>
              <a:endCxn id="4" idx="7"/>
            </p:cNvCxnSpPr>
            <p:nvPr/>
          </p:nvCxnSpPr>
          <p:spPr>
            <a:xfrm flipH="1" flipV="1">
              <a:off x="2392287" y="2517065"/>
              <a:ext cx="785919" cy="82093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ECB63AF-E7CB-46E1-91A2-27D7A7B3256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392287" y="2286000"/>
              <a:ext cx="84213" cy="231065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ED9F3F8E-BC17-4001-940D-C6DE413BE22F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392287" y="2206336"/>
              <a:ext cx="0" cy="31072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6092BA9-D1C1-433C-A4EE-9E89975447FA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H="1" flipV="1">
              <a:off x="2237509" y="2206336"/>
              <a:ext cx="154778" cy="31072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EB07FD22-71CF-49BA-8444-F9BDD6A8256B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H="1" flipV="1">
              <a:off x="2147455" y="2286000"/>
              <a:ext cx="244832" cy="231065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AFC3AF7-F479-4ACA-9C7D-610434F8EAC3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H="1" flipV="1">
              <a:off x="2237509" y="2459182"/>
              <a:ext cx="154778" cy="57883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76F93769-0523-4096-9233-D14B2962F06A}"/>
                </a:ext>
              </a:extLst>
            </p:cNvPr>
            <p:cNvGrpSpPr/>
            <p:nvPr/>
          </p:nvGrpSpPr>
          <p:grpSpPr>
            <a:xfrm flipV="1">
              <a:off x="923925" y="4787282"/>
              <a:ext cx="481336" cy="1003917"/>
              <a:chOff x="178109" y="3799556"/>
              <a:chExt cx="1142225" cy="1131667"/>
            </a:xfrm>
          </p:grpSpPr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53CC1529-F8AF-489D-814A-EBD9B0BA50AE}"/>
                  </a:ext>
                </a:extLst>
              </p:cNvPr>
              <p:cNvCxnSpPr/>
              <p:nvPr/>
            </p:nvCxnSpPr>
            <p:spPr>
              <a:xfrm flipH="1" flipV="1">
                <a:off x="534415" y="4110284"/>
                <a:ext cx="785919" cy="820939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A6850BFB-838B-4D9C-8F13-C5C8535B27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415" y="3879219"/>
                <a:ext cx="154778" cy="231065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E5ECBB24-1696-477A-8276-50DC50287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415" y="3827472"/>
                <a:ext cx="0" cy="282812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0DADB7D-83E7-454F-97CE-57B48C255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8514" y="3799556"/>
                <a:ext cx="265900" cy="310728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8431094A-D563-4395-BE2B-23FB87AF1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8109" y="3906926"/>
                <a:ext cx="356313" cy="203360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4C3F25EF-D895-4E07-82BA-3164EDD41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315" y="4083014"/>
                <a:ext cx="311100" cy="27270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AE8849EF-2140-4181-9798-BF99B8C84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9700" y="4048217"/>
              <a:ext cx="516754" cy="739067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A703C5FB-82EC-4489-B36F-EFC23CE7D594}"/>
              </a:ext>
            </a:extLst>
          </p:cNvPr>
          <p:cNvGrpSpPr/>
          <p:nvPr/>
        </p:nvGrpSpPr>
        <p:grpSpPr>
          <a:xfrm>
            <a:off x="4550345" y="3350686"/>
            <a:ext cx="831541" cy="2730244"/>
            <a:chOff x="4704204" y="2215296"/>
            <a:chExt cx="1360032" cy="4465467"/>
          </a:xfrm>
        </p:grpSpPr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CEBC2961-0C41-4E67-830A-A339A079745E}"/>
                </a:ext>
              </a:extLst>
            </p:cNvPr>
            <p:cNvSpPr/>
            <p:nvPr/>
          </p:nvSpPr>
          <p:spPr>
            <a:xfrm>
              <a:off x="4708645" y="2215296"/>
              <a:ext cx="1305018" cy="1305018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700" dirty="0"/>
                <a:t>Предложение</a:t>
              </a:r>
              <a:endParaRPr lang="ru-RU" sz="1000" dirty="0"/>
            </a:p>
          </p:txBody>
        </p: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2334A9C-6199-4051-927B-B1CD2DB1C262}"/>
                </a:ext>
              </a:extLst>
            </p:cNvPr>
            <p:cNvCxnSpPr>
              <a:stCxn id="68" idx="4"/>
            </p:cNvCxnSpPr>
            <p:nvPr/>
          </p:nvCxnSpPr>
          <p:spPr>
            <a:xfrm flipH="1">
              <a:off x="5356715" y="3520314"/>
              <a:ext cx="4439" cy="1775533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5F549F65-F8BD-4D42-A395-1EB7BD2247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715" y="5295847"/>
              <a:ext cx="298361" cy="138491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E53846FF-C51D-434D-AAAD-9E105DD99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639" y="5295847"/>
              <a:ext cx="323077" cy="138491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pic>
          <p:nvPicPr>
            <p:cNvPr id="72" name="Рисунок 71">
              <a:extLst>
                <a:ext uri="{FF2B5EF4-FFF2-40B4-BE49-F238E27FC236}">
                  <a16:creationId xmlns:a16="http://schemas.microsoft.com/office/drawing/2014/main" id="{A12A0EB5-E660-4B18-8814-234321BB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0595" y="2868705"/>
              <a:ext cx="1212239" cy="505100"/>
            </a:xfrm>
            <a:prstGeom prst="rect">
              <a:avLst/>
            </a:prstGeom>
          </p:spPr>
        </p:pic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79D8E66-9EB0-48AE-8087-BC71E329DAA8}"/>
                </a:ext>
              </a:extLst>
            </p:cNvPr>
            <p:cNvCxnSpPr>
              <a:cxnSpLocks/>
            </p:cNvCxnSpPr>
            <p:nvPr/>
          </p:nvCxnSpPr>
          <p:spPr>
            <a:xfrm>
              <a:off x="5356715" y="3937564"/>
              <a:ext cx="606119" cy="739064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DFE6D25B-C17B-4A07-83EC-7038E0B33D4D}"/>
                </a:ext>
              </a:extLst>
            </p:cNvPr>
            <p:cNvGrpSpPr/>
            <p:nvPr/>
          </p:nvGrpSpPr>
          <p:grpSpPr>
            <a:xfrm flipV="1">
              <a:off x="4704204" y="4664033"/>
              <a:ext cx="1258615" cy="220340"/>
              <a:chOff x="5666693" y="1956366"/>
              <a:chExt cx="941774" cy="1270984"/>
            </a:xfrm>
          </p:grpSpPr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F9065A3A-C42C-47A3-860F-F2B73CEF03BF}"/>
                  </a:ext>
                </a:extLst>
              </p:cNvPr>
              <p:cNvCxnSpPr>
                <a:endCxn id="68" idx="7"/>
              </p:cNvCxnSpPr>
              <p:nvPr/>
            </p:nvCxnSpPr>
            <p:spPr>
              <a:xfrm flipH="1" flipV="1">
                <a:off x="5822548" y="2406411"/>
                <a:ext cx="785919" cy="820939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5" name="Прямая соединительная линия 74">
                <a:extLst>
                  <a:ext uri="{FF2B5EF4-FFF2-40B4-BE49-F238E27FC236}">
                    <a16:creationId xmlns:a16="http://schemas.microsoft.com/office/drawing/2014/main" id="{CE9308A3-B6B9-4D13-BA8E-820CEF34D0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8815" y="2051116"/>
                <a:ext cx="32044" cy="357190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6" name="Прямая соединительная линия 75">
                <a:extLst>
                  <a:ext uri="{FF2B5EF4-FFF2-40B4-BE49-F238E27FC236}">
                    <a16:creationId xmlns:a16="http://schemas.microsoft.com/office/drawing/2014/main" id="{57071E3A-467A-4CEF-9879-C437F459A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7205" y="1956366"/>
                <a:ext cx="97511" cy="449413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DA2442E9-0F78-4E4F-8BEF-6C4FBAFCA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66693" y="2088166"/>
                <a:ext cx="153932" cy="332720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B4F9F554-758F-4826-B436-C5ED7F5412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9559" y="2425097"/>
                <a:ext cx="144308" cy="49059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9" name="Прямая соединительная линия 78">
                <a:extLst>
                  <a:ext uri="{FF2B5EF4-FFF2-40B4-BE49-F238E27FC236}">
                    <a16:creationId xmlns:a16="http://schemas.microsoft.com/office/drawing/2014/main" id="{E732E4EE-F1E6-4D4D-8225-A527B827C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1441" y="2362840"/>
                <a:ext cx="83147" cy="214471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80" name="Группа 79">
              <a:extLst>
                <a:ext uri="{FF2B5EF4-FFF2-40B4-BE49-F238E27FC236}">
                  <a16:creationId xmlns:a16="http://schemas.microsoft.com/office/drawing/2014/main" id="{F1AB3973-5367-4B6D-A6C2-A969D89C548C}"/>
                </a:ext>
              </a:extLst>
            </p:cNvPr>
            <p:cNvGrpSpPr/>
            <p:nvPr/>
          </p:nvGrpSpPr>
          <p:grpSpPr>
            <a:xfrm flipH="1" flipV="1">
              <a:off x="4835523" y="4676627"/>
              <a:ext cx="1228713" cy="224862"/>
              <a:chOff x="313287" y="3671277"/>
              <a:chExt cx="1007047" cy="1259946"/>
            </a:xfrm>
          </p:grpSpPr>
          <p:cxnSp>
            <p:nvCxnSpPr>
              <p:cNvPr id="81" name="Прямая соединительная линия 80">
                <a:extLst>
                  <a:ext uri="{FF2B5EF4-FFF2-40B4-BE49-F238E27FC236}">
                    <a16:creationId xmlns:a16="http://schemas.microsoft.com/office/drawing/2014/main" id="{F8F70A66-316A-4B93-BA66-34B2611F5AF7}"/>
                  </a:ext>
                </a:extLst>
              </p:cNvPr>
              <p:cNvCxnSpPr/>
              <p:nvPr/>
            </p:nvCxnSpPr>
            <p:spPr>
              <a:xfrm flipH="1" flipV="1">
                <a:off x="534415" y="4110284"/>
                <a:ext cx="785919" cy="820939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2" name="Прямая соединительная линия 81">
                <a:extLst>
                  <a:ext uri="{FF2B5EF4-FFF2-40B4-BE49-F238E27FC236}">
                    <a16:creationId xmlns:a16="http://schemas.microsoft.com/office/drawing/2014/main" id="{8ADA5A33-28A2-4BE5-9227-C3AE7AD9BE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9429" y="3671277"/>
                <a:ext cx="44984" cy="439005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3" name="Прямая соединительная линия 82">
                <a:extLst>
                  <a:ext uri="{FF2B5EF4-FFF2-40B4-BE49-F238E27FC236}">
                    <a16:creationId xmlns:a16="http://schemas.microsoft.com/office/drawing/2014/main" id="{8C32352A-5C93-4F59-A257-19E7049DC4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645" y="3694732"/>
                <a:ext cx="154771" cy="415550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4" name="Прямая соединительная линия 83">
                <a:extLst>
                  <a:ext uri="{FF2B5EF4-FFF2-40B4-BE49-F238E27FC236}">
                    <a16:creationId xmlns:a16="http://schemas.microsoft.com/office/drawing/2014/main" id="{4C43BB34-B731-49D1-8106-6A067AE05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87" y="3851296"/>
                <a:ext cx="221127" cy="258985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5" name="Прямая соединительная линия 84">
                <a:extLst>
                  <a:ext uri="{FF2B5EF4-FFF2-40B4-BE49-F238E27FC236}">
                    <a16:creationId xmlns:a16="http://schemas.microsoft.com/office/drawing/2014/main" id="{B5F9AAA5-6E56-4E41-A8E2-3287B7CC3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079" y="4110287"/>
                <a:ext cx="200343" cy="51740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6" name="Прямая соединительная линия 85">
                <a:extLst>
                  <a:ext uri="{FF2B5EF4-FFF2-40B4-BE49-F238E27FC236}">
                    <a16:creationId xmlns:a16="http://schemas.microsoft.com/office/drawing/2014/main" id="{00DD37D9-829B-4310-8A76-D9E54A038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644" y="4110281"/>
                <a:ext cx="154771" cy="283455"/>
              </a:xfrm>
              <a:prstGeom prst="lin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B05E4E25-BE0F-4002-BE63-9EC97A0B7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961" y="3937563"/>
              <a:ext cx="516754" cy="739067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B1BA9221-FD64-4A30-A784-C1144C1729C0}"/>
              </a:ext>
            </a:extLst>
          </p:cNvPr>
          <p:cNvGrpSpPr/>
          <p:nvPr/>
        </p:nvGrpSpPr>
        <p:grpSpPr>
          <a:xfrm>
            <a:off x="156560" y="1892366"/>
            <a:ext cx="5893426" cy="4778828"/>
            <a:chOff x="135551" y="1871979"/>
            <a:chExt cx="6167886" cy="3462489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D28BD80A-1853-4DE4-80C8-4565E735728F}"/>
                </a:ext>
              </a:extLst>
            </p:cNvPr>
            <p:cNvGrpSpPr/>
            <p:nvPr/>
          </p:nvGrpSpPr>
          <p:grpSpPr>
            <a:xfrm>
              <a:off x="175257" y="3757662"/>
              <a:ext cx="6042295" cy="1576806"/>
              <a:chOff x="18714" y="3683405"/>
              <a:chExt cx="6042295" cy="1576806"/>
            </a:xfrm>
          </p:grpSpPr>
          <p:pic>
            <p:nvPicPr>
              <p:cNvPr id="128" name="Рисунок 127">
                <a:extLst>
                  <a:ext uri="{FF2B5EF4-FFF2-40B4-BE49-F238E27FC236}">
                    <a16:creationId xmlns:a16="http://schemas.microsoft.com/office/drawing/2014/main" id="{9BE6B59C-AB88-424A-9B57-FF7DEFCC9A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6237" b="100000" l="0" r="100000"/>
                        </a14:imgEffect>
                      </a14:imgLayer>
                    </a14:imgProps>
                  </a:ext>
                </a:extLst>
              </a:blip>
              <a:srcRect l="8711" t="46619" r="8366"/>
              <a:stretch/>
            </p:blipFill>
            <p:spPr>
              <a:xfrm>
                <a:off x="520073" y="3710400"/>
                <a:ext cx="5012822" cy="1549811"/>
              </a:xfrm>
              <a:prstGeom prst="rect">
                <a:avLst/>
              </a:prstGeom>
            </p:spPr>
          </p:pic>
          <p:pic>
            <p:nvPicPr>
              <p:cNvPr id="129" name="Рисунок 128">
                <a:extLst>
                  <a:ext uri="{FF2B5EF4-FFF2-40B4-BE49-F238E27FC236}">
                    <a16:creationId xmlns:a16="http://schemas.microsoft.com/office/drawing/2014/main" id="{42092154-0F67-4B7F-8B1F-5FBA64AEE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6237" b="100000" l="0" r="100000"/>
                        </a14:imgEffect>
                      </a14:imgLayer>
                    </a14:imgProps>
                  </a:ext>
                </a:extLst>
              </a:blip>
              <a:srcRect t="46619" r="88541"/>
              <a:stretch/>
            </p:blipFill>
            <p:spPr>
              <a:xfrm>
                <a:off x="18714" y="3710400"/>
                <a:ext cx="584881" cy="1549811"/>
              </a:xfrm>
              <a:prstGeom prst="rect">
                <a:avLst/>
              </a:prstGeom>
            </p:spPr>
          </p:pic>
          <p:pic>
            <p:nvPicPr>
              <p:cNvPr id="130" name="Рисунок 129">
                <a:extLst>
                  <a:ext uri="{FF2B5EF4-FFF2-40B4-BE49-F238E27FC236}">
                    <a16:creationId xmlns:a16="http://schemas.microsoft.com/office/drawing/2014/main" id="{B8DE6353-D25D-4CA3-8244-D08A188A2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6237" b="100000" l="0" r="100000"/>
                        </a14:imgEffect>
                      </a14:imgLayer>
                    </a14:imgProps>
                  </a:ext>
                </a:extLst>
              </a:blip>
              <a:srcRect l="82793" t="45789" r="-566" b="830"/>
              <a:stretch/>
            </p:blipFill>
            <p:spPr>
              <a:xfrm>
                <a:off x="5153878" y="3683405"/>
                <a:ext cx="907131" cy="1549811"/>
              </a:xfrm>
              <a:prstGeom prst="rect">
                <a:avLst/>
              </a:prstGeom>
            </p:spPr>
          </p:pic>
        </p:grpSp>
        <p:pic>
          <p:nvPicPr>
            <p:cNvPr id="132" name="Рисунок 131">
              <a:extLst>
                <a:ext uri="{FF2B5EF4-FFF2-40B4-BE49-F238E27FC236}">
                  <a16:creationId xmlns:a16="http://schemas.microsoft.com/office/drawing/2014/main" id="{7F45423D-016C-41E3-BA0B-376FB2BBE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49462" l="0" r="100000"/>
                      </a14:imgEffect>
                    </a14:imgLayer>
                  </a14:imgProps>
                </a:ext>
              </a:extLst>
            </a:blip>
            <a:srcRect l="90872" t="671" r="-2187" b="50930"/>
            <a:stretch/>
          </p:blipFill>
          <p:spPr>
            <a:xfrm>
              <a:off x="5725897" y="1871979"/>
              <a:ext cx="577540" cy="1405159"/>
            </a:xfrm>
            <a:prstGeom prst="rect">
              <a:avLst/>
            </a:prstGeom>
          </p:spPr>
        </p:pic>
        <p:pic>
          <p:nvPicPr>
            <p:cNvPr id="133" name="Рисунок 132">
              <a:extLst>
                <a:ext uri="{FF2B5EF4-FFF2-40B4-BE49-F238E27FC236}">
                  <a16:creationId xmlns:a16="http://schemas.microsoft.com/office/drawing/2014/main" id="{E96F5E61-5CAD-4D3E-8B46-AF14E3959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49462" l="0" r="100000"/>
                      </a14:imgEffect>
                    </a14:imgLayer>
                  </a14:imgProps>
                </a:ext>
              </a:extLst>
            </a:blip>
            <a:srcRect l="-647" t="497" r="89332" b="51104"/>
            <a:stretch/>
          </p:blipFill>
          <p:spPr>
            <a:xfrm>
              <a:off x="138791" y="1871979"/>
              <a:ext cx="577540" cy="1405159"/>
            </a:xfrm>
            <a:prstGeom prst="rect">
              <a:avLst/>
            </a:prstGeom>
          </p:spPr>
        </p:pic>
        <p:pic>
          <p:nvPicPr>
            <p:cNvPr id="134" name="Рисунок 133">
              <a:extLst>
                <a:ext uri="{FF2B5EF4-FFF2-40B4-BE49-F238E27FC236}">
                  <a16:creationId xmlns:a16="http://schemas.microsoft.com/office/drawing/2014/main" id="{EAD749E7-A5CC-45BE-ABF6-A6BA9B1AF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49462" l="0" r="100000"/>
                      </a14:imgEffect>
                    </a14:imgLayer>
                  </a14:imgProps>
                </a:ext>
              </a:extLst>
            </a:blip>
            <a:srcRect l="8490" t="497" r="46609" b="88469"/>
            <a:stretch/>
          </p:blipFill>
          <p:spPr>
            <a:xfrm>
              <a:off x="577229" y="1871979"/>
              <a:ext cx="5211597" cy="320347"/>
            </a:xfrm>
            <a:prstGeom prst="rect">
              <a:avLst/>
            </a:prstGeom>
          </p:spPr>
        </p:pic>
        <p:pic>
          <p:nvPicPr>
            <p:cNvPr id="135" name="Рисунок 134">
              <a:extLst>
                <a:ext uri="{FF2B5EF4-FFF2-40B4-BE49-F238E27FC236}">
                  <a16:creationId xmlns:a16="http://schemas.microsoft.com/office/drawing/2014/main" id="{B321A9E4-64B8-40C6-8D58-C3C682A40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49462" l="0" r="100000"/>
                      </a14:imgEffect>
                    </a14:imgLayer>
                  </a14:imgProps>
                </a:ext>
              </a:extLst>
            </a:blip>
            <a:srcRect l="-647" t="10613" r="89332" b="51104"/>
            <a:stretch/>
          </p:blipFill>
          <p:spPr>
            <a:xfrm>
              <a:off x="135551" y="2775119"/>
              <a:ext cx="577540" cy="1111476"/>
            </a:xfrm>
            <a:prstGeom prst="rect">
              <a:avLst/>
            </a:prstGeom>
          </p:spPr>
        </p:pic>
        <p:pic>
          <p:nvPicPr>
            <p:cNvPr id="136" name="Рисунок 135">
              <a:extLst>
                <a:ext uri="{FF2B5EF4-FFF2-40B4-BE49-F238E27FC236}">
                  <a16:creationId xmlns:a16="http://schemas.microsoft.com/office/drawing/2014/main" id="{3650A6B0-1116-4A9F-8608-FE6BD6020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49462" l="0" r="100000"/>
                      </a14:imgEffect>
                    </a14:imgLayer>
                  </a14:imgProps>
                </a:ext>
              </a:extLst>
            </a:blip>
            <a:srcRect l="90872" t="10786" r="-2187" b="50930"/>
            <a:stretch/>
          </p:blipFill>
          <p:spPr>
            <a:xfrm>
              <a:off x="5725058" y="2860515"/>
              <a:ext cx="577540" cy="1111476"/>
            </a:xfrm>
            <a:prstGeom prst="rect">
              <a:avLst/>
            </a:prstGeom>
          </p:spPr>
        </p:pic>
      </p:grp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720A094A-F345-4424-8E92-2135628FED53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3064507" y="2334500"/>
            <a:ext cx="3922" cy="387035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9D0887DB-717B-4FCD-BDDA-4293EDC9FE2C}"/>
              </a:ext>
            </a:extLst>
          </p:cNvPr>
          <p:cNvSpPr txBox="1"/>
          <p:nvPr/>
        </p:nvSpPr>
        <p:spPr>
          <a:xfrm>
            <a:off x="2371664" y="2248928"/>
            <a:ext cx="1495605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Без сайта</a:t>
            </a:r>
          </a:p>
        </p:txBody>
      </p:sp>
      <p:sp>
        <p:nvSpPr>
          <p:cNvPr id="304" name="Овал 303">
            <a:extLst>
              <a:ext uri="{FF2B5EF4-FFF2-40B4-BE49-F238E27FC236}">
                <a16:creationId xmlns:a16="http://schemas.microsoft.com/office/drawing/2014/main" id="{DAA513D3-2D02-4385-8186-1D5A32EAA4A9}"/>
              </a:ext>
            </a:extLst>
          </p:cNvPr>
          <p:cNvSpPr/>
          <p:nvPr/>
        </p:nvSpPr>
        <p:spPr>
          <a:xfrm>
            <a:off x="7458541" y="3395364"/>
            <a:ext cx="797905" cy="797905"/>
          </a:xfrm>
          <a:prstGeom prst="ellips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900" dirty="0"/>
              <a:t>Спрос</a:t>
            </a:r>
            <a:endParaRPr lang="ru-RU" dirty="0"/>
          </a:p>
        </p:txBody>
      </p:sp>
      <p:cxnSp>
        <p:nvCxnSpPr>
          <p:cNvPr id="305" name="Прямая соединительная линия 304">
            <a:extLst>
              <a:ext uri="{FF2B5EF4-FFF2-40B4-BE49-F238E27FC236}">
                <a16:creationId xmlns:a16="http://schemas.microsoft.com/office/drawing/2014/main" id="{C47D23B9-D448-4032-B3CE-67CAC3FD48FF}"/>
              </a:ext>
            </a:extLst>
          </p:cNvPr>
          <p:cNvCxnSpPr>
            <a:stCxn id="304" idx="4"/>
          </p:cNvCxnSpPr>
          <p:nvPr/>
        </p:nvCxnSpPr>
        <p:spPr>
          <a:xfrm flipH="1">
            <a:off x="7854779" y="4193268"/>
            <a:ext cx="2714" cy="1085583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6" name="Прямая соединительная линия 305">
            <a:extLst>
              <a:ext uri="{FF2B5EF4-FFF2-40B4-BE49-F238E27FC236}">
                <a16:creationId xmlns:a16="http://schemas.microsoft.com/office/drawing/2014/main" id="{0460E7A9-0CDB-4660-A91B-1F84CA04C7A1}"/>
              </a:ext>
            </a:extLst>
          </p:cNvPr>
          <p:cNvCxnSpPr>
            <a:cxnSpLocks/>
          </p:cNvCxnSpPr>
          <p:nvPr/>
        </p:nvCxnSpPr>
        <p:spPr>
          <a:xfrm>
            <a:off x="7854779" y="5278852"/>
            <a:ext cx="401666" cy="846755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7" name="Прямая соединительная линия 306">
            <a:extLst>
              <a:ext uri="{FF2B5EF4-FFF2-40B4-BE49-F238E27FC236}">
                <a16:creationId xmlns:a16="http://schemas.microsoft.com/office/drawing/2014/main" id="{D382D650-6B65-4846-915C-C14BADA81854}"/>
              </a:ext>
            </a:extLst>
          </p:cNvPr>
          <p:cNvCxnSpPr>
            <a:cxnSpLocks/>
          </p:cNvCxnSpPr>
          <p:nvPr/>
        </p:nvCxnSpPr>
        <p:spPr>
          <a:xfrm flipH="1">
            <a:off x="7453113" y="5278852"/>
            <a:ext cx="401666" cy="846755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9" name="Прямая соединительная линия 308">
            <a:extLst>
              <a:ext uri="{FF2B5EF4-FFF2-40B4-BE49-F238E27FC236}">
                <a16:creationId xmlns:a16="http://schemas.microsoft.com/office/drawing/2014/main" id="{C5D68C61-23E5-4FF0-BC11-FCAEDC3E426F}"/>
              </a:ext>
            </a:extLst>
          </p:cNvPr>
          <p:cNvCxnSpPr>
            <a:cxnSpLocks/>
          </p:cNvCxnSpPr>
          <p:nvPr/>
        </p:nvCxnSpPr>
        <p:spPr>
          <a:xfrm flipV="1">
            <a:off x="7854779" y="4320791"/>
            <a:ext cx="548124" cy="12759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66" name="Группа 365">
            <a:extLst>
              <a:ext uri="{FF2B5EF4-FFF2-40B4-BE49-F238E27FC236}">
                <a16:creationId xmlns:a16="http://schemas.microsoft.com/office/drawing/2014/main" id="{13F05CB1-DDD2-49B5-9EF1-207A58B396E8}"/>
              </a:ext>
            </a:extLst>
          </p:cNvPr>
          <p:cNvGrpSpPr/>
          <p:nvPr/>
        </p:nvGrpSpPr>
        <p:grpSpPr>
          <a:xfrm flipH="1">
            <a:off x="8384923" y="3565943"/>
            <a:ext cx="589245" cy="754848"/>
            <a:chOff x="8369125" y="3393743"/>
            <a:chExt cx="630214" cy="691917"/>
          </a:xfrm>
        </p:grpSpPr>
        <p:cxnSp>
          <p:nvCxnSpPr>
            <p:cNvPr id="310" name="Прямая соединительная линия 309">
              <a:extLst>
                <a:ext uri="{FF2B5EF4-FFF2-40B4-BE49-F238E27FC236}">
                  <a16:creationId xmlns:a16="http://schemas.microsoft.com/office/drawing/2014/main" id="{FCCDB9DD-AC75-4BDE-93AB-E2A67B7B0B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8818" y="3583727"/>
              <a:ext cx="480521" cy="501933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1" name="Прямая соединительная линия 310">
              <a:extLst>
                <a:ext uri="{FF2B5EF4-FFF2-40B4-BE49-F238E27FC236}">
                  <a16:creationId xmlns:a16="http://schemas.microsoft.com/office/drawing/2014/main" id="{3FEBD008-E469-4093-9AD2-EC92E895F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818" y="3442451"/>
              <a:ext cx="51489" cy="14127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2" name="Прямая соединительная линия 311">
              <a:extLst>
                <a:ext uri="{FF2B5EF4-FFF2-40B4-BE49-F238E27FC236}">
                  <a16:creationId xmlns:a16="http://schemas.microsoft.com/office/drawing/2014/main" id="{23BCC077-29C8-453E-93F6-A5E15CF3E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818" y="3393743"/>
              <a:ext cx="0" cy="189984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3" name="Прямая соединительная линия 312">
              <a:extLst>
                <a:ext uri="{FF2B5EF4-FFF2-40B4-BE49-F238E27FC236}">
                  <a16:creationId xmlns:a16="http://schemas.microsoft.com/office/drawing/2014/main" id="{22EE4534-CDB0-4429-B2A0-BD19DC4BCD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4185" y="3393743"/>
              <a:ext cx="94633" cy="189984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4" name="Прямая соединительная линия 313">
              <a:extLst>
                <a:ext uri="{FF2B5EF4-FFF2-40B4-BE49-F238E27FC236}">
                  <a16:creationId xmlns:a16="http://schemas.microsoft.com/office/drawing/2014/main" id="{E5E0DD57-C329-4053-9F29-FFB79E443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9125" y="3442451"/>
              <a:ext cx="149693" cy="14127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5" name="Прямая соединительная линия 314">
              <a:extLst>
                <a:ext uri="{FF2B5EF4-FFF2-40B4-BE49-F238E27FC236}">
                  <a16:creationId xmlns:a16="http://schemas.microsoft.com/office/drawing/2014/main" id="{C87419F1-7E2B-4E89-879E-BA9938A87B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4185" y="3548336"/>
              <a:ext cx="94633" cy="3539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16" name="Группа 315">
            <a:extLst>
              <a:ext uri="{FF2B5EF4-FFF2-40B4-BE49-F238E27FC236}">
                <a16:creationId xmlns:a16="http://schemas.microsoft.com/office/drawing/2014/main" id="{777645DF-DFF0-4CA5-9AE0-CBFCDB9AF62B}"/>
              </a:ext>
            </a:extLst>
          </p:cNvPr>
          <p:cNvGrpSpPr/>
          <p:nvPr/>
        </p:nvGrpSpPr>
        <p:grpSpPr>
          <a:xfrm flipV="1">
            <a:off x="7241820" y="4900253"/>
            <a:ext cx="294295" cy="613808"/>
            <a:chOff x="178109" y="3799556"/>
            <a:chExt cx="1142225" cy="1131667"/>
          </a:xfrm>
        </p:grpSpPr>
        <p:cxnSp>
          <p:nvCxnSpPr>
            <p:cNvPr id="318" name="Прямая соединительная линия 317">
              <a:extLst>
                <a:ext uri="{FF2B5EF4-FFF2-40B4-BE49-F238E27FC236}">
                  <a16:creationId xmlns:a16="http://schemas.microsoft.com/office/drawing/2014/main" id="{9688CF50-84A0-4A0A-A49C-7A01039F878D}"/>
                </a:ext>
              </a:extLst>
            </p:cNvPr>
            <p:cNvCxnSpPr/>
            <p:nvPr/>
          </p:nvCxnSpPr>
          <p:spPr>
            <a:xfrm flipH="1" flipV="1">
              <a:off x="534415" y="4110284"/>
              <a:ext cx="785919" cy="82093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9" name="Прямая соединительная линия 318">
              <a:extLst>
                <a:ext uri="{FF2B5EF4-FFF2-40B4-BE49-F238E27FC236}">
                  <a16:creationId xmlns:a16="http://schemas.microsoft.com/office/drawing/2014/main" id="{A36A9D93-5E88-4448-ADB3-9E51FF60B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15" y="3879219"/>
              <a:ext cx="154778" cy="231065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0" name="Прямая соединительная линия 319">
              <a:extLst>
                <a:ext uri="{FF2B5EF4-FFF2-40B4-BE49-F238E27FC236}">
                  <a16:creationId xmlns:a16="http://schemas.microsoft.com/office/drawing/2014/main" id="{F873B015-B7D6-41E0-AA7A-1BA1BEC1F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15" y="3827472"/>
              <a:ext cx="0" cy="282812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1" name="Прямая соединительная линия 320">
              <a:extLst>
                <a:ext uri="{FF2B5EF4-FFF2-40B4-BE49-F238E27FC236}">
                  <a16:creationId xmlns:a16="http://schemas.microsoft.com/office/drawing/2014/main" id="{7CEE198D-BB99-40CC-A8A5-B090E48CB8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514" y="3799556"/>
              <a:ext cx="265900" cy="310728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2" name="Прямая соединительная линия 321">
              <a:extLst>
                <a:ext uri="{FF2B5EF4-FFF2-40B4-BE49-F238E27FC236}">
                  <a16:creationId xmlns:a16="http://schemas.microsoft.com/office/drawing/2014/main" id="{56CA6C91-77FF-4DF7-9265-2D44CCD180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109" y="3906926"/>
              <a:ext cx="356313" cy="20336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3" name="Прямая соединительная линия 322">
              <a:extLst>
                <a:ext uri="{FF2B5EF4-FFF2-40B4-BE49-F238E27FC236}">
                  <a16:creationId xmlns:a16="http://schemas.microsoft.com/office/drawing/2014/main" id="{46BC25B7-A7D8-4297-A589-B8484D092C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315" y="4083014"/>
              <a:ext cx="311100" cy="2727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17" name="Прямая соединительная линия 316">
            <a:extLst>
              <a:ext uri="{FF2B5EF4-FFF2-40B4-BE49-F238E27FC236}">
                <a16:creationId xmlns:a16="http://schemas.microsoft.com/office/drawing/2014/main" id="{CDDFAE66-3D5E-4144-9E83-D7BFC92F89E0}"/>
              </a:ext>
            </a:extLst>
          </p:cNvPr>
          <p:cNvCxnSpPr>
            <a:cxnSpLocks/>
          </p:cNvCxnSpPr>
          <p:nvPr/>
        </p:nvCxnSpPr>
        <p:spPr>
          <a:xfrm flipH="1">
            <a:off x="7538829" y="4448380"/>
            <a:ext cx="315950" cy="451875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5" name="Овал 324">
            <a:extLst>
              <a:ext uri="{FF2B5EF4-FFF2-40B4-BE49-F238E27FC236}">
                <a16:creationId xmlns:a16="http://schemas.microsoft.com/office/drawing/2014/main" id="{6ED8AD3A-4095-4C01-A73C-4289105B37DF}"/>
              </a:ext>
            </a:extLst>
          </p:cNvPr>
          <p:cNvSpPr/>
          <p:nvPr/>
        </p:nvSpPr>
        <p:spPr>
          <a:xfrm>
            <a:off x="9795178" y="3350686"/>
            <a:ext cx="797905" cy="797905"/>
          </a:xfrm>
          <a:prstGeom prst="ellips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700" dirty="0"/>
              <a:t>Предложение</a:t>
            </a:r>
            <a:endParaRPr lang="ru-RU" sz="1000" dirty="0"/>
          </a:p>
        </p:txBody>
      </p:sp>
      <p:cxnSp>
        <p:nvCxnSpPr>
          <p:cNvPr id="326" name="Прямая соединительная линия 325">
            <a:extLst>
              <a:ext uri="{FF2B5EF4-FFF2-40B4-BE49-F238E27FC236}">
                <a16:creationId xmlns:a16="http://schemas.microsoft.com/office/drawing/2014/main" id="{F060A1AF-4882-4694-AF53-45653D38E0A9}"/>
              </a:ext>
            </a:extLst>
          </p:cNvPr>
          <p:cNvCxnSpPr>
            <a:stCxn id="325" idx="4"/>
          </p:cNvCxnSpPr>
          <p:nvPr/>
        </p:nvCxnSpPr>
        <p:spPr>
          <a:xfrm flipH="1">
            <a:off x="10191417" y="4148591"/>
            <a:ext cx="2714" cy="1085584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467F65FA-67FF-44C7-BFF3-C21BAD19AF94}"/>
              </a:ext>
            </a:extLst>
          </p:cNvPr>
          <p:cNvCxnSpPr>
            <a:cxnSpLocks/>
          </p:cNvCxnSpPr>
          <p:nvPr/>
        </p:nvCxnSpPr>
        <p:spPr>
          <a:xfrm>
            <a:off x="10191417" y="5234175"/>
            <a:ext cx="159348" cy="511154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28" name="Прямая соединительная линия 327">
            <a:extLst>
              <a:ext uri="{FF2B5EF4-FFF2-40B4-BE49-F238E27FC236}">
                <a16:creationId xmlns:a16="http://schemas.microsoft.com/office/drawing/2014/main" id="{C9B52E56-E96D-4AC1-A3F9-7C1A76BFB1D6}"/>
              </a:ext>
            </a:extLst>
          </p:cNvPr>
          <p:cNvCxnSpPr>
            <a:cxnSpLocks/>
          </p:cNvCxnSpPr>
          <p:nvPr/>
        </p:nvCxnSpPr>
        <p:spPr>
          <a:xfrm flipH="1">
            <a:off x="9951813" y="5234175"/>
            <a:ext cx="239605" cy="540061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0" name="Прямая соединительная линия 329">
            <a:extLst>
              <a:ext uri="{FF2B5EF4-FFF2-40B4-BE49-F238E27FC236}">
                <a16:creationId xmlns:a16="http://schemas.microsoft.com/office/drawing/2014/main" id="{4F825CDB-132C-4789-91B6-284A8BE7165F}"/>
              </a:ext>
            </a:extLst>
          </p:cNvPr>
          <p:cNvCxnSpPr>
            <a:cxnSpLocks/>
          </p:cNvCxnSpPr>
          <p:nvPr/>
        </p:nvCxnSpPr>
        <p:spPr>
          <a:xfrm>
            <a:off x="10191417" y="4403703"/>
            <a:ext cx="370589" cy="451873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31" name="Группа 330">
            <a:extLst>
              <a:ext uri="{FF2B5EF4-FFF2-40B4-BE49-F238E27FC236}">
                <a16:creationId xmlns:a16="http://schemas.microsoft.com/office/drawing/2014/main" id="{DB95AFF5-410D-4B5A-A93E-AF0FB1924996}"/>
              </a:ext>
            </a:extLst>
          </p:cNvPr>
          <p:cNvGrpSpPr/>
          <p:nvPr/>
        </p:nvGrpSpPr>
        <p:grpSpPr>
          <a:xfrm>
            <a:off x="9110095" y="4320791"/>
            <a:ext cx="783706" cy="540061"/>
            <a:chOff x="5666693" y="1956366"/>
            <a:chExt cx="941774" cy="1270984"/>
          </a:xfrm>
        </p:grpSpPr>
        <p:cxnSp>
          <p:nvCxnSpPr>
            <p:cNvPr id="340" name="Прямая соединительная линия 339">
              <a:extLst>
                <a:ext uri="{FF2B5EF4-FFF2-40B4-BE49-F238E27FC236}">
                  <a16:creationId xmlns:a16="http://schemas.microsoft.com/office/drawing/2014/main" id="{2D15A173-EBE1-4427-95AF-52C1D7C034D4}"/>
                </a:ext>
              </a:extLst>
            </p:cNvPr>
            <p:cNvCxnSpPr>
              <a:endCxn id="325" idx="7"/>
            </p:cNvCxnSpPr>
            <p:nvPr/>
          </p:nvCxnSpPr>
          <p:spPr>
            <a:xfrm flipH="1" flipV="1">
              <a:off x="5822548" y="2406411"/>
              <a:ext cx="785919" cy="82093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1" name="Прямая соединительная линия 340">
              <a:extLst>
                <a:ext uri="{FF2B5EF4-FFF2-40B4-BE49-F238E27FC236}">
                  <a16:creationId xmlns:a16="http://schemas.microsoft.com/office/drawing/2014/main" id="{05842532-4873-4396-B755-F9DA9155D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8815" y="2051116"/>
              <a:ext cx="32044" cy="35719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2" name="Прямая соединительная линия 341">
              <a:extLst>
                <a:ext uri="{FF2B5EF4-FFF2-40B4-BE49-F238E27FC236}">
                  <a16:creationId xmlns:a16="http://schemas.microsoft.com/office/drawing/2014/main" id="{27267BC7-EB83-4711-9272-C88E9AF7F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205" y="1956366"/>
              <a:ext cx="97511" cy="449413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3" name="Прямая соединительная линия 342">
              <a:extLst>
                <a:ext uri="{FF2B5EF4-FFF2-40B4-BE49-F238E27FC236}">
                  <a16:creationId xmlns:a16="http://schemas.microsoft.com/office/drawing/2014/main" id="{FFCED2DD-47AA-4D6F-B9FC-31C8014275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6693" y="2088166"/>
              <a:ext cx="153932" cy="33272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4" name="Прямая соединительная линия 343">
              <a:extLst>
                <a:ext uri="{FF2B5EF4-FFF2-40B4-BE49-F238E27FC236}">
                  <a16:creationId xmlns:a16="http://schemas.microsoft.com/office/drawing/2014/main" id="{4B2A317B-A4C1-4826-8DF0-569B05F51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9559" y="2425097"/>
              <a:ext cx="144308" cy="4905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5" name="Прямая соединительная линия 344">
              <a:extLst>
                <a:ext uri="{FF2B5EF4-FFF2-40B4-BE49-F238E27FC236}">
                  <a16:creationId xmlns:a16="http://schemas.microsoft.com/office/drawing/2014/main" id="{94F4B0BC-51F5-4CB2-A09E-7AA93B046F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1441" y="2362840"/>
              <a:ext cx="83147" cy="214471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32" name="Группа 331">
            <a:extLst>
              <a:ext uri="{FF2B5EF4-FFF2-40B4-BE49-F238E27FC236}">
                <a16:creationId xmlns:a16="http://schemas.microsoft.com/office/drawing/2014/main" id="{63FF1F7B-BE71-49BB-92A6-A97C4F44E695}"/>
              </a:ext>
            </a:extLst>
          </p:cNvPr>
          <p:cNvGrpSpPr/>
          <p:nvPr/>
        </p:nvGrpSpPr>
        <p:grpSpPr>
          <a:xfrm flipV="1">
            <a:off x="10010554" y="4870777"/>
            <a:ext cx="563112" cy="511155"/>
            <a:chOff x="313287" y="3671277"/>
            <a:chExt cx="1007047" cy="1259946"/>
          </a:xfrm>
        </p:grpSpPr>
        <p:cxnSp>
          <p:nvCxnSpPr>
            <p:cNvPr id="334" name="Прямая соединительная линия 333">
              <a:extLst>
                <a:ext uri="{FF2B5EF4-FFF2-40B4-BE49-F238E27FC236}">
                  <a16:creationId xmlns:a16="http://schemas.microsoft.com/office/drawing/2014/main" id="{6618E788-4857-4F26-93C1-15FC65B9D9CF}"/>
                </a:ext>
              </a:extLst>
            </p:cNvPr>
            <p:cNvCxnSpPr/>
            <p:nvPr/>
          </p:nvCxnSpPr>
          <p:spPr>
            <a:xfrm flipH="1" flipV="1">
              <a:off x="534415" y="4110284"/>
              <a:ext cx="785919" cy="820939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5" name="Прямая соединительная линия 334">
              <a:extLst>
                <a:ext uri="{FF2B5EF4-FFF2-40B4-BE49-F238E27FC236}">
                  <a16:creationId xmlns:a16="http://schemas.microsoft.com/office/drawing/2014/main" id="{6FA1DB12-579A-467D-93F8-F43CD1D61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429" y="3671277"/>
              <a:ext cx="44984" cy="439005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6" name="Прямая соединительная линия 335">
              <a:extLst>
                <a:ext uri="{FF2B5EF4-FFF2-40B4-BE49-F238E27FC236}">
                  <a16:creationId xmlns:a16="http://schemas.microsoft.com/office/drawing/2014/main" id="{778DE051-29F6-4BD0-9813-9F16A423F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645" y="3694732"/>
              <a:ext cx="154771" cy="41555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7" name="Прямая соединительная линия 336">
              <a:extLst>
                <a:ext uri="{FF2B5EF4-FFF2-40B4-BE49-F238E27FC236}">
                  <a16:creationId xmlns:a16="http://schemas.microsoft.com/office/drawing/2014/main" id="{00DCF965-4C99-4048-BA3E-6BCC65F0F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287" y="3851296"/>
              <a:ext cx="221127" cy="258985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8" name="Прямая соединительная линия 337">
              <a:extLst>
                <a:ext uri="{FF2B5EF4-FFF2-40B4-BE49-F238E27FC236}">
                  <a16:creationId xmlns:a16="http://schemas.microsoft.com/office/drawing/2014/main" id="{25CEBF6A-D231-4A80-86E1-02A5E25A1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79" y="4110287"/>
              <a:ext cx="200343" cy="5174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9" name="Прямая соединительная линия 338">
              <a:extLst>
                <a:ext uri="{FF2B5EF4-FFF2-40B4-BE49-F238E27FC236}">
                  <a16:creationId xmlns:a16="http://schemas.microsoft.com/office/drawing/2014/main" id="{C7E67E10-C84C-4EBD-91CE-2A021E8EB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44" y="4110281"/>
              <a:ext cx="154771" cy="283455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33" name="Прямая соединительная линия 332">
            <a:extLst>
              <a:ext uri="{FF2B5EF4-FFF2-40B4-BE49-F238E27FC236}">
                <a16:creationId xmlns:a16="http://schemas.microsoft.com/office/drawing/2014/main" id="{F93006B4-3E79-46B9-9369-0DB8BC2D0AFB}"/>
              </a:ext>
            </a:extLst>
          </p:cNvPr>
          <p:cNvCxnSpPr>
            <a:cxnSpLocks/>
          </p:cNvCxnSpPr>
          <p:nvPr/>
        </p:nvCxnSpPr>
        <p:spPr>
          <a:xfrm flipH="1">
            <a:off x="9875467" y="4403702"/>
            <a:ext cx="315950" cy="451875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47" name="Группа 346">
            <a:extLst>
              <a:ext uri="{FF2B5EF4-FFF2-40B4-BE49-F238E27FC236}">
                <a16:creationId xmlns:a16="http://schemas.microsoft.com/office/drawing/2014/main" id="{29215C2A-3332-4452-8EE4-1E5A681ECF88}"/>
              </a:ext>
            </a:extLst>
          </p:cNvPr>
          <p:cNvGrpSpPr/>
          <p:nvPr/>
        </p:nvGrpSpPr>
        <p:grpSpPr>
          <a:xfrm>
            <a:off x="6225738" y="4494932"/>
            <a:ext cx="5773424" cy="2176262"/>
            <a:chOff x="18714" y="3683405"/>
            <a:chExt cx="6042295" cy="1576806"/>
          </a:xfrm>
        </p:grpSpPr>
        <p:pic>
          <p:nvPicPr>
            <p:cNvPr id="353" name="Рисунок 352">
              <a:extLst>
                <a:ext uri="{FF2B5EF4-FFF2-40B4-BE49-F238E27FC236}">
                  <a16:creationId xmlns:a16="http://schemas.microsoft.com/office/drawing/2014/main" id="{77909467-6F4E-4502-BC97-7A074051D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37" b="100000" l="0" r="100000"/>
                      </a14:imgEffect>
                    </a14:imgLayer>
                  </a14:imgProps>
                </a:ext>
              </a:extLst>
            </a:blip>
            <a:srcRect l="8711" t="89977" r="8366" b="1"/>
            <a:stretch/>
          </p:blipFill>
          <p:spPr>
            <a:xfrm>
              <a:off x="520073" y="4969251"/>
              <a:ext cx="5012822" cy="290960"/>
            </a:xfrm>
            <a:prstGeom prst="rect">
              <a:avLst/>
            </a:prstGeom>
          </p:spPr>
        </p:pic>
        <p:pic>
          <p:nvPicPr>
            <p:cNvPr id="354" name="Рисунок 353">
              <a:extLst>
                <a:ext uri="{FF2B5EF4-FFF2-40B4-BE49-F238E27FC236}">
                  <a16:creationId xmlns:a16="http://schemas.microsoft.com/office/drawing/2014/main" id="{4C670F30-7520-41E0-95F3-26AA14A8F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37" b="100000" l="0" r="100000"/>
                      </a14:imgEffect>
                    </a14:imgLayer>
                  </a14:imgProps>
                </a:ext>
              </a:extLst>
            </a:blip>
            <a:srcRect t="46619" r="88541"/>
            <a:stretch/>
          </p:blipFill>
          <p:spPr>
            <a:xfrm>
              <a:off x="18714" y="3710400"/>
              <a:ext cx="584881" cy="1549811"/>
            </a:xfrm>
            <a:prstGeom prst="rect">
              <a:avLst/>
            </a:prstGeom>
          </p:spPr>
        </p:pic>
        <p:pic>
          <p:nvPicPr>
            <p:cNvPr id="355" name="Рисунок 354">
              <a:extLst>
                <a:ext uri="{FF2B5EF4-FFF2-40B4-BE49-F238E27FC236}">
                  <a16:creationId xmlns:a16="http://schemas.microsoft.com/office/drawing/2014/main" id="{66680583-9764-4B19-9989-C338BE7E4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37" b="100000" l="0" r="100000"/>
                      </a14:imgEffect>
                    </a14:imgLayer>
                  </a14:imgProps>
                </a:ext>
              </a:extLst>
            </a:blip>
            <a:srcRect l="82793" t="45789" r="-566" b="830"/>
            <a:stretch/>
          </p:blipFill>
          <p:spPr>
            <a:xfrm>
              <a:off x="5153878" y="3683405"/>
              <a:ext cx="907131" cy="1549811"/>
            </a:xfrm>
            <a:prstGeom prst="rect">
              <a:avLst/>
            </a:prstGeom>
          </p:spPr>
        </p:pic>
      </p:grpSp>
      <p:pic>
        <p:nvPicPr>
          <p:cNvPr id="348" name="Рисунок 347">
            <a:extLst>
              <a:ext uri="{FF2B5EF4-FFF2-40B4-BE49-F238E27FC236}">
                <a16:creationId xmlns:a16="http://schemas.microsoft.com/office/drawing/2014/main" id="{9354980D-B66B-420B-8085-B5AE741C50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462" l="0" r="100000"/>
                    </a14:imgEffect>
                  </a14:imgLayer>
                </a14:imgProps>
              </a:ext>
            </a:extLst>
          </a:blip>
          <a:srcRect l="90872" t="671" r="-2187" b="50930"/>
          <a:stretch/>
        </p:blipFill>
        <p:spPr>
          <a:xfrm>
            <a:off x="11529385" y="1892366"/>
            <a:ext cx="551840" cy="1939360"/>
          </a:xfrm>
          <a:prstGeom prst="rect">
            <a:avLst/>
          </a:prstGeom>
        </p:spPr>
      </p:pic>
      <p:pic>
        <p:nvPicPr>
          <p:cNvPr id="349" name="Рисунок 348">
            <a:extLst>
              <a:ext uri="{FF2B5EF4-FFF2-40B4-BE49-F238E27FC236}">
                <a16:creationId xmlns:a16="http://schemas.microsoft.com/office/drawing/2014/main" id="{71A06F1D-DCF4-4733-89AB-DB8FF6D63F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462" l="0" r="100000"/>
                    </a14:imgEffect>
                  </a14:imgLayer>
                </a14:imgProps>
              </a:ext>
            </a:extLst>
          </a:blip>
          <a:srcRect l="-647" t="497" r="89332" b="51104"/>
          <a:stretch/>
        </p:blipFill>
        <p:spPr>
          <a:xfrm>
            <a:off x="6190895" y="1892366"/>
            <a:ext cx="551840" cy="1939360"/>
          </a:xfrm>
          <a:prstGeom prst="rect">
            <a:avLst/>
          </a:prstGeom>
        </p:spPr>
      </p:pic>
      <p:pic>
        <p:nvPicPr>
          <p:cNvPr id="350" name="Рисунок 349">
            <a:extLst>
              <a:ext uri="{FF2B5EF4-FFF2-40B4-BE49-F238E27FC236}">
                <a16:creationId xmlns:a16="http://schemas.microsoft.com/office/drawing/2014/main" id="{A3D4705E-0B1D-4E21-B2AC-105D364ADE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462" l="0" r="100000"/>
                    </a14:imgEffect>
                  </a14:imgLayer>
                </a14:imgProps>
              </a:ext>
            </a:extLst>
          </a:blip>
          <a:srcRect l="8490" t="497" r="46609" b="88469"/>
          <a:stretch/>
        </p:blipFill>
        <p:spPr>
          <a:xfrm>
            <a:off x="6609823" y="1892366"/>
            <a:ext cx="4979690" cy="442134"/>
          </a:xfrm>
          <a:prstGeom prst="rect">
            <a:avLst/>
          </a:prstGeom>
        </p:spPr>
      </p:pic>
      <p:pic>
        <p:nvPicPr>
          <p:cNvPr id="351" name="Рисунок 350">
            <a:extLst>
              <a:ext uri="{FF2B5EF4-FFF2-40B4-BE49-F238E27FC236}">
                <a16:creationId xmlns:a16="http://schemas.microsoft.com/office/drawing/2014/main" id="{E0395B86-004F-4524-8F01-07BBB3BC99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462" l="0" r="100000"/>
                    </a14:imgEffect>
                  </a14:imgLayer>
                </a14:imgProps>
              </a:ext>
            </a:extLst>
          </a:blip>
          <a:srcRect l="-647" t="10613" r="89332" b="51104"/>
          <a:stretch/>
        </p:blipFill>
        <p:spPr>
          <a:xfrm>
            <a:off x="6187799" y="3138854"/>
            <a:ext cx="551840" cy="1534027"/>
          </a:xfrm>
          <a:prstGeom prst="rect">
            <a:avLst/>
          </a:prstGeom>
        </p:spPr>
      </p:pic>
      <p:pic>
        <p:nvPicPr>
          <p:cNvPr id="352" name="Рисунок 351">
            <a:extLst>
              <a:ext uri="{FF2B5EF4-FFF2-40B4-BE49-F238E27FC236}">
                <a16:creationId xmlns:a16="http://schemas.microsoft.com/office/drawing/2014/main" id="{4D9FB896-D1B8-4D8E-8B4A-B58E167C46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462" l="0" r="100000"/>
                    </a14:imgEffect>
                  </a14:imgLayer>
                </a14:imgProps>
              </a:ext>
            </a:extLst>
          </a:blip>
          <a:srcRect l="90872" t="10786" r="-2187" b="50930"/>
          <a:stretch/>
        </p:blipFill>
        <p:spPr>
          <a:xfrm>
            <a:off x="11528583" y="3256715"/>
            <a:ext cx="551840" cy="1534027"/>
          </a:xfrm>
          <a:prstGeom prst="rect">
            <a:avLst/>
          </a:prstGeom>
        </p:spPr>
      </p:pic>
      <p:sp>
        <p:nvSpPr>
          <p:cNvPr id="357" name="TextBox 356">
            <a:extLst>
              <a:ext uri="{FF2B5EF4-FFF2-40B4-BE49-F238E27FC236}">
                <a16:creationId xmlns:a16="http://schemas.microsoft.com/office/drawing/2014/main" id="{B9E35230-70FF-44BA-91E3-70D7C1F7B3B9}"/>
              </a:ext>
            </a:extLst>
          </p:cNvPr>
          <p:cNvSpPr txBox="1"/>
          <p:nvPr/>
        </p:nvSpPr>
        <p:spPr>
          <a:xfrm>
            <a:off x="8402903" y="2248928"/>
            <a:ext cx="1495605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С сайтом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045CE52-41EC-446C-B4AC-C4D44C8C9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471" y="3744768"/>
            <a:ext cx="725011" cy="302088"/>
          </a:xfrm>
          <a:prstGeom prst="rect">
            <a:avLst/>
          </a:prstGeom>
        </p:spPr>
      </p:pic>
      <p:pic>
        <p:nvPicPr>
          <p:cNvPr id="358" name="Рисунок 357">
            <a:extLst>
              <a:ext uri="{FF2B5EF4-FFF2-40B4-BE49-F238E27FC236}">
                <a16:creationId xmlns:a16="http://schemas.microsoft.com/office/drawing/2014/main" id="{C5F543C6-5583-4482-91A3-4A118429D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737" y="3726059"/>
            <a:ext cx="725011" cy="302088"/>
          </a:xfrm>
          <a:prstGeom prst="rect">
            <a:avLst/>
          </a:prstGeom>
        </p:spPr>
      </p:pic>
      <p:cxnSp>
        <p:nvCxnSpPr>
          <p:cNvPr id="370" name="Прямая соединительная линия 369">
            <a:extLst>
              <a:ext uri="{FF2B5EF4-FFF2-40B4-BE49-F238E27FC236}">
                <a16:creationId xmlns:a16="http://schemas.microsoft.com/office/drawing/2014/main" id="{FAB589DF-A847-4C61-8F5C-E95EEAD6AA78}"/>
              </a:ext>
            </a:extLst>
          </p:cNvPr>
          <p:cNvCxnSpPr>
            <a:cxnSpLocks/>
          </p:cNvCxnSpPr>
          <p:nvPr/>
        </p:nvCxnSpPr>
        <p:spPr>
          <a:xfrm>
            <a:off x="9951813" y="5765576"/>
            <a:ext cx="187589" cy="439281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4" name="Прямая соединительная линия 373">
            <a:extLst>
              <a:ext uri="{FF2B5EF4-FFF2-40B4-BE49-F238E27FC236}">
                <a16:creationId xmlns:a16="http://schemas.microsoft.com/office/drawing/2014/main" id="{CEBC5333-BED1-47A3-96DD-7AE49827AD12}"/>
              </a:ext>
            </a:extLst>
          </p:cNvPr>
          <p:cNvCxnSpPr>
            <a:cxnSpLocks/>
          </p:cNvCxnSpPr>
          <p:nvPr/>
        </p:nvCxnSpPr>
        <p:spPr>
          <a:xfrm>
            <a:off x="10345607" y="5738041"/>
            <a:ext cx="494952" cy="211544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0902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B7334-9348-4763-89B8-0BA41C61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EB3C0-9881-42C2-ACD6-F33E23A6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06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Представим себе такую ситуацию: </a:t>
            </a:r>
          </a:p>
          <a:p>
            <a:r>
              <a:rPr lang="ru-RU" sz="2400" dirty="0">
                <a:latin typeface="+mj-lt"/>
              </a:rPr>
              <a:t>Человек X работает в некоторой компании. Зарплату выдают в конце каждого месяца. Через 20 дней после получения денег Человек X понёс непредвиденные расходы, таким образом, до следующей зарплаты остаётся 10 дней, а есть что-то же нужно!</a:t>
            </a:r>
          </a:p>
          <a:p>
            <a:r>
              <a:rPr lang="ru-RU" sz="2400" dirty="0">
                <a:latin typeface="+mj-lt"/>
              </a:rPr>
              <a:t>Бабушка Y купила новое кресло, она дамочка крепкая, но сама поднять покупку в квартиру не сможет.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Сайт для поиска быстрой работы – идеальное решение для таких случаев.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Бабушка Y должна запросить услугу, просто заполнив анкету на платформе. Человек X заходит на сайт и выбирает работу, например, «поднять кресло на 6 этаж».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Итак, все в выигрыше!</a:t>
            </a:r>
          </a:p>
        </p:txBody>
      </p:sp>
    </p:spTree>
    <p:extLst>
      <p:ext uri="{BB962C8B-B14F-4D97-AF65-F5344CB8AC3E}">
        <p14:creationId xmlns:p14="http://schemas.microsoft.com/office/powerpoint/2010/main" val="157622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300C-1B9A-4514-A021-A080B16B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Цель – создать сайт для поиска быстрой работы (предоставления услуг).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120C0-87E4-4312-9C3D-F660BF948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функционал для работодателя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функционал для искателя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шаблон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Освоить необходимые технологии и методы для написания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базу данных пользователей и работ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идеи.</a:t>
            </a:r>
          </a:p>
        </p:txBody>
      </p:sp>
    </p:spTree>
    <p:extLst>
      <p:ext uri="{BB962C8B-B14F-4D97-AF65-F5344CB8AC3E}">
        <p14:creationId xmlns:p14="http://schemas.microsoft.com/office/powerpoint/2010/main" val="20130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D56E0-64C4-44A0-8E18-AD19BC62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CEA99-514C-4279-92DC-279D72EE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Запрошенные услуги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Подробное описание услуги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4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A7D211-69C0-4AA1-B129-5C9CC7C0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3" y="2057182"/>
            <a:ext cx="5164916" cy="44963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83A087-666B-4A01-BE7A-4487A1FB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8" y="304483"/>
            <a:ext cx="3329066" cy="45854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B5DCD7-B841-48C4-A7A8-0BFBBC59B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41" y="2107705"/>
            <a:ext cx="5038745" cy="43952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C20895-8F8C-4BC9-948D-DA90DBD37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2" t="13642" r="34682" b="12314"/>
          <a:stretch/>
        </p:blipFill>
        <p:spPr>
          <a:xfrm>
            <a:off x="9393213" y="481166"/>
            <a:ext cx="2621814" cy="26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99A8CDF-70AE-4A44-98ED-50AF4FA2F33B}"/>
              </a:ext>
            </a:extLst>
          </p:cNvPr>
          <p:cNvSpPr/>
          <p:nvPr/>
        </p:nvSpPr>
        <p:spPr>
          <a:xfrm>
            <a:off x="899568" y="2056808"/>
            <a:ext cx="2885997" cy="797510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Зарегистрироваться/войти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1326758-7F1C-4D89-81F2-DA4ABD54F527}"/>
              </a:ext>
            </a:extLst>
          </p:cNvPr>
          <p:cNvSpPr/>
          <p:nvPr/>
        </p:nvSpPr>
        <p:spPr>
          <a:xfrm>
            <a:off x="5854887" y="5174568"/>
            <a:ext cx="3080702" cy="1092344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Получать сообщение в </a:t>
            </a: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vk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о состоянии работы и аккаунта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646FDD2-E102-4FF8-865C-BC6E177D43A4}"/>
              </a:ext>
            </a:extLst>
          </p:cNvPr>
          <p:cNvSpPr/>
          <p:nvPr/>
        </p:nvSpPr>
        <p:spPr>
          <a:xfrm>
            <a:off x="4533527" y="4192242"/>
            <a:ext cx="2475517" cy="539556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Удалить работу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10DFF8-D8F7-4A4A-90A2-ACCE6A534FB0}"/>
              </a:ext>
            </a:extLst>
          </p:cNvPr>
          <p:cNvSpPr/>
          <p:nvPr/>
        </p:nvSpPr>
        <p:spPr>
          <a:xfrm>
            <a:off x="4527609" y="3446587"/>
            <a:ext cx="2475517" cy="539556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Изменить работу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C38A2C7-A9D9-409B-B417-C5426074BD91}"/>
              </a:ext>
            </a:extLst>
          </p:cNvPr>
          <p:cNvSpPr/>
          <p:nvPr/>
        </p:nvSpPr>
        <p:spPr>
          <a:xfrm>
            <a:off x="4527611" y="2740906"/>
            <a:ext cx="2475517" cy="539556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Добавить работу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5C9312-2278-4484-825C-762B9974DD11}"/>
              </a:ext>
            </a:extLst>
          </p:cNvPr>
          <p:cNvSpPr/>
          <p:nvPr/>
        </p:nvSpPr>
        <p:spPr>
          <a:xfrm>
            <a:off x="7982077" y="3373318"/>
            <a:ext cx="2778710" cy="585365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Отказаться от работы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4567712-B1D5-4950-9F1E-650A25BE2DC6}"/>
              </a:ext>
            </a:extLst>
          </p:cNvPr>
          <p:cNvSpPr/>
          <p:nvPr/>
        </p:nvSpPr>
        <p:spPr>
          <a:xfrm>
            <a:off x="7982077" y="4187073"/>
            <a:ext cx="2778710" cy="585366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Взяться за работу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2082CE0-3AC7-410C-A0B2-204FCC68E09F}"/>
              </a:ext>
            </a:extLst>
          </p:cNvPr>
          <p:cNvSpPr/>
          <p:nvPr/>
        </p:nvSpPr>
        <p:spPr>
          <a:xfrm>
            <a:off x="877442" y="5412267"/>
            <a:ext cx="2908122" cy="797509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ближайшую работу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FE78A27-F2B1-443C-8F01-5E43C0371457}"/>
              </a:ext>
            </a:extLst>
          </p:cNvPr>
          <p:cNvSpPr/>
          <p:nvPr/>
        </p:nvSpPr>
        <p:spPr>
          <a:xfrm>
            <a:off x="899568" y="4332450"/>
            <a:ext cx="2885996" cy="804314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Отсортировать услуги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10A942E-414A-4F9F-86BC-2B1DA2868F57}"/>
              </a:ext>
            </a:extLst>
          </p:cNvPr>
          <p:cNvSpPr/>
          <p:nvPr/>
        </p:nvSpPr>
        <p:spPr>
          <a:xfrm>
            <a:off x="899569" y="3194628"/>
            <a:ext cx="2885996" cy="797511"/>
          </a:xfrm>
          <a:prstGeom prst="rect">
            <a:avLst/>
          </a:prstGeom>
          <a:gradFill rotWithShape="1">
            <a:gsLst>
              <a:gs pos="0">
                <a:srgbClr val="E48312">
                  <a:tint val="65000"/>
                  <a:shade val="92000"/>
                  <a:satMod val="130000"/>
                </a:srgbClr>
              </a:gs>
              <a:gs pos="45000">
                <a:srgbClr val="E48312">
                  <a:tint val="60000"/>
                  <a:shade val="99000"/>
                  <a:satMod val="120000"/>
                </a:srgbClr>
              </a:gs>
              <a:gs pos="100000">
                <a:srgbClr val="E48312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E483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Просмотреть список услуг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3145924-7E8B-426F-9D45-FD64E2C6C423}"/>
              </a:ext>
            </a:extLst>
          </p:cNvPr>
          <p:cNvSpPr/>
          <p:nvPr/>
        </p:nvSpPr>
        <p:spPr>
          <a:xfrm>
            <a:off x="4080769" y="179874"/>
            <a:ext cx="4030462" cy="1092344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94A0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0" cap="none" spc="0" normalizeH="0" baseline="0" noProof="0" dirty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Функционал</a:t>
            </a: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64E0F27C-14B6-4D7E-AC49-6B233D97EF36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>
            <a:off x="1217319" y="932341"/>
            <a:ext cx="4538804" cy="5218558"/>
          </a:xfrm>
          <a:prstGeom prst="bentConnector4">
            <a:avLst>
              <a:gd name="adj1" fmla="val 7662"/>
              <a:gd name="adj2" fmla="val 111526"/>
            </a:avLst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9319C87-744E-4313-95AB-1BCDC8AC01DE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75208" y="4731798"/>
            <a:ext cx="624360" cy="2809"/>
          </a:xfrm>
          <a:prstGeom prst="line">
            <a:avLst/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C23365DB-4FA5-4DFB-A7A4-5BA8838FF4C9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69677" y="3593383"/>
            <a:ext cx="629892" cy="1"/>
          </a:xfrm>
          <a:prstGeom prst="line">
            <a:avLst/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B2DEB9B-D29E-4D2C-8654-9CBF9D275BD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69677" y="2455563"/>
            <a:ext cx="629891" cy="0"/>
          </a:xfrm>
          <a:prstGeom prst="line">
            <a:avLst/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4D96580-AC7A-4762-9CFD-2E69F42CBBAD}"/>
              </a:ext>
            </a:extLst>
          </p:cNvPr>
          <p:cNvSpPr/>
          <p:nvPr/>
        </p:nvSpPr>
        <p:spPr>
          <a:xfrm>
            <a:off x="4224419" y="1879394"/>
            <a:ext cx="2778710" cy="609268"/>
          </a:xfrm>
          <a:prstGeom prst="rect">
            <a:avLst/>
          </a:prstGeom>
          <a:gradFill rotWithShape="1">
            <a:gsLst>
              <a:gs pos="0">
                <a:srgbClr val="94A088">
                  <a:tint val="65000"/>
                  <a:shade val="92000"/>
                  <a:satMod val="130000"/>
                </a:srgbClr>
              </a:gs>
              <a:gs pos="45000">
                <a:srgbClr val="94A088">
                  <a:tint val="60000"/>
                  <a:shade val="99000"/>
                  <a:satMod val="120000"/>
                </a:srgbClr>
              </a:gs>
              <a:gs pos="100000">
                <a:srgbClr val="94A088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4A0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Работодатель</a:t>
            </a: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9C0B25C-29B8-47FC-A249-451566E9D803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 rot="5400000">
            <a:off x="5551299" y="1334693"/>
            <a:ext cx="607176" cy="482226"/>
          </a:xfrm>
          <a:prstGeom prst="bentConnector3">
            <a:avLst>
              <a:gd name="adj1" fmla="val 77780"/>
            </a:avLst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B1A5EAF-5AB5-4086-922E-7C2B911DD110}"/>
              </a:ext>
            </a:extLst>
          </p:cNvPr>
          <p:cNvCxnSpPr>
            <a:stCxn id="42" idx="2"/>
            <a:endCxn id="29" idx="1"/>
          </p:cNvCxnSpPr>
          <p:nvPr/>
        </p:nvCxnSpPr>
        <p:spPr>
          <a:xfrm rot="5400000">
            <a:off x="4086972" y="2935218"/>
            <a:ext cx="1973358" cy="1080247"/>
          </a:xfrm>
          <a:prstGeom prst="bentConnector4">
            <a:avLst>
              <a:gd name="adj1" fmla="val 6724"/>
              <a:gd name="adj2" fmla="val 121162"/>
            </a:avLst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6DFF2332-6AFB-42AF-8FDE-B6589F09F738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314548" y="3716365"/>
            <a:ext cx="213061" cy="0"/>
          </a:xfrm>
          <a:prstGeom prst="line">
            <a:avLst/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5BEBD2E3-7CE1-4EA1-AFDC-AB1F2CDF7A68}"/>
              </a:ext>
            </a:extLst>
          </p:cNvPr>
          <p:cNvCxnSpPr>
            <a:stCxn id="31" idx="1"/>
          </p:cNvCxnSpPr>
          <p:nvPr/>
        </p:nvCxnSpPr>
        <p:spPr>
          <a:xfrm flipH="1">
            <a:off x="4314548" y="3010684"/>
            <a:ext cx="213063" cy="0"/>
          </a:xfrm>
          <a:prstGeom prst="line">
            <a:avLst/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78F9A91-E304-4A0F-AD31-B9C6AD157C92}"/>
              </a:ext>
            </a:extLst>
          </p:cNvPr>
          <p:cNvSpPr/>
          <p:nvPr/>
        </p:nvSpPr>
        <p:spPr>
          <a:xfrm>
            <a:off x="8305425" y="2446807"/>
            <a:ext cx="2455362" cy="540305"/>
          </a:xfrm>
          <a:prstGeom prst="rect">
            <a:avLst/>
          </a:prstGeom>
          <a:gradFill rotWithShape="1">
            <a:gsLst>
              <a:gs pos="0">
                <a:srgbClr val="94A088">
                  <a:tint val="65000"/>
                  <a:shade val="92000"/>
                  <a:satMod val="130000"/>
                </a:srgbClr>
              </a:gs>
              <a:gs pos="45000">
                <a:srgbClr val="94A088">
                  <a:tint val="60000"/>
                  <a:shade val="99000"/>
                  <a:satMod val="120000"/>
                </a:srgbClr>
              </a:gs>
              <a:gs pos="100000">
                <a:srgbClr val="94A088">
                  <a:tint val="55000"/>
                  <a:satMod val="14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4A0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Рабочий</a:t>
            </a:r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D213E241-2AC9-4EFA-89AE-BE3A29DD4431}"/>
              </a:ext>
            </a:extLst>
          </p:cNvPr>
          <p:cNvCxnSpPr>
            <a:stCxn id="37" idx="2"/>
            <a:endCxn id="47" idx="3"/>
          </p:cNvCxnSpPr>
          <p:nvPr/>
        </p:nvCxnSpPr>
        <p:spPr>
          <a:xfrm rot="16200000" flipH="1">
            <a:off x="7706022" y="-337805"/>
            <a:ext cx="1444742" cy="4664787"/>
          </a:xfrm>
          <a:prstGeom prst="bentConnector4">
            <a:avLst>
              <a:gd name="adj1" fmla="val 11155"/>
              <a:gd name="adj2" fmla="val 104901"/>
            </a:avLst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EC28309E-EB1A-4F9C-A995-B67B14E38B10}"/>
              </a:ext>
            </a:extLst>
          </p:cNvPr>
          <p:cNvCxnSpPr>
            <a:stCxn id="47" idx="2"/>
            <a:endCxn id="33" idx="3"/>
          </p:cNvCxnSpPr>
          <p:nvPr/>
        </p:nvCxnSpPr>
        <p:spPr>
          <a:xfrm rot="16200000" flipH="1">
            <a:off x="9400624" y="3119593"/>
            <a:ext cx="1492644" cy="1227681"/>
          </a:xfrm>
          <a:prstGeom prst="bentConnector4">
            <a:avLst>
              <a:gd name="adj1" fmla="val 14026"/>
              <a:gd name="adj2" fmla="val 118620"/>
            </a:avLst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121940E-0994-4154-87BD-4D1C39300D0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760787" y="3666001"/>
            <a:ext cx="238646" cy="0"/>
          </a:xfrm>
          <a:prstGeom prst="line">
            <a:avLst/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081F5B82-A0CF-4CD6-AA22-9A31ED3C61EB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16200000" flipH="1">
            <a:off x="4794444" y="2573774"/>
            <a:ext cx="3902350" cy="1299238"/>
          </a:xfrm>
          <a:prstGeom prst="bentConnector3">
            <a:avLst>
              <a:gd name="adj1" fmla="val 6548"/>
            </a:avLst>
          </a:prstGeom>
          <a:noFill/>
          <a:ln w="12700" cap="flat" cmpd="sng" algn="ctr">
            <a:solidFill>
              <a:srgbClr val="E4831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2321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A5F42-C64C-4A3C-A230-EB80E982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E9ED57B-4470-4F63-BAB8-8EC1B3BDF6A5}"/>
              </a:ext>
            </a:extLst>
          </p:cNvPr>
          <p:cNvSpPr/>
          <p:nvPr/>
        </p:nvSpPr>
        <p:spPr>
          <a:xfrm>
            <a:off x="2101091" y="2411568"/>
            <a:ext cx="1961965" cy="754602"/>
          </a:xfrm>
          <a:prstGeom prst="rect">
            <a:avLst/>
          </a:prstGeom>
          <a:gradFill rotWithShape="1">
            <a:gsLst>
              <a:gs pos="0">
                <a:srgbClr val="94A088">
                  <a:shade val="85000"/>
                  <a:satMod val="130000"/>
                </a:srgbClr>
              </a:gs>
              <a:gs pos="34000">
                <a:srgbClr val="94A088">
                  <a:shade val="87000"/>
                  <a:satMod val="125000"/>
                </a:srgbClr>
              </a:gs>
              <a:gs pos="70000">
                <a:srgbClr val="94A088">
                  <a:tint val="100000"/>
                  <a:shade val="90000"/>
                  <a:satMod val="130000"/>
                </a:srgbClr>
              </a:gs>
              <a:gs pos="100000">
                <a:srgbClr val="94A088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4A088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Обработчики запросов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FFAF4F7-7FA7-401E-ABB5-EB25F1E6E6DD}"/>
              </a:ext>
            </a:extLst>
          </p:cNvPr>
          <p:cNvSpPr/>
          <p:nvPr/>
        </p:nvSpPr>
        <p:spPr>
          <a:xfrm>
            <a:off x="2101088" y="4462095"/>
            <a:ext cx="1961965" cy="754602"/>
          </a:xfrm>
          <a:prstGeom prst="rect">
            <a:avLst/>
          </a:prstGeom>
          <a:gradFill rotWithShape="1">
            <a:gsLst>
              <a:gs pos="0">
                <a:srgbClr val="94A088">
                  <a:shade val="85000"/>
                  <a:satMod val="130000"/>
                </a:srgbClr>
              </a:gs>
              <a:gs pos="34000">
                <a:srgbClr val="94A088">
                  <a:shade val="87000"/>
                  <a:satMod val="125000"/>
                </a:srgbClr>
              </a:gs>
              <a:gs pos="70000">
                <a:srgbClr val="94A088">
                  <a:tint val="100000"/>
                  <a:shade val="90000"/>
                  <a:satMod val="130000"/>
                </a:srgbClr>
              </a:gs>
              <a:gs pos="100000">
                <a:srgbClr val="94A088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4A088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Вспомогательные функции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5A821D-94CA-4267-89E9-FDC1EEDD70BB}"/>
              </a:ext>
            </a:extLst>
          </p:cNvPr>
          <p:cNvSpPr/>
          <p:nvPr/>
        </p:nvSpPr>
        <p:spPr>
          <a:xfrm>
            <a:off x="2101089" y="3342730"/>
            <a:ext cx="1961965" cy="583188"/>
          </a:xfrm>
          <a:prstGeom prst="rect">
            <a:avLst/>
          </a:prstGeom>
          <a:gradFill rotWithShape="1">
            <a:gsLst>
              <a:gs pos="0">
                <a:srgbClr val="94A088">
                  <a:shade val="85000"/>
                  <a:satMod val="130000"/>
                </a:srgbClr>
              </a:gs>
              <a:gs pos="34000">
                <a:srgbClr val="94A088">
                  <a:shade val="87000"/>
                  <a:satMod val="125000"/>
                </a:srgbClr>
              </a:gs>
              <a:gs pos="70000">
                <a:srgbClr val="94A088">
                  <a:tint val="100000"/>
                  <a:shade val="90000"/>
                  <a:satMod val="130000"/>
                </a:srgbClr>
              </a:gs>
              <a:gs pos="100000">
                <a:srgbClr val="94A088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4A088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Классы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3261728-1B8E-4294-8919-7F15EF1AD3A0}"/>
              </a:ext>
            </a:extLst>
          </p:cNvPr>
          <p:cNvSpPr/>
          <p:nvPr/>
        </p:nvSpPr>
        <p:spPr>
          <a:xfrm>
            <a:off x="5873209" y="2222175"/>
            <a:ext cx="2299317" cy="1127465"/>
          </a:xfrm>
          <a:prstGeom prst="rect">
            <a:avLst/>
          </a:prstGeom>
          <a:gradFill rotWithShape="1">
            <a:gsLst>
              <a:gs pos="0">
                <a:srgbClr val="C2BC80">
                  <a:shade val="85000"/>
                  <a:satMod val="130000"/>
                </a:srgbClr>
              </a:gs>
              <a:gs pos="34000">
                <a:srgbClr val="C2BC80">
                  <a:shade val="87000"/>
                  <a:satMod val="125000"/>
                </a:srgbClr>
              </a:gs>
              <a:gs pos="70000">
                <a:srgbClr val="C2BC80">
                  <a:tint val="100000"/>
                  <a:shade val="90000"/>
                  <a:satMod val="130000"/>
                </a:srgbClr>
              </a:gs>
              <a:gs pos="100000">
                <a:srgbClr val="C2BC80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C2BC80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Отправка сообщений в </a:t>
            </a: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Вконтакте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F5AC2B-D2F7-4CCE-AED0-A44FFF0A2FE4}"/>
              </a:ext>
            </a:extLst>
          </p:cNvPr>
          <p:cNvSpPr/>
          <p:nvPr/>
        </p:nvSpPr>
        <p:spPr>
          <a:xfrm>
            <a:off x="5622566" y="5321081"/>
            <a:ext cx="2093651" cy="1001698"/>
          </a:xfrm>
          <a:prstGeom prst="rect">
            <a:avLst/>
          </a:prstGeom>
          <a:gradFill rotWithShape="1">
            <a:gsLst>
              <a:gs pos="0">
                <a:srgbClr val="C2BC80">
                  <a:shade val="85000"/>
                  <a:satMod val="130000"/>
                </a:srgbClr>
              </a:gs>
              <a:gs pos="34000">
                <a:srgbClr val="C2BC80">
                  <a:shade val="87000"/>
                  <a:satMod val="125000"/>
                </a:srgbClr>
              </a:gs>
              <a:gs pos="70000">
                <a:srgbClr val="C2BC80">
                  <a:tint val="100000"/>
                  <a:shade val="90000"/>
                  <a:satMod val="130000"/>
                </a:srgbClr>
              </a:gs>
              <a:gs pos="100000">
                <a:srgbClr val="C2BC80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C2BC80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Работа с картой и координатами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A548AD-1D4E-49E6-8968-708CFE48056E}"/>
              </a:ext>
            </a:extLst>
          </p:cNvPr>
          <p:cNvSpPr/>
          <p:nvPr/>
        </p:nvSpPr>
        <p:spPr>
          <a:xfrm>
            <a:off x="8172526" y="4689312"/>
            <a:ext cx="1825842" cy="921657"/>
          </a:xfrm>
          <a:prstGeom prst="rect">
            <a:avLst/>
          </a:prstGeom>
          <a:gradFill rotWithShape="1">
            <a:gsLst>
              <a:gs pos="0">
                <a:srgbClr val="C2BC80">
                  <a:shade val="85000"/>
                  <a:satMod val="130000"/>
                </a:srgbClr>
              </a:gs>
              <a:gs pos="34000">
                <a:srgbClr val="C2BC80">
                  <a:shade val="87000"/>
                  <a:satMod val="125000"/>
                </a:srgbClr>
              </a:gs>
              <a:gs pos="70000">
                <a:srgbClr val="C2BC80">
                  <a:tint val="100000"/>
                  <a:shade val="90000"/>
                  <a:satMod val="130000"/>
                </a:srgbClr>
              </a:gs>
              <a:gs pos="100000">
                <a:srgbClr val="C2BC80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C2BC80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Сортировка данных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308A077-7D1E-49CE-9D7E-F21FA5430BE7}"/>
              </a:ext>
            </a:extLst>
          </p:cNvPr>
          <p:cNvSpPr/>
          <p:nvPr/>
        </p:nvSpPr>
        <p:spPr>
          <a:xfrm>
            <a:off x="8636537" y="3254450"/>
            <a:ext cx="1895383" cy="998739"/>
          </a:xfrm>
          <a:prstGeom prst="rect">
            <a:avLst/>
          </a:prstGeom>
          <a:gradFill rotWithShape="1">
            <a:gsLst>
              <a:gs pos="0">
                <a:srgbClr val="C2BC80">
                  <a:shade val="85000"/>
                  <a:satMod val="130000"/>
                </a:srgbClr>
              </a:gs>
              <a:gs pos="34000">
                <a:srgbClr val="C2BC80">
                  <a:shade val="87000"/>
                  <a:satMod val="125000"/>
                </a:srgbClr>
              </a:gs>
              <a:gs pos="70000">
                <a:srgbClr val="C2BC80">
                  <a:tint val="100000"/>
                  <a:shade val="90000"/>
                  <a:satMod val="130000"/>
                </a:srgbClr>
              </a:gs>
              <a:gs pos="100000">
                <a:srgbClr val="C2BC80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C2BC80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Подключение к базе данных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21297BC-66E5-43E1-96A7-22147A2F5C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3082072" y="3166170"/>
            <a:ext cx="2" cy="176560"/>
          </a:xfrm>
          <a:prstGeom prst="line">
            <a:avLst/>
          </a:prstGeom>
          <a:noFill/>
          <a:ln w="25400" cap="flat" cmpd="sng" algn="ctr">
            <a:solidFill>
              <a:srgbClr val="BD582C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7F9120B-E439-4A7A-A745-CEF0A90890E4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082071" y="3925918"/>
            <a:ext cx="1" cy="536177"/>
          </a:xfrm>
          <a:prstGeom prst="line">
            <a:avLst/>
          </a:prstGeom>
          <a:noFill/>
          <a:ln w="25400" cap="flat" cmpd="sng" algn="ctr">
            <a:solidFill>
              <a:srgbClr val="BD582C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A440BBC-4F55-4D3F-A42C-BF42EBA74DDD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4063053" y="2785908"/>
            <a:ext cx="1810156" cy="2053488"/>
          </a:xfrm>
          <a:prstGeom prst="line">
            <a:avLst/>
          </a:prstGeom>
          <a:noFill/>
          <a:ln w="25400" cap="flat" cmpd="sng" algn="ctr">
            <a:solidFill>
              <a:srgbClr val="E48312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87120A3-FCE2-45A5-9EC0-6E3FDEB1D69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4063053" y="3753820"/>
            <a:ext cx="4573484" cy="1085576"/>
          </a:xfrm>
          <a:prstGeom prst="line">
            <a:avLst/>
          </a:prstGeom>
          <a:noFill/>
          <a:ln w="25400" cap="flat" cmpd="sng" algn="ctr">
            <a:solidFill>
              <a:srgbClr val="E48312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E3FDE4D-0CE1-46EB-BA92-CFF70EB00676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4063053" y="4839396"/>
            <a:ext cx="4109473" cy="310745"/>
          </a:xfrm>
          <a:prstGeom prst="line">
            <a:avLst/>
          </a:prstGeom>
          <a:noFill/>
          <a:ln w="25400" cap="flat" cmpd="sng" algn="ctr">
            <a:solidFill>
              <a:srgbClr val="E48312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A143A76-BD9E-4876-8EB5-9949FF43D040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4063053" y="4839396"/>
            <a:ext cx="1559513" cy="982534"/>
          </a:xfrm>
          <a:prstGeom prst="line">
            <a:avLst/>
          </a:prstGeom>
          <a:noFill/>
          <a:ln w="25400" cap="flat" cmpd="sng" algn="ctr">
            <a:solidFill>
              <a:srgbClr val="E48312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4537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696F9CE-63E8-408C-9EE8-7DDF19A0BEE0}"/>
              </a:ext>
            </a:extLst>
          </p:cNvPr>
          <p:cNvGrpSpPr/>
          <p:nvPr/>
        </p:nvGrpSpPr>
        <p:grpSpPr>
          <a:xfrm>
            <a:off x="281376" y="670116"/>
            <a:ext cx="2111918" cy="4895414"/>
            <a:chOff x="231787" y="1048992"/>
            <a:chExt cx="2111918" cy="4895414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67AB9ECD-D9D0-4D2A-915D-0B114A97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615"/>
            <a:stretch/>
          </p:blipFill>
          <p:spPr>
            <a:xfrm>
              <a:off x="231787" y="1477752"/>
              <a:ext cx="2111918" cy="446665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612803-2CE0-437A-9AAF-9130D611B292}"/>
                </a:ext>
              </a:extLst>
            </p:cNvPr>
            <p:cNvSpPr txBox="1"/>
            <p:nvPr/>
          </p:nvSpPr>
          <p:spPr>
            <a:xfrm>
              <a:off x="453985" y="1048992"/>
              <a:ext cx="1667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ru-RU" sz="1600" dirty="0">
                  <a:solidFill>
                    <a:srgbClr val="000000"/>
                  </a:solidFill>
                  <a:latin typeface="Calibri Light" panose="020F0302020204030204"/>
                </a:rPr>
                <a:t>Базовый шаблон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DC1868A-41CB-4DEA-9334-92330CCDB99A}"/>
              </a:ext>
            </a:extLst>
          </p:cNvPr>
          <p:cNvGrpSpPr/>
          <p:nvPr/>
        </p:nvGrpSpPr>
        <p:grpSpPr>
          <a:xfrm>
            <a:off x="2967341" y="534720"/>
            <a:ext cx="2011241" cy="5030810"/>
            <a:chOff x="3309292" y="934215"/>
            <a:chExt cx="2011241" cy="503081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D50F00F1-8579-46BF-A611-E5560A50E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876"/>
            <a:stretch/>
          </p:blipFill>
          <p:spPr>
            <a:xfrm>
              <a:off x="3309292" y="1498371"/>
              <a:ext cx="2011241" cy="446665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6D2827-AAA6-4DED-8D72-662870D180D0}"/>
                </a:ext>
              </a:extLst>
            </p:cNvPr>
            <p:cNvSpPr txBox="1"/>
            <p:nvPr/>
          </p:nvSpPr>
          <p:spPr>
            <a:xfrm>
              <a:off x="3481151" y="934215"/>
              <a:ext cx="1667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ru-RU" sz="1600" dirty="0">
                  <a:solidFill>
                    <a:srgbClr val="000000"/>
                  </a:solidFill>
                  <a:latin typeface="Calibri Light" panose="020F0302020204030204"/>
                </a:rPr>
                <a:t>Расширяющий шаблон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7698808-3790-4A5F-8A7B-E97EADCFD495}"/>
              </a:ext>
            </a:extLst>
          </p:cNvPr>
          <p:cNvGrpSpPr/>
          <p:nvPr/>
        </p:nvGrpSpPr>
        <p:grpSpPr>
          <a:xfrm>
            <a:off x="5551101" y="514101"/>
            <a:ext cx="2419218" cy="5051429"/>
            <a:chOff x="5462325" y="913596"/>
            <a:chExt cx="2419218" cy="5051429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B32F9887-D332-4280-A21C-7D78240A7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45" r="40824"/>
            <a:stretch/>
          </p:blipFill>
          <p:spPr>
            <a:xfrm>
              <a:off x="5462325" y="1498371"/>
              <a:ext cx="2419218" cy="446665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96E8BE-16BB-47B8-BDE1-F0F342F322BE}"/>
                </a:ext>
              </a:extLst>
            </p:cNvPr>
            <p:cNvSpPr txBox="1"/>
            <p:nvPr/>
          </p:nvSpPr>
          <p:spPr>
            <a:xfrm>
              <a:off x="5579353" y="913596"/>
              <a:ext cx="2185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ru-RU" sz="1600" dirty="0">
                  <a:solidFill>
                    <a:srgbClr val="000000"/>
                  </a:solidFill>
                  <a:latin typeface="Calibri Light" panose="020F0302020204030204"/>
                </a:rPr>
                <a:t>Код работы функций, классов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90F0F8F-3E88-48F1-AAAF-C4BE291398ED}"/>
              </a:ext>
            </a:extLst>
          </p:cNvPr>
          <p:cNvGrpSpPr/>
          <p:nvPr/>
        </p:nvGrpSpPr>
        <p:grpSpPr>
          <a:xfrm>
            <a:off x="8831727" y="649497"/>
            <a:ext cx="3020068" cy="4916033"/>
            <a:chOff x="8430647" y="1048992"/>
            <a:chExt cx="3020068" cy="4916033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20D4FAF5-C92D-406F-92A4-75EC6B02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0647" y="1498370"/>
              <a:ext cx="3020068" cy="4466655"/>
            </a:xfrm>
            <a:prstGeom prst="rect">
              <a:avLst/>
            </a:prstGeom>
            <a:gradFill rotWithShape="1">
              <a:gsLst>
                <a:gs pos="0">
                  <a:srgbClr val="94A088">
                    <a:shade val="85000"/>
                    <a:satMod val="130000"/>
                  </a:srgbClr>
                </a:gs>
                <a:gs pos="34000">
                  <a:srgbClr val="94A088">
                    <a:shade val="87000"/>
                    <a:satMod val="125000"/>
                  </a:srgbClr>
                </a:gs>
                <a:gs pos="70000">
                  <a:srgbClr val="94A088">
                    <a:tint val="100000"/>
                    <a:shade val="90000"/>
                    <a:satMod val="130000"/>
                  </a:srgbClr>
                </a:gs>
                <a:gs pos="100000">
                  <a:srgbClr val="94A088">
                    <a:tint val="100000"/>
                    <a:shade val="100000"/>
                    <a:satMod val="110000"/>
                  </a:srgb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C2A29E-9BC2-4159-BDAE-C0A4822E23AF}"/>
                </a:ext>
              </a:extLst>
            </p:cNvPr>
            <p:cNvSpPr txBox="1"/>
            <p:nvPr/>
          </p:nvSpPr>
          <p:spPr>
            <a:xfrm>
              <a:off x="9106920" y="1048992"/>
              <a:ext cx="1667521" cy="338554"/>
            </a:xfrm>
            <a:prstGeom prst="rect">
              <a:avLst/>
            </a:prstGeom>
            <a:gradFill rotWithShape="1">
              <a:gsLst>
                <a:gs pos="0">
                  <a:srgbClr val="94A088">
                    <a:shade val="85000"/>
                    <a:satMod val="130000"/>
                  </a:srgbClr>
                </a:gs>
                <a:gs pos="34000">
                  <a:srgbClr val="94A088">
                    <a:shade val="87000"/>
                    <a:satMod val="125000"/>
                  </a:srgbClr>
                </a:gs>
                <a:gs pos="70000">
                  <a:srgbClr val="94A088">
                    <a:tint val="100000"/>
                    <a:shade val="90000"/>
                    <a:satMod val="130000"/>
                  </a:srgbClr>
                </a:gs>
                <a:gs pos="100000">
                  <a:srgbClr val="94A088">
                    <a:tint val="100000"/>
                    <a:shade val="100000"/>
                    <a:satMod val="110000"/>
                  </a:srgb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Магия</a:t>
              </a:r>
            </a:p>
          </p:txBody>
        </p:sp>
      </p:grpSp>
      <p:sp>
        <p:nvSpPr>
          <p:cNvPr id="31" name="Знак ''плюс'' 30">
            <a:extLst>
              <a:ext uri="{FF2B5EF4-FFF2-40B4-BE49-F238E27FC236}">
                <a16:creationId xmlns:a16="http://schemas.microsoft.com/office/drawing/2014/main" id="{794738C6-32E7-40BE-B014-C4BA9C7B74FA}"/>
              </a:ext>
            </a:extLst>
          </p:cNvPr>
          <p:cNvSpPr/>
          <p:nvPr/>
        </p:nvSpPr>
        <p:spPr>
          <a:xfrm>
            <a:off x="5018134" y="2802311"/>
            <a:ext cx="532967" cy="532967"/>
          </a:xfrm>
          <a:prstGeom prst="mathPlus">
            <a:avLst/>
          </a:prstGeom>
          <a:gradFill rotWithShape="1">
            <a:gsLst>
              <a:gs pos="0">
                <a:srgbClr val="9B8357">
                  <a:shade val="85000"/>
                  <a:satMod val="130000"/>
                </a:srgbClr>
              </a:gs>
              <a:gs pos="34000">
                <a:srgbClr val="9B8357">
                  <a:shade val="87000"/>
                  <a:satMod val="125000"/>
                </a:srgbClr>
              </a:gs>
              <a:gs pos="70000">
                <a:srgbClr val="9B8357">
                  <a:tint val="100000"/>
                  <a:shade val="90000"/>
                  <a:satMod val="130000"/>
                </a:srgbClr>
              </a:gs>
              <a:gs pos="100000">
                <a:srgbClr val="9B8357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B8357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 w="22225">
                <a:solidFill>
                  <a:srgbClr val="BD582C"/>
                </a:solidFill>
                <a:prstDash val="solid"/>
              </a:ln>
              <a:solidFill>
                <a:srgbClr val="BD582C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Равно 31">
            <a:extLst>
              <a:ext uri="{FF2B5EF4-FFF2-40B4-BE49-F238E27FC236}">
                <a16:creationId xmlns:a16="http://schemas.microsoft.com/office/drawing/2014/main" id="{35AF9C00-B41F-44CD-8713-98A1B8496A02}"/>
              </a:ext>
            </a:extLst>
          </p:cNvPr>
          <p:cNvSpPr/>
          <p:nvPr/>
        </p:nvSpPr>
        <p:spPr>
          <a:xfrm>
            <a:off x="8134539" y="2802311"/>
            <a:ext cx="532967" cy="532967"/>
          </a:xfrm>
          <a:prstGeom prst="mathEqual">
            <a:avLst/>
          </a:prstGeom>
          <a:gradFill rotWithShape="1">
            <a:gsLst>
              <a:gs pos="0">
                <a:srgbClr val="BD582C">
                  <a:shade val="85000"/>
                  <a:satMod val="130000"/>
                </a:srgbClr>
              </a:gs>
              <a:gs pos="34000">
                <a:srgbClr val="BD582C">
                  <a:shade val="87000"/>
                  <a:satMod val="125000"/>
                </a:srgbClr>
              </a:gs>
              <a:gs pos="70000">
                <a:srgbClr val="BD582C">
                  <a:tint val="100000"/>
                  <a:shade val="90000"/>
                  <a:satMod val="130000"/>
                </a:srgbClr>
              </a:gs>
              <a:gs pos="100000">
                <a:srgbClr val="BD582C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BD582C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A3541E2-5D91-49B1-A3D9-96C4C52F0B7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308194" y="827108"/>
            <a:ext cx="831006" cy="4224286"/>
          </a:xfrm>
          <a:prstGeom prst="straightConnector1">
            <a:avLst/>
          </a:prstGeom>
          <a:noFill/>
          <a:ln w="25400" cap="flat" cmpd="sng" algn="ctr">
            <a:solidFill>
              <a:srgbClr val="BD582C"/>
            </a:solidFill>
            <a:prstDash val="solid"/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34" name="Знак ''плюс'' 33">
            <a:extLst>
              <a:ext uri="{FF2B5EF4-FFF2-40B4-BE49-F238E27FC236}">
                <a16:creationId xmlns:a16="http://schemas.microsoft.com/office/drawing/2014/main" id="{617C917C-E579-4493-A17F-BFAB4EF8A815}"/>
              </a:ext>
            </a:extLst>
          </p:cNvPr>
          <p:cNvSpPr/>
          <p:nvPr/>
        </p:nvSpPr>
        <p:spPr>
          <a:xfrm>
            <a:off x="2424012" y="2802311"/>
            <a:ext cx="532967" cy="532967"/>
          </a:xfrm>
          <a:prstGeom prst="mathPlus">
            <a:avLst/>
          </a:prstGeom>
          <a:gradFill rotWithShape="1">
            <a:gsLst>
              <a:gs pos="0">
                <a:srgbClr val="9B8357">
                  <a:shade val="85000"/>
                  <a:satMod val="130000"/>
                </a:srgbClr>
              </a:gs>
              <a:gs pos="34000">
                <a:srgbClr val="9B8357">
                  <a:shade val="87000"/>
                  <a:satMod val="125000"/>
                </a:srgbClr>
              </a:gs>
              <a:gs pos="70000">
                <a:srgbClr val="9B8357">
                  <a:tint val="100000"/>
                  <a:shade val="90000"/>
                  <a:satMod val="130000"/>
                </a:srgbClr>
              </a:gs>
              <a:gs pos="100000">
                <a:srgbClr val="9B8357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9B8357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none" spc="0" normalizeH="0" baseline="0" noProof="0">
              <a:ln w="22225">
                <a:solidFill>
                  <a:srgbClr val="BD582C"/>
                </a:solidFill>
                <a:prstDash val="solid"/>
              </a:ln>
              <a:solidFill>
                <a:srgbClr val="BD582C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26D56AC-F08D-4727-9081-D1AF3A15C3A1}"/>
              </a:ext>
            </a:extLst>
          </p:cNvPr>
          <p:cNvCxnSpPr>
            <a:endCxn id="24" idx="3"/>
          </p:cNvCxnSpPr>
          <p:nvPr/>
        </p:nvCxnSpPr>
        <p:spPr>
          <a:xfrm flipH="1" flipV="1">
            <a:off x="4806721" y="827108"/>
            <a:ext cx="2162249" cy="4570515"/>
          </a:xfrm>
          <a:prstGeom prst="straightConnector1">
            <a:avLst/>
          </a:prstGeom>
          <a:noFill/>
          <a:ln w="25400" cap="flat" cmpd="sng" algn="ctr">
            <a:solidFill>
              <a:srgbClr val="BD582C"/>
            </a:solidFill>
            <a:prstDash val="solid"/>
            <a:tailEnd type="triangle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250866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364124"/>
      </a:dk2>
      <a:lt2>
        <a:srgbClr val="ECEDF0"/>
      </a:lt2>
      <a:accent1>
        <a:srgbClr val="AFA145"/>
      </a:accent1>
      <a:accent2>
        <a:srgbClr val="8CAD39"/>
      </a:accent2>
      <a:accent3>
        <a:srgbClr val="67B346"/>
      </a:accent3>
      <a:accent4>
        <a:srgbClr val="3BB149"/>
      </a:accent4>
      <a:accent5>
        <a:srgbClr val="46B381"/>
      </a:accent5>
      <a:accent6>
        <a:srgbClr val="3BB1AB"/>
      </a:accent6>
      <a:hlink>
        <a:srgbClr val="7581D1"/>
      </a:hlink>
      <a:folHlink>
        <a:srgbClr val="878787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302</Words>
  <Application>Microsoft Office PowerPoint</Application>
  <PresentationFormat>Широкоэкранный</PresentationFormat>
  <Paragraphs>66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SketchyVTI</vt:lpstr>
      <vt:lpstr>Сайт, где встречаются спрос и предложение</vt:lpstr>
      <vt:lpstr>Введение</vt:lpstr>
      <vt:lpstr>Введение</vt:lpstr>
      <vt:lpstr>Цель – создать сайт для поиска быстрой работы (предоставления услуг).</vt:lpstr>
      <vt:lpstr>Страницы</vt:lpstr>
      <vt:lpstr>Презентация PowerPoint</vt:lpstr>
      <vt:lpstr>Презентация PowerPoint</vt:lpstr>
      <vt:lpstr>Структура</vt:lpstr>
      <vt:lpstr>Презентация PowerPoint</vt:lpstr>
      <vt:lpstr>Картинки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поиска быстрой работы</dc:title>
  <dc:creator>Цемкало Алёна</dc:creator>
  <cp:lastModifiedBy>Цемкало Алёна</cp:lastModifiedBy>
  <cp:revision>11</cp:revision>
  <dcterms:created xsi:type="dcterms:W3CDTF">2020-04-24T12:37:13Z</dcterms:created>
  <dcterms:modified xsi:type="dcterms:W3CDTF">2020-04-24T15:05:25Z</dcterms:modified>
</cp:coreProperties>
</file>