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38" r:id="rId3"/>
    <p:sldId id="339" r:id="rId4"/>
    <p:sldId id="301" r:id="rId5"/>
    <p:sldId id="292" r:id="rId6"/>
    <p:sldId id="293" r:id="rId7"/>
    <p:sldId id="291" r:id="rId8"/>
    <p:sldId id="314" r:id="rId9"/>
    <p:sldId id="318" r:id="rId10"/>
    <p:sldId id="319" r:id="rId11"/>
    <p:sldId id="320" r:id="rId12"/>
    <p:sldId id="325" r:id="rId13"/>
    <p:sldId id="323" r:id="rId14"/>
    <p:sldId id="258" r:id="rId15"/>
    <p:sldId id="263" r:id="rId16"/>
    <p:sldId id="266" r:id="rId17"/>
    <p:sldId id="267" r:id="rId18"/>
    <p:sldId id="264" r:id="rId19"/>
    <p:sldId id="265" r:id="rId20"/>
    <p:sldId id="333" r:id="rId21"/>
    <p:sldId id="334" r:id="rId22"/>
    <p:sldId id="336" r:id="rId23"/>
    <p:sldId id="335" r:id="rId24"/>
    <p:sldId id="340" r:id="rId25"/>
    <p:sldId id="332" r:id="rId26"/>
    <p:sldId id="342" r:id="rId27"/>
    <p:sldId id="343" r:id="rId28"/>
    <p:sldId id="341" r:id="rId29"/>
    <p:sldId id="26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B864FC-382E-4F5B-B7D9-E569FFE15CBA}" v="14" dt="2025-04-22T00:56:30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tsuro Senga" clId="Web-{B4A5AF75-1648-4E67-A560-D4C599722BA5}"/>
    <pc:docChg chg="modSld">
      <pc:chgData name="Tatsuro Senga" userId="" providerId="" clId="Web-{B4A5AF75-1648-4E67-A560-D4C599722BA5}" dt="2024-02-28T05:24:36.752" v="0" actId="1076"/>
      <pc:docMkLst>
        <pc:docMk/>
      </pc:docMkLst>
      <pc:sldChg chg="modSp">
        <pc:chgData name="Tatsuro Senga" userId="" providerId="" clId="Web-{B4A5AF75-1648-4E67-A560-D4C599722BA5}" dt="2024-02-28T05:24:36.752" v="0" actId="1076"/>
        <pc:sldMkLst>
          <pc:docMk/>
          <pc:sldMk cId="41050875" sldId="336"/>
        </pc:sldMkLst>
        <pc:spChg chg="mod">
          <ac:chgData name="Tatsuro Senga" userId="" providerId="" clId="Web-{B4A5AF75-1648-4E67-A560-D4C599722BA5}" dt="2024-02-28T05:24:36.752" v="0" actId="1076"/>
          <ac:spMkLst>
            <pc:docMk/>
            <pc:sldMk cId="41050875" sldId="336"/>
            <ac:spMk id="2" creationId="{85F36C52-9FEB-5C62-148F-62A936745579}"/>
          </ac:spMkLst>
        </pc:spChg>
      </pc:sldChg>
    </pc:docChg>
  </pc:docChgLst>
  <pc:docChgLst>
    <pc:chgData name="Tatsuro Senga" userId="C8Z5h6d3COii+q8hQqXiWFDolqCUbZHZY3oMIYBYEX8=" providerId="None" clId="Web-{8EB864FC-382E-4F5B-B7D9-E569FFE15CBA}"/>
    <pc:docChg chg="modSld">
      <pc:chgData name="Tatsuro Senga" userId="C8Z5h6d3COii+q8hQqXiWFDolqCUbZHZY3oMIYBYEX8=" providerId="None" clId="Web-{8EB864FC-382E-4F5B-B7D9-E569FFE15CBA}" dt="2025-04-22T00:56:30.257" v="13" actId="20577"/>
      <pc:docMkLst>
        <pc:docMk/>
      </pc:docMkLst>
      <pc:sldChg chg="modSp">
        <pc:chgData name="Tatsuro Senga" userId="C8Z5h6d3COii+q8hQqXiWFDolqCUbZHZY3oMIYBYEX8=" providerId="None" clId="Web-{8EB864FC-382E-4F5B-B7D9-E569FFE15CBA}" dt="2025-04-22T00:56:10.632" v="8" actId="14100"/>
        <pc:sldMkLst>
          <pc:docMk/>
          <pc:sldMk cId="3345228281" sldId="335"/>
        </pc:sldMkLst>
        <pc:picChg chg="mod">
          <ac:chgData name="Tatsuro Senga" userId="C8Z5h6d3COii+q8hQqXiWFDolqCUbZHZY3oMIYBYEX8=" providerId="None" clId="Web-{8EB864FC-382E-4F5B-B7D9-E569FFE15CBA}" dt="2025-04-22T00:56:10.632" v="8" actId="14100"/>
          <ac:picMkLst>
            <pc:docMk/>
            <pc:sldMk cId="3345228281" sldId="335"/>
            <ac:picMk id="6" creationId="{6A42A70D-4138-E07F-D2A0-4E90DD5FFD30}"/>
          </ac:picMkLst>
        </pc:picChg>
      </pc:sldChg>
      <pc:sldChg chg="modSp">
        <pc:chgData name="Tatsuro Senga" userId="C8Z5h6d3COii+q8hQqXiWFDolqCUbZHZY3oMIYBYEX8=" providerId="None" clId="Web-{8EB864FC-382E-4F5B-B7D9-E569FFE15CBA}" dt="2025-04-22T00:54:33.956" v="6" actId="20577"/>
        <pc:sldMkLst>
          <pc:docMk/>
          <pc:sldMk cId="37681810" sldId="339"/>
        </pc:sldMkLst>
        <pc:spChg chg="mod">
          <ac:chgData name="Tatsuro Senga" userId="C8Z5h6d3COii+q8hQqXiWFDolqCUbZHZY3oMIYBYEX8=" providerId="None" clId="Web-{8EB864FC-382E-4F5B-B7D9-E569FFE15CBA}" dt="2025-04-22T00:54:33.956" v="6" actId="20577"/>
          <ac:spMkLst>
            <pc:docMk/>
            <pc:sldMk cId="37681810" sldId="339"/>
            <ac:spMk id="3" creationId="{FF056AE1-BB39-A17D-D21B-CB5F25859DBF}"/>
          </ac:spMkLst>
        </pc:spChg>
      </pc:sldChg>
      <pc:sldChg chg="modSp">
        <pc:chgData name="Tatsuro Senga" userId="C8Z5h6d3COii+q8hQqXiWFDolqCUbZHZY3oMIYBYEX8=" providerId="None" clId="Web-{8EB864FC-382E-4F5B-B7D9-E569FFE15CBA}" dt="2025-04-22T00:56:30.257" v="13" actId="20577"/>
        <pc:sldMkLst>
          <pc:docMk/>
          <pc:sldMk cId="1345094514" sldId="341"/>
        </pc:sldMkLst>
        <pc:spChg chg="mod">
          <ac:chgData name="Tatsuro Senga" userId="C8Z5h6d3COii+q8hQqXiWFDolqCUbZHZY3oMIYBYEX8=" providerId="None" clId="Web-{8EB864FC-382E-4F5B-B7D9-E569FFE15CBA}" dt="2025-04-22T00:56:30.257" v="13" actId="20577"/>
          <ac:spMkLst>
            <pc:docMk/>
            <pc:sldMk cId="1345094514" sldId="341"/>
            <ac:spMk id="3" creationId="{ED16300E-DAC3-B98C-14F3-3FE0BBD14B0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tsuro\Dropbox%20(QMUL-SEF)\Teaching\Autumn2020\hiyoshi_macro\slides\data\gaku-jk202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tsuro\Dropbox%20(QMUL-SEF)\Teaching\Autumn2020\hiyoshi_macro\slides\data\gaku-jk202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Stata!$D$1</c:f>
              <c:strCache>
                <c:ptCount val="1"/>
                <c:pt idx="0">
                  <c:v>PrivateConsumption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Stata!$D$109</c:f>
              <c:numCache>
                <c:formatCode>#,##0.00</c:formatCode>
                <c:ptCount val="1"/>
                <c:pt idx="0">
                  <c:v>268662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0A-4BB8-B625-3DD06F07A7DE}"/>
            </c:ext>
          </c:extLst>
        </c:ser>
        <c:ser>
          <c:idx val="1"/>
          <c:order val="1"/>
          <c:tx>
            <c:strRef>
              <c:f>Stata!$G$1</c:f>
              <c:strCache>
                <c:ptCount val="1"/>
                <c:pt idx="0">
                  <c:v>PrivateResidentialInvestment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Stata!$G$109</c:f>
              <c:numCache>
                <c:formatCode>#,##0.00</c:formatCode>
                <c:ptCount val="1"/>
                <c:pt idx="0">
                  <c:v>14568.9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0A-4BB8-B625-3DD06F07A7DE}"/>
            </c:ext>
          </c:extLst>
        </c:ser>
        <c:ser>
          <c:idx val="2"/>
          <c:order val="2"/>
          <c:tx>
            <c:strRef>
              <c:f>Stata!$H$1</c:f>
              <c:strCache>
                <c:ptCount val="1"/>
                <c:pt idx="0">
                  <c:v>Private Non-Resi.Investment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Stata!$H$109</c:f>
              <c:numCache>
                <c:formatCode>#,##0.00</c:formatCode>
                <c:ptCount val="1"/>
                <c:pt idx="0">
                  <c:v>80647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0A-4BB8-B625-3DD06F07A7DE}"/>
            </c:ext>
          </c:extLst>
        </c:ser>
        <c:ser>
          <c:idx val="3"/>
          <c:order val="3"/>
          <c:tx>
            <c:strRef>
              <c:f>Stata!$I$1</c:f>
              <c:strCache>
                <c:ptCount val="1"/>
                <c:pt idx="0">
                  <c:v>Changein PrivateInventories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Stata!$I$109</c:f>
              <c:numCache>
                <c:formatCode>#,##0.00</c:formatCode>
                <c:ptCount val="1"/>
                <c:pt idx="0">
                  <c:v>2114.1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50A-4BB8-B625-3DD06F07A7DE}"/>
            </c:ext>
          </c:extLst>
        </c:ser>
        <c:ser>
          <c:idx val="4"/>
          <c:order val="4"/>
          <c:tx>
            <c:strRef>
              <c:f>Stata!$J$1</c:f>
              <c:strCache>
                <c:ptCount val="1"/>
                <c:pt idx="0">
                  <c:v>GovernmentConsumption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Stata!$J$109</c:f>
              <c:numCache>
                <c:formatCode>#,##0.00</c:formatCode>
                <c:ptCount val="1"/>
                <c:pt idx="0">
                  <c:v>109609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0A-4BB8-B625-3DD06F07A7DE}"/>
            </c:ext>
          </c:extLst>
        </c:ser>
        <c:ser>
          <c:idx val="5"/>
          <c:order val="5"/>
          <c:tx>
            <c:strRef>
              <c:f>Stata!$K$1</c:f>
              <c:strCache>
                <c:ptCount val="1"/>
                <c:pt idx="0">
                  <c:v>PublicInvestment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Stata!$K$109</c:f>
              <c:numCache>
                <c:formatCode>#,##0.00</c:formatCode>
                <c:ptCount val="1"/>
                <c:pt idx="0">
                  <c:v>27337.5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50A-4BB8-B625-3DD06F07A7DE}"/>
            </c:ext>
          </c:extLst>
        </c:ser>
        <c:ser>
          <c:idx val="6"/>
          <c:order val="6"/>
          <c:tx>
            <c:strRef>
              <c:f>Stata!$N$1</c:f>
              <c:strCache>
                <c:ptCount val="1"/>
                <c:pt idx="0">
                  <c:v>Exports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Stata!$N$109</c:f>
              <c:numCache>
                <c:formatCode>#,##0.00</c:formatCode>
                <c:ptCount val="1"/>
                <c:pt idx="0">
                  <c:v>70836.2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50A-4BB8-B625-3DD06F07A7DE}"/>
            </c:ext>
          </c:extLst>
        </c:ser>
        <c:ser>
          <c:idx val="7"/>
          <c:order val="7"/>
          <c:tx>
            <c:strRef>
              <c:f>Stata!$O$1</c:f>
              <c:strCache>
                <c:ptCount val="1"/>
                <c:pt idx="0">
                  <c:v>Imports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Stata!$O$109</c:f>
              <c:numCache>
                <c:formatCode>#,##0.00</c:formatCode>
                <c:ptCount val="1"/>
                <c:pt idx="0">
                  <c:v>-89222.1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50A-4BB8-B625-3DD06F07A7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0603696"/>
        <c:axId val="2020604240"/>
      </c:barChart>
      <c:catAx>
        <c:axId val="20206036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20604240"/>
        <c:crosses val="autoZero"/>
        <c:auto val="1"/>
        <c:lblAlgn val="ctr"/>
        <c:lblOffset val="100"/>
        <c:noMultiLvlLbl val="0"/>
      </c:catAx>
      <c:valAx>
        <c:axId val="202060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20603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Stata!$D$1</c:f>
              <c:strCache>
                <c:ptCount val="1"/>
                <c:pt idx="0">
                  <c:v>PrivateConsumption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Stata!$D$110</c:f>
              <c:numCache>
                <c:formatCode>0%</c:formatCode>
                <c:ptCount val="1"/>
                <c:pt idx="0">
                  <c:v>0.55412758658668937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71-476A-8E9B-27D1BACC0DE6}"/>
            </c:ext>
          </c:extLst>
        </c:ser>
        <c:ser>
          <c:idx val="1"/>
          <c:order val="1"/>
          <c:tx>
            <c:strRef>
              <c:f>Stata!$G$1</c:f>
              <c:strCache>
                <c:ptCount val="1"/>
                <c:pt idx="0">
                  <c:v>PrivateResidentialInvestment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Stata!$G$110</c:f>
              <c:numCache>
                <c:formatCode>0%</c:formatCode>
                <c:ptCount val="1"/>
                <c:pt idx="0">
                  <c:v>3.0049018455244207E-2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71-476A-8E9B-27D1BACC0DE6}"/>
            </c:ext>
          </c:extLst>
        </c:ser>
        <c:ser>
          <c:idx val="2"/>
          <c:order val="2"/>
          <c:tx>
            <c:strRef>
              <c:f>Stata!$H$1</c:f>
              <c:strCache>
                <c:ptCount val="1"/>
                <c:pt idx="0">
                  <c:v>Private Non-Resi.Investment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Stata!$H$110</c:f>
              <c:numCache>
                <c:formatCode>0%</c:formatCode>
                <c:ptCount val="1"/>
                <c:pt idx="0">
                  <c:v>0.16633810317594874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71-476A-8E9B-27D1BACC0DE6}"/>
            </c:ext>
          </c:extLst>
        </c:ser>
        <c:ser>
          <c:idx val="3"/>
          <c:order val="3"/>
          <c:tx>
            <c:strRef>
              <c:f>Stata!$I$1</c:f>
              <c:strCache>
                <c:ptCount val="1"/>
                <c:pt idx="0">
                  <c:v>Changein PrivateInventories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Stata!$I$110</c:f>
              <c:numCache>
                <c:formatCode>0%</c:formatCode>
                <c:ptCount val="1"/>
                <c:pt idx="0">
                  <c:v>4.3604273429175694E-3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D71-476A-8E9B-27D1BACC0DE6}"/>
            </c:ext>
          </c:extLst>
        </c:ser>
        <c:ser>
          <c:idx val="4"/>
          <c:order val="4"/>
          <c:tx>
            <c:strRef>
              <c:f>Stata!$J$1</c:f>
              <c:strCache>
                <c:ptCount val="1"/>
                <c:pt idx="0">
                  <c:v>GovernmentConsumption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Stata!$J$110</c:f>
              <c:numCache>
                <c:formatCode>0%</c:formatCode>
                <c:ptCount val="1"/>
                <c:pt idx="0">
                  <c:v>0.22607354459573903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D71-476A-8E9B-27D1BACC0DE6}"/>
            </c:ext>
          </c:extLst>
        </c:ser>
        <c:ser>
          <c:idx val="5"/>
          <c:order val="5"/>
          <c:tx>
            <c:strRef>
              <c:f>Stata!$K$1</c:f>
              <c:strCache>
                <c:ptCount val="1"/>
                <c:pt idx="0">
                  <c:v>PublicInvestment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Stata!$K$110</c:f>
              <c:numCache>
                <c:formatCode>0%</c:formatCode>
                <c:ptCount val="1"/>
                <c:pt idx="0">
                  <c:v>5.6384836330830641E-2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D71-476A-8E9B-27D1BACC0DE6}"/>
            </c:ext>
          </c:extLst>
        </c:ser>
        <c:ser>
          <c:idx val="6"/>
          <c:order val="6"/>
          <c:tx>
            <c:strRef>
              <c:f>Stata!$N$1</c:f>
              <c:strCache>
                <c:ptCount val="1"/>
                <c:pt idx="0">
                  <c:v>Exports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Stata!$N$110</c:f>
              <c:numCache>
                <c:formatCode>0%</c:formatCode>
                <c:ptCount val="1"/>
                <c:pt idx="0">
                  <c:v>0.14610288224226742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D71-476A-8E9B-27D1BACC0DE6}"/>
            </c:ext>
          </c:extLst>
        </c:ser>
        <c:ser>
          <c:idx val="7"/>
          <c:order val="7"/>
          <c:tx>
            <c:strRef>
              <c:f>Stata!$O$1</c:f>
              <c:strCache>
                <c:ptCount val="1"/>
                <c:pt idx="0">
                  <c:v>Imports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Stata!$O$110</c:f>
              <c:numCache>
                <c:formatCode>0%</c:formatCode>
                <c:ptCount val="1"/>
                <c:pt idx="0">
                  <c:v>-0.18402463669293115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D71-476A-8E9B-27D1BACC0D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0608048"/>
        <c:axId val="2020608592"/>
      </c:barChart>
      <c:catAx>
        <c:axId val="20206080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20608592"/>
        <c:crosses val="autoZero"/>
        <c:auto val="1"/>
        <c:lblAlgn val="ctr"/>
        <c:lblOffset val="100"/>
        <c:noMultiLvlLbl val="0"/>
      </c:catAx>
      <c:valAx>
        <c:axId val="202060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2060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37B8C-5588-4832-86E6-94B3EDC55C9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8EBA5-83A6-496F-84BD-B8A7DFC61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0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ae8291592_0_1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8ae8291592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https://data.worldbank.org/indicator/NY.GDP.MKTP.KD?contextual=default&amp;locations=JP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91D7A-AD97-46BB-95F8-7B99C52E56F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57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ae8291592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ae8291592_0_2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ae8291592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ae8291592_0_2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290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ae8291592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ae8291592_0_2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76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ae8291592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ae8291592_0_2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955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ae8291592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ae8291592_0_2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106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ae8291592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ae8291592_0_2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515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ae829159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ae8291592_0_1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B81F-19A6-4582-9EA5-FA6DE916B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B350D-F640-D6FF-BFAE-3F0542B1F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1B34E-0F1A-0EF1-8895-8142FF15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4AF1-8287-4938-A777-9F48D32B9DB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D4240-4DD7-BEE2-AAAE-2EBE8B97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6C08D-F9C1-C346-598D-E3D5AD5F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8D44-235D-429A-A79E-8FE55270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6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281E-EDB7-A6C7-CCA2-9CD149E2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5258C-57D9-D3EC-4E88-386E5031F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B393B-891C-44F3-09B4-92C5CE44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4AF1-8287-4938-A777-9F48D32B9DB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DE818-C187-C510-8C85-90FE5BAB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4F527-D135-98CC-5415-90B7A8E7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8D44-235D-429A-A79E-8FE55270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5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407AE-10B6-D2A1-73D2-78CF4C5FA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E0B9D-0421-1CDD-6395-89A89F716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2C5F6-0321-0156-2CA2-545B2705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4AF1-8287-4938-A777-9F48D32B9DB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FB35A-9C12-CE3D-C175-8A1B694E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2C0E-BFE1-B191-3F59-6FDE7335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8D44-235D-429A-A79E-8FE55270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0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Custom Layout">
  <p:cSld name="19_Custom Layout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866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en Mary intro slide BLUE">
  <p:cSld name="Queen Mary intro slide BLU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/>
          <p:nvPr/>
        </p:nvSpPr>
        <p:spPr>
          <a:xfrm>
            <a:off x="0" y="-7403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CAADE"/>
              </a:buClr>
              <a:buSzPts val="3000"/>
              <a:buFont typeface="Oswald"/>
              <a:buNone/>
            </a:pPr>
            <a:endParaRPr sz="2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" name="Google Shape;13;p4"/>
          <p:cNvSpPr txBox="1">
            <a:spLocks noGrp="1"/>
          </p:cNvSpPr>
          <p:nvPr>
            <p:ph type="body" idx="1"/>
          </p:nvPr>
        </p:nvSpPr>
        <p:spPr>
          <a:xfrm>
            <a:off x="1323975" y="3338513"/>
            <a:ext cx="70326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noAutofit/>
          </a:bodyPr>
          <a:lstStyle>
            <a:lvl1pPr marL="304815" marR="0" lvl="0" indent="-15240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  <a:defRPr sz="5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630" marR="0" lvl="1" indent="-15240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46" marR="0" lvl="2" indent="-15240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9261" marR="0" lvl="3" indent="-26671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4076" marR="0" lvl="4" indent="-26671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891" marR="0" lvl="5" indent="-26671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707" marR="0" lvl="6" indent="-26671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8522" marR="0" lvl="7" indent="-26671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337" marR="0" lvl="8" indent="-26671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body" idx="2"/>
          </p:nvPr>
        </p:nvSpPr>
        <p:spPr>
          <a:xfrm>
            <a:off x="1349375" y="4229100"/>
            <a:ext cx="6359600" cy="8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noAutofit/>
          </a:bodyPr>
          <a:lstStyle>
            <a:lvl1pPr marL="304815" marR="0" lvl="0" indent="-15240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09630" marR="0" lvl="1" indent="-15240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46" marR="0" lvl="2" indent="-27941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19261" marR="0" lvl="3" indent="-26671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24076" marR="0" lvl="4" indent="-26671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28891" marR="0" lvl="5" indent="-26671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133707" marR="0" lvl="6" indent="-26671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38522" marR="0" lvl="7" indent="-26671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337" marR="0" lvl="8" indent="-26671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" name="Picture 2" descr="シンボルマーク：[慶應義塾]">
            <a:extLst>
              <a:ext uri="{FF2B5EF4-FFF2-40B4-BE49-F238E27FC236}">
                <a16:creationId xmlns:a16="http://schemas.microsoft.com/office/drawing/2014/main" id="{38E17E46-782B-4E0A-BAC7-C52E672342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27" y="880456"/>
            <a:ext cx="23368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024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en Mary endslide">
  <p:cSld name="Queen Mary end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CAADE"/>
              </a:buClr>
              <a:buSzPts val="3000"/>
              <a:buFont typeface="Oswald"/>
              <a:buNone/>
            </a:pPr>
            <a:endParaRPr sz="2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BEB966-16A9-463E-A9DA-30F573DA9D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1797050"/>
            <a:ext cx="8255000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68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3B90-35C6-C96E-1F0F-E5AABE77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3C37-F222-9DD6-CC8A-6A301F268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3925B-23FE-E932-B99C-B1F09438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4AF1-8287-4938-A777-9F48D32B9DB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C9463-5925-AE98-C10B-1EBF7E90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7F74E-924B-8F8E-AA78-46ABD84D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8D44-235D-429A-A79E-8FE55270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0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B796-DD37-F0E3-89B1-544D6000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643E0-3430-C3DB-351A-D0168F5D4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46F62-13EA-9A14-09CC-EC986028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4AF1-8287-4938-A777-9F48D32B9DB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14966-08BA-A7D2-195B-B1310FB5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286D5-31D3-B05B-8752-5F8E5B54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8D44-235D-429A-A79E-8FE55270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5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7F59-804E-BCB7-88DD-EC7D19DA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49C5-47FA-D0A4-8936-D8F8DAA87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156F5-75DC-DEA7-2112-C8E4235D7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3941E-B334-E790-659A-975A1781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4AF1-8287-4938-A777-9F48D32B9DB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C62CB-8B6B-8825-489E-4D78716F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CCAB9-AD66-334D-DFB7-76EDDC07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8D44-235D-429A-A79E-8FE55270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0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19CB-E4D7-6838-1CA0-1F3FEDFA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74FB7-1782-A589-B4A6-AB287457E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EEB0C-242C-4AF7-CE46-9AE0506F8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66FDA-2537-ED68-70EF-012705665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45648-BF2B-D065-39AD-754CD384C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33A3E-15F6-49FB-54C1-831C3829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4AF1-8287-4938-A777-9F48D32B9DB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A2787-2918-27D7-6887-E08660A6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CB7D7-10A8-BB3F-324B-A297E6B7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8D44-235D-429A-A79E-8FE55270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5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2A1B-6A01-50E2-30E0-CB50391B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B70960-1B47-83EC-48C8-CDA3A6A3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4AF1-8287-4938-A777-9F48D32B9DB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F6B23-1D17-793B-4A9A-FCA60675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CBC2B-BAC6-724C-0B09-A73C9BEC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8D44-235D-429A-A79E-8FE55270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3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3699A0-B80B-8D84-5738-1EB12843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4AF1-8287-4938-A777-9F48D32B9DB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28F623-5403-703C-4EB0-95AC580F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6E22F-412B-8ECC-61A4-D1674B40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8D44-235D-429A-A79E-8FE55270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4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6B1B-15B5-7B05-6990-0B2EFB3B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3596F-284D-8BE7-7D7C-EFC9A29F5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C39FF-CEF3-BA97-5B0D-8938534FE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55AE9-5E20-2D01-07CB-D97E352D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4AF1-8287-4938-A777-9F48D32B9DB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BAA6B-D741-0631-51E1-3388ABB5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F860C-5C32-E4AF-21D8-4ABB473B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8D44-235D-429A-A79E-8FE55270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324D-CEB1-F5A2-54A9-87E57A1C7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17E66-6D47-BA6C-2778-58C4885A7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62DF3-0B26-395E-7ED4-8C5DCA9B8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B1697-CEFF-E1DE-20EB-39489C13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4AF1-8287-4938-A777-9F48D32B9DB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E504D-B833-BEF7-B516-6314680F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0F667-C148-FC9D-9127-FBEE0936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8D44-235D-429A-A79E-8FE55270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8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044F4-5554-6810-E1B0-BBEDD9E5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879DD-8EAE-511E-C956-DDC6C5F28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87ECC-CE06-FF75-CB55-078A3B2A2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94AF1-8287-4938-A777-9F48D32B9DB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1A2AC-C40B-FCA5-5CD3-D241221F2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1412F-1779-7D0B-5CCA-1D343B717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48D44-235D-429A-A79E-8FE55270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9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senga2/keio-quant-macro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1323983" y="3338517"/>
            <a:ext cx="9687600" cy="725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GB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Business Cycles</a:t>
            </a:r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2"/>
          </p:nvPr>
        </p:nvSpPr>
        <p:spPr>
          <a:xfrm>
            <a:off x="1349375" y="4124875"/>
            <a:ext cx="8347075" cy="85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altLang="ja-JP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Quant Macro (Keio - </a:t>
            </a:r>
            <a:r>
              <a:rPr lang="en-US" altLang="ja-JP" dirty="0" err="1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Mita</a:t>
            </a:r>
            <a:r>
              <a:rPr lang="en-US" altLang="ja-JP" dirty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  <a:p>
            <a:pPr marL="0" indent="0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9"/>
          <p:cNvSpPr txBox="1"/>
          <p:nvPr/>
        </p:nvSpPr>
        <p:spPr>
          <a:xfrm>
            <a:off x="1349375" y="5036634"/>
            <a:ext cx="5259600" cy="4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lang="en-GB"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9"/>
          <p:cNvSpPr/>
          <p:nvPr/>
        </p:nvSpPr>
        <p:spPr>
          <a:xfrm>
            <a:off x="-1" y="2688"/>
            <a:ext cx="153600" cy="6858000"/>
          </a:xfrm>
          <a:prstGeom prst="rect">
            <a:avLst/>
          </a:prstGeom>
          <a:solidFill>
            <a:srgbClr val="16346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1CAADE"/>
              </a:buClr>
              <a:buSzPts val="3000"/>
            </a:pP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534" y="1458000"/>
            <a:ext cx="7376932" cy="5400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トレンドを除去</a:t>
            </a:r>
            <a:endParaRPr lang="en-GB" dirty="0"/>
          </a:p>
        </p:txBody>
      </p:sp>
      <p:sp>
        <p:nvSpPr>
          <p:cNvPr id="4" name="Google Shape;75;p19">
            <a:extLst>
              <a:ext uri="{FF2B5EF4-FFF2-40B4-BE49-F238E27FC236}">
                <a16:creationId xmlns:a16="http://schemas.microsoft.com/office/drawing/2014/main" id="{3D986215-9119-8557-5EA2-B89CDCC4BD9E}"/>
              </a:ext>
            </a:extLst>
          </p:cNvPr>
          <p:cNvSpPr/>
          <p:nvPr/>
        </p:nvSpPr>
        <p:spPr>
          <a:xfrm>
            <a:off x="-1" y="2688"/>
            <a:ext cx="153600" cy="6858000"/>
          </a:xfrm>
          <a:prstGeom prst="rect">
            <a:avLst/>
          </a:prstGeom>
          <a:solidFill>
            <a:srgbClr val="16346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1CAADE"/>
              </a:buClr>
              <a:buSzPts val="3000"/>
            </a:pP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38977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534" y="1458000"/>
            <a:ext cx="7376932" cy="5400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リーマンショック後の推移</a:t>
            </a:r>
            <a:endParaRPr lang="en-GB" dirty="0"/>
          </a:p>
        </p:txBody>
      </p:sp>
      <p:sp>
        <p:nvSpPr>
          <p:cNvPr id="5" name="Google Shape;75;p19">
            <a:extLst>
              <a:ext uri="{FF2B5EF4-FFF2-40B4-BE49-F238E27FC236}">
                <a16:creationId xmlns:a16="http://schemas.microsoft.com/office/drawing/2014/main" id="{087BC82F-00B9-FB6B-A98F-C5F6E7245EB2}"/>
              </a:ext>
            </a:extLst>
          </p:cNvPr>
          <p:cNvSpPr/>
          <p:nvPr/>
        </p:nvSpPr>
        <p:spPr>
          <a:xfrm>
            <a:off x="-1" y="2688"/>
            <a:ext cx="153600" cy="6858000"/>
          </a:xfrm>
          <a:prstGeom prst="rect">
            <a:avLst/>
          </a:prstGeom>
          <a:solidFill>
            <a:srgbClr val="16346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1CAADE"/>
              </a:buClr>
              <a:buSzPts val="3000"/>
            </a:pP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336224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ＧＤＰの需要項目</a:t>
            </a:r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85311" y="1685007"/>
            <a:ext cx="9468000" cy="4500000"/>
            <a:chOff x="1482090" y="2057400"/>
            <a:chExt cx="9227820" cy="2743200"/>
          </a:xfrm>
        </p:grpSpPr>
        <p:graphicFrame>
          <p:nvGraphicFramePr>
            <p:cNvPr id="11" name="Chart 10"/>
            <p:cNvGraphicFramePr>
              <a:graphicFrameLocks/>
            </p:cNvGraphicFramePr>
            <p:nvPr/>
          </p:nvGraphicFramePr>
          <p:xfrm>
            <a:off x="1482090" y="2057400"/>
            <a:ext cx="447294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2" name="Chart 11"/>
            <p:cNvGraphicFramePr>
              <a:graphicFrameLocks/>
            </p:cNvGraphicFramePr>
            <p:nvPr/>
          </p:nvGraphicFramePr>
          <p:xfrm>
            <a:off x="5955030" y="2057400"/>
            <a:ext cx="475488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6" name="Google Shape;75;p19">
            <a:extLst>
              <a:ext uri="{FF2B5EF4-FFF2-40B4-BE49-F238E27FC236}">
                <a16:creationId xmlns:a16="http://schemas.microsoft.com/office/drawing/2014/main" id="{38CEF363-523A-274F-8E19-DF9DBEB8B898}"/>
              </a:ext>
            </a:extLst>
          </p:cNvPr>
          <p:cNvSpPr/>
          <p:nvPr/>
        </p:nvSpPr>
        <p:spPr>
          <a:xfrm>
            <a:off x="-1" y="2688"/>
            <a:ext cx="153600" cy="6858000"/>
          </a:xfrm>
          <a:prstGeom prst="rect">
            <a:avLst/>
          </a:prstGeom>
          <a:solidFill>
            <a:srgbClr val="16346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1CAADE"/>
              </a:buClr>
              <a:buSzPts val="3000"/>
            </a:pP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511594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703A-4162-477E-B6B6-353054D9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バブル崩壊後の景気循環について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E042-6045-4722-93D2-BA55EF767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バブル崩壊（</a:t>
            </a:r>
            <a:r>
              <a:rPr lang="en-US" altLang="ja-JP" dirty="0"/>
              <a:t>1991</a:t>
            </a:r>
            <a:r>
              <a:rPr lang="ja-JP" altLang="en-US" dirty="0"/>
              <a:t>年）でトレンドが下方に屈曲した。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バブル崩壊後、景気下降局面は６回あった。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住宅投資は一貫して下落。政府支出は逆</a:t>
            </a:r>
            <a:r>
              <a:rPr lang="en-US" altLang="ja-JP" dirty="0"/>
              <a:t>U</a:t>
            </a:r>
            <a:r>
              <a:rPr lang="ja-JP" altLang="en-US" dirty="0"/>
              <a:t>字型。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ＧＤＰに占める消費の割合は</a:t>
            </a:r>
            <a:r>
              <a:rPr lang="en-US" altLang="ja-JP" dirty="0"/>
              <a:t>55</a:t>
            </a:r>
            <a:r>
              <a:rPr lang="ja-JP" altLang="en-US" dirty="0"/>
              <a:t>％で最大需要項目、もっとも変動は小さい。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設備投資、輸出の変動が大きい（</a:t>
            </a:r>
            <a:r>
              <a:rPr lang="en-GB" altLang="ja-JP" dirty="0"/>
              <a:t>high volatility</a:t>
            </a:r>
            <a:r>
              <a:rPr lang="ja-JP" altLang="en-US"/>
              <a:t>）。</a:t>
            </a:r>
            <a:endParaRPr lang="en-US" altLang="ja-JP" dirty="0"/>
          </a:p>
        </p:txBody>
      </p:sp>
      <p:sp>
        <p:nvSpPr>
          <p:cNvPr id="4" name="Google Shape;75;p19">
            <a:extLst>
              <a:ext uri="{FF2B5EF4-FFF2-40B4-BE49-F238E27FC236}">
                <a16:creationId xmlns:a16="http://schemas.microsoft.com/office/drawing/2014/main" id="{96ACE5F1-8147-3A0A-3510-F7A5210BDEDB}"/>
              </a:ext>
            </a:extLst>
          </p:cNvPr>
          <p:cNvSpPr/>
          <p:nvPr/>
        </p:nvSpPr>
        <p:spPr>
          <a:xfrm>
            <a:off x="-1" y="2688"/>
            <a:ext cx="153600" cy="6858000"/>
          </a:xfrm>
          <a:prstGeom prst="rect">
            <a:avLst/>
          </a:prstGeom>
          <a:solidFill>
            <a:srgbClr val="16346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1CAADE"/>
              </a:buClr>
              <a:buSzPts val="3000"/>
            </a:pP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166070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410550" y="359233"/>
            <a:ext cx="11429800" cy="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-US" sz="3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Business cycles and filtering</a:t>
            </a:r>
            <a:endParaRPr sz="30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Google Shape;88;p21"/>
              <p:cNvSpPr txBox="1"/>
              <p:nvPr/>
            </p:nvSpPr>
            <p:spPr>
              <a:xfrm>
                <a:off x="435915" y="1142650"/>
                <a:ext cx="11429800" cy="538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0950" tIns="60950" rIns="60950" bIns="60950" anchor="t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>
                  <a:lnSpc>
                    <a:spcPct val="115000"/>
                  </a:lnSpc>
                </a:pPr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We define trends and fluctuation more formally.</a:t>
                </a:r>
              </a:p>
              <a:p>
                <a:pPr>
                  <a:lnSpc>
                    <a:spcPct val="115000"/>
                  </a:lnSpc>
                </a:pPr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Output is equal to the trend and cyclical components:</a:t>
                </a:r>
              </a:p>
              <a:p>
                <a:pPr>
                  <a:lnSpc>
                    <a:spcPct val="115000"/>
                  </a:lnSpc>
                </a:pPr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lvl="0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ar-AE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ar-AE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ar-AE" altLang="ja-JP" sz="2000" i="1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𝑂𝑢𝑡𝑝𝑢𝑡</m:t>
                          </m:r>
                        </m:lim>
                      </m:limLow>
                      <m:r>
                        <a:rPr lang="en-US" altLang="ja-JP" sz="2000" i="1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=</m:t>
                      </m:r>
                      <m:limLow>
                        <m:limLowPr>
                          <m:ctrlPr>
                            <a:rPr lang="ar-AE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ar-AE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ar-AE" altLang="ja-JP" sz="2000" i="1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ar-AE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𝑡𝑟𝑒𝑛𝑑</m:t>
                          </m:r>
                        </m:lim>
                      </m:limLow>
                      <m:r>
                        <a:rPr lang="en-US" altLang="ja-JP" sz="2000" i="1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+</m:t>
                      </m:r>
                      <m:limLow>
                        <m:limLowPr>
                          <m:ctrlPr>
                            <a:rPr lang="ar-AE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ar-AE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ar-AE" altLang="ja-JP" sz="2000" i="1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ar-AE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𝑐𝑦𝑐𝑙𝑖𝑐𝑎𝑙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 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𝑐𝑜𝑚𝑝𝑜𝑛𝑒𝑛𝑡𝑠</m:t>
                          </m:r>
                        </m:lim>
                      </m:limLow>
                    </m:oMath>
                  </m:oMathPara>
                </a14:m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lvl="0">
                  <a:lnSpc>
                    <a:spcPct val="115000"/>
                  </a:lnSpc>
                </a:pPr>
                <a:endParaRPr lang="en-GB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lvl="0">
                  <a:lnSpc>
                    <a:spcPct val="115000"/>
                  </a:lnSpc>
                </a:pPr>
                <a:r>
                  <a:rPr lang="en-GB" sz="2000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How to derive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acc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…?</a:t>
                </a:r>
              </a:p>
              <a:p>
                <a:pPr lvl="0">
                  <a:lnSpc>
                    <a:spcPct val="115000"/>
                  </a:lnSpc>
                </a:pPr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marL="304815" indent="-304815">
                  <a:lnSpc>
                    <a:spcPct val="115000"/>
                  </a:lnSpc>
                  <a:buFontTx/>
                  <a:buChar char="-"/>
                </a:pPr>
                <a:r>
                  <a:rPr lang="en-US" sz="2000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We saw a linear trend, which creates long cycles (too long)</a:t>
                </a:r>
              </a:p>
              <a:p>
                <a:pPr marL="304815" indent="-304815">
                  <a:lnSpc>
                    <a:spcPct val="115000"/>
                  </a:lnSpc>
                  <a:buFontTx/>
                  <a:buChar char="-"/>
                </a:pPr>
                <a:r>
                  <a:rPr lang="en-US" sz="2000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We study the HP filter (</a:t>
                </a:r>
                <a:r>
                  <a:rPr lang="en-US" sz="2000" dirty="0" err="1">
                    <a:latin typeface="Source Sans Pro"/>
                    <a:ea typeface="Source Sans Pro"/>
                    <a:cs typeface="Source Sans Pro"/>
                    <a:sym typeface="Source Sans Pro"/>
                  </a:rPr>
                  <a:t>Hodrick</a:t>
                </a:r>
                <a:r>
                  <a:rPr lang="en-US" sz="2000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 and Prescott filter) that fits the trend in a flexible way.</a:t>
                </a:r>
                <a:endParaRPr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88" name="Google Shape;88;p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15" y="1142650"/>
                <a:ext cx="11429800" cy="5389600"/>
              </a:xfrm>
              <a:prstGeom prst="rect">
                <a:avLst/>
              </a:prstGeom>
              <a:blipFill>
                <a:blip r:embed="rId3"/>
                <a:stretch>
                  <a:fillRect l="-9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Google Shape;89;p21"/>
          <p:cNvSpPr/>
          <p:nvPr/>
        </p:nvSpPr>
        <p:spPr>
          <a:xfrm>
            <a:off x="-1" y="2688"/>
            <a:ext cx="153600" cy="6858000"/>
          </a:xfrm>
          <a:prstGeom prst="rect">
            <a:avLst/>
          </a:prstGeom>
          <a:solidFill>
            <a:srgbClr val="16346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1CAADE"/>
              </a:buClr>
              <a:buSzPts val="3000"/>
            </a:pP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410550" y="359233"/>
            <a:ext cx="11429800" cy="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-US" sz="3000" b="1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Hodrick</a:t>
            </a:r>
            <a:r>
              <a:rPr lang="en-US" sz="30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-Prescott filter</a:t>
            </a:r>
            <a:endParaRPr sz="30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Google Shape;88;p21"/>
              <p:cNvSpPr txBox="1"/>
              <p:nvPr/>
            </p:nvSpPr>
            <p:spPr>
              <a:xfrm>
                <a:off x="435915" y="1142650"/>
                <a:ext cx="11429800" cy="538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0950" tIns="60950" rIns="60950" bIns="60950" anchor="t" anchorCtr="0">
                <a:noAutofit/>
              </a:bodyPr>
              <a:lstStyle/>
              <a:p>
                <a:pPr lvl="0">
                  <a:lnSpc>
                    <a:spcPct val="115000"/>
                  </a:lnSpc>
                </a:pPr>
                <a:endParaRPr lang="en-US" altLang="ja-JP" sz="2000" i="1" dirty="0">
                  <a:latin typeface="Cambria Math" panose="02040503050406030204" pitchFamily="18" charset="0"/>
                  <a:ea typeface="Source Sans Pro"/>
                  <a:sym typeface="Source Sans Pro"/>
                </a:endParaRPr>
              </a:p>
              <a:p>
                <a:pPr lvl="0">
                  <a:lnSpc>
                    <a:spcPct val="115000"/>
                  </a:lnSpc>
                </a:pPr>
                <a:endParaRPr lang="en-US" altLang="ja-JP" sz="2000" i="1" dirty="0">
                  <a:latin typeface="Cambria Math" panose="02040503050406030204" pitchFamily="18" charset="0"/>
                  <a:ea typeface="Source Sans Pro"/>
                  <a:sym typeface="Source Sans Pro"/>
                </a:endParaRPr>
              </a:p>
              <a:p>
                <a:pPr lvl="0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min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𝑡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𝑇</m:t>
                              </m:r>
                            </m:sup>
                          </m:sSubSup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𝑡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+ 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ja-JP" altLang="en-US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𝑡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𝑇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ja-JP" sz="2000" i="1">
                                                      <a:latin typeface="Cambria Math" panose="02040503050406030204" pitchFamily="18" charset="0"/>
                                                      <a:ea typeface="Source Sans Pro"/>
                                                      <a:sym typeface="Source Sans Pro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ja-JP" sz="2000" i="1">
                                                      <a:latin typeface="Cambria Math" panose="02040503050406030204" pitchFamily="18" charset="0"/>
                                                      <a:ea typeface="Source Sans Pro"/>
                                                      <a:sym typeface="Source Sans Pro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ja-JP" sz="2000" i="1">
                                                      <a:latin typeface="Cambria Math" panose="02040503050406030204" pitchFamily="18" charset="0"/>
                                                      <a:ea typeface="Source Sans Pro"/>
                                                      <a:sym typeface="Source Sans Pro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ja-JP" sz="2000" i="1">
                                                      <a:latin typeface="Cambria Math" panose="02040503050406030204" pitchFamily="18" charset="0"/>
                                                      <a:ea typeface="Source Sans Pro"/>
                                                      <a:sym typeface="Source Sans Pro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−(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>
                  <a:lnSpc>
                    <a:spcPct val="115000"/>
                  </a:lnSpc>
                </a:pPr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>
                  <a:lnSpc>
                    <a:spcPct val="115000"/>
                  </a:lnSpc>
                </a:pPr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marL="342917" indent="-342917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The first term penalizes the cyclical component (tracking the series closely).</a:t>
                </a:r>
              </a:p>
              <a:p>
                <a:pPr marL="342917" indent="-342917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The second term </a:t>
                </a:r>
                <a:r>
                  <a:rPr lang="en-US" altLang="ja-JP" sz="2000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penalizes variation of the growth rate of  the trend (smoothing out the trend).</a:t>
                </a:r>
              </a:p>
              <a:p>
                <a:pPr marL="342917" indent="-342917">
                  <a:lnSpc>
                    <a:spcPct val="115000"/>
                  </a:lnSpc>
                  <a:buFont typeface="+mj-lt"/>
                  <a:buAutoNum type="arabicPeriod"/>
                </a:pPr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marL="342917" indent="-342917">
                  <a:lnSpc>
                    <a:spcPct val="115000"/>
                  </a:lnSpc>
                  <a:buFont typeface="+mj-lt"/>
                  <a:buAutoNum type="arabicPeriod"/>
                </a:pPr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>
                  <a:lnSpc>
                    <a:spcPct val="115000"/>
                  </a:lnSpc>
                </a:pPr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88" name="Google Shape;88;p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15" y="1142650"/>
                <a:ext cx="11429800" cy="5389600"/>
              </a:xfrm>
              <a:prstGeom prst="rect">
                <a:avLst/>
              </a:prstGeom>
              <a:blipFill>
                <a:blip r:embed="rId3"/>
                <a:stretch>
                  <a:fillRect l="-9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Google Shape;89;p21"/>
          <p:cNvSpPr/>
          <p:nvPr/>
        </p:nvSpPr>
        <p:spPr>
          <a:xfrm>
            <a:off x="-1" y="2688"/>
            <a:ext cx="153600" cy="6858000"/>
          </a:xfrm>
          <a:prstGeom prst="rect">
            <a:avLst/>
          </a:prstGeom>
          <a:solidFill>
            <a:srgbClr val="16346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1CAADE"/>
              </a:buClr>
              <a:buSzPts val="3000"/>
            </a:pP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210766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410550" y="359233"/>
            <a:ext cx="11429800" cy="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-US" sz="3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Business cycles (linear trend)?</a:t>
            </a:r>
            <a:endParaRPr sz="30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435915" y="1142650"/>
            <a:ext cx="11429800" cy="5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>
              <a:lnSpc>
                <a:spcPct val="115000"/>
              </a:lnSpc>
            </a:pPr>
            <a:endParaRPr lang="en-US" sz="20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21"/>
          <p:cNvSpPr/>
          <p:nvPr/>
        </p:nvSpPr>
        <p:spPr>
          <a:xfrm>
            <a:off x="-1" y="2688"/>
            <a:ext cx="153600" cy="6858000"/>
          </a:xfrm>
          <a:prstGeom prst="rect">
            <a:avLst/>
          </a:prstGeom>
          <a:solidFill>
            <a:srgbClr val="16346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1CAADE"/>
              </a:buClr>
              <a:buSzPts val="3000"/>
            </a:pP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1F2993C-EDAE-4FE1-AD1E-C133F3D18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400" y="1168400"/>
            <a:ext cx="78232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92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/>
        </p:nvSpPr>
        <p:spPr>
          <a:xfrm>
            <a:off x="435915" y="1142650"/>
            <a:ext cx="11429800" cy="5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>
              <a:lnSpc>
                <a:spcPct val="115000"/>
              </a:lnSpc>
            </a:pPr>
            <a:endParaRPr lang="en-US" sz="20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21"/>
          <p:cNvSpPr/>
          <p:nvPr/>
        </p:nvSpPr>
        <p:spPr>
          <a:xfrm>
            <a:off x="-1" y="2688"/>
            <a:ext cx="153600" cy="6858000"/>
          </a:xfrm>
          <a:prstGeom prst="rect">
            <a:avLst/>
          </a:prstGeom>
          <a:solidFill>
            <a:srgbClr val="16346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1CAADE"/>
              </a:buClr>
              <a:buSzPts val="3000"/>
            </a:pP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C88E1BC-837A-48F5-A09E-AB6DDABC8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400" y="1168400"/>
            <a:ext cx="7823200" cy="5689600"/>
          </a:xfrm>
          <a:prstGeom prst="rect">
            <a:avLst/>
          </a:prstGeom>
        </p:spPr>
      </p:pic>
      <p:sp>
        <p:nvSpPr>
          <p:cNvPr id="7" name="Google Shape;87;p21">
            <a:extLst>
              <a:ext uri="{FF2B5EF4-FFF2-40B4-BE49-F238E27FC236}">
                <a16:creationId xmlns:a16="http://schemas.microsoft.com/office/drawing/2014/main" id="{83E21A68-6D43-440F-8C11-56D9C0D8706B}"/>
              </a:ext>
            </a:extLst>
          </p:cNvPr>
          <p:cNvSpPr txBox="1"/>
          <p:nvPr/>
        </p:nvSpPr>
        <p:spPr>
          <a:xfrm>
            <a:off x="410550" y="359233"/>
            <a:ext cx="11429800" cy="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-US" sz="3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Business cycles (linear trend)?</a:t>
            </a:r>
            <a:endParaRPr sz="30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46963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410550" y="359233"/>
            <a:ext cx="11429800" cy="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-US" sz="3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Business cycles: </a:t>
            </a:r>
            <a:r>
              <a:rPr lang="en-US" sz="3000" b="1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Hodrick</a:t>
            </a:r>
            <a:r>
              <a:rPr lang="en-US" sz="3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-Prescott filter</a:t>
            </a:r>
            <a:endParaRPr sz="30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435915" y="1142650"/>
            <a:ext cx="11429800" cy="5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>
              <a:lnSpc>
                <a:spcPct val="115000"/>
              </a:lnSpc>
            </a:pPr>
            <a:endParaRPr lang="en-US" sz="20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21"/>
          <p:cNvSpPr/>
          <p:nvPr/>
        </p:nvSpPr>
        <p:spPr>
          <a:xfrm>
            <a:off x="-1" y="2688"/>
            <a:ext cx="153600" cy="6858000"/>
          </a:xfrm>
          <a:prstGeom prst="rect">
            <a:avLst/>
          </a:prstGeom>
          <a:solidFill>
            <a:srgbClr val="16346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1CAADE"/>
              </a:buClr>
              <a:buSzPts val="3000"/>
            </a:pP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8AE1B0D-7D51-4618-9A13-DA6A75EB4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400" y="1168400"/>
            <a:ext cx="78232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39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410550" y="359233"/>
            <a:ext cx="11429800" cy="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-US" altLang="ja-JP" sz="3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Business cycles: </a:t>
            </a:r>
            <a:r>
              <a:rPr lang="en-US" altLang="ja-JP" sz="3000" b="1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Hodrick</a:t>
            </a:r>
            <a:r>
              <a:rPr lang="en-US" altLang="ja-JP" sz="3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-Prescott filter</a:t>
            </a:r>
          </a:p>
        </p:txBody>
      </p:sp>
      <p:sp>
        <p:nvSpPr>
          <p:cNvPr id="88" name="Google Shape;88;p21"/>
          <p:cNvSpPr txBox="1"/>
          <p:nvPr/>
        </p:nvSpPr>
        <p:spPr>
          <a:xfrm>
            <a:off x="435915" y="1142650"/>
            <a:ext cx="11429800" cy="5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>
              <a:lnSpc>
                <a:spcPct val="115000"/>
              </a:lnSpc>
            </a:pPr>
            <a:endParaRPr lang="en-US" sz="20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21"/>
          <p:cNvSpPr/>
          <p:nvPr/>
        </p:nvSpPr>
        <p:spPr>
          <a:xfrm>
            <a:off x="-1" y="2688"/>
            <a:ext cx="153600" cy="6858000"/>
          </a:xfrm>
          <a:prstGeom prst="rect">
            <a:avLst/>
          </a:prstGeom>
          <a:solidFill>
            <a:srgbClr val="16346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1CAADE"/>
              </a:buClr>
              <a:buSzPts val="3000"/>
            </a:pP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672A183-FF3D-4DDE-B0A6-9B8554619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400" y="1168400"/>
            <a:ext cx="78232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7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7D8E-38E4-42F0-44B2-944A2B2F76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景気循環：</a:t>
            </a:r>
            <a:r>
              <a:rPr lang="en-US" altLang="ja-JP" dirty="0"/>
              <a:t>Business</a:t>
            </a:r>
            <a:r>
              <a:rPr lang="ja-JP" altLang="en-US" dirty="0"/>
              <a:t> </a:t>
            </a:r>
            <a:r>
              <a:rPr lang="en-US" altLang="ja-JP" dirty="0"/>
              <a:t>Cycles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DA2C5-6556-1A0E-7739-517C5ED186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Quant Macro (Keio - </a:t>
            </a:r>
            <a:r>
              <a:rPr lang="en-US" dirty="0" err="1"/>
              <a:t>Mita</a:t>
            </a:r>
            <a:r>
              <a:rPr lang="en-US" dirty="0"/>
              <a:t>)</a:t>
            </a:r>
          </a:p>
        </p:txBody>
      </p:sp>
      <p:sp>
        <p:nvSpPr>
          <p:cNvPr id="4" name="Google Shape;89;p21">
            <a:extLst>
              <a:ext uri="{FF2B5EF4-FFF2-40B4-BE49-F238E27FC236}">
                <a16:creationId xmlns:a16="http://schemas.microsoft.com/office/drawing/2014/main" id="{04B381BF-AA4F-5027-4548-D813159F2BAA}"/>
              </a:ext>
            </a:extLst>
          </p:cNvPr>
          <p:cNvSpPr/>
          <p:nvPr/>
        </p:nvSpPr>
        <p:spPr>
          <a:xfrm>
            <a:off x="-2" y="4032"/>
            <a:ext cx="179464" cy="6853968"/>
          </a:xfrm>
          <a:prstGeom prst="rect">
            <a:avLst/>
          </a:prstGeom>
          <a:solidFill>
            <a:srgbClr val="16346F"/>
          </a:solidFill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CAADE"/>
              </a:buClr>
              <a:buSzPts val="3000"/>
              <a:buFont typeface="Oswald"/>
              <a:buNone/>
            </a:pP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711322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88;p21">
                <a:extLst>
                  <a:ext uri="{FF2B5EF4-FFF2-40B4-BE49-F238E27FC236}">
                    <a16:creationId xmlns:a16="http://schemas.microsoft.com/office/drawing/2014/main" id="{85F36C52-9FEB-5C62-148F-62A936745579}"/>
                  </a:ext>
                </a:extLst>
              </p:cNvPr>
              <p:cNvSpPr txBox="1"/>
              <p:nvPr/>
            </p:nvSpPr>
            <p:spPr>
              <a:xfrm>
                <a:off x="435915" y="1142650"/>
                <a:ext cx="11429800" cy="538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0950" tIns="60950" rIns="60950" bIns="60950" anchor="t" anchorCtr="0">
                <a:noAutofit/>
              </a:bodyPr>
              <a:lstStyle/>
              <a:p>
                <a:pPr lvl="0">
                  <a:lnSpc>
                    <a:spcPct val="115000"/>
                  </a:lnSpc>
                </a:pPr>
                <a:endParaRPr lang="en-US" altLang="ja-JP" sz="2000" i="1" dirty="0">
                  <a:latin typeface="Cambria Math" panose="02040503050406030204" pitchFamily="18" charset="0"/>
                  <a:ea typeface="Source Sans Pro"/>
                  <a:sym typeface="Source Sans Pro"/>
                </a:endParaRPr>
              </a:p>
              <a:p>
                <a:pPr lvl="0">
                  <a:lnSpc>
                    <a:spcPct val="115000"/>
                  </a:lnSpc>
                </a:pPr>
                <a:endParaRPr lang="en-US" altLang="ja-JP" sz="2000" i="1" dirty="0">
                  <a:latin typeface="Cambria Math" panose="02040503050406030204" pitchFamily="18" charset="0"/>
                  <a:ea typeface="Source Sans Pro"/>
                  <a:sym typeface="Source Sans Pro"/>
                </a:endParaRPr>
              </a:p>
              <a:p>
                <a:pPr lvl="0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min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𝑡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𝑇</m:t>
                              </m:r>
                            </m:sup>
                          </m:sSubSup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𝑡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+ 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ja-JP" altLang="en-US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𝑡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𝑇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ja-JP" sz="2000" i="1">
                                                      <a:latin typeface="Cambria Math" panose="02040503050406030204" pitchFamily="18" charset="0"/>
                                                      <a:ea typeface="Source Sans Pro"/>
                                                      <a:sym typeface="Source Sans Pro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ja-JP" sz="2000" i="1">
                                                      <a:latin typeface="Cambria Math" panose="02040503050406030204" pitchFamily="18" charset="0"/>
                                                      <a:ea typeface="Source Sans Pro"/>
                                                      <a:sym typeface="Source Sans Pro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ja-JP" sz="2000" i="1">
                                                      <a:latin typeface="Cambria Math" panose="02040503050406030204" pitchFamily="18" charset="0"/>
                                                      <a:ea typeface="Source Sans Pro"/>
                                                      <a:sym typeface="Source Sans Pro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ja-JP" sz="2000" i="1">
                                                      <a:latin typeface="Cambria Math" panose="02040503050406030204" pitchFamily="18" charset="0"/>
                                                      <a:ea typeface="Source Sans Pro"/>
                                                      <a:sym typeface="Source Sans Pro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−(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>
                  <a:lnSpc>
                    <a:spcPct val="115000"/>
                  </a:lnSpc>
                </a:pPr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>
                  <a:lnSpc>
                    <a:spcPct val="115000"/>
                  </a:lnSpc>
                </a:pPr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marL="342917" indent="-342917">
                  <a:lnSpc>
                    <a:spcPct val="115000"/>
                  </a:lnSpc>
                  <a:buFont typeface="+mj-lt"/>
                  <a:buAutoNum type="arabicPeriod"/>
                </a:pPr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>
                  <a:lnSpc>
                    <a:spcPct val="115000"/>
                  </a:lnSpc>
                </a:pPr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2" name="Google Shape;88;p21">
                <a:extLst>
                  <a:ext uri="{FF2B5EF4-FFF2-40B4-BE49-F238E27FC236}">
                    <a16:creationId xmlns:a16="http://schemas.microsoft.com/office/drawing/2014/main" id="{85F36C52-9FEB-5C62-148F-62A936745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15" y="1142650"/>
                <a:ext cx="11429800" cy="5389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87;p21">
            <a:extLst>
              <a:ext uri="{FF2B5EF4-FFF2-40B4-BE49-F238E27FC236}">
                <a16:creationId xmlns:a16="http://schemas.microsoft.com/office/drawing/2014/main" id="{8FF8F8F6-E34F-06A6-2686-217CAC4F9427}"/>
              </a:ext>
            </a:extLst>
          </p:cNvPr>
          <p:cNvSpPr txBox="1"/>
          <p:nvPr/>
        </p:nvSpPr>
        <p:spPr>
          <a:xfrm>
            <a:off x="410550" y="359233"/>
            <a:ext cx="11429800" cy="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-US" altLang="ja-JP" sz="3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Implementation: </a:t>
            </a:r>
            <a:r>
              <a:rPr lang="en-US" altLang="ja-JP" sz="3000" b="1" dirty="0" err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Hodrick</a:t>
            </a:r>
            <a:r>
              <a:rPr lang="en-US" altLang="ja-JP" sz="3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-Prescott filter</a:t>
            </a:r>
          </a:p>
        </p:txBody>
      </p:sp>
      <p:sp>
        <p:nvSpPr>
          <p:cNvPr id="4" name="Google Shape;75;p19">
            <a:extLst>
              <a:ext uri="{FF2B5EF4-FFF2-40B4-BE49-F238E27FC236}">
                <a16:creationId xmlns:a16="http://schemas.microsoft.com/office/drawing/2014/main" id="{A9028A61-B294-49B7-CB18-B27674F19A2F}"/>
              </a:ext>
            </a:extLst>
          </p:cNvPr>
          <p:cNvSpPr/>
          <p:nvPr/>
        </p:nvSpPr>
        <p:spPr>
          <a:xfrm>
            <a:off x="-1" y="2688"/>
            <a:ext cx="153600" cy="6858000"/>
          </a:xfrm>
          <a:prstGeom prst="rect">
            <a:avLst/>
          </a:prstGeom>
          <a:solidFill>
            <a:srgbClr val="16346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1CAADE"/>
              </a:buClr>
              <a:buSzPts val="3000"/>
            </a:pP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73009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88;p21">
                <a:extLst>
                  <a:ext uri="{FF2B5EF4-FFF2-40B4-BE49-F238E27FC236}">
                    <a16:creationId xmlns:a16="http://schemas.microsoft.com/office/drawing/2014/main" id="{85F36C52-9FEB-5C62-148F-62A936745579}"/>
                  </a:ext>
                </a:extLst>
              </p:cNvPr>
              <p:cNvSpPr txBox="1"/>
              <p:nvPr/>
            </p:nvSpPr>
            <p:spPr>
              <a:xfrm>
                <a:off x="435915" y="1142650"/>
                <a:ext cx="11429800" cy="538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0950" tIns="60950" rIns="60950" bIns="60950" anchor="t" anchorCtr="0">
                <a:noAutofit/>
              </a:bodyPr>
              <a:lstStyle/>
              <a:p>
                <a:pPr lvl="0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min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𝑡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𝑇</m:t>
                              </m:r>
                            </m:sup>
                          </m:sSubSup>
                        </m:den>
                      </m:f>
                      <m:r>
                        <a:rPr lang="en-US" sz="2000"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𝑡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+ 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ja-JP" altLang="en-US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𝑡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𝑇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ja-JP" sz="2000" i="1">
                                                      <a:latin typeface="Cambria Math" panose="02040503050406030204" pitchFamily="18" charset="0"/>
                                                      <a:ea typeface="Source Sans Pro"/>
                                                      <a:sym typeface="Source Sans Pro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ja-JP" sz="2000" i="1">
                                                      <a:latin typeface="Cambria Math" panose="02040503050406030204" pitchFamily="18" charset="0"/>
                                                      <a:ea typeface="Source Sans Pro"/>
                                                      <a:sym typeface="Source Sans Pro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ja-JP" sz="2000" i="1">
                                                      <a:latin typeface="Cambria Math" panose="02040503050406030204" pitchFamily="18" charset="0"/>
                                                      <a:ea typeface="Source Sans Pro"/>
                                                      <a:sym typeface="Source Sans Pro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ja-JP" sz="2000" i="1">
                                                      <a:latin typeface="Cambria Math" panose="02040503050406030204" pitchFamily="18" charset="0"/>
                                                      <a:ea typeface="Source Sans Pro"/>
                                                      <a:sym typeface="Source Sans Pro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−(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>
                  <a:lnSpc>
                    <a:spcPct val="115000"/>
                  </a:lnSpc>
                </a:pPr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>
                  <a:lnSpc>
                    <a:spcPct val="115000"/>
                  </a:lnSpc>
                </a:pPr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altLang="ja-JP" sz="2000" dirty="0">
                    <a:ea typeface="Source Sans Pro"/>
                    <a:sym typeface="Source Sans Pro"/>
                  </a:rPr>
                  <a:t>The first order condition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acc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, for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2&lt;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𝑡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&lt;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𝑇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−1</m:t>
                    </m:r>
                  </m:oMath>
                </a14:m>
                <a:r>
                  <a:rPr lang="en-US" sz="2000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:</a:t>
                </a: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−2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+2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𝑡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𝑡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𝑡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−2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−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2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Source Sans Pro"/>
                                                  <a:sym typeface="Source Sans Pro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𝑡</m:t>
                                      </m:r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+2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𝑡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𝑡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Source Sans Pro"/>
                                      <a:sym typeface="Source Sans Pro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Source Sans Pro"/>
                                              <a:sym typeface="Source Sans Pro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Source Sans Pro"/>
                                          <a:sym typeface="Source Sans Pro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>
                  <a:lnSpc>
                    <a:spcPct val="115000"/>
                  </a:lnSpc>
                </a:pPr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marL="342917" indent="-342917">
                  <a:lnSpc>
                    <a:spcPct val="115000"/>
                  </a:lnSpc>
                  <a:buFont typeface="+mj-lt"/>
                  <a:buAutoNum type="arabicPeriod"/>
                </a:pPr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𝑡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=1</m:t>
                    </m:r>
                  </m:oMath>
                </a14:m>
                <a:r>
                  <a:rPr lang="en-US" sz="2000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−2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+2</m:t>
                    </m:r>
                    <m:r>
                      <a:rPr lang="ja-JP" altLang="en-US" sz="2000" i="1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𝜆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[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3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−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]=0</m:t>
                    </m:r>
                  </m:oMath>
                </a14:m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𝑡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=2</m:t>
                    </m:r>
                  </m:oMath>
                </a14:m>
                <a:r>
                  <a:rPr lang="en-US" sz="2000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−2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+2</m:t>
                    </m:r>
                    <m:r>
                      <a:rPr lang="ja-JP" altLang="en-US" sz="2000" i="1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𝜆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[−2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3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−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+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4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−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3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]=0</m:t>
                    </m:r>
                  </m:oMath>
                </a14:m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𝑡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𝑇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−1</m:t>
                    </m:r>
                  </m:oMath>
                </a14:m>
                <a:r>
                  <a:rPr lang="en-US" sz="2000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−2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𝑇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−1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𝑇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+2</m:t>
                    </m:r>
                    <m:r>
                      <a:rPr lang="ja-JP" altLang="en-US" sz="2000" i="1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𝜆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[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𝑇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−1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𝑇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−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𝑇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−2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𝑇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−3</m:t>
                            </m:r>
                          </m:sub>
                        </m:sSub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−2[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𝑇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𝑇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−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𝑇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−1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𝑇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]]=0</m:t>
                    </m:r>
                  </m:oMath>
                </a14:m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𝑡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𝑇</m:t>
                    </m:r>
                  </m:oMath>
                </a14:m>
                <a:r>
                  <a:rPr lang="en-US" sz="2000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−2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Source Sans Pro"/>
                            <a:cs typeface="Source Sans Pro"/>
                            <a:sym typeface="Source Sans Pro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𝑇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Source Sans Pro"/>
                        <a:cs typeface="Source Sans Pro"/>
                        <a:sym typeface="Source Sans Pro"/>
                      </a:rPr>
                      <m:t>+2</m:t>
                    </m:r>
                    <m:r>
                      <a:rPr lang="ja-JP" altLang="en-US" sz="2000" i="1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𝜆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[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𝑇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𝑇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ja-JP" sz="2000" i="1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−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𝑇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−1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  <a:ea typeface="Source Sans Pro"/>
                                    <a:sym typeface="Source Sans Pro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𝑇</m:t>
                            </m:r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]=0</m:t>
                    </m:r>
                  </m:oMath>
                </a14:m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2" name="Google Shape;88;p21">
                <a:extLst>
                  <a:ext uri="{FF2B5EF4-FFF2-40B4-BE49-F238E27FC236}">
                    <a16:creationId xmlns:a16="http://schemas.microsoft.com/office/drawing/2014/main" id="{85F36C52-9FEB-5C62-148F-62A936745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15" y="1142650"/>
                <a:ext cx="11429800" cy="5389600"/>
              </a:xfrm>
              <a:prstGeom prst="rect">
                <a:avLst/>
              </a:prstGeom>
              <a:blipFill>
                <a:blip r:embed="rId2"/>
                <a:stretch>
                  <a:fillRect l="-8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87;p21">
            <a:extLst>
              <a:ext uri="{FF2B5EF4-FFF2-40B4-BE49-F238E27FC236}">
                <a16:creationId xmlns:a16="http://schemas.microsoft.com/office/drawing/2014/main" id="{E5E4EAF6-79B6-E1A0-4B8A-E791F4C0FDCB}"/>
              </a:ext>
            </a:extLst>
          </p:cNvPr>
          <p:cNvSpPr txBox="1"/>
          <p:nvPr/>
        </p:nvSpPr>
        <p:spPr>
          <a:xfrm>
            <a:off x="410550" y="359233"/>
            <a:ext cx="11429800" cy="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-US" altLang="ja-JP" sz="3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Solving the problem</a:t>
            </a:r>
          </a:p>
        </p:txBody>
      </p:sp>
      <p:sp>
        <p:nvSpPr>
          <p:cNvPr id="4" name="Google Shape;75;p19">
            <a:extLst>
              <a:ext uri="{FF2B5EF4-FFF2-40B4-BE49-F238E27FC236}">
                <a16:creationId xmlns:a16="http://schemas.microsoft.com/office/drawing/2014/main" id="{8BA339B7-83D0-DDA7-1D47-D2A66BB2B144}"/>
              </a:ext>
            </a:extLst>
          </p:cNvPr>
          <p:cNvSpPr/>
          <p:nvPr/>
        </p:nvSpPr>
        <p:spPr>
          <a:xfrm>
            <a:off x="-1" y="2688"/>
            <a:ext cx="153600" cy="6858000"/>
          </a:xfrm>
          <a:prstGeom prst="rect">
            <a:avLst/>
          </a:prstGeom>
          <a:solidFill>
            <a:srgbClr val="16346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1CAADE"/>
              </a:buClr>
              <a:buSzPts val="3000"/>
            </a:pP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151828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88;p21">
                <a:extLst>
                  <a:ext uri="{FF2B5EF4-FFF2-40B4-BE49-F238E27FC236}">
                    <a16:creationId xmlns:a16="http://schemas.microsoft.com/office/drawing/2014/main" id="{85F36C52-9FEB-5C62-148F-62A936745579}"/>
                  </a:ext>
                </a:extLst>
              </p:cNvPr>
              <p:cNvSpPr txBox="1"/>
              <p:nvPr/>
            </p:nvSpPr>
            <p:spPr>
              <a:xfrm>
                <a:off x="435915" y="1161700"/>
                <a:ext cx="11429800" cy="538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0950" tIns="60950" rIns="60950" bIns="60950" anchor="t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2000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2&lt;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𝑡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&lt;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𝑇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−1</m:t>
                    </m:r>
                  </m:oMath>
                </a14:m>
                <a:r>
                  <a:rPr lang="en-US" sz="2000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:</a:t>
                </a: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𝑌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𝑡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=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𝜆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𝑡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−2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−4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𝜆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𝑡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−1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+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6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𝜆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+1</m:t>
                          </m:r>
                        </m:e>
                      </m:d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𝑡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−4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𝜆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𝑡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+1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+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𝜆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𝑡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 marL="342917" indent="-342917">
                  <a:lnSpc>
                    <a:spcPct val="115000"/>
                  </a:lnSpc>
                  <a:buFont typeface="+mj-lt"/>
                  <a:buAutoNum type="arabicPeriod"/>
                </a:pPr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𝑡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=1</m:t>
                    </m:r>
                  </m:oMath>
                </a14:m>
                <a:r>
                  <a:rPr lang="en-US" sz="2000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:</a:t>
                </a: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𝑌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1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=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𝜆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+1</m:t>
                          </m:r>
                        </m:e>
                      </m:d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1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−2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𝜆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2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𝜆</m:t>
                          </m:r>
                          <m:acc>
                            <m:accPr>
                              <m:chr m:val="̅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2000" b="0" dirty="0">
                  <a:latin typeface="Source Sans Pro"/>
                  <a:ea typeface="Source Sans Pro"/>
                  <a:sym typeface="Source Sans Pro"/>
                </a:endParaRPr>
              </a:p>
              <a:p>
                <a:pPr>
                  <a:lnSpc>
                    <a:spcPct val="115000"/>
                  </a:lnSpc>
                </a:pPr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𝑡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=2</m:t>
                    </m:r>
                  </m:oMath>
                </a14:m>
                <a:r>
                  <a:rPr lang="en-US" sz="2000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:</a:t>
                </a: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𝑌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2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−2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𝜆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1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+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5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+1</m:t>
                          </m:r>
                        </m:e>
                      </m:d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2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−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4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𝜆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3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+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𝜆</m:t>
                          </m:r>
                          <m:acc>
                            <m:accPr>
                              <m:chr m:val="̅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>
                  <a:lnSpc>
                    <a:spcPct val="115000"/>
                  </a:lnSpc>
                </a:pPr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𝑡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𝑇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−1</m:t>
                    </m:r>
                  </m:oMath>
                </a14:m>
                <a:r>
                  <a:rPr lang="en-US" sz="2000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:</a:t>
                </a: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𝑌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𝑇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−1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𝜆</m:t>
                          </m:r>
                          <m:acc>
                            <m:accPr>
                              <m:chr m:val="̅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𝑇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−3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−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4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𝜆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𝑇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−2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+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5</m:t>
                          </m:r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+1</m:t>
                          </m:r>
                        </m:e>
                      </m:d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𝑇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−1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−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2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𝜆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>
                  <a:lnSpc>
                    <a:spcPct val="115000"/>
                  </a:lnSpc>
                </a:pPr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𝑡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𝑇</m:t>
                    </m:r>
                  </m:oMath>
                </a14:m>
                <a:r>
                  <a:rPr lang="en-US" sz="2000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:</a:t>
                </a:r>
                <a:endParaRPr lang="en-US" sz="2000" b="0" i="0" dirty="0">
                  <a:latin typeface="Cambria Math" panose="02040503050406030204" pitchFamily="18" charset="0"/>
                  <a:ea typeface="Source Sans Pro"/>
                  <a:cs typeface="Source Sans Pro"/>
                  <a:sym typeface="Source Sans Pro"/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𝑌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𝑇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b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𝜆</m:t>
                          </m:r>
                          <m:acc>
                            <m:accPr>
                              <m:chr m:val="̅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𝑇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−2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−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2</m:t>
                      </m:r>
                      <m:r>
                        <a:rPr lang="ja-JP" altLang="en-US" sz="2000" i="1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𝜆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𝑇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−1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  <a:ea typeface="Source Sans Pro"/>
                          <a:sym typeface="Source Sans Pro"/>
                        </a:rPr>
                        <m:t>+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dPr>
                        <m:e>
                          <m:r>
                            <a:rPr lang="ja-JP" altLang="en-US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+1</m:t>
                          </m:r>
                        </m:e>
                      </m:d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</m:ctrlPr>
                            </m:acc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Source Sans Pro"/>
                                  <a:sym typeface="Source Sans Pro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Source Sans Pro"/>
                              <a:sym typeface="Source Sans Pro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mc:Choice>
        <mc:Fallback xmlns="">
          <p:sp>
            <p:nvSpPr>
              <p:cNvPr id="2" name="Google Shape;88;p21">
                <a:extLst>
                  <a:ext uri="{FF2B5EF4-FFF2-40B4-BE49-F238E27FC236}">
                    <a16:creationId xmlns:a16="http://schemas.microsoft.com/office/drawing/2014/main" id="{85F36C52-9FEB-5C62-148F-62A936745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15" y="1161700"/>
                <a:ext cx="11429800" cy="5389600"/>
              </a:xfrm>
              <a:prstGeom prst="rect">
                <a:avLst/>
              </a:prstGeom>
              <a:blipFill>
                <a:blip r:embed="rId2"/>
                <a:stretch>
                  <a:fillRect l="-8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87;p21">
            <a:extLst>
              <a:ext uri="{FF2B5EF4-FFF2-40B4-BE49-F238E27FC236}">
                <a16:creationId xmlns:a16="http://schemas.microsoft.com/office/drawing/2014/main" id="{E5E4EAF6-79B6-E1A0-4B8A-E791F4C0FDCB}"/>
              </a:ext>
            </a:extLst>
          </p:cNvPr>
          <p:cNvSpPr txBox="1"/>
          <p:nvPr/>
        </p:nvSpPr>
        <p:spPr>
          <a:xfrm>
            <a:off x="410550" y="359233"/>
            <a:ext cx="11429800" cy="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-US" altLang="ja-JP" sz="3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Solving the problem</a:t>
            </a:r>
          </a:p>
        </p:txBody>
      </p:sp>
      <p:sp>
        <p:nvSpPr>
          <p:cNvPr id="4" name="Google Shape;75;p19">
            <a:extLst>
              <a:ext uri="{FF2B5EF4-FFF2-40B4-BE49-F238E27FC236}">
                <a16:creationId xmlns:a16="http://schemas.microsoft.com/office/drawing/2014/main" id="{6B0E042C-4256-B7DF-E29E-C35480708BB9}"/>
              </a:ext>
            </a:extLst>
          </p:cNvPr>
          <p:cNvSpPr/>
          <p:nvPr/>
        </p:nvSpPr>
        <p:spPr>
          <a:xfrm>
            <a:off x="-1" y="2688"/>
            <a:ext cx="153600" cy="6858000"/>
          </a:xfrm>
          <a:prstGeom prst="rect">
            <a:avLst/>
          </a:prstGeom>
          <a:solidFill>
            <a:srgbClr val="16346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1CAADE"/>
              </a:buClr>
              <a:buSzPts val="3000"/>
            </a:pP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105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88;p21">
                <a:extLst>
                  <a:ext uri="{FF2B5EF4-FFF2-40B4-BE49-F238E27FC236}">
                    <a16:creationId xmlns:a16="http://schemas.microsoft.com/office/drawing/2014/main" id="{85F36C52-9FEB-5C62-148F-62A936745579}"/>
                  </a:ext>
                </a:extLst>
              </p:cNvPr>
              <p:cNvSpPr txBox="1"/>
              <p:nvPr/>
            </p:nvSpPr>
            <p:spPr>
              <a:xfrm>
                <a:off x="435915" y="1142650"/>
                <a:ext cx="11429800" cy="538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0950" tIns="60950" rIns="60950" bIns="60950" anchor="t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en-US" altLang="ja-JP" sz="2000" b="1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𝒚</m:t>
                    </m:r>
                    <m:r>
                      <a:rPr lang="en-US" altLang="ja-JP" sz="2000" b="1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=</m:t>
                    </m:r>
                    <m:r>
                      <a:rPr lang="en-US" altLang="ja-JP" sz="2000" b="1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𝑨</m:t>
                    </m:r>
                    <m:acc>
                      <m:accPr>
                        <m:chr m:val="̅"/>
                        <m:ctrlPr>
                          <a:rPr lang="en-US" altLang="ja-JP" sz="2000" b="1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accPr>
                      <m:e>
                        <m:r>
                          <a:rPr lang="en-US" altLang="ja-JP" sz="2000" b="1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sz="2000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: with 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𝒚</m:t>
                    </m:r>
                    <m:r>
                      <a:rPr lang="en-US" altLang="ja-JP" sz="2000" b="1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=[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𝑦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1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…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𝑦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𝑇</m:t>
                        </m:r>
                      </m:sub>
                    </m:sSub>
                    <m:r>
                      <a:rPr lang="en-US" altLang="ja-JP" sz="2000" b="1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]</m:t>
                    </m:r>
                    <m:r>
                      <a:rPr lang="en-US" altLang="ja-JP" sz="2000" b="1" i="1" smtClean="0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′</m:t>
                    </m:r>
                  </m:oMath>
                </a14:m>
                <a:r>
                  <a:rPr lang="en-US" sz="2000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 and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b="1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accPr>
                      <m:e>
                        <m:r>
                          <a:rPr lang="en-US" altLang="ja-JP" sz="2000" b="1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𝒀</m:t>
                        </m:r>
                      </m:e>
                    </m:acc>
                    <m:r>
                      <a:rPr lang="en-US" altLang="ja-JP" sz="2000" b="1" i="1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=[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acc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GB" altLang="ja-JP" sz="2000" b="0" i="1" smtClean="0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1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…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</m:ctrlPr>
                          </m:acc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Source Sans Pro"/>
                                <a:sym typeface="Source Sans Pro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𝑡</m:t>
                        </m:r>
                      </m:sub>
                    </m:sSub>
                    <m:r>
                      <a:rPr lang="en-US" altLang="ja-JP" sz="2000" b="1" i="1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]</m:t>
                    </m:r>
                    <m:r>
                      <a:rPr lang="en-US" altLang="ja-JP" sz="2000" b="1" i="1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′</m:t>
                    </m:r>
                  </m:oMath>
                </a14:m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>
                  <a:lnSpc>
                    <a:spcPct val="115000"/>
                  </a:lnSpc>
                </a:pPr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>
                  <a:lnSpc>
                    <a:spcPct val="115000"/>
                  </a:lnSpc>
                </a:pPr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Source Sans Pro"/>
                          <a:cs typeface="Source Sans Pro"/>
                          <a:sym typeface="Source Sans Pro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Source Sans Pro"/>
                              <a:cs typeface="Source Sans Pro"/>
                              <a:sym typeface="Source Sans Pro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Source Sans Pro"/>
                                  <a:cs typeface="Source Sans Pro"/>
                                  <a:sym typeface="Source Sans Pro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Source Sans Pro"/>
                                    <a:cs typeface="Source Sans Pro"/>
                                    <a:sym typeface="Source Sans Pro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Source Sans Pro"/>
                                    <a:cs typeface="Source Sans Pro"/>
                                    <a:sym typeface="Source Sans Pro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Source Sans Pro"/>
                                    <a:cs typeface="Source Sans Pro"/>
                                    <a:sym typeface="Source Sans Pro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Source Sans Pro"/>
                                    <a:cs typeface="Source Sans Pro"/>
                                    <a:sym typeface="Source Sans Pro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Source Sans Pro"/>
                                    <a:cs typeface="Source Sans Pro"/>
                                    <a:sym typeface="Source Sans Pro"/>
                                  </a:rPr>
                                  <m:t>⋯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>
                  <a:lnSpc>
                    <a:spcPct val="115000"/>
                  </a:lnSpc>
                </a:pPr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>
                  <a:lnSpc>
                    <a:spcPct val="115000"/>
                  </a:lnSpc>
                </a:pPr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>
                  <a:lnSpc>
                    <a:spcPct val="115000"/>
                  </a:lnSpc>
                </a:pPr>
                <a:endParaRPr lang="en-US" sz="2000" dirty="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000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The trend can be obtained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b="1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</m:ctrlPr>
                      </m:accPr>
                      <m:e>
                        <m:r>
                          <a:rPr lang="en-US" altLang="ja-JP" sz="2000" b="1" i="1">
                            <a:latin typeface="Cambria Math" panose="02040503050406030204" pitchFamily="18" charset="0"/>
                            <a:ea typeface="Source Sans Pro"/>
                            <a:sym typeface="Source Sans Pro"/>
                          </a:rPr>
                          <m:t>𝒀</m:t>
                        </m:r>
                      </m:e>
                    </m:acc>
                    <m:r>
                      <a:rPr lang="en-US" altLang="ja-JP" sz="2000" b="1" i="1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=</m:t>
                    </m:r>
                    <m:r>
                      <a:rPr lang="en-US" altLang="ja-JP" sz="2000" b="1" i="1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𝑨</m:t>
                    </m:r>
                    <m:r>
                      <a:rPr lang="en-US" altLang="ja-JP" sz="2000" b="1" i="1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/</m:t>
                    </m:r>
                    <m:r>
                      <a:rPr lang="en-US" altLang="ja-JP" sz="2000" b="1" i="1">
                        <a:latin typeface="Cambria Math" panose="02040503050406030204" pitchFamily="18" charset="0"/>
                        <a:ea typeface="Source Sans Pro"/>
                        <a:sym typeface="Source Sans Pro"/>
                      </a:rPr>
                      <m:t>𝒚</m:t>
                    </m:r>
                  </m:oMath>
                </a14:m>
                <a:r>
                  <a:rPr lang="en-US" sz="2000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.</a:t>
                </a:r>
              </a:p>
            </p:txBody>
          </p:sp>
        </mc:Choice>
        <mc:Fallback xmlns="">
          <p:sp>
            <p:nvSpPr>
              <p:cNvPr id="2" name="Google Shape;88;p21">
                <a:extLst>
                  <a:ext uri="{FF2B5EF4-FFF2-40B4-BE49-F238E27FC236}">
                    <a16:creationId xmlns:a16="http://schemas.microsoft.com/office/drawing/2014/main" id="{85F36C52-9FEB-5C62-148F-62A936745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15" y="1142650"/>
                <a:ext cx="11429800" cy="5389600"/>
              </a:xfrm>
              <a:prstGeom prst="rect">
                <a:avLst/>
              </a:prstGeom>
              <a:blipFill>
                <a:blip r:embed="rId2"/>
                <a:stretch>
                  <a:fillRect l="-8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87;p21">
            <a:extLst>
              <a:ext uri="{FF2B5EF4-FFF2-40B4-BE49-F238E27FC236}">
                <a16:creationId xmlns:a16="http://schemas.microsoft.com/office/drawing/2014/main" id="{E5E4EAF6-79B6-E1A0-4B8A-E791F4C0FDCB}"/>
              </a:ext>
            </a:extLst>
          </p:cNvPr>
          <p:cNvSpPr txBox="1"/>
          <p:nvPr/>
        </p:nvSpPr>
        <p:spPr>
          <a:xfrm>
            <a:off x="410550" y="359233"/>
            <a:ext cx="11429800" cy="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-US" altLang="ja-JP" sz="3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Putting into a system of linear equation</a:t>
            </a:r>
          </a:p>
        </p:txBody>
      </p:sp>
      <p:sp>
        <p:nvSpPr>
          <p:cNvPr id="4" name="Google Shape;75;p19">
            <a:extLst>
              <a:ext uri="{FF2B5EF4-FFF2-40B4-BE49-F238E27FC236}">
                <a16:creationId xmlns:a16="http://schemas.microsoft.com/office/drawing/2014/main" id="{C8ADB1FD-E9C4-A4DA-9D25-57EF84CB8A3B}"/>
              </a:ext>
            </a:extLst>
          </p:cNvPr>
          <p:cNvSpPr/>
          <p:nvPr/>
        </p:nvSpPr>
        <p:spPr>
          <a:xfrm>
            <a:off x="-1" y="2688"/>
            <a:ext cx="153600" cy="6858000"/>
          </a:xfrm>
          <a:prstGeom prst="rect">
            <a:avLst/>
          </a:prstGeom>
          <a:solidFill>
            <a:srgbClr val="16346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1CAADE"/>
              </a:buClr>
              <a:buSzPts val="3000"/>
            </a:pP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2A70D-4138-E07F-D2A0-4E90DD5FF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961" y="1805959"/>
            <a:ext cx="87058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28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DF2DED3-56D6-C4FF-038A-1AEBA9DE7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13" y="1232446"/>
            <a:ext cx="5333333" cy="40000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0C261D0-DD0F-0D02-38B8-CF52B8079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354" y="1308928"/>
            <a:ext cx="5333333" cy="4000000"/>
          </a:xfrm>
          <a:prstGeom prst="rect">
            <a:avLst/>
          </a:prstGeom>
        </p:spPr>
      </p:pic>
      <p:sp>
        <p:nvSpPr>
          <p:cNvPr id="4" name="Google Shape;75;p19">
            <a:extLst>
              <a:ext uri="{FF2B5EF4-FFF2-40B4-BE49-F238E27FC236}">
                <a16:creationId xmlns:a16="http://schemas.microsoft.com/office/drawing/2014/main" id="{49609ABE-C440-BB52-D19B-BF325FD614A6}"/>
              </a:ext>
            </a:extLst>
          </p:cNvPr>
          <p:cNvSpPr/>
          <p:nvPr/>
        </p:nvSpPr>
        <p:spPr>
          <a:xfrm>
            <a:off x="-1" y="2688"/>
            <a:ext cx="153600" cy="6858000"/>
          </a:xfrm>
          <a:prstGeom prst="rect">
            <a:avLst/>
          </a:prstGeom>
          <a:solidFill>
            <a:srgbClr val="16346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1CAADE"/>
              </a:buClr>
              <a:buSzPts val="3000"/>
            </a:pP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034843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blue lines&#10;&#10;Description automatically generated with low confidence">
            <a:extLst>
              <a:ext uri="{FF2B5EF4-FFF2-40B4-BE49-F238E27FC236}">
                <a16:creationId xmlns:a16="http://schemas.microsoft.com/office/drawing/2014/main" id="{CF6ECDB6-E6F8-DE95-83D9-337D625DC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33" y="1429000"/>
            <a:ext cx="5333333" cy="4000000"/>
          </a:xfrm>
          <a:prstGeom prst="rect">
            <a:avLst/>
          </a:prstGeom>
        </p:spPr>
      </p:pic>
      <p:sp>
        <p:nvSpPr>
          <p:cNvPr id="3" name="Google Shape;75;p19">
            <a:extLst>
              <a:ext uri="{FF2B5EF4-FFF2-40B4-BE49-F238E27FC236}">
                <a16:creationId xmlns:a16="http://schemas.microsoft.com/office/drawing/2014/main" id="{8CBF1824-D54D-3404-4EE6-25758E15527E}"/>
              </a:ext>
            </a:extLst>
          </p:cNvPr>
          <p:cNvSpPr/>
          <p:nvPr/>
        </p:nvSpPr>
        <p:spPr>
          <a:xfrm>
            <a:off x="-1" y="2688"/>
            <a:ext cx="153600" cy="6858000"/>
          </a:xfrm>
          <a:prstGeom prst="rect">
            <a:avLst/>
          </a:prstGeom>
          <a:solidFill>
            <a:srgbClr val="16346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1CAADE"/>
              </a:buClr>
              <a:buSzPts val="3000"/>
            </a:pP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408009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7;p21">
            <a:extLst>
              <a:ext uri="{FF2B5EF4-FFF2-40B4-BE49-F238E27FC236}">
                <a16:creationId xmlns:a16="http://schemas.microsoft.com/office/drawing/2014/main" id="{E3BAB85E-27E1-5151-2E2A-902D7559093B}"/>
              </a:ext>
            </a:extLst>
          </p:cNvPr>
          <p:cNvSpPr txBox="1"/>
          <p:nvPr/>
        </p:nvSpPr>
        <p:spPr>
          <a:xfrm>
            <a:off x="410550" y="359233"/>
            <a:ext cx="11429800" cy="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-US" altLang="ja-JP" sz="3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Business cycle stats in the U.S. economy (Table1.1. Cooley , 1995) 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4612F37F-305E-3C8C-EE7E-1BB467255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124853"/>
              </p:ext>
            </p:extLst>
          </p:nvPr>
        </p:nvGraphicFramePr>
        <p:xfrm>
          <a:off x="1221111" y="967833"/>
          <a:ext cx="9808677" cy="5694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853">
                  <a:extLst>
                    <a:ext uri="{9D8B030D-6E8A-4147-A177-3AD203B41FA5}">
                      <a16:colId xmlns:a16="http://schemas.microsoft.com/office/drawing/2014/main" val="2961772407"/>
                    </a:ext>
                  </a:extLst>
                </a:gridCol>
                <a:gridCol w="1089853">
                  <a:extLst>
                    <a:ext uri="{9D8B030D-6E8A-4147-A177-3AD203B41FA5}">
                      <a16:colId xmlns:a16="http://schemas.microsoft.com/office/drawing/2014/main" val="3112470118"/>
                    </a:ext>
                  </a:extLst>
                </a:gridCol>
                <a:gridCol w="1089853">
                  <a:extLst>
                    <a:ext uri="{9D8B030D-6E8A-4147-A177-3AD203B41FA5}">
                      <a16:colId xmlns:a16="http://schemas.microsoft.com/office/drawing/2014/main" val="2325942149"/>
                    </a:ext>
                  </a:extLst>
                </a:gridCol>
                <a:gridCol w="1089853">
                  <a:extLst>
                    <a:ext uri="{9D8B030D-6E8A-4147-A177-3AD203B41FA5}">
                      <a16:colId xmlns:a16="http://schemas.microsoft.com/office/drawing/2014/main" val="856149687"/>
                    </a:ext>
                  </a:extLst>
                </a:gridCol>
                <a:gridCol w="1089853">
                  <a:extLst>
                    <a:ext uri="{9D8B030D-6E8A-4147-A177-3AD203B41FA5}">
                      <a16:colId xmlns:a16="http://schemas.microsoft.com/office/drawing/2014/main" val="3402998391"/>
                    </a:ext>
                  </a:extLst>
                </a:gridCol>
                <a:gridCol w="1089853">
                  <a:extLst>
                    <a:ext uri="{9D8B030D-6E8A-4147-A177-3AD203B41FA5}">
                      <a16:colId xmlns:a16="http://schemas.microsoft.com/office/drawing/2014/main" val="3721770503"/>
                    </a:ext>
                  </a:extLst>
                </a:gridCol>
                <a:gridCol w="1089853">
                  <a:extLst>
                    <a:ext uri="{9D8B030D-6E8A-4147-A177-3AD203B41FA5}">
                      <a16:colId xmlns:a16="http://schemas.microsoft.com/office/drawing/2014/main" val="4066333227"/>
                    </a:ext>
                  </a:extLst>
                </a:gridCol>
                <a:gridCol w="1089853">
                  <a:extLst>
                    <a:ext uri="{9D8B030D-6E8A-4147-A177-3AD203B41FA5}">
                      <a16:colId xmlns:a16="http://schemas.microsoft.com/office/drawing/2014/main" val="889330072"/>
                    </a:ext>
                  </a:extLst>
                </a:gridCol>
                <a:gridCol w="1089853">
                  <a:extLst>
                    <a:ext uri="{9D8B030D-6E8A-4147-A177-3AD203B41FA5}">
                      <a16:colId xmlns:a16="http://schemas.microsoft.com/office/drawing/2014/main" val="2937963330"/>
                    </a:ext>
                  </a:extLst>
                </a:gridCol>
              </a:tblGrid>
              <a:tr h="682864">
                <a:tc>
                  <a:txBody>
                    <a:bodyPr/>
                    <a:lstStyle/>
                    <a:p>
                      <a:r>
                        <a:rPr lang="ja-JP" altLang="en-US" dirty="0"/>
                        <a:t>変数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標準偏差（％）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X(-3)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X(-2)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X(-1)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X(+1)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X(+2)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X(+3)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516874"/>
                  </a:ext>
                </a:extLst>
              </a:tr>
              <a:tr h="682864">
                <a:tc>
                  <a:txBody>
                    <a:bodyPr/>
                    <a:lstStyle/>
                    <a:p>
                      <a:r>
                        <a:rPr lang="en-US" altLang="ja-JP" dirty="0"/>
                        <a:t>GDP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898369"/>
                  </a:ext>
                </a:extLst>
              </a:tr>
              <a:tr h="682864">
                <a:tc>
                  <a:txBody>
                    <a:bodyPr/>
                    <a:lstStyle/>
                    <a:p>
                      <a:r>
                        <a:rPr lang="ja-JP" altLang="en-US" dirty="0"/>
                        <a:t>消費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725162"/>
                  </a:ext>
                </a:extLst>
              </a:tr>
              <a:tr h="682864">
                <a:tc>
                  <a:txBody>
                    <a:bodyPr/>
                    <a:lstStyle/>
                    <a:p>
                      <a:r>
                        <a:rPr lang="ja-JP" altLang="en-US" dirty="0"/>
                        <a:t>投資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210258"/>
                  </a:ext>
                </a:extLst>
              </a:tr>
              <a:tr h="682864">
                <a:tc>
                  <a:txBody>
                    <a:bodyPr/>
                    <a:lstStyle/>
                    <a:p>
                      <a:r>
                        <a:rPr lang="ja-JP" altLang="en-US" dirty="0"/>
                        <a:t>政府支出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27154"/>
                  </a:ext>
                </a:extLst>
              </a:tr>
              <a:tr h="682864">
                <a:tc>
                  <a:txBody>
                    <a:bodyPr/>
                    <a:lstStyle/>
                    <a:p>
                      <a:r>
                        <a:rPr lang="ja-JP" altLang="en-US" dirty="0"/>
                        <a:t>輸出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737466"/>
                  </a:ext>
                </a:extLst>
              </a:tr>
              <a:tr h="682864">
                <a:tc>
                  <a:txBody>
                    <a:bodyPr/>
                    <a:lstStyle/>
                    <a:p>
                      <a:r>
                        <a:rPr lang="ja-JP" altLang="en-US" dirty="0"/>
                        <a:t>輸入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583471"/>
                  </a:ext>
                </a:extLst>
              </a:tr>
              <a:tr h="682864">
                <a:tc>
                  <a:txBody>
                    <a:bodyPr/>
                    <a:lstStyle/>
                    <a:p>
                      <a:r>
                        <a:rPr lang="ja-JP" altLang="en-US" dirty="0"/>
                        <a:t>労働時間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07768"/>
                  </a:ext>
                </a:extLst>
              </a:tr>
            </a:tbl>
          </a:graphicData>
        </a:graphic>
      </p:graphicFrame>
      <p:sp>
        <p:nvSpPr>
          <p:cNvPr id="4" name="Google Shape;75;p19">
            <a:extLst>
              <a:ext uri="{FF2B5EF4-FFF2-40B4-BE49-F238E27FC236}">
                <a16:creationId xmlns:a16="http://schemas.microsoft.com/office/drawing/2014/main" id="{7CB30BBB-332D-C16A-B2C9-B0C293FB9F35}"/>
              </a:ext>
            </a:extLst>
          </p:cNvPr>
          <p:cNvSpPr/>
          <p:nvPr/>
        </p:nvSpPr>
        <p:spPr>
          <a:xfrm>
            <a:off x="-1" y="2688"/>
            <a:ext cx="153600" cy="6858000"/>
          </a:xfrm>
          <a:prstGeom prst="rect">
            <a:avLst/>
          </a:prstGeom>
          <a:solidFill>
            <a:srgbClr val="16346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1CAADE"/>
              </a:buClr>
              <a:buSzPts val="3000"/>
            </a:pP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994910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7;p21">
            <a:extLst>
              <a:ext uri="{FF2B5EF4-FFF2-40B4-BE49-F238E27FC236}">
                <a16:creationId xmlns:a16="http://schemas.microsoft.com/office/drawing/2014/main" id="{E3BAB85E-27E1-5151-2E2A-902D7559093B}"/>
              </a:ext>
            </a:extLst>
          </p:cNvPr>
          <p:cNvSpPr txBox="1"/>
          <p:nvPr/>
        </p:nvSpPr>
        <p:spPr>
          <a:xfrm>
            <a:off x="222543" y="393416"/>
            <a:ext cx="11429800" cy="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algn="ctr"/>
            <a:r>
              <a:rPr lang="en-US" altLang="ja-JP" sz="30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Business cycle stats in the U.S. economy (Table1.1. Cooley , 1995) </a:t>
            </a:r>
          </a:p>
        </p:txBody>
      </p:sp>
      <p:sp>
        <p:nvSpPr>
          <p:cNvPr id="4" name="Google Shape;88;p21">
            <a:extLst>
              <a:ext uri="{FF2B5EF4-FFF2-40B4-BE49-F238E27FC236}">
                <a16:creationId xmlns:a16="http://schemas.microsoft.com/office/drawing/2014/main" id="{E2285253-2965-AC3A-6CB4-E74838676E38}"/>
              </a:ext>
            </a:extLst>
          </p:cNvPr>
          <p:cNvSpPr txBox="1"/>
          <p:nvPr/>
        </p:nvSpPr>
        <p:spPr>
          <a:xfrm>
            <a:off x="435915" y="1142650"/>
            <a:ext cx="11429800" cy="5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ja-JP" altLang="en-US" sz="2800" dirty="0">
                <a:latin typeface="Source Sans Pro"/>
                <a:ea typeface="Source Sans Pro"/>
                <a:cs typeface="Source Sans Pro"/>
                <a:sym typeface="Source Sans Pro"/>
              </a:rPr>
              <a:t>変動の大きさ、</a:t>
            </a:r>
            <a:r>
              <a:rPr lang="en-US" altLang="ja-JP" sz="2800" dirty="0">
                <a:latin typeface="Source Sans Pro"/>
                <a:ea typeface="Source Sans Pro"/>
                <a:cs typeface="Source Sans Pro"/>
                <a:sym typeface="Source Sans Pro"/>
              </a:rPr>
              <a:t>GDP</a:t>
            </a:r>
            <a:r>
              <a:rPr lang="ja-JP" altLang="en-US" sz="2800" dirty="0">
                <a:latin typeface="Source Sans Pro"/>
                <a:ea typeface="Source Sans Pro"/>
                <a:cs typeface="Source Sans Pro"/>
                <a:sym typeface="Source Sans Pro"/>
              </a:rPr>
              <a:t>との相関、リード・ラグについて</a:t>
            </a:r>
            <a:endParaRPr lang="en-US" altLang="ja-JP" sz="28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endParaRPr lang="en-US" altLang="ja-JP" sz="28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r>
              <a:rPr lang="ja-JP" altLang="en-US" sz="2800" dirty="0">
                <a:latin typeface="Source Sans Pro"/>
                <a:ea typeface="Source Sans Pro"/>
                <a:cs typeface="Source Sans Pro"/>
                <a:sym typeface="Source Sans Pro"/>
              </a:rPr>
              <a:t>労働時間</a:t>
            </a:r>
            <a:endParaRPr lang="en-US" sz="28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r>
              <a:rPr lang="ja-JP" altLang="en-US" sz="2800" dirty="0">
                <a:latin typeface="Source Sans Pro"/>
                <a:ea typeface="Source Sans Pro"/>
                <a:cs typeface="Source Sans Pro"/>
                <a:sym typeface="Source Sans Pro"/>
              </a:rPr>
              <a:t>消費</a:t>
            </a:r>
            <a:endParaRPr lang="en-US" sz="28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r>
              <a:rPr lang="ja-JP" altLang="en-US" sz="2800" dirty="0">
                <a:latin typeface="Source Sans Pro"/>
                <a:ea typeface="Source Sans Pro"/>
                <a:cs typeface="Source Sans Pro"/>
                <a:sym typeface="Source Sans Pro"/>
              </a:rPr>
              <a:t>投資</a:t>
            </a:r>
            <a:endParaRPr lang="en-US" sz="28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r>
              <a:rPr lang="ja-JP" altLang="en-US" sz="2800" dirty="0">
                <a:latin typeface="Source Sans Pro"/>
                <a:ea typeface="Source Sans Pro"/>
                <a:cs typeface="Source Sans Pro"/>
                <a:sym typeface="Source Sans Pro"/>
              </a:rPr>
              <a:t>生産性</a:t>
            </a:r>
            <a:endParaRPr lang="en-US" sz="28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r>
              <a:rPr lang="ja-JP" altLang="en-US" sz="2800" dirty="0">
                <a:latin typeface="Source Sans Pro"/>
                <a:ea typeface="Source Sans Pro"/>
                <a:cs typeface="Source Sans Pro"/>
                <a:sym typeface="Source Sans Pro"/>
              </a:rPr>
              <a:t>政府支出</a:t>
            </a:r>
            <a:endParaRPr lang="en-US" sz="28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indent="-457200">
              <a:lnSpc>
                <a:spcPct val="115000"/>
              </a:lnSpc>
              <a:buFont typeface="+mj-lt"/>
              <a:buAutoNum type="arabicPeriod"/>
            </a:pPr>
            <a:r>
              <a:rPr lang="ja-JP" altLang="en-US" sz="2800" dirty="0">
                <a:latin typeface="Source Sans Pro"/>
                <a:ea typeface="Source Sans Pro"/>
                <a:cs typeface="Source Sans Pro"/>
                <a:sym typeface="Source Sans Pro"/>
              </a:rPr>
              <a:t>輸入と輸出</a:t>
            </a:r>
            <a:endParaRPr lang="en-US" sz="28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Google Shape;75;p19">
            <a:extLst>
              <a:ext uri="{FF2B5EF4-FFF2-40B4-BE49-F238E27FC236}">
                <a16:creationId xmlns:a16="http://schemas.microsoft.com/office/drawing/2014/main" id="{FF2AB622-FFFA-3118-1FFB-EFD2778462BC}"/>
              </a:ext>
            </a:extLst>
          </p:cNvPr>
          <p:cNvSpPr/>
          <p:nvPr/>
        </p:nvSpPr>
        <p:spPr>
          <a:xfrm>
            <a:off x="-1" y="2688"/>
            <a:ext cx="153600" cy="6858000"/>
          </a:xfrm>
          <a:prstGeom prst="rect">
            <a:avLst/>
          </a:prstGeom>
          <a:solidFill>
            <a:srgbClr val="16346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1CAADE"/>
              </a:buClr>
              <a:buSzPts val="3000"/>
            </a:pP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322331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0EA3-5D88-C248-8941-A3F0DE5B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使っていきたいツールについて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6300E-DAC3-B98C-14F3-3FE0BBD14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FRED (Federal Reserve Economic Data)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Penn World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Github (</a:t>
            </a:r>
            <a:r>
              <a:rPr lang="en-US" altLang="ja-JP" sz="2400" dirty="0">
                <a:hlinkClick r:id="rId2"/>
              </a:rPr>
              <a:t>https://github.com/tsenga2/keio-quant-macro</a:t>
            </a:r>
            <a:r>
              <a:rPr lang="en-US" altLang="ja-JP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Git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ea typeface="游ゴシック"/>
              </a:rPr>
              <a:t>Google </a:t>
            </a:r>
            <a:r>
              <a:rPr lang="en-US" altLang="ja-JP" err="1">
                <a:ea typeface="游ゴシック"/>
              </a:rPr>
              <a:t>Colaboratory</a:t>
            </a:r>
            <a:r>
              <a:rPr lang="en-US" altLang="ja-JP">
                <a:ea typeface="游ゴシック"/>
              </a:rPr>
              <a:t> (Python)</a:t>
            </a:r>
            <a:endParaRPr lang="en-US" altLang="ja-JP">
              <a:ea typeface="游ゴシック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 err="1"/>
              <a:t>Matlab</a:t>
            </a:r>
            <a:r>
              <a:rPr lang="en-US" altLang="ja-JP" dirty="0"/>
              <a:t> (university license)</a:t>
            </a: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Google Shape;75;p19">
            <a:extLst>
              <a:ext uri="{FF2B5EF4-FFF2-40B4-BE49-F238E27FC236}">
                <a16:creationId xmlns:a16="http://schemas.microsoft.com/office/drawing/2014/main" id="{619C1F05-17ED-A209-2CDD-115C87362CD4}"/>
              </a:ext>
            </a:extLst>
          </p:cNvPr>
          <p:cNvSpPr/>
          <p:nvPr/>
        </p:nvSpPr>
        <p:spPr>
          <a:xfrm>
            <a:off x="-1" y="2688"/>
            <a:ext cx="153600" cy="6858000"/>
          </a:xfrm>
          <a:prstGeom prst="rect">
            <a:avLst/>
          </a:prstGeom>
          <a:solidFill>
            <a:srgbClr val="16346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1CAADE"/>
              </a:buClr>
              <a:buSzPts val="3000"/>
            </a:pP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345094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4221-508D-629C-4A34-7B8D1F9E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56AE1-BB39-A17D-D21B-CB5F25859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ja-JP" altLang="en-US" dirty="0"/>
              <a:t>景気循環を定義する。</a:t>
            </a:r>
            <a:endParaRPr lang="en-US" altLang="ja-JP" dirty="0"/>
          </a:p>
          <a:p>
            <a:pPr marL="514350" indent="-514350">
              <a:buFont typeface="+mj-lt"/>
              <a:buAutoNum type="romanUcPeriod"/>
            </a:pPr>
            <a:endParaRPr lang="en-US" altLang="ja-JP" dirty="0"/>
          </a:p>
          <a:p>
            <a:pPr marL="514350" indent="-514350">
              <a:buFont typeface="+mj-lt"/>
              <a:buAutoNum type="romanUcPeriod"/>
            </a:pPr>
            <a:r>
              <a:rPr lang="ja-JP" altLang="en-US" dirty="0"/>
              <a:t>データから景気循環部分を抽出する（トレンドを除去）。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>
              <a:ea typeface="游ゴシック"/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 altLang="ja-JP" dirty="0">
                <a:ea typeface="游ゴシック"/>
              </a:rPr>
              <a:t>--- Python</a:t>
            </a:r>
            <a:r>
              <a:rPr lang="ja-JP" altLang="en-US">
                <a:ea typeface="游ゴシック"/>
              </a:rPr>
              <a:t>でコードを書く（ライブラリーを使用）。</a:t>
            </a:r>
            <a:endParaRPr lang="en-US" altLang="ja-JP" dirty="0">
              <a:ea typeface="游ゴシック"/>
              <a:cs typeface="Calibri"/>
            </a:endParaRPr>
          </a:p>
          <a:p>
            <a:pPr marL="914400" lvl="1" indent="-457200">
              <a:buFont typeface="+mj-lt"/>
              <a:buAutoNum type="alphaUcPeriod"/>
            </a:pPr>
            <a:endParaRPr lang="en-US" altLang="ja-JP" dirty="0"/>
          </a:p>
          <a:p>
            <a:pPr marL="457200" indent="-457200">
              <a:buFont typeface="+mj-lt"/>
              <a:buAutoNum type="romanUcPeriod"/>
            </a:pPr>
            <a:r>
              <a:rPr lang="ja-JP" altLang="en-US" dirty="0"/>
              <a:t>ディスカッション（景気循環に関する統計を国家間比較）</a:t>
            </a:r>
            <a:endParaRPr lang="en-US" altLang="ja-JP" dirty="0"/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romanUcPeriod"/>
            </a:pPr>
            <a:endParaRPr lang="en-US" dirty="0"/>
          </a:p>
        </p:txBody>
      </p:sp>
      <p:sp>
        <p:nvSpPr>
          <p:cNvPr id="4" name="Google Shape;75;p19">
            <a:extLst>
              <a:ext uri="{FF2B5EF4-FFF2-40B4-BE49-F238E27FC236}">
                <a16:creationId xmlns:a16="http://schemas.microsoft.com/office/drawing/2014/main" id="{768DE409-8863-8F99-9BF0-706128637025}"/>
              </a:ext>
            </a:extLst>
          </p:cNvPr>
          <p:cNvSpPr/>
          <p:nvPr/>
        </p:nvSpPr>
        <p:spPr>
          <a:xfrm>
            <a:off x="-1" y="2688"/>
            <a:ext cx="153600" cy="6858000"/>
          </a:xfrm>
          <a:prstGeom prst="rect">
            <a:avLst/>
          </a:prstGeom>
          <a:solidFill>
            <a:srgbClr val="16346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1CAADE"/>
              </a:buClr>
              <a:buSzPts val="3000"/>
            </a:pP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768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703A-4162-477E-B6B6-353054D9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景気循環：</a:t>
            </a:r>
            <a:r>
              <a:rPr lang="en-US" altLang="ja-JP" dirty="0"/>
              <a:t>Business</a:t>
            </a:r>
            <a:r>
              <a:rPr lang="ja-JP" altLang="en-US" dirty="0"/>
              <a:t> </a:t>
            </a:r>
            <a:r>
              <a:rPr lang="en-US" altLang="ja-JP" dirty="0"/>
              <a:t>Cycles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E042-6045-4722-93D2-BA55EF767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2004</a:t>
            </a:r>
            <a:r>
              <a:rPr lang="ja-JP" altLang="en-US" dirty="0"/>
              <a:t>年ノーベル経済学賞受賞の</a:t>
            </a:r>
            <a:r>
              <a:rPr lang="en-US" altLang="ja-JP" dirty="0"/>
              <a:t>Finn</a:t>
            </a:r>
            <a:r>
              <a:rPr lang="ja-JP" altLang="en-US" dirty="0"/>
              <a:t> </a:t>
            </a:r>
            <a:r>
              <a:rPr lang="en-US" altLang="ja-JP" dirty="0" err="1"/>
              <a:t>Kydland</a:t>
            </a:r>
            <a:r>
              <a:rPr lang="ja-JP" altLang="en-US" dirty="0"/>
              <a:t>と</a:t>
            </a:r>
            <a:r>
              <a:rPr lang="en-US" altLang="ja-JP" dirty="0"/>
              <a:t>Edward</a:t>
            </a:r>
            <a:r>
              <a:rPr lang="ja-JP" altLang="en-US" dirty="0"/>
              <a:t> </a:t>
            </a:r>
            <a:r>
              <a:rPr lang="en-US" altLang="ja-JP" dirty="0"/>
              <a:t>Prescott</a:t>
            </a:r>
            <a:r>
              <a:rPr lang="ja-JP" altLang="en-US" dirty="0"/>
              <a:t>が分析手法を開発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ノーベルレクチャーで、ビジネスサイクルとは　</a:t>
            </a:r>
            <a:r>
              <a:rPr lang="en-US" altLang="ja-JP" dirty="0"/>
              <a:t>	Fluctuations</a:t>
            </a:r>
            <a:r>
              <a:rPr lang="ja-JP" altLang="en-US" dirty="0"/>
              <a:t> </a:t>
            </a:r>
            <a:r>
              <a:rPr lang="en-US" altLang="ja-JP" dirty="0"/>
              <a:t>in</a:t>
            </a:r>
            <a:r>
              <a:rPr lang="ja-JP" altLang="en-US" dirty="0"/>
              <a:t> </a:t>
            </a:r>
            <a:r>
              <a:rPr lang="en-US" altLang="ja-JP" dirty="0"/>
              <a:t>output</a:t>
            </a:r>
            <a:r>
              <a:rPr lang="ja-JP" altLang="en-US" dirty="0"/>
              <a:t> </a:t>
            </a:r>
            <a:r>
              <a:rPr lang="en-US" altLang="ja-JP" dirty="0"/>
              <a:t>and</a:t>
            </a:r>
            <a:r>
              <a:rPr lang="ja-JP" altLang="en-US" dirty="0"/>
              <a:t> </a:t>
            </a:r>
            <a:r>
              <a:rPr lang="en-US" altLang="ja-JP" dirty="0"/>
              <a:t>employment</a:t>
            </a:r>
            <a:r>
              <a:rPr lang="ja-JP" altLang="en-US" dirty="0"/>
              <a:t> </a:t>
            </a:r>
            <a:r>
              <a:rPr lang="en-US" altLang="ja-JP" dirty="0"/>
              <a:t>about</a:t>
            </a:r>
            <a:r>
              <a:rPr lang="ja-JP" altLang="en-US" dirty="0"/>
              <a:t> </a:t>
            </a:r>
            <a:r>
              <a:rPr lang="en-US" altLang="ja-JP" dirty="0"/>
              <a:t>trend</a:t>
            </a:r>
            <a:r>
              <a:rPr lang="ja-JP" altLang="en-US" dirty="0"/>
              <a:t>と定義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２．もう一つ重要なポイントは、</a:t>
            </a:r>
            <a:r>
              <a:rPr lang="en-US" altLang="ja-JP" dirty="0"/>
              <a:t>Co-movement</a:t>
            </a:r>
            <a:r>
              <a:rPr lang="ja-JP" altLang="en-US" dirty="0"/>
              <a:t>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生産、消費、投資、雇用が同方向に動く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Google Shape;75;p19">
            <a:extLst>
              <a:ext uri="{FF2B5EF4-FFF2-40B4-BE49-F238E27FC236}">
                <a16:creationId xmlns:a16="http://schemas.microsoft.com/office/drawing/2014/main" id="{81D36DB2-2C58-4207-C068-F31182CF5088}"/>
              </a:ext>
            </a:extLst>
          </p:cNvPr>
          <p:cNvSpPr/>
          <p:nvPr/>
        </p:nvSpPr>
        <p:spPr>
          <a:xfrm>
            <a:off x="-1" y="2688"/>
            <a:ext cx="153600" cy="6858000"/>
          </a:xfrm>
          <a:prstGeom prst="rect">
            <a:avLst/>
          </a:prstGeom>
          <a:solidFill>
            <a:srgbClr val="16346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1CAADE"/>
              </a:buClr>
              <a:buSzPts val="3000"/>
            </a:pP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14664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GDP</a:t>
            </a:r>
            <a:r>
              <a:rPr lang="ja-JP" altLang="en-US" dirty="0"/>
              <a:t>のトレンドとそこからの乖離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3079" y="1825625"/>
            <a:ext cx="7485841" cy="4351338"/>
          </a:xfrm>
          <a:prstGeom prst="rect">
            <a:avLst/>
          </a:prstGeom>
        </p:spPr>
      </p:pic>
      <p:sp>
        <p:nvSpPr>
          <p:cNvPr id="5" name="Google Shape;75;p19">
            <a:extLst>
              <a:ext uri="{FF2B5EF4-FFF2-40B4-BE49-F238E27FC236}">
                <a16:creationId xmlns:a16="http://schemas.microsoft.com/office/drawing/2014/main" id="{34B550EB-482F-66BE-466B-23C4137E0B26}"/>
              </a:ext>
            </a:extLst>
          </p:cNvPr>
          <p:cNvSpPr/>
          <p:nvPr/>
        </p:nvSpPr>
        <p:spPr>
          <a:xfrm>
            <a:off x="-1" y="2688"/>
            <a:ext cx="153600" cy="6858000"/>
          </a:xfrm>
          <a:prstGeom prst="rect">
            <a:avLst/>
          </a:prstGeom>
          <a:solidFill>
            <a:srgbClr val="16346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1CAADE"/>
              </a:buClr>
              <a:buSzPts val="3000"/>
            </a:pP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59685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景気循環</a:t>
            </a:r>
            <a:endParaRPr lang="en-GB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96" y="1833646"/>
            <a:ext cx="6569008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05200" y="2516666"/>
            <a:ext cx="76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山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78968" y="4307681"/>
            <a:ext cx="5935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/>
              <a:t>谷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01390" y="4677013"/>
            <a:ext cx="10386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/>
              <a:t>拡張期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73515" y="4748463"/>
            <a:ext cx="126732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後退期</a:t>
            </a:r>
            <a:endParaRPr lang="en-US" altLang="ja-JP" b="1" dirty="0"/>
          </a:p>
          <a:p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16967" y="5668939"/>
            <a:ext cx="10427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b="1" dirty="0"/>
              <a:t>15</a:t>
            </a:r>
            <a:r>
              <a:rPr lang="ja-JP" altLang="en-US" b="1" dirty="0"/>
              <a:t>か月</a:t>
            </a:r>
            <a:endParaRPr lang="en-GB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973052" y="5668939"/>
            <a:ext cx="11669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b="1" dirty="0"/>
              <a:t>38</a:t>
            </a:r>
            <a:r>
              <a:rPr lang="ja-JP" altLang="en-US" b="1" dirty="0"/>
              <a:t>か月</a:t>
            </a:r>
            <a:endParaRPr lang="en-GB" b="1" dirty="0"/>
          </a:p>
        </p:txBody>
      </p:sp>
      <p:sp>
        <p:nvSpPr>
          <p:cNvPr id="10" name="Google Shape;75;p19">
            <a:extLst>
              <a:ext uri="{FF2B5EF4-FFF2-40B4-BE49-F238E27FC236}">
                <a16:creationId xmlns:a16="http://schemas.microsoft.com/office/drawing/2014/main" id="{8D4C96F5-4034-2E3A-F92A-B0C763C86D25}"/>
              </a:ext>
            </a:extLst>
          </p:cNvPr>
          <p:cNvSpPr/>
          <p:nvPr/>
        </p:nvSpPr>
        <p:spPr>
          <a:xfrm>
            <a:off x="-1" y="2688"/>
            <a:ext cx="153600" cy="6858000"/>
          </a:xfrm>
          <a:prstGeom prst="rect">
            <a:avLst/>
          </a:prstGeom>
          <a:solidFill>
            <a:srgbClr val="16346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1CAADE"/>
              </a:buClr>
              <a:buSzPts val="3000"/>
            </a:pP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23874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234472"/>
              </p:ext>
            </p:extLst>
          </p:nvPr>
        </p:nvGraphicFramePr>
        <p:xfrm>
          <a:off x="417095" y="264690"/>
          <a:ext cx="11429998" cy="6490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1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1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86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410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景気基準日付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0" marR="6810" marT="681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38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循環</a:t>
                      </a:r>
                      <a:endParaRPr lang="ja-JP" altLang="en-US" sz="16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6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谷</a:t>
                      </a:r>
                      <a:endParaRPr lang="ja-JP" altLang="en-US" sz="16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6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山</a:t>
                      </a:r>
                      <a:endParaRPr lang="ja-JP" altLang="en-US" sz="16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6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谷</a:t>
                      </a:r>
                      <a:endParaRPr lang="ja-JP" altLang="en-US" sz="16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681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期間</a:t>
                      </a:r>
                      <a:endParaRPr lang="ja-JP" altLang="en-US" sz="16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681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10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 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0" marR="6810" marT="6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 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0" marR="6810" marT="6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 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0" marR="6810" marT="6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 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10" marR="6810" marT="681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拡張</a:t>
                      </a:r>
                      <a:endParaRPr lang="ja-JP" altLang="en-US" sz="16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6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後退</a:t>
                      </a:r>
                      <a:endParaRPr lang="ja-JP" altLang="en-US" sz="16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6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全循環</a:t>
                      </a:r>
                      <a:endParaRPr lang="ja-JP" altLang="en-US" sz="1600" b="1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681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74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第</a:t>
                      </a:r>
                      <a:r>
                        <a:rPr lang="en-US" altLang="ja-JP" sz="1600" u="none" strike="noStrike">
                          <a:effectLst/>
                        </a:rPr>
                        <a:t>1</a:t>
                      </a:r>
                      <a:r>
                        <a:rPr lang="ja-JP" altLang="en-US" sz="1600" u="none" strike="noStrike">
                          <a:effectLst/>
                        </a:rPr>
                        <a:t>循環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1951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6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1951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10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4</a:t>
                      </a:r>
                      <a:r>
                        <a:rPr lang="ja-JP" altLang="en-US" sz="1600" u="none" strike="noStrike">
                          <a:effectLst/>
                        </a:rPr>
                        <a:t>か月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 </a:t>
                      </a:r>
                      <a:endParaRPr lang="en-GB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74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第</a:t>
                      </a:r>
                      <a:r>
                        <a:rPr lang="en-US" altLang="ja-JP" sz="1600" u="none" strike="noStrike">
                          <a:effectLst/>
                        </a:rPr>
                        <a:t>2</a:t>
                      </a:r>
                      <a:r>
                        <a:rPr lang="ja-JP" altLang="en-US" sz="1600" u="none" strike="noStrike">
                          <a:effectLst/>
                        </a:rPr>
                        <a:t>循環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1951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10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1954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1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1954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11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</a:rPr>
                        <a:t>27</a:t>
                      </a:r>
                      <a:r>
                        <a:rPr lang="ja-JP" altLang="en-US" sz="1600" u="none" strike="noStrike" dirty="0">
                          <a:effectLst/>
                        </a:rPr>
                        <a:t>か月</a:t>
                      </a:r>
                      <a:endParaRPr lang="ja-JP" alt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10</a:t>
                      </a:r>
                      <a:r>
                        <a:rPr lang="ja-JP" altLang="en-US" sz="1600" u="none" strike="noStrike">
                          <a:effectLst/>
                        </a:rPr>
                        <a:t>か月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37</a:t>
                      </a:r>
                      <a:r>
                        <a:rPr lang="ja-JP" altLang="en-US" sz="1600" u="none" strike="noStrike">
                          <a:effectLst/>
                        </a:rPr>
                        <a:t>か月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74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第</a:t>
                      </a:r>
                      <a:r>
                        <a:rPr lang="en-US" altLang="ja-JP" sz="1600" u="none" strike="noStrike">
                          <a:effectLst/>
                        </a:rPr>
                        <a:t>3</a:t>
                      </a:r>
                      <a:r>
                        <a:rPr lang="ja-JP" altLang="en-US" sz="1600" u="none" strike="noStrike">
                          <a:effectLst/>
                        </a:rPr>
                        <a:t>循環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1954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11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1957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6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1958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6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</a:rPr>
                        <a:t>31</a:t>
                      </a:r>
                      <a:r>
                        <a:rPr lang="ja-JP" altLang="en-US" sz="1600" u="none" strike="noStrike" dirty="0">
                          <a:effectLst/>
                        </a:rPr>
                        <a:t>か月</a:t>
                      </a:r>
                      <a:endParaRPr lang="ja-JP" alt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12</a:t>
                      </a:r>
                      <a:r>
                        <a:rPr lang="ja-JP" altLang="en-US" sz="1600" u="none" strike="noStrike">
                          <a:effectLst/>
                        </a:rPr>
                        <a:t>か月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43</a:t>
                      </a:r>
                      <a:r>
                        <a:rPr lang="ja-JP" altLang="en-US" sz="1600" u="none" strike="noStrike">
                          <a:effectLst/>
                        </a:rPr>
                        <a:t>か月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74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第</a:t>
                      </a:r>
                      <a:r>
                        <a:rPr lang="en-US" altLang="ja-JP" sz="1600" u="none" strike="noStrike">
                          <a:effectLst/>
                        </a:rPr>
                        <a:t>4</a:t>
                      </a:r>
                      <a:r>
                        <a:rPr lang="ja-JP" altLang="en-US" sz="1600" u="none" strike="noStrike">
                          <a:effectLst/>
                        </a:rPr>
                        <a:t>循環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1958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6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1961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12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1962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10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</a:rPr>
                        <a:t>42</a:t>
                      </a:r>
                      <a:r>
                        <a:rPr lang="ja-JP" altLang="en-US" sz="1600" u="none" strike="noStrike" dirty="0">
                          <a:effectLst/>
                        </a:rPr>
                        <a:t>か月</a:t>
                      </a:r>
                      <a:endParaRPr lang="ja-JP" alt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10</a:t>
                      </a:r>
                      <a:r>
                        <a:rPr lang="ja-JP" altLang="en-US" sz="1600" u="none" strike="noStrike">
                          <a:effectLst/>
                        </a:rPr>
                        <a:t>か月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52</a:t>
                      </a:r>
                      <a:r>
                        <a:rPr lang="ja-JP" altLang="en-US" sz="1600" u="none" strike="noStrike">
                          <a:effectLst/>
                        </a:rPr>
                        <a:t>か月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74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第</a:t>
                      </a:r>
                      <a:r>
                        <a:rPr lang="en-US" altLang="ja-JP" sz="1600" u="none" strike="noStrike">
                          <a:effectLst/>
                        </a:rPr>
                        <a:t>5</a:t>
                      </a:r>
                      <a:r>
                        <a:rPr lang="ja-JP" altLang="en-US" sz="1600" u="none" strike="noStrike">
                          <a:effectLst/>
                        </a:rPr>
                        <a:t>循環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1962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10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</a:rPr>
                        <a:t>1964</a:t>
                      </a:r>
                      <a:r>
                        <a:rPr lang="ja-JP" altLang="en-US" sz="1600" u="none" strike="noStrike" dirty="0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10</a:t>
                      </a:r>
                      <a:r>
                        <a:rPr lang="ja-JP" altLang="en-US" sz="1600" u="none" strike="noStrike" dirty="0">
                          <a:effectLst/>
                        </a:rPr>
                        <a:t>月</a:t>
                      </a:r>
                      <a:endParaRPr lang="ja-JP" alt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1965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10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</a:rPr>
                        <a:t>24</a:t>
                      </a:r>
                      <a:r>
                        <a:rPr lang="ja-JP" altLang="en-US" sz="1600" u="none" strike="noStrike" dirty="0">
                          <a:effectLst/>
                        </a:rPr>
                        <a:t>か月</a:t>
                      </a:r>
                      <a:endParaRPr lang="ja-JP" alt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12</a:t>
                      </a:r>
                      <a:r>
                        <a:rPr lang="ja-JP" altLang="en-US" sz="1600" u="none" strike="noStrike">
                          <a:effectLst/>
                        </a:rPr>
                        <a:t>か月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36</a:t>
                      </a:r>
                      <a:r>
                        <a:rPr lang="ja-JP" altLang="en-US" sz="1600" u="none" strike="noStrike">
                          <a:effectLst/>
                        </a:rPr>
                        <a:t>か月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74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第</a:t>
                      </a:r>
                      <a:r>
                        <a:rPr lang="en-US" altLang="ja-JP" sz="1600" u="none" strike="noStrike">
                          <a:effectLst/>
                        </a:rPr>
                        <a:t>6</a:t>
                      </a:r>
                      <a:r>
                        <a:rPr lang="ja-JP" altLang="en-US" sz="1600" u="none" strike="noStrike">
                          <a:effectLst/>
                        </a:rPr>
                        <a:t>循環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1965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10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1970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7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1971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12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</a:rPr>
                        <a:t>57</a:t>
                      </a:r>
                      <a:r>
                        <a:rPr lang="ja-JP" altLang="en-US" sz="1600" u="none" strike="noStrike" dirty="0">
                          <a:effectLst/>
                        </a:rPr>
                        <a:t>か月</a:t>
                      </a:r>
                      <a:endParaRPr lang="ja-JP" alt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17</a:t>
                      </a:r>
                      <a:r>
                        <a:rPr lang="ja-JP" altLang="en-US" sz="1600" u="none" strike="noStrike">
                          <a:effectLst/>
                        </a:rPr>
                        <a:t>か月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74</a:t>
                      </a:r>
                      <a:r>
                        <a:rPr lang="ja-JP" altLang="en-US" sz="1600" u="none" strike="noStrike">
                          <a:effectLst/>
                        </a:rPr>
                        <a:t>か月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74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第</a:t>
                      </a:r>
                      <a:r>
                        <a:rPr lang="en-US" altLang="ja-JP" sz="1600" u="none" strike="noStrike">
                          <a:effectLst/>
                        </a:rPr>
                        <a:t>7</a:t>
                      </a:r>
                      <a:r>
                        <a:rPr lang="ja-JP" altLang="en-US" sz="1600" u="none" strike="noStrike">
                          <a:effectLst/>
                        </a:rPr>
                        <a:t>循環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1971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12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1973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11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1975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3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</a:rPr>
                        <a:t>23</a:t>
                      </a:r>
                      <a:r>
                        <a:rPr lang="ja-JP" altLang="en-US" sz="1600" u="none" strike="noStrike" dirty="0">
                          <a:effectLst/>
                        </a:rPr>
                        <a:t>か月</a:t>
                      </a:r>
                      <a:endParaRPr lang="ja-JP" alt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16</a:t>
                      </a:r>
                      <a:r>
                        <a:rPr lang="ja-JP" altLang="en-US" sz="1600" u="none" strike="noStrike">
                          <a:effectLst/>
                        </a:rPr>
                        <a:t>か月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39</a:t>
                      </a:r>
                      <a:r>
                        <a:rPr lang="ja-JP" altLang="en-US" sz="1600" u="none" strike="noStrike">
                          <a:effectLst/>
                        </a:rPr>
                        <a:t>か月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74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第</a:t>
                      </a:r>
                      <a:r>
                        <a:rPr lang="en-US" altLang="ja-JP" sz="1600" u="none" strike="noStrike">
                          <a:effectLst/>
                        </a:rPr>
                        <a:t>8</a:t>
                      </a:r>
                      <a:r>
                        <a:rPr lang="ja-JP" altLang="en-US" sz="1600" u="none" strike="noStrike">
                          <a:effectLst/>
                        </a:rPr>
                        <a:t>循環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1975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3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1977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1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1977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10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</a:rPr>
                        <a:t>22</a:t>
                      </a:r>
                      <a:r>
                        <a:rPr lang="ja-JP" altLang="en-US" sz="1600" u="none" strike="noStrike" dirty="0">
                          <a:effectLst/>
                        </a:rPr>
                        <a:t>か月</a:t>
                      </a:r>
                      <a:endParaRPr lang="ja-JP" alt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9</a:t>
                      </a:r>
                      <a:r>
                        <a:rPr lang="ja-JP" altLang="en-US" sz="1600" u="none" strike="noStrike">
                          <a:effectLst/>
                        </a:rPr>
                        <a:t>か月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31</a:t>
                      </a:r>
                      <a:r>
                        <a:rPr lang="ja-JP" altLang="en-US" sz="1600" u="none" strike="noStrike">
                          <a:effectLst/>
                        </a:rPr>
                        <a:t>か月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74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第</a:t>
                      </a:r>
                      <a:r>
                        <a:rPr lang="en-US" altLang="ja-JP" sz="1600" u="none" strike="noStrike">
                          <a:effectLst/>
                        </a:rPr>
                        <a:t>9</a:t>
                      </a:r>
                      <a:r>
                        <a:rPr lang="ja-JP" altLang="en-US" sz="1600" u="none" strike="noStrike">
                          <a:effectLst/>
                        </a:rPr>
                        <a:t>循環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1977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10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1980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2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1983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2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</a:rPr>
                        <a:t>28</a:t>
                      </a:r>
                      <a:r>
                        <a:rPr lang="ja-JP" altLang="en-US" sz="1600" u="none" strike="noStrike" dirty="0">
                          <a:effectLst/>
                        </a:rPr>
                        <a:t>か月</a:t>
                      </a:r>
                      <a:endParaRPr lang="ja-JP" alt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36</a:t>
                      </a:r>
                      <a:r>
                        <a:rPr lang="ja-JP" altLang="en-US" sz="1600" u="none" strike="noStrike">
                          <a:effectLst/>
                        </a:rPr>
                        <a:t>か月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64</a:t>
                      </a:r>
                      <a:r>
                        <a:rPr lang="ja-JP" altLang="en-US" sz="1600" u="none" strike="noStrike">
                          <a:effectLst/>
                        </a:rPr>
                        <a:t>か月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74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第</a:t>
                      </a:r>
                      <a:r>
                        <a:rPr lang="en-US" altLang="ja-JP" sz="1600" u="none" strike="noStrike">
                          <a:effectLst/>
                        </a:rPr>
                        <a:t>10</a:t>
                      </a:r>
                      <a:r>
                        <a:rPr lang="ja-JP" altLang="en-US" sz="1600" u="none" strike="noStrike">
                          <a:effectLst/>
                        </a:rPr>
                        <a:t>循環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1983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2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1985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6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1986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11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</a:rPr>
                        <a:t>28</a:t>
                      </a:r>
                      <a:r>
                        <a:rPr lang="ja-JP" altLang="en-US" sz="1600" u="none" strike="noStrike" dirty="0">
                          <a:effectLst/>
                        </a:rPr>
                        <a:t>か月</a:t>
                      </a:r>
                      <a:endParaRPr lang="ja-JP" alt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17</a:t>
                      </a:r>
                      <a:r>
                        <a:rPr lang="ja-JP" altLang="en-US" sz="1600" u="none" strike="noStrike">
                          <a:effectLst/>
                        </a:rPr>
                        <a:t>か月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45</a:t>
                      </a:r>
                      <a:r>
                        <a:rPr lang="ja-JP" altLang="en-US" sz="1600" u="none" strike="noStrike">
                          <a:effectLst/>
                        </a:rPr>
                        <a:t>か月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74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</a:rPr>
                        <a:t>第</a:t>
                      </a:r>
                      <a:r>
                        <a:rPr lang="en-US" altLang="ja-JP" sz="1600" u="none" strike="noStrike" dirty="0">
                          <a:effectLst/>
                        </a:rPr>
                        <a:t>11</a:t>
                      </a:r>
                      <a:r>
                        <a:rPr lang="ja-JP" altLang="en-US" sz="1600" u="none" strike="noStrike" dirty="0">
                          <a:effectLst/>
                        </a:rPr>
                        <a:t>循環</a:t>
                      </a:r>
                      <a:endParaRPr lang="ja-JP" alt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1986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11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1991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2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1993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10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</a:rPr>
                        <a:t>51</a:t>
                      </a:r>
                      <a:r>
                        <a:rPr lang="ja-JP" altLang="en-US" sz="1600" u="none" strike="noStrike" dirty="0">
                          <a:effectLst/>
                        </a:rPr>
                        <a:t>か月</a:t>
                      </a:r>
                      <a:endParaRPr lang="ja-JP" alt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32</a:t>
                      </a:r>
                      <a:r>
                        <a:rPr lang="ja-JP" altLang="en-US" sz="1600" u="none" strike="noStrike">
                          <a:effectLst/>
                        </a:rPr>
                        <a:t>か月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83</a:t>
                      </a:r>
                      <a:r>
                        <a:rPr lang="ja-JP" altLang="en-US" sz="1600" u="none" strike="noStrike">
                          <a:effectLst/>
                        </a:rPr>
                        <a:t>か月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74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</a:rPr>
                        <a:t>第</a:t>
                      </a:r>
                      <a:r>
                        <a:rPr lang="en-US" altLang="ja-JP" sz="1600" u="none" strike="noStrike" dirty="0">
                          <a:effectLst/>
                        </a:rPr>
                        <a:t>12</a:t>
                      </a:r>
                      <a:r>
                        <a:rPr lang="ja-JP" altLang="en-US" sz="1600" u="none" strike="noStrike" dirty="0">
                          <a:effectLst/>
                        </a:rPr>
                        <a:t>循環</a:t>
                      </a:r>
                      <a:endParaRPr lang="ja-JP" alt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1993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10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1997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5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1999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1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</a:rPr>
                        <a:t>43</a:t>
                      </a:r>
                      <a:r>
                        <a:rPr lang="ja-JP" altLang="en-US" sz="1600" u="none" strike="noStrike" dirty="0">
                          <a:effectLst/>
                        </a:rPr>
                        <a:t>か月</a:t>
                      </a:r>
                      <a:endParaRPr lang="ja-JP" alt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20</a:t>
                      </a:r>
                      <a:r>
                        <a:rPr lang="ja-JP" altLang="en-US" sz="1600" u="none" strike="noStrike">
                          <a:effectLst/>
                        </a:rPr>
                        <a:t>か月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63</a:t>
                      </a:r>
                      <a:r>
                        <a:rPr lang="ja-JP" altLang="en-US" sz="1600" u="none" strike="noStrike">
                          <a:effectLst/>
                        </a:rPr>
                        <a:t>か月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774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</a:rPr>
                        <a:t>第</a:t>
                      </a:r>
                      <a:r>
                        <a:rPr lang="en-US" altLang="ja-JP" sz="1600" u="none" strike="noStrike" dirty="0">
                          <a:effectLst/>
                        </a:rPr>
                        <a:t>13</a:t>
                      </a:r>
                      <a:r>
                        <a:rPr lang="ja-JP" altLang="en-US" sz="1600" u="none" strike="noStrike" dirty="0">
                          <a:effectLst/>
                        </a:rPr>
                        <a:t>循環</a:t>
                      </a:r>
                      <a:endParaRPr lang="ja-JP" alt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</a:rPr>
                        <a:t>1999</a:t>
                      </a:r>
                      <a:r>
                        <a:rPr lang="ja-JP" altLang="en-US" sz="1600" u="none" strike="noStrike" dirty="0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</a:t>
                      </a:r>
                      <a:r>
                        <a:rPr lang="ja-JP" altLang="en-US" sz="1600" u="none" strike="noStrike" dirty="0">
                          <a:effectLst/>
                        </a:rPr>
                        <a:t>月</a:t>
                      </a:r>
                      <a:endParaRPr lang="ja-JP" alt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</a:rPr>
                        <a:t>2000</a:t>
                      </a:r>
                      <a:r>
                        <a:rPr lang="ja-JP" altLang="en-US" sz="1600" u="none" strike="noStrike" dirty="0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11</a:t>
                      </a:r>
                      <a:r>
                        <a:rPr lang="ja-JP" altLang="en-US" sz="1600" u="none" strike="noStrike" dirty="0">
                          <a:effectLst/>
                        </a:rPr>
                        <a:t>月</a:t>
                      </a:r>
                      <a:endParaRPr lang="ja-JP" alt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</a:rPr>
                        <a:t>2002</a:t>
                      </a:r>
                      <a:r>
                        <a:rPr lang="ja-JP" altLang="en-US" sz="1600" u="none" strike="noStrike" dirty="0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</a:t>
                      </a:r>
                      <a:r>
                        <a:rPr lang="ja-JP" altLang="en-US" sz="1600" u="none" strike="noStrike" dirty="0">
                          <a:effectLst/>
                        </a:rPr>
                        <a:t>月</a:t>
                      </a:r>
                      <a:endParaRPr lang="ja-JP" alt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</a:rPr>
                        <a:t>22</a:t>
                      </a:r>
                      <a:r>
                        <a:rPr lang="ja-JP" altLang="en-US" sz="1600" u="none" strike="noStrike" dirty="0">
                          <a:effectLst/>
                        </a:rPr>
                        <a:t>か月</a:t>
                      </a:r>
                      <a:endParaRPr lang="ja-JP" alt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14</a:t>
                      </a:r>
                      <a:r>
                        <a:rPr lang="ja-JP" altLang="en-US" sz="1600" u="none" strike="noStrike">
                          <a:effectLst/>
                        </a:rPr>
                        <a:t>か月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36</a:t>
                      </a:r>
                      <a:r>
                        <a:rPr lang="ja-JP" altLang="en-US" sz="1600" u="none" strike="noStrike">
                          <a:effectLst/>
                        </a:rPr>
                        <a:t>か月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092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 dirty="0">
                          <a:effectLst/>
                        </a:rPr>
                        <a:t>第</a:t>
                      </a:r>
                      <a:r>
                        <a:rPr lang="en-US" altLang="ja-JP" sz="1600" u="none" strike="noStrike" dirty="0">
                          <a:effectLst/>
                        </a:rPr>
                        <a:t>14</a:t>
                      </a:r>
                      <a:r>
                        <a:rPr lang="ja-JP" altLang="en-US" sz="1600" u="none" strike="noStrike" dirty="0">
                          <a:effectLst/>
                        </a:rPr>
                        <a:t>循環</a:t>
                      </a:r>
                      <a:endParaRPr lang="ja-JP" alt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</a:rPr>
                        <a:t>2002</a:t>
                      </a:r>
                      <a:r>
                        <a:rPr lang="ja-JP" altLang="en-US" sz="1600" u="none" strike="noStrike" dirty="0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</a:t>
                      </a:r>
                      <a:r>
                        <a:rPr lang="ja-JP" altLang="en-US" sz="1600" u="none" strike="noStrike" dirty="0">
                          <a:effectLst/>
                        </a:rPr>
                        <a:t>月</a:t>
                      </a:r>
                      <a:endParaRPr lang="ja-JP" alt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</a:rPr>
                        <a:t>2008</a:t>
                      </a:r>
                      <a:r>
                        <a:rPr lang="ja-JP" altLang="en-US" sz="1600" u="none" strike="noStrike" dirty="0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2</a:t>
                      </a:r>
                      <a:r>
                        <a:rPr lang="ja-JP" altLang="en-US" sz="1600" u="none" strike="noStrike" dirty="0">
                          <a:effectLst/>
                        </a:rPr>
                        <a:t>月</a:t>
                      </a:r>
                      <a:endParaRPr lang="ja-JP" alt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</a:rPr>
                        <a:t>2009</a:t>
                      </a:r>
                      <a:r>
                        <a:rPr lang="ja-JP" altLang="en-US" sz="1600" u="none" strike="noStrike" dirty="0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3</a:t>
                      </a:r>
                      <a:r>
                        <a:rPr lang="ja-JP" altLang="en-US" sz="1600" u="none" strike="noStrike" dirty="0">
                          <a:effectLst/>
                        </a:rPr>
                        <a:t>月</a:t>
                      </a:r>
                      <a:endParaRPr lang="ja-JP" alt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</a:rPr>
                        <a:t>73</a:t>
                      </a:r>
                      <a:r>
                        <a:rPr lang="ja-JP" altLang="en-US" sz="1600" u="none" strike="noStrike" dirty="0">
                          <a:effectLst/>
                        </a:rPr>
                        <a:t>か月</a:t>
                      </a:r>
                      <a:endParaRPr lang="ja-JP" alt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13</a:t>
                      </a:r>
                      <a:r>
                        <a:rPr lang="ja-JP" altLang="en-US" sz="1600" u="none" strike="noStrike">
                          <a:effectLst/>
                        </a:rPr>
                        <a:t>か月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86</a:t>
                      </a:r>
                      <a:r>
                        <a:rPr lang="ja-JP" altLang="en-US" sz="1600" u="none" strike="noStrike">
                          <a:effectLst/>
                        </a:rPr>
                        <a:t>か月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774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第</a:t>
                      </a:r>
                      <a:r>
                        <a:rPr lang="en-US" altLang="ja-JP" sz="1600" u="none" strike="noStrike">
                          <a:effectLst/>
                        </a:rPr>
                        <a:t>15</a:t>
                      </a:r>
                      <a:r>
                        <a:rPr lang="ja-JP" altLang="en-US" sz="1600" u="none" strike="noStrike">
                          <a:effectLst/>
                        </a:rPr>
                        <a:t>循環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2009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3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2012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3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</a:rPr>
                        <a:t>2012</a:t>
                      </a:r>
                      <a:r>
                        <a:rPr lang="ja-JP" altLang="en-US" sz="1600" u="none" strike="noStrike" dirty="0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11</a:t>
                      </a:r>
                      <a:r>
                        <a:rPr lang="ja-JP" altLang="en-US" sz="1600" u="none" strike="noStrike" dirty="0">
                          <a:effectLst/>
                        </a:rPr>
                        <a:t>月</a:t>
                      </a:r>
                      <a:endParaRPr lang="ja-JP" alt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</a:rPr>
                        <a:t>36</a:t>
                      </a:r>
                      <a:r>
                        <a:rPr lang="ja-JP" altLang="en-US" sz="1600" u="none" strike="noStrike" dirty="0">
                          <a:effectLst/>
                        </a:rPr>
                        <a:t>か月</a:t>
                      </a:r>
                      <a:endParaRPr lang="ja-JP" alt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</a:rPr>
                        <a:t>8</a:t>
                      </a:r>
                      <a:r>
                        <a:rPr lang="ja-JP" altLang="en-US" sz="1600" u="none" strike="noStrike" dirty="0">
                          <a:effectLst/>
                        </a:rPr>
                        <a:t>か月</a:t>
                      </a:r>
                      <a:endParaRPr lang="ja-JP" alt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44</a:t>
                      </a:r>
                      <a:r>
                        <a:rPr lang="ja-JP" altLang="en-US" sz="1600" u="none" strike="noStrike">
                          <a:effectLst/>
                        </a:rPr>
                        <a:t>か月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774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第</a:t>
                      </a:r>
                      <a:r>
                        <a:rPr lang="en-US" altLang="ja-JP" sz="1600" u="none" strike="noStrike">
                          <a:effectLst/>
                        </a:rPr>
                        <a:t>16</a:t>
                      </a:r>
                      <a:r>
                        <a:rPr lang="ja-JP" altLang="en-US" sz="1600" u="none" strike="noStrike">
                          <a:effectLst/>
                        </a:rPr>
                        <a:t>循環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2012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11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2018</a:t>
                      </a:r>
                      <a:r>
                        <a:rPr lang="ja-JP" altLang="en-US" sz="1600" u="none" strike="noStrike">
                          <a:effectLst/>
                        </a:rPr>
                        <a:t>年</a:t>
                      </a:r>
                      <a:r>
                        <a:rPr lang="en-US" altLang="ja-JP" sz="1600" u="none" strike="noStrike">
                          <a:effectLst/>
                        </a:rPr>
                        <a:t>10</a:t>
                      </a:r>
                      <a:r>
                        <a:rPr lang="ja-JP" altLang="en-US" sz="1600" u="none" strike="noStrike">
                          <a:effectLst/>
                        </a:rPr>
                        <a:t>月</a:t>
                      </a:r>
                      <a:endParaRPr lang="ja-JP" altLang="en-US" sz="16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</a:rPr>
                        <a:t>2020</a:t>
                      </a:r>
                      <a:r>
                        <a:rPr lang="ja-JP" altLang="en-US" sz="1600" u="none" strike="noStrike" dirty="0">
                          <a:effectLst/>
                        </a:rPr>
                        <a:t>年</a:t>
                      </a:r>
                      <a:r>
                        <a:rPr lang="en-US" altLang="ja-JP" sz="1600" u="none" strike="noStrike" dirty="0">
                          <a:effectLst/>
                        </a:rPr>
                        <a:t>5</a:t>
                      </a:r>
                      <a:r>
                        <a:rPr lang="ja-JP" altLang="en-US" sz="1600" u="none" strike="noStrike" dirty="0">
                          <a:effectLst/>
                        </a:rPr>
                        <a:t>月</a:t>
                      </a:r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</a:rPr>
                        <a:t>71</a:t>
                      </a:r>
                      <a:r>
                        <a:rPr lang="ja-JP" altLang="en-US" sz="1600" u="none" strike="noStrike" dirty="0">
                          <a:effectLst/>
                        </a:rPr>
                        <a:t>か月</a:t>
                      </a:r>
                      <a:endParaRPr lang="ja-JP" alt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</a:rPr>
                        <a:t>19</a:t>
                      </a:r>
                      <a:r>
                        <a:rPr lang="ja-JP" altLang="en-US" sz="1600" u="none" strike="noStrike" dirty="0">
                          <a:effectLst/>
                        </a:rPr>
                        <a:t>か月</a:t>
                      </a:r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</a:rPr>
                        <a:t>90</a:t>
                      </a:r>
                      <a:r>
                        <a:rPr lang="ja-JP" altLang="en-US" sz="1600" u="none" strike="noStrike" dirty="0">
                          <a:effectLst/>
                        </a:rPr>
                        <a:t>か月</a:t>
                      </a:r>
                      <a:r>
                        <a:rPr lang="en-GB" sz="1600" u="none" strike="noStrike" dirty="0">
                          <a:effectLst/>
                        </a:rPr>
                        <a:t> </a:t>
                      </a:r>
                      <a:endParaRPr lang="en-GB" sz="16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10" marR="6810" marT="47667" marB="47667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Google Shape;75;p19">
            <a:extLst>
              <a:ext uri="{FF2B5EF4-FFF2-40B4-BE49-F238E27FC236}">
                <a16:creationId xmlns:a16="http://schemas.microsoft.com/office/drawing/2014/main" id="{B72685A8-9304-3BEB-1095-B0E5322CBB85}"/>
              </a:ext>
            </a:extLst>
          </p:cNvPr>
          <p:cNvSpPr/>
          <p:nvPr/>
        </p:nvSpPr>
        <p:spPr>
          <a:xfrm>
            <a:off x="-1" y="2688"/>
            <a:ext cx="153600" cy="6858000"/>
          </a:xfrm>
          <a:prstGeom prst="rect">
            <a:avLst/>
          </a:prstGeom>
          <a:solidFill>
            <a:srgbClr val="16346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1CAADE"/>
              </a:buClr>
              <a:buSzPts val="3000"/>
            </a:pP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97095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534" y="1458000"/>
            <a:ext cx="7376932" cy="5400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バブル崩壊でトレンドが変化</a:t>
            </a:r>
            <a:endParaRPr lang="en-GB" dirty="0"/>
          </a:p>
        </p:txBody>
      </p:sp>
      <p:sp>
        <p:nvSpPr>
          <p:cNvPr id="5" name="Google Shape;75;p19">
            <a:extLst>
              <a:ext uri="{FF2B5EF4-FFF2-40B4-BE49-F238E27FC236}">
                <a16:creationId xmlns:a16="http://schemas.microsoft.com/office/drawing/2014/main" id="{3B4C0FCA-A503-32B0-7E06-5908B582D473}"/>
              </a:ext>
            </a:extLst>
          </p:cNvPr>
          <p:cNvSpPr/>
          <p:nvPr/>
        </p:nvSpPr>
        <p:spPr>
          <a:xfrm>
            <a:off x="-1" y="2688"/>
            <a:ext cx="153600" cy="6858000"/>
          </a:xfrm>
          <a:prstGeom prst="rect">
            <a:avLst/>
          </a:prstGeom>
          <a:solidFill>
            <a:srgbClr val="16346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1CAADE"/>
              </a:buClr>
              <a:buSzPts val="3000"/>
            </a:pP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72887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534" y="1458000"/>
            <a:ext cx="7376932" cy="5400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バブル後の景気循環</a:t>
            </a:r>
            <a:endParaRPr lang="en-GB" dirty="0"/>
          </a:p>
        </p:txBody>
      </p:sp>
      <p:sp>
        <p:nvSpPr>
          <p:cNvPr id="5" name="Google Shape;75;p19">
            <a:extLst>
              <a:ext uri="{FF2B5EF4-FFF2-40B4-BE49-F238E27FC236}">
                <a16:creationId xmlns:a16="http://schemas.microsoft.com/office/drawing/2014/main" id="{D1B26EED-8A39-057E-F8A0-9A0121F95FD2}"/>
              </a:ext>
            </a:extLst>
          </p:cNvPr>
          <p:cNvSpPr/>
          <p:nvPr/>
        </p:nvSpPr>
        <p:spPr>
          <a:xfrm>
            <a:off x="-1" y="2688"/>
            <a:ext cx="153600" cy="6858000"/>
          </a:xfrm>
          <a:prstGeom prst="rect">
            <a:avLst/>
          </a:prstGeom>
          <a:solidFill>
            <a:srgbClr val="16346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1CAADE"/>
              </a:buClr>
              <a:buSzPts val="3000"/>
            </a:pPr>
            <a:endParaRPr sz="20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54544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1227</Words>
  <Application>Microsoft Office PowerPoint</Application>
  <PresentationFormat>Widescreen</PresentationFormat>
  <Paragraphs>330</Paragraphs>
  <Slides>29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景気循環：Business Cycles</vt:lpstr>
      <vt:lpstr>目標</vt:lpstr>
      <vt:lpstr>景気循環：Business Cycles</vt:lpstr>
      <vt:lpstr>GDPのトレンドとそこからの乖離</vt:lpstr>
      <vt:lpstr>景気循環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バブル崩壊後の景気循環について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使っていきたいツールについて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Tatsuro Senga</dc:creator>
  <cp:lastModifiedBy>千賀 達朗</cp:lastModifiedBy>
  <cp:revision>49</cp:revision>
  <dcterms:created xsi:type="dcterms:W3CDTF">2022-05-27T06:56:30Z</dcterms:created>
  <dcterms:modified xsi:type="dcterms:W3CDTF">2025-04-22T00:56:40Z</dcterms:modified>
</cp:coreProperties>
</file>