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7" r:id="rId4"/>
    <p:sldId id="272" r:id="rId5"/>
    <p:sldId id="273" r:id="rId6"/>
    <p:sldId id="275" r:id="rId7"/>
    <p:sldId id="276" r:id="rId8"/>
    <p:sldId id="277" r:id="rId9"/>
    <p:sldId id="274" r:id="rId10"/>
    <p:sldId id="270" r:id="rId11"/>
    <p:sldId id="278" r:id="rId12"/>
    <p:sldId id="284" r:id="rId13"/>
    <p:sldId id="281" r:id="rId14"/>
    <p:sldId id="280" r:id="rId15"/>
    <p:sldId id="282" r:id="rId16"/>
    <p:sldId id="28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8EC437-74DB-4795-ACED-8CD4E46B21FD}" v="80" dt="2025-03-16T03:31:23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tsuro Senga" userId="C8Z5h6d3COii+q8hQqXiWFDolqCUbZHZY3oMIYBYEX8=" providerId="None" clId="Web-{208EC437-74DB-4795-ACED-8CD4E46B21FD}"/>
    <pc:docChg chg="modSld">
      <pc:chgData name="Tatsuro Senga" userId="C8Z5h6d3COii+q8hQqXiWFDolqCUbZHZY3oMIYBYEX8=" providerId="None" clId="Web-{208EC437-74DB-4795-ACED-8CD4E46B21FD}" dt="2025-03-16T03:31:23.801" v="74"/>
      <pc:docMkLst>
        <pc:docMk/>
      </pc:docMkLst>
      <pc:sldChg chg="modSp">
        <pc:chgData name="Tatsuro Senga" userId="C8Z5h6d3COii+q8hQqXiWFDolqCUbZHZY3oMIYBYEX8=" providerId="None" clId="Web-{208EC437-74DB-4795-ACED-8CD4E46B21FD}" dt="2025-03-16T03:28:13.313" v="3" actId="20577"/>
        <pc:sldMkLst>
          <pc:docMk/>
          <pc:sldMk cId="562791414" sldId="256"/>
        </pc:sldMkLst>
        <pc:spChg chg="mod">
          <ac:chgData name="Tatsuro Senga" userId="C8Z5h6d3COii+q8hQqXiWFDolqCUbZHZY3oMIYBYEX8=" providerId="None" clId="Web-{208EC437-74DB-4795-ACED-8CD4E46B21FD}" dt="2025-03-16T03:28:13.313" v="3" actId="20577"/>
          <ac:spMkLst>
            <pc:docMk/>
            <pc:sldMk cId="562791414" sldId="256"/>
            <ac:spMk id="3" creationId="{726C4306-8BC9-406D-BF12-691C77B4EAA6}"/>
          </ac:spMkLst>
        </pc:spChg>
      </pc:sldChg>
      <pc:sldChg chg="modSp">
        <pc:chgData name="Tatsuro Senga" userId="C8Z5h6d3COii+q8hQqXiWFDolqCUbZHZY3oMIYBYEX8=" providerId="None" clId="Web-{208EC437-74DB-4795-ACED-8CD4E46B21FD}" dt="2025-03-16T03:29:26.846" v="24" actId="20577"/>
        <pc:sldMkLst>
          <pc:docMk/>
          <pc:sldMk cId="2687314940" sldId="270"/>
        </pc:sldMkLst>
        <pc:spChg chg="mod">
          <ac:chgData name="Tatsuro Senga" userId="C8Z5h6d3COii+q8hQqXiWFDolqCUbZHZY3oMIYBYEX8=" providerId="None" clId="Web-{208EC437-74DB-4795-ACED-8CD4E46B21FD}" dt="2025-03-16T03:29:26.846" v="24" actId="20577"/>
          <ac:spMkLst>
            <pc:docMk/>
            <pc:sldMk cId="2687314940" sldId="270"/>
            <ac:spMk id="3" creationId="{479CEF99-531E-4D4E-8134-B43AC39233F7}"/>
          </ac:spMkLst>
        </pc:spChg>
      </pc:sldChg>
      <pc:sldChg chg="modSp">
        <pc:chgData name="Tatsuro Senga" userId="C8Z5h6d3COii+q8hQqXiWFDolqCUbZHZY3oMIYBYEX8=" providerId="None" clId="Web-{208EC437-74DB-4795-ACED-8CD4E46B21FD}" dt="2025-03-16T03:29:40.455" v="26" actId="20577"/>
        <pc:sldMkLst>
          <pc:docMk/>
          <pc:sldMk cId="2443873876" sldId="278"/>
        </pc:sldMkLst>
        <pc:spChg chg="mod">
          <ac:chgData name="Tatsuro Senga" userId="C8Z5h6d3COii+q8hQqXiWFDolqCUbZHZY3oMIYBYEX8=" providerId="None" clId="Web-{208EC437-74DB-4795-ACED-8CD4E46B21FD}" dt="2025-03-16T03:29:40.455" v="26" actId="20577"/>
          <ac:spMkLst>
            <pc:docMk/>
            <pc:sldMk cId="2443873876" sldId="278"/>
            <ac:spMk id="2" creationId="{8DEA63D3-3B7B-4B75-8E61-6DB3BF6629BA}"/>
          </ac:spMkLst>
        </pc:spChg>
      </pc:sldChg>
      <pc:sldChg chg="modSp">
        <pc:chgData name="Tatsuro Senga" userId="C8Z5h6d3COii+q8hQqXiWFDolqCUbZHZY3oMIYBYEX8=" providerId="None" clId="Web-{208EC437-74DB-4795-ACED-8CD4E46B21FD}" dt="2025-03-16T03:30:04.331" v="39" actId="20577"/>
        <pc:sldMkLst>
          <pc:docMk/>
          <pc:sldMk cId="2844086211" sldId="280"/>
        </pc:sldMkLst>
        <pc:spChg chg="mod">
          <ac:chgData name="Tatsuro Senga" userId="C8Z5h6d3COii+q8hQqXiWFDolqCUbZHZY3oMIYBYEX8=" providerId="None" clId="Web-{208EC437-74DB-4795-ACED-8CD4E46B21FD}" dt="2025-03-16T03:29:58.925" v="37" actId="20577"/>
          <ac:spMkLst>
            <pc:docMk/>
            <pc:sldMk cId="2844086211" sldId="280"/>
            <ac:spMk id="2" creationId="{8DEA63D3-3B7B-4B75-8E61-6DB3BF6629BA}"/>
          </ac:spMkLst>
        </pc:spChg>
        <pc:spChg chg="mod">
          <ac:chgData name="Tatsuro Senga" userId="C8Z5h6d3COii+q8hQqXiWFDolqCUbZHZY3oMIYBYEX8=" providerId="None" clId="Web-{208EC437-74DB-4795-ACED-8CD4E46B21FD}" dt="2025-03-16T03:30:04.331" v="39" actId="20577"/>
          <ac:spMkLst>
            <pc:docMk/>
            <pc:sldMk cId="2844086211" sldId="280"/>
            <ac:spMk id="4" creationId="{E09D4C45-C2C5-259C-88CA-1CF93E2D800E}"/>
          </ac:spMkLst>
        </pc:spChg>
      </pc:sldChg>
      <pc:sldChg chg="modSp">
        <pc:chgData name="Tatsuro Senga" userId="C8Z5h6d3COii+q8hQqXiWFDolqCUbZHZY3oMIYBYEX8=" providerId="None" clId="Web-{208EC437-74DB-4795-ACED-8CD4E46B21FD}" dt="2025-03-16T03:29:52.721" v="36" actId="20577"/>
        <pc:sldMkLst>
          <pc:docMk/>
          <pc:sldMk cId="3508827471" sldId="281"/>
        </pc:sldMkLst>
        <pc:spChg chg="mod">
          <ac:chgData name="Tatsuro Senga" userId="C8Z5h6d3COii+q8hQqXiWFDolqCUbZHZY3oMIYBYEX8=" providerId="None" clId="Web-{208EC437-74DB-4795-ACED-8CD4E46B21FD}" dt="2025-03-16T03:29:52.721" v="36" actId="20577"/>
          <ac:spMkLst>
            <pc:docMk/>
            <pc:sldMk cId="3508827471" sldId="281"/>
            <ac:spMk id="2" creationId="{8DEA63D3-3B7B-4B75-8E61-6DB3BF6629BA}"/>
          </ac:spMkLst>
        </pc:spChg>
      </pc:sldChg>
      <pc:sldChg chg="modSp">
        <pc:chgData name="Tatsuro Senga" userId="C8Z5h6d3COii+q8hQqXiWFDolqCUbZHZY3oMIYBYEX8=" providerId="None" clId="Web-{208EC437-74DB-4795-ACED-8CD4E46B21FD}" dt="2025-03-16T03:30:48.535" v="69" actId="20577"/>
        <pc:sldMkLst>
          <pc:docMk/>
          <pc:sldMk cId="3238074604" sldId="282"/>
        </pc:sldMkLst>
        <pc:spChg chg="mod">
          <ac:chgData name="Tatsuro Senga" userId="C8Z5h6d3COii+q8hQqXiWFDolqCUbZHZY3oMIYBYEX8=" providerId="None" clId="Web-{208EC437-74DB-4795-ACED-8CD4E46B21FD}" dt="2025-03-16T03:30:48.535" v="69" actId="20577"/>
          <ac:spMkLst>
            <pc:docMk/>
            <pc:sldMk cId="3238074604" sldId="282"/>
            <ac:spMk id="13" creationId="{98E2727D-61A1-7C45-CF35-FF468B8014A0}"/>
          </ac:spMkLst>
        </pc:spChg>
      </pc:sldChg>
      <pc:sldChg chg="addSp delSp modSp">
        <pc:chgData name="Tatsuro Senga" userId="C8Z5h6d3COii+q8hQqXiWFDolqCUbZHZY3oMIYBYEX8=" providerId="None" clId="Web-{208EC437-74DB-4795-ACED-8CD4E46B21FD}" dt="2025-03-16T03:31:23.801" v="74"/>
        <pc:sldMkLst>
          <pc:docMk/>
          <pc:sldMk cId="2277527036" sldId="283"/>
        </pc:sldMkLst>
        <pc:spChg chg="add del mod">
          <ac:chgData name="Tatsuro Senga" userId="C8Z5h6d3COii+q8hQqXiWFDolqCUbZHZY3oMIYBYEX8=" providerId="None" clId="Web-{208EC437-74DB-4795-ACED-8CD4E46B21FD}" dt="2025-03-16T03:31:23.129" v="73"/>
          <ac:spMkLst>
            <pc:docMk/>
            <pc:sldMk cId="2277527036" sldId="283"/>
            <ac:spMk id="4" creationId="{8E424E99-2031-55C3-593B-6C36F1C1E447}"/>
          </ac:spMkLst>
        </pc:spChg>
        <pc:spChg chg="add mod">
          <ac:chgData name="Tatsuro Senga" userId="C8Z5h6d3COii+q8hQqXiWFDolqCUbZHZY3oMIYBYEX8=" providerId="None" clId="Web-{208EC437-74DB-4795-ACED-8CD4E46B21FD}" dt="2025-03-16T03:31:23.801" v="74"/>
          <ac:spMkLst>
            <pc:docMk/>
            <pc:sldMk cId="2277527036" sldId="283"/>
            <ac:spMk id="6" creationId="{3E500819-EA30-BEF1-D365-D342FCB7735F}"/>
          </ac:spMkLst>
        </pc:spChg>
        <pc:spChg chg="del mod">
          <ac:chgData name="Tatsuro Senga" userId="C8Z5h6d3COii+q8hQqXiWFDolqCUbZHZY3oMIYBYEX8=" providerId="None" clId="Web-{208EC437-74DB-4795-ACED-8CD4E46B21FD}" dt="2025-03-16T03:31:16.301" v="71"/>
          <ac:spMkLst>
            <pc:docMk/>
            <pc:sldMk cId="2277527036" sldId="283"/>
            <ac:spMk id="13" creationId="{B83ADAD6-BCFF-BD0E-9EED-1418275162B3}"/>
          </ac:spMkLst>
        </pc:spChg>
      </pc:sldChg>
      <pc:sldChg chg="modSp">
        <pc:chgData name="Tatsuro Senga" userId="C8Z5h6d3COii+q8hQqXiWFDolqCUbZHZY3oMIYBYEX8=" providerId="None" clId="Web-{208EC437-74DB-4795-ACED-8CD4E46B21FD}" dt="2025-03-16T03:29:44.565" v="29" actId="20577"/>
        <pc:sldMkLst>
          <pc:docMk/>
          <pc:sldMk cId="78802326" sldId="284"/>
        </pc:sldMkLst>
        <pc:spChg chg="mod">
          <ac:chgData name="Tatsuro Senga" userId="C8Z5h6d3COii+q8hQqXiWFDolqCUbZHZY3oMIYBYEX8=" providerId="None" clId="Web-{208EC437-74DB-4795-ACED-8CD4E46B21FD}" dt="2025-03-16T03:29:44.565" v="29" actId="20577"/>
          <ac:spMkLst>
            <pc:docMk/>
            <pc:sldMk cId="78802326" sldId="284"/>
            <ac:spMk id="2" creationId="{8DEA63D3-3B7B-4B75-8E61-6DB3BF6629B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A9B4-A6D9-41B1-AD36-8F7FECA8A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6E7B5-3957-41BE-AB11-F70ADB24FA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5895A-2464-48AC-8B8E-4DF6C818A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B29F8-8D81-49AE-A7DC-2D23AA181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FA24F5-C87A-4B27-95D6-8C0CA83B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64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2AD1-0181-4755-AD9F-DDA2141C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25B9D-725C-4CD4-BECE-8BE6A1334C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3C049-EFB9-4AD9-9740-BE3507A2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DB9B-40C8-4485-B1B6-80BF4358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96AE4-4AB7-424F-B476-0EE834A8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7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613729-0CA5-45D9-B9D6-E635E907A3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8A26B-791C-4D0F-92AC-17F86D91CA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8A155-77D0-4816-BAC7-A1B567AD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CE3BE-E115-4119-9EBE-4ED6BEBF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4A089-335B-4AD5-9CFF-B24C3B7F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75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1685-4A33-41D5-9E5F-09C0F4F85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70937-25D5-42ED-8AA7-7F8DF2D76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B346-D5C2-4603-B9E6-AD4C2B859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52D81-2797-4FA8-A5BB-1498C3CD2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B1C80-67C5-4A32-837D-F1B19989F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94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5040F-FA86-425D-9372-222D15EB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C0037-445E-4060-9725-EBC9C73C9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F269C-6956-4D05-9BB8-8EA1758FE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DC977-A6F7-489C-B855-5D8AAA13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C525E-2BDC-40D6-B336-41DC9467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521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8057-78E9-40DD-A5A6-F0E68BAE5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2DF74-EFC7-4636-8459-7F143FC4C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0A8A6-23E8-4D64-892B-B84C35309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999186-B513-4E1B-8F81-C66F2A4B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629E2-D98B-42A1-AE28-FE04584B4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93F79-FC2A-4377-82C3-651A0CF80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0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21BB3-33C0-4FA1-824A-075A66159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6DE5F-136C-40C4-9067-779454549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8736D1-F36F-42FE-8FED-2B13A2274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427DCA-E768-43C5-83C7-F09A4235C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0B153-0357-466F-86D3-BDBE80A6A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A2E9B-B185-488E-A78B-D9BB7D952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B54C4-1CCC-4B38-AD0C-6B54B289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4CA4E-4F5A-42F3-8C9B-908310B2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6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62F8-88D1-4874-8FDA-C13A9C848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78DCF-CB47-4A99-8ABB-C6A32A510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22D530-3FE2-4F95-9FB8-0F297F52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141BF-D187-4B23-B8AD-F6DFBBECB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0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80083F-3D42-4DB1-89CA-39D728C59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DFAA2-D1F5-4958-9426-4A8DC401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EBC43-F885-40A9-BE29-80B121CB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0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BD37-5AE1-416D-BF48-D716B0DD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1F0B-2C1E-4D9F-A15F-3EE423E2B0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A01155-9EBE-47E1-A2D2-4D48F7D2A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2017F3-048C-493F-8675-35B9C10C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1B41F-8469-4C34-AB9F-3240AA7F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A2F6C5-1F74-4A93-80DE-59E522CC9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7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C33B0-C47D-4F0F-9896-E7E5423C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9D7D31-A198-4AB8-8050-6EE1BAAE8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06F90-62A3-470F-B17E-FA16F7F38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04AC4-C2C3-49BB-8813-0510AEEF6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C3EC9-C4A5-4F46-898A-B0D4370B3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B39BA-739F-462B-A33A-4AE583940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520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17201C-FD24-479F-9692-9AF85BB7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E5C751-4E3E-499A-B249-3A953BD8F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D9FD8-12DB-4A3A-A32C-85D1754F50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FD6D7-07BF-4AE0-AF70-6D912577CADC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8296B-927E-416C-9D5A-1E39D0DC2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43F6-205A-4076-A8FD-BD6C74888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E0253-0E20-41AC-A796-8171475AB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42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C18CA-B4BF-4862-8492-A83C9B7F1D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定量的マクロ経済学ａ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C4306-8BC9-406D-BF12-691C77B4EA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Keio University</a:t>
            </a:r>
          </a:p>
        </p:txBody>
      </p:sp>
    </p:spTree>
    <p:extLst>
      <p:ext uri="{BB962C8B-B14F-4D97-AF65-F5344CB8AC3E}">
        <p14:creationId xmlns:p14="http://schemas.microsoft.com/office/powerpoint/2010/main" val="56279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sz="3200" dirty="0"/>
              <a:t>Plan for this year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EF99-531E-4D4E-8134-B43AC392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+mj-lt"/>
                <a:ea typeface="游ゴシック"/>
              </a:rPr>
              <a:t>Week 1: Introduction</a:t>
            </a:r>
          </a:p>
          <a:p>
            <a:pPr marL="0" indent="0">
              <a:buNone/>
            </a:pPr>
            <a:r>
              <a:rPr lang="en-US" altLang="ja-JP" sz="3200" dirty="0">
                <a:latin typeface="+mj-lt"/>
                <a:ea typeface="游ゴシック"/>
              </a:rPr>
              <a:t>Week 2: Setting up your computing ecosystem </a:t>
            </a:r>
            <a:endParaRPr lang="en-US" altLang="ja-JP" sz="3200" dirty="0">
              <a:latin typeface="+mj-lt"/>
              <a:ea typeface="游ゴシック"/>
              <a:cs typeface="Calibri Light"/>
            </a:endParaRPr>
          </a:p>
          <a:p>
            <a:pPr marL="0" indent="0">
              <a:buNone/>
            </a:pPr>
            <a:r>
              <a:rPr lang="en-US" altLang="ja-JP" sz="3200" dirty="0">
                <a:latin typeface="+mj-lt"/>
                <a:ea typeface="游ゴシック"/>
              </a:rPr>
              <a:t>Week 3: Business Cycles</a:t>
            </a:r>
            <a:endParaRPr lang="en-US" altLang="ja-JP" sz="3200" dirty="0">
              <a:latin typeface="+mj-lt"/>
              <a:ea typeface="游ゴシック"/>
              <a:cs typeface="Calibri Light" panose="020F0302020204030204"/>
            </a:endParaRPr>
          </a:p>
          <a:p>
            <a:pPr marL="0" indent="0">
              <a:buNone/>
            </a:pPr>
            <a:r>
              <a:rPr lang="en-US" altLang="ja-JP" sz="3200" dirty="0">
                <a:latin typeface="+mj-lt"/>
                <a:ea typeface="游ゴシック"/>
              </a:rPr>
              <a:t>Week 4: Growth Accounting</a:t>
            </a:r>
            <a:endParaRPr lang="en-US" altLang="ja-JP" sz="3200" dirty="0">
              <a:latin typeface="+mj-lt"/>
              <a:ea typeface="游ゴシック"/>
              <a:cs typeface="Calibri Light" panose="020F0302020204030204"/>
            </a:endParaRPr>
          </a:p>
          <a:p>
            <a:pPr marL="0" indent="0">
              <a:buNone/>
            </a:pPr>
            <a:r>
              <a:rPr lang="en-US" altLang="ja-JP" sz="3200" dirty="0">
                <a:latin typeface="+mj-lt"/>
                <a:ea typeface="游ゴシック"/>
              </a:rPr>
              <a:t>Week 5: Investment (decision theoretic)</a:t>
            </a:r>
            <a:endParaRPr lang="en-US" altLang="ja-JP" sz="3200" dirty="0">
              <a:latin typeface="+mj-lt"/>
              <a:ea typeface="游ゴシック"/>
              <a:cs typeface="Calibri Light" panose="020F0302020204030204"/>
            </a:endParaRPr>
          </a:p>
          <a:p>
            <a:pPr marL="0" indent="0">
              <a:buNone/>
            </a:pPr>
            <a:r>
              <a:rPr lang="en-US" altLang="ja-JP" sz="3200" dirty="0">
                <a:latin typeface="+mj-lt"/>
                <a:ea typeface="游ゴシック"/>
              </a:rPr>
              <a:t>Week 6: Productivity (aggregation)</a:t>
            </a:r>
            <a:endParaRPr lang="en-US" altLang="ja-JP" sz="3200" dirty="0">
              <a:latin typeface="+mj-lt"/>
              <a:ea typeface="游ゴシック"/>
              <a:cs typeface="Calibri Light" panose="020F0302020204030204"/>
            </a:endParaRPr>
          </a:p>
          <a:p>
            <a:pPr marL="0" indent="0">
              <a:buNone/>
            </a:pPr>
            <a:r>
              <a:rPr lang="en-US" altLang="ja-JP" sz="3200" dirty="0">
                <a:latin typeface="+mj-lt"/>
                <a:ea typeface="游ゴシック"/>
              </a:rPr>
              <a:t>Week 7: Midterm Project</a:t>
            </a:r>
            <a:endParaRPr lang="en-US" sz="3200" dirty="0">
              <a:latin typeface="+mj-lt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8731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altLang="ja-JP" sz="3200" dirty="0">
                <a:ea typeface="游ゴシック Light"/>
              </a:rPr>
              <a:t>Week 2</a:t>
            </a:r>
            <a:r>
              <a:rPr lang="en-US" altLang="ja-JP" sz="3200" dirty="0">
                <a:latin typeface="+mj-lt"/>
                <a:ea typeface="游ゴシック Light"/>
              </a:rPr>
              <a:t>: </a:t>
            </a:r>
            <a:r>
              <a:rPr lang="en-US" altLang="ja-JP" sz="3200" dirty="0">
                <a:ea typeface="游ゴシック Light"/>
              </a:rPr>
              <a:t>Scientific computing ecosystem</a:t>
            </a:r>
            <a:endParaRPr lang="en-US" sz="3200" dirty="0">
              <a:ea typeface="游ゴシック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EF99-531E-4D4E-8134-B43AC392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+mj-lt"/>
              </a:rPr>
              <a:t>OS, shell, Git, text editors, Google </a:t>
            </a:r>
            <a:r>
              <a:rPr lang="en-US" altLang="ja-JP" sz="3200" dirty="0" err="1">
                <a:latin typeface="+mj-lt"/>
              </a:rPr>
              <a:t>Colab</a:t>
            </a:r>
            <a:endParaRPr lang="en-US" altLang="ja-JP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3873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altLang="ja-JP" sz="3200" dirty="0">
                <a:ea typeface="游ゴシック Light"/>
              </a:rPr>
              <a:t>Week 3</a:t>
            </a:r>
            <a:r>
              <a:rPr lang="en-US" altLang="ja-JP" sz="3200" dirty="0">
                <a:latin typeface="+mj-lt"/>
                <a:ea typeface="游ゴシック Light"/>
              </a:rPr>
              <a:t>: Business Cycles</a:t>
            </a:r>
            <a:endParaRPr lang="en-US" sz="3200" dirty="0">
              <a:ea typeface="游ゴシック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EF99-531E-4D4E-8134-B43AC392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ja-JP" altLang="en-US" sz="3200" dirty="0">
                <a:latin typeface="+mj-lt"/>
              </a:rPr>
              <a:t>景気循環について定量的にパターン化する</a:t>
            </a:r>
            <a:endParaRPr lang="en-US" altLang="ja-JP" sz="32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altLang="ja-JP" sz="3200" dirty="0">
                <a:latin typeface="+mj-lt"/>
              </a:rPr>
              <a:t>HP</a:t>
            </a:r>
            <a:r>
              <a:rPr lang="ja-JP" altLang="en-US" sz="3200" dirty="0">
                <a:latin typeface="+mj-lt"/>
              </a:rPr>
              <a:t>フィルター</a:t>
            </a:r>
            <a:r>
              <a:rPr lang="en-US" altLang="ja-JP" sz="3200" dirty="0">
                <a:latin typeface="+mj-lt"/>
              </a:rPr>
              <a:t>:</a:t>
            </a:r>
            <a:r>
              <a:rPr lang="ja-JP" altLang="en-US" sz="3200" dirty="0">
                <a:latin typeface="+mj-lt"/>
              </a:rPr>
              <a:t>トレンドと循環を峻別</a:t>
            </a:r>
            <a:endParaRPr lang="en-US" altLang="ja-JP" sz="32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altLang="ja-JP" sz="3200" dirty="0">
                <a:latin typeface="+mj-lt"/>
              </a:rPr>
              <a:t>GDP</a:t>
            </a:r>
            <a:r>
              <a:rPr lang="ja-JP" altLang="en-US" sz="3200" dirty="0">
                <a:latin typeface="+mj-lt"/>
              </a:rPr>
              <a:t>の標準偏差は消費より何％小さいか？</a:t>
            </a:r>
            <a:endParaRPr lang="en-US" altLang="ja-JP" sz="3200" dirty="0">
              <a:latin typeface="+mj-lt"/>
            </a:endParaRPr>
          </a:p>
          <a:p>
            <a:pPr marL="0" indent="0">
              <a:buNone/>
            </a:pPr>
            <a:r>
              <a:rPr lang="en-US" altLang="ja-JP" sz="3200" dirty="0">
                <a:latin typeface="+mj-lt"/>
              </a:rPr>
              <a:t>GDP</a:t>
            </a:r>
            <a:r>
              <a:rPr lang="ja-JP" altLang="en-US" sz="3200" dirty="0">
                <a:latin typeface="+mj-lt"/>
              </a:rPr>
              <a:t>と設備投資の相関係数は？</a:t>
            </a:r>
            <a:endParaRPr lang="en-US" altLang="ja-JP" sz="3200" dirty="0">
              <a:latin typeface="+mj-lt"/>
            </a:endParaRPr>
          </a:p>
          <a:p>
            <a:pPr marL="0" indent="0">
              <a:buNone/>
            </a:pPr>
            <a:r>
              <a:rPr lang="ja-JP" altLang="en-US" sz="3200" dirty="0">
                <a:latin typeface="+mj-lt"/>
              </a:rPr>
              <a:t>日本の設備投資は米国のそれと比較してボラタイルか？</a:t>
            </a:r>
            <a:endParaRPr lang="en-US" altLang="ja-JP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8802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altLang="ja-JP" sz="3200" dirty="0">
                <a:ea typeface="游ゴシック Light"/>
              </a:rPr>
              <a:t>Week 4</a:t>
            </a:r>
            <a:r>
              <a:rPr lang="en-US" altLang="ja-JP" sz="3200" dirty="0">
                <a:latin typeface="+mj-lt"/>
                <a:ea typeface="游ゴシック Light"/>
              </a:rPr>
              <a:t>: Growth Accounting</a:t>
            </a:r>
            <a:endParaRPr lang="en-US" sz="3200" dirty="0">
              <a:ea typeface="游ゴシック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EF99-531E-4D4E-8134-B43AC392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3200" dirty="0">
                <a:latin typeface="+mj-lt"/>
              </a:rPr>
              <a:t>経済成長について定量的に要因分解する。</a:t>
            </a:r>
            <a:endParaRPr lang="en-US" sz="3200" dirty="0">
              <a:latin typeface="+mj-lt"/>
            </a:endParaRP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en-US" altLang="ja-JP" sz="3200" dirty="0">
                <a:latin typeface="+mj-lt"/>
              </a:rPr>
              <a:t>Growth Accounting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 marL="0" indent="0">
              <a:buNone/>
            </a:pPr>
            <a:r>
              <a:rPr lang="ja-JP" altLang="en-US" sz="3200" dirty="0">
                <a:latin typeface="+mj-lt"/>
              </a:rPr>
              <a:t>経済成長には生産性成長がどの程度寄与するのか？</a:t>
            </a:r>
            <a:endParaRPr lang="en-US" altLang="ja-JP" sz="3200" dirty="0">
              <a:latin typeface="+mj-lt"/>
            </a:endParaRPr>
          </a:p>
          <a:p>
            <a:pPr marL="0" indent="0">
              <a:buNone/>
            </a:pPr>
            <a:r>
              <a:rPr lang="ja-JP" altLang="en-US" sz="3200" dirty="0">
                <a:latin typeface="+mj-lt"/>
              </a:rPr>
              <a:t>経済成長には資本の蓄積がどの程度寄与するのか？</a:t>
            </a:r>
            <a:endParaRPr lang="en-US" altLang="ja-JP" sz="3200" dirty="0">
              <a:latin typeface="+mj-lt"/>
            </a:endParaRPr>
          </a:p>
          <a:p>
            <a:pPr marL="0" indent="0">
              <a:buNone/>
            </a:pPr>
            <a:r>
              <a:rPr lang="ja-JP" altLang="en-US" sz="3200" dirty="0">
                <a:latin typeface="+mj-lt"/>
              </a:rPr>
              <a:t>日本の経済成長は他国と比較して特異か？</a:t>
            </a:r>
            <a:endParaRPr lang="en-US" altLang="ja-JP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08827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609568"/>
            <a:ext cx="10693893" cy="1325563"/>
          </a:xfrm>
        </p:spPr>
        <p:txBody>
          <a:bodyPr>
            <a:noAutofit/>
          </a:bodyPr>
          <a:lstStyle/>
          <a:p>
            <a:r>
              <a:rPr lang="en-US" altLang="ja-JP" sz="3200" dirty="0">
                <a:ea typeface="游ゴシック Light"/>
              </a:rPr>
              <a:t>Week 5</a:t>
            </a:r>
            <a:r>
              <a:rPr lang="en-US" altLang="ja-JP" sz="3200" dirty="0">
                <a:latin typeface="+mj-lt"/>
                <a:ea typeface="游ゴシック Light"/>
              </a:rPr>
              <a:t>: Investment (decision theoretic)</a:t>
            </a:r>
            <a:endParaRPr lang="en-US" sz="3200" dirty="0">
              <a:ea typeface="游ゴシック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EF99-531E-4D4E-8134-B43AC392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ja-JP" altLang="en-US" sz="3200" dirty="0">
                <a:latin typeface="+mj-lt"/>
              </a:rPr>
              <a:t>企業の設備投資に</a:t>
            </a:r>
            <a:r>
              <a:rPr lang="ja-JP" altLang="en-US" sz="3200" b="1" dirty="0">
                <a:latin typeface="+mj-lt"/>
              </a:rPr>
              <a:t>金融制約</a:t>
            </a:r>
            <a:r>
              <a:rPr lang="ja-JP" altLang="en-US" sz="3200" dirty="0">
                <a:latin typeface="+mj-lt"/>
              </a:rPr>
              <a:t>がどう影響するか？</a:t>
            </a:r>
            <a:endParaRPr lang="en-US" altLang="ja-JP" sz="3200" dirty="0">
              <a:latin typeface="+mj-lt"/>
            </a:endParaRPr>
          </a:p>
          <a:p>
            <a:pPr marL="0" indent="0">
              <a:buNone/>
            </a:pPr>
            <a:r>
              <a:rPr lang="ja-JP" altLang="en-US" sz="3200" dirty="0">
                <a:latin typeface="+mj-lt"/>
              </a:rPr>
              <a:t>企業は</a:t>
            </a:r>
            <a:r>
              <a:rPr lang="ja-JP" altLang="en-US" sz="3200" b="1" dirty="0">
                <a:latin typeface="+mj-lt"/>
              </a:rPr>
              <a:t>不確実性</a:t>
            </a:r>
            <a:r>
              <a:rPr lang="ja-JP" altLang="en-US" sz="3200" dirty="0">
                <a:latin typeface="+mj-lt"/>
              </a:rPr>
              <a:t>の直面した時どのように設備投資を実施するか？</a:t>
            </a:r>
            <a:endParaRPr lang="en-US" altLang="ja-JP" sz="3200" dirty="0">
              <a:latin typeface="+mj-lt"/>
            </a:endParaRPr>
          </a:p>
          <a:p>
            <a:pPr marL="0" indent="0">
              <a:buNone/>
            </a:pPr>
            <a:endParaRPr lang="en-US" altLang="ja-JP" sz="3200" dirty="0">
              <a:latin typeface="+mj-lt"/>
            </a:endParaRPr>
          </a:p>
          <a:p>
            <a:pPr marL="0" indent="0">
              <a:buNone/>
            </a:pPr>
            <a:endParaRPr lang="en-US" altLang="ja-JP" sz="3200" dirty="0">
              <a:latin typeface="+mj-lt"/>
            </a:endParaRPr>
          </a:p>
          <a:p>
            <a:pPr marL="0" indent="0">
              <a:buNone/>
            </a:pPr>
            <a:endParaRPr lang="en-US" altLang="ja-JP" sz="3200" dirty="0">
              <a:latin typeface="+mj-lt"/>
            </a:endParaRPr>
          </a:p>
          <a:p>
            <a:pPr marL="0" indent="0">
              <a:buNone/>
            </a:pPr>
            <a:r>
              <a:rPr lang="ja-JP" altLang="en-US" sz="3200" dirty="0">
                <a:latin typeface="+mj-lt"/>
              </a:rPr>
              <a:t>個別企業の行動を足し合わせてマクロ経済の生産性を計測。</a:t>
            </a:r>
            <a:endParaRPr lang="en-US" altLang="ja-JP" sz="3200" dirty="0">
              <a:latin typeface="+mj-lt"/>
            </a:endParaRPr>
          </a:p>
          <a:p>
            <a:pPr marL="0" indent="0">
              <a:buNone/>
            </a:pPr>
            <a:r>
              <a:rPr lang="ja-JP" altLang="en-US" sz="3200" dirty="0">
                <a:latin typeface="+mj-lt"/>
              </a:rPr>
              <a:t>金融政策、不確実性が経済全体の生産性にどう影響するか？</a:t>
            </a:r>
            <a:endParaRPr lang="en-US" altLang="ja-JP" sz="3200" dirty="0">
              <a:latin typeface="+mj-lt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9D4C45-C2C5-259C-88CA-1CF93E2D800E}"/>
              </a:ext>
            </a:extLst>
          </p:cNvPr>
          <p:cNvSpPr txBox="1">
            <a:spLocks/>
          </p:cNvSpPr>
          <p:nvPr/>
        </p:nvSpPr>
        <p:spPr>
          <a:xfrm>
            <a:off x="838198" y="3776773"/>
            <a:ext cx="1069389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200" dirty="0">
                <a:ea typeface="游ゴシック Light"/>
              </a:rPr>
              <a:t>Week 6: Productivity (aggregation)</a:t>
            </a:r>
            <a:endParaRPr lang="en-US" sz="3200" dirty="0">
              <a:ea typeface="游ゴシック Light"/>
            </a:endParaRPr>
          </a:p>
        </p:txBody>
      </p:sp>
    </p:spTree>
    <p:extLst>
      <p:ext uri="{BB962C8B-B14F-4D97-AF65-F5344CB8AC3E}">
        <p14:creationId xmlns:p14="http://schemas.microsoft.com/office/powerpoint/2010/main" val="2844086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8E2727D-61A1-7C45-CF35-FF468B801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+mj-lt"/>
                <a:ea typeface="游ゴシック"/>
              </a:rPr>
              <a:t>Week 1: Introduction</a:t>
            </a:r>
          </a:p>
          <a:p>
            <a:pPr>
              <a:buNone/>
            </a:pPr>
            <a:r>
              <a:rPr lang="en-US" sz="3200" dirty="0">
                <a:latin typeface="+mj-lt"/>
                <a:ea typeface="Calibri Light"/>
              </a:rPr>
              <a:t>Week 2</a:t>
            </a:r>
            <a:r>
              <a:rPr lang="en-US" altLang="ja-JP" sz="3200" dirty="0">
                <a:latin typeface="+mj-lt"/>
                <a:ea typeface="游ゴシック"/>
              </a:rPr>
              <a:t>: Setting up your computing ecosystem </a:t>
            </a:r>
            <a:endParaRPr lang="en-US">
              <a:ea typeface="游ゴシック"/>
              <a:cs typeface="Calibri"/>
            </a:endParaRPr>
          </a:p>
          <a:p>
            <a:pPr marL="0" indent="0">
              <a:buNone/>
            </a:pPr>
            <a:r>
              <a:rPr lang="en-US" altLang="ja-JP" sz="3200" dirty="0">
                <a:latin typeface="+mj-lt"/>
                <a:ea typeface="游ゴシック"/>
              </a:rPr>
              <a:t>Week 3: Business Cycles</a:t>
            </a:r>
            <a:endParaRPr lang="en-US" altLang="ja-JP" sz="3200" dirty="0">
              <a:latin typeface="+mj-lt"/>
              <a:ea typeface="游ゴシック"/>
              <a:cs typeface="Calibri Light"/>
            </a:endParaRPr>
          </a:p>
          <a:p>
            <a:pPr marL="0" indent="0">
              <a:buNone/>
            </a:pPr>
            <a:r>
              <a:rPr lang="en-US" altLang="ja-JP" sz="3200" dirty="0">
                <a:latin typeface="+mj-lt"/>
                <a:ea typeface="游ゴシック"/>
              </a:rPr>
              <a:t>Week 4: Growth Accounting</a:t>
            </a:r>
            <a:endParaRPr lang="en-US" altLang="ja-JP" sz="3200" dirty="0">
              <a:latin typeface="+mj-lt"/>
              <a:ea typeface="游ゴシック"/>
              <a:cs typeface="Calibri Light" panose="020F0302020204030204"/>
            </a:endParaRPr>
          </a:p>
          <a:p>
            <a:pPr>
              <a:buNone/>
            </a:pPr>
            <a:r>
              <a:rPr lang="en-US" sz="3200" dirty="0">
                <a:latin typeface="+mj-lt"/>
                <a:ea typeface="Calibri Light"/>
              </a:rPr>
              <a:t>Week 5</a:t>
            </a:r>
            <a:r>
              <a:rPr lang="en-US" altLang="ja-JP" sz="3200" dirty="0">
                <a:latin typeface="+mj-lt"/>
                <a:ea typeface="游ゴシック"/>
              </a:rPr>
              <a:t>: Investment (decision theoretic)</a:t>
            </a:r>
            <a:endParaRPr lang="en-US" dirty="0">
              <a:ea typeface="游ゴシック"/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latin typeface="+mj-lt"/>
                <a:ea typeface="Calibri Light"/>
              </a:rPr>
              <a:t>Week 6</a:t>
            </a:r>
            <a:r>
              <a:rPr lang="en-US" altLang="ja-JP" sz="3200" dirty="0">
                <a:latin typeface="+mj-lt"/>
                <a:ea typeface="游ゴシック"/>
              </a:rPr>
              <a:t>: Productivity (aggregation)</a:t>
            </a:r>
            <a:endParaRPr lang="en-US"/>
          </a:p>
          <a:p>
            <a:pPr marL="0" indent="0">
              <a:buNone/>
            </a:pPr>
            <a:r>
              <a:rPr lang="en-US" sz="3200" dirty="0">
                <a:latin typeface="+mj-lt"/>
                <a:ea typeface="Calibri Light"/>
              </a:rPr>
              <a:t>Week 7</a:t>
            </a:r>
            <a:r>
              <a:rPr lang="en-US" altLang="ja-JP" sz="3200" dirty="0">
                <a:latin typeface="+mj-lt"/>
                <a:ea typeface="游ゴシック"/>
              </a:rPr>
              <a:t>: Midterm Project</a:t>
            </a:r>
            <a:endParaRPr lang="en-US" sz="3200" dirty="0">
              <a:latin typeface="+mj-lt"/>
              <a:ea typeface="游ゴシック"/>
              <a:cs typeface="Calibri Ligh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sz="3200" dirty="0"/>
              <a:t>Plan for this year</a:t>
            </a:r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F84C7D2-A2CD-0C0B-4C60-5B2E3ADC14C8}"/>
              </a:ext>
            </a:extLst>
          </p:cNvPr>
          <p:cNvSpPr/>
          <p:nvPr/>
        </p:nvSpPr>
        <p:spPr>
          <a:xfrm>
            <a:off x="7260879" y="2844578"/>
            <a:ext cx="724277" cy="11178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9E1A294-E3DC-8FC3-C865-D8D8ED4B1967}"/>
              </a:ext>
            </a:extLst>
          </p:cNvPr>
          <p:cNvSpPr/>
          <p:nvPr/>
        </p:nvSpPr>
        <p:spPr>
          <a:xfrm>
            <a:off x="8236415" y="4019015"/>
            <a:ext cx="724277" cy="1133192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7AB65-3FE3-F350-29B3-CBBCD13626CC}"/>
              </a:ext>
            </a:extLst>
          </p:cNvPr>
          <p:cNvSpPr txBox="1"/>
          <p:nvPr/>
        </p:nvSpPr>
        <p:spPr>
          <a:xfrm>
            <a:off x="7806864" y="3118264"/>
            <a:ext cx="3546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マクロ経済学の基本トピック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EA7DDE-06A7-D3E8-0970-9125D0CAE2FD}"/>
              </a:ext>
            </a:extLst>
          </p:cNvPr>
          <p:cNvSpPr txBox="1"/>
          <p:nvPr/>
        </p:nvSpPr>
        <p:spPr>
          <a:xfrm>
            <a:off x="8960692" y="4400945"/>
            <a:ext cx="215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専門分野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74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sz="3200" dirty="0"/>
              <a:t>Plan for this year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251E0EC3-2B1C-0CA0-D307-3518A9C22337}"/>
              </a:ext>
            </a:extLst>
          </p:cNvPr>
          <p:cNvSpPr/>
          <p:nvPr/>
        </p:nvSpPr>
        <p:spPr>
          <a:xfrm>
            <a:off x="7620757" y="4687934"/>
            <a:ext cx="724277" cy="113319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EFDDDE-5505-E07A-FD81-EC2D0C4BD983}"/>
              </a:ext>
            </a:extLst>
          </p:cNvPr>
          <p:cNvSpPr txBox="1"/>
          <p:nvPr/>
        </p:nvSpPr>
        <p:spPr>
          <a:xfrm>
            <a:off x="8526858" y="5167312"/>
            <a:ext cx="228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課題の発表</a:t>
            </a:r>
            <a:r>
              <a:rPr lang="en-US" altLang="ja-JP" dirty="0"/>
              <a:t>/</a:t>
            </a:r>
            <a:r>
              <a:rPr lang="ja-JP" altLang="en-US" dirty="0"/>
              <a:t>確認</a:t>
            </a:r>
            <a:endParaRPr lang="en-US" altLang="ja-JP" dirty="0"/>
          </a:p>
          <a:p>
            <a:r>
              <a:rPr lang="ja-JP" altLang="en-US" dirty="0"/>
              <a:t>試験に向けた準備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500819-EA30-BEF1-D365-D342FCB7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ja-JP" sz="3200" dirty="0">
                <a:latin typeface="+mj-lt"/>
                <a:ea typeface="游ゴシック"/>
              </a:rPr>
              <a:t>Week 1: Introduction</a:t>
            </a:r>
          </a:p>
          <a:p>
            <a:pPr>
              <a:buNone/>
            </a:pPr>
            <a:r>
              <a:rPr lang="en-US" sz="3200" dirty="0">
                <a:latin typeface="+mj-lt"/>
                <a:ea typeface="Calibri Light"/>
              </a:rPr>
              <a:t>Week 2</a:t>
            </a:r>
            <a:r>
              <a:rPr lang="en-US" altLang="ja-JP" sz="3200" dirty="0">
                <a:latin typeface="+mj-lt"/>
                <a:ea typeface="游ゴシック"/>
              </a:rPr>
              <a:t>: Setting up your computing ecosystem </a:t>
            </a:r>
            <a:endParaRPr lang="en-US">
              <a:ea typeface="游ゴシック"/>
              <a:cs typeface="Calibri"/>
            </a:endParaRPr>
          </a:p>
          <a:p>
            <a:pPr marL="0" indent="0">
              <a:buNone/>
            </a:pPr>
            <a:r>
              <a:rPr lang="en-US" altLang="ja-JP" sz="3200" dirty="0">
                <a:latin typeface="+mj-lt"/>
                <a:ea typeface="游ゴシック"/>
              </a:rPr>
              <a:t>Week 3: Business Cycles</a:t>
            </a:r>
            <a:endParaRPr lang="en-US" altLang="ja-JP" sz="3200" dirty="0">
              <a:latin typeface="+mj-lt"/>
              <a:ea typeface="游ゴシック"/>
              <a:cs typeface="Calibri Light"/>
            </a:endParaRPr>
          </a:p>
          <a:p>
            <a:pPr marL="0" indent="0">
              <a:buNone/>
            </a:pPr>
            <a:r>
              <a:rPr lang="en-US" altLang="ja-JP" sz="3200" dirty="0">
                <a:latin typeface="+mj-lt"/>
                <a:ea typeface="游ゴシック"/>
              </a:rPr>
              <a:t>Week 4: Growth Accounting</a:t>
            </a:r>
            <a:endParaRPr lang="en-US" altLang="ja-JP" sz="3200" dirty="0">
              <a:latin typeface="+mj-lt"/>
              <a:ea typeface="游ゴシック"/>
              <a:cs typeface="Calibri Light" panose="020F0302020204030204"/>
            </a:endParaRPr>
          </a:p>
          <a:p>
            <a:pPr>
              <a:buNone/>
            </a:pPr>
            <a:r>
              <a:rPr lang="en-US" sz="3200" dirty="0">
                <a:latin typeface="+mj-lt"/>
                <a:ea typeface="Calibri Light"/>
              </a:rPr>
              <a:t>Week 5</a:t>
            </a:r>
            <a:r>
              <a:rPr lang="en-US" altLang="ja-JP" sz="3200" dirty="0">
                <a:latin typeface="+mj-lt"/>
                <a:ea typeface="游ゴシック"/>
              </a:rPr>
              <a:t>: Investment (decision theoretic)</a:t>
            </a:r>
            <a:endParaRPr lang="en-US" dirty="0">
              <a:ea typeface="游ゴシック"/>
              <a:cs typeface="Calibri"/>
            </a:endParaRPr>
          </a:p>
          <a:p>
            <a:pPr marL="0" indent="0">
              <a:buNone/>
            </a:pPr>
            <a:r>
              <a:rPr lang="en-US" sz="3200" dirty="0">
                <a:latin typeface="+mj-lt"/>
                <a:ea typeface="Calibri Light"/>
              </a:rPr>
              <a:t>Week 6</a:t>
            </a:r>
            <a:r>
              <a:rPr lang="en-US" altLang="ja-JP" sz="3200" dirty="0">
                <a:latin typeface="+mj-lt"/>
                <a:ea typeface="游ゴシック"/>
              </a:rPr>
              <a:t>: Productivity (aggregation)</a:t>
            </a:r>
            <a:endParaRPr lang="en-US"/>
          </a:p>
          <a:p>
            <a:pPr marL="0" indent="0">
              <a:buNone/>
            </a:pPr>
            <a:r>
              <a:rPr lang="en-US" sz="3200" dirty="0">
                <a:latin typeface="+mj-lt"/>
                <a:ea typeface="Calibri Light"/>
              </a:rPr>
              <a:t>Week 7</a:t>
            </a:r>
            <a:r>
              <a:rPr lang="en-US" altLang="ja-JP" sz="3200" dirty="0">
                <a:latin typeface="+mj-lt"/>
                <a:ea typeface="游ゴシック"/>
              </a:rPr>
              <a:t>: Midterm Project</a:t>
            </a:r>
            <a:endParaRPr lang="en-US" sz="3200" dirty="0">
              <a:latin typeface="+mj-lt"/>
              <a:ea typeface="游ゴシック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27752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CEF99-531E-4D4E-8134-B43AC3923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ja-JP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>
                <a:latin typeface="+mj-lt"/>
              </a:rPr>
              <a:t>Micro-to-macro approach</a:t>
            </a:r>
          </a:p>
          <a:p>
            <a:pPr marL="457200" indent="-457200">
              <a:buFont typeface="+mj-lt"/>
              <a:buAutoNum type="arabicPeriod"/>
            </a:pPr>
            <a:endParaRPr lang="ja-JP" alt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>
                <a:latin typeface="+mj-lt"/>
              </a:rPr>
              <a:t>Quantitative analysis </a:t>
            </a: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ja-JP" sz="2000" dirty="0">
                <a:latin typeface="+mj-lt"/>
              </a:rPr>
              <a:t>Program</a:t>
            </a:r>
            <a:r>
              <a:rPr lang="ja-JP" altLang="en-US" sz="2000" dirty="0">
                <a:latin typeface="+mj-lt"/>
              </a:rPr>
              <a:t>・</a:t>
            </a:r>
            <a:r>
              <a:rPr lang="en-US" altLang="ja-JP" sz="2000" dirty="0">
                <a:latin typeface="+mj-lt"/>
              </a:rPr>
              <a:t>Computer</a:t>
            </a:r>
            <a:endParaRPr lang="ja-JP" altLang="en-US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US" altLang="ja-JP" sz="2000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ja-JP" altLang="en-US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6629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altLang="ja-JP" sz="3200" dirty="0">
                <a:latin typeface="+mj-lt"/>
              </a:rPr>
              <a:t>Micro-to-macro approach</a:t>
            </a:r>
            <a:endParaRPr lang="en-US" sz="32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E0B0D-9859-4BA3-865D-1BEBF1A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dirty="0"/>
              <a:t>たとえば、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労働分配率の低下</a:t>
            </a:r>
            <a:endParaRPr lang="en-US" altLang="ja-JP" dirty="0"/>
          </a:p>
          <a:p>
            <a:r>
              <a:rPr lang="ja-JP" altLang="en-US" dirty="0"/>
              <a:t>賃金格差の増大</a:t>
            </a:r>
            <a:endParaRPr lang="en-US" altLang="ja-JP" dirty="0"/>
          </a:p>
          <a:p>
            <a:endParaRPr lang="en-US" altLang="ja-JP" dirty="0"/>
          </a:p>
          <a:p>
            <a:pPr>
              <a:buFontTx/>
              <a:buChar char="-"/>
            </a:pPr>
            <a:r>
              <a:rPr lang="ja-JP" altLang="en-US" dirty="0"/>
              <a:t>法人税が低下</a:t>
            </a:r>
            <a:endParaRPr lang="en-US" altLang="ja-JP" dirty="0"/>
          </a:p>
          <a:p>
            <a:pPr>
              <a:buFontTx/>
              <a:buChar char="-"/>
            </a:pPr>
            <a:r>
              <a:rPr lang="ja-JP" altLang="en-US" dirty="0"/>
              <a:t>スーパースター企業の市場占有率が上昇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solidFill>
                  <a:srgbClr val="FF0000"/>
                </a:solidFill>
              </a:rPr>
              <a:t>ミクロからのボトムアップアプローチでマクロの問題を考える</a:t>
            </a:r>
          </a:p>
        </p:txBody>
      </p:sp>
    </p:spTree>
    <p:extLst>
      <p:ext uri="{BB962C8B-B14F-4D97-AF65-F5344CB8AC3E}">
        <p14:creationId xmlns:p14="http://schemas.microsoft.com/office/powerpoint/2010/main" val="3170443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altLang="ja-JP" sz="3200" dirty="0">
                <a:latin typeface="+mj-lt"/>
              </a:rPr>
              <a:t>Quantitative analysis</a:t>
            </a:r>
            <a:endParaRPr lang="en-US" sz="32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E0B0D-9859-4BA3-865D-1BEBF1A3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定量的な分析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定性的な分析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－持続化給付金の政策効果は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sz="2400" dirty="0"/>
              <a:t>A.</a:t>
            </a:r>
            <a:r>
              <a:rPr lang="ja-JP" altLang="en-US" sz="2400" dirty="0"/>
              <a:t>企業倒産を〇〇％押し上げ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B.GDP</a:t>
            </a:r>
            <a:r>
              <a:rPr lang="ja-JP" altLang="en-US" sz="2400" dirty="0"/>
              <a:t>を▲▲％押し上げ</a:t>
            </a:r>
            <a:endParaRPr lang="en-US" altLang="ja-JP" sz="2400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6159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3A3049-2254-4314-83A0-A66AC91FF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850" y="1495425"/>
            <a:ext cx="62103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467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425461-A535-45C8-B847-5F0AFC75F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06" y="311881"/>
            <a:ext cx="9131840" cy="623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9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CDD373-859E-4117-A11A-327043F29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905" y="755666"/>
            <a:ext cx="8624190" cy="534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69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altLang="ja-JP" sz="3200" dirty="0">
                <a:latin typeface="+mj-lt"/>
              </a:rPr>
              <a:t>Quantitative analysis</a:t>
            </a:r>
            <a:endParaRPr lang="en-US" sz="32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E0B0D-9859-4BA3-865D-1BEBF1A3F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定量的な分析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定性的な分析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－持続化給付金の政策効果は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sz="2400" dirty="0"/>
              <a:t>A.</a:t>
            </a:r>
            <a:r>
              <a:rPr lang="ja-JP" altLang="en-US" sz="2400" dirty="0"/>
              <a:t>企業倒産を〇〇％押し上げ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sz="2400" dirty="0"/>
              <a:t>	B.GDP</a:t>
            </a:r>
            <a:r>
              <a:rPr lang="ja-JP" altLang="en-US" sz="2400" dirty="0"/>
              <a:t>を▲▲％押し上げ</a:t>
            </a:r>
            <a:endParaRPr lang="en-US" altLang="ja-JP" sz="2400" dirty="0"/>
          </a:p>
          <a:p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74019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A63D3-3B7B-4B75-8E61-6DB3BF662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3893" cy="1325563"/>
          </a:xfrm>
        </p:spPr>
        <p:txBody>
          <a:bodyPr>
            <a:noAutofit/>
          </a:bodyPr>
          <a:lstStyle/>
          <a:p>
            <a:r>
              <a:rPr lang="en-US" altLang="ja-JP" sz="3200" dirty="0">
                <a:latin typeface="+mj-lt"/>
              </a:rPr>
              <a:t>Program</a:t>
            </a:r>
            <a:r>
              <a:rPr lang="ja-JP" altLang="en-US" sz="3200" dirty="0">
                <a:latin typeface="+mj-lt"/>
              </a:rPr>
              <a:t>・</a:t>
            </a:r>
            <a:r>
              <a:rPr lang="en-US" altLang="ja-JP" sz="3200" dirty="0">
                <a:latin typeface="+mj-lt"/>
              </a:rPr>
              <a:t>Computer</a:t>
            </a:r>
            <a:endParaRPr lang="en-US" sz="32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E0B0D-9859-4BA3-865D-1BEBF1A3F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-</a:t>
            </a:r>
            <a:r>
              <a:rPr lang="ja-JP" altLang="en-US" dirty="0"/>
              <a:t>　</a:t>
            </a:r>
            <a:r>
              <a:rPr lang="en-US" altLang="ja-JP" dirty="0"/>
              <a:t>CPU</a:t>
            </a:r>
            <a:r>
              <a:rPr lang="ja-JP" altLang="en-US" dirty="0"/>
              <a:t>、</a:t>
            </a:r>
            <a:r>
              <a:rPr lang="en-US" altLang="ja-JP" dirty="0"/>
              <a:t>RAM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</a:t>
            </a:r>
            <a:r>
              <a:rPr lang="ja-JP" altLang="en-US" dirty="0"/>
              <a:t>　</a:t>
            </a:r>
            <a:r>
              <a:rPr lang="en-US" altLang="ja-JP" dirty="0"/>
              <a:t>Python</a:t>
            </a:r>
            <a:r>
              <a:rPr lang="ja-JP" altLang="en-US" dirty="0"/>
              <a:t>？</a:t>
            </a:r>
            <a:r>
              <a:rPr lang="en-GB" altLang="ja-JP" dirty="0"/>
              <a:t>C++</a:t>
            </a:r>
            <a:r>
              <a:rPr lang="ja-JP" altLang="en-US" dirty="0"/>
              <a:t>？</a:t>
            </a:r>
            <a:r>
              <a:rPr lang="en-US" altLang="ja-JP" dirty="0" err="1"/>
              <a:t>Fortan</a:t>
            </a:r>
            <a:r>
              <a:rPr lang="ja-JP" altLang="en-US" dirty="0"/>
              <a:t>？</a:t>
            </a:r>
            <a:r>
              <a:rPr lang="en-US" altLang="ja-JP" dirty="0" err="1"/>
              <a:t>Matlab</a:t>
            </a:r>
            <a:r>
              <a:rPr lang="ja-JP" altLang="en-US" dirty="0"/>
              <a:t>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</a:t>
            </a:r>
            <a:r>
              <a:rPr lang="ja-JP" altLang="en-US" dirty="0"/>
              <a:t>　コンパイラ言語？インタプリタ言語？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</a:t>
            </a:r>
            <a:r>
              <a:rPr lang="ja-JP" altLang="en-US" dirty="0"/>
              <a:t>　</a:t>
            </a:r>
            <a:r>
              <a:rPr lang="en-US" altLang="ja-JP" dirty="0"/>
              <a:t> Github</a:t>
            </a:r>
            <a:r>
              <a:rPr lang="ja-JP" altLang="en-US" dirty="0"/>
              <a:t>？ </a:t>
            </a:r>
            <a:r>
              <a:rPr lang="en-US" altLang="ja-JP" dirty="0" err="1"/>
              <a:t>Googlecolab</a:t>
            </a:r>
            <a:r>
              <a:rPr lang="ja-JP" altLang="en-US" dirty="0"/>
              <a:t>？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-</a:t>
            </a:r>
            <a:r>
              <a:rPr lang="ja-JP" altLang="en-US" dirty="0"/>
              <a:t>　富岳？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67371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471</Words>
  <Application>Microsoft Office PowerPoint</Application>
  <PresentationFormat>Widescreen</PresentationFormat>
  <Paragraphs>107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定量的マクロ経済学ａ</vt:lpstr>
      <vt:lpstr>PowerPoint Presentation</vt:lpstr>
      <vt:lpstr>Micro-to-macro approach</vt:lpstr>
      <vt:lpstr>Quantitative analysis</vt:lpstr>
      <vt:lpstr>PowerPoint Presentation</vt:lpstr>
      <vt:lpstr>PowerPoint Presentation</vt:lpstr>
      <vt:lpstr>PowerPoint Presentation</vt:lpstr>
      <vt:lpstr>Quantitative analysis</vt:lpstr>
      <vt:lpstr>Program・Computer</vt:lpstr>
      <vt:lpstr>Plan for this year</vt:lpstr>
      <vt:lpstr>Week 2: Scientific computing ecosystem</vt:lpstr>
      <vt:lpstr>Week 3: Business Cycles</vt:lpstr>
      <vt:lpstr>Week 4: Growth Accounting</vt:lpstr>
      <vt:lpstr>Week 5: Investment (decision theoretic)</vt:lpstr>
      <vt:lpstr>Plan for this year</vt:lpstr>
      <vt:lpstr>Plan for this year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定量的マクロ経済学ａ</dc:title>
  <dc:creator>Tatsuro Senga</dc:creator>
  <cp:lastModifiedBy>千賀 達朗</cp:lastModifiedBy>
  <cp:revision>107</cp:revision>
  <dcterms:created xsi:type="dcterms:W3CDTF">2021-04-13T00:16:20Z</dcterms:created>
  <dcterms:modified xsi:type="dcterms:W3CDTF">2025-03-16T03:31:23Z</dcterms:modified>
</cp:coreProperties>
</file>