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82" r:id="rId13"/>
    <p:sldId id="278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5ADB6-FC51-44F4-87C5-5F68CE708491}" v="12" dt="2025-03-16T03:32:25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suro Senga" userId="C8Z5h6d3COii+q8hQqXiWFDolqCUbZHZY3oMIYBYEX8=" providerId="None" clId="Web-{68C5ADB6-FC51-44F4-87C5-5F68CE708491}"/>
    <pc:docChg chg="modSld">
      <pc:chgData name="Tatsuro Senga" userId="C8Z5h6d3COii+q8hQqXiWFDolqCUbZHZY3oMIYBYEX8=" providerId="None" clId="Web-{68C5ADB6-FC51-44F4-87C5-5F68CE708491}" dt="2025-03-16T03:32:17.981" v="10" actId="20577"/>
      <pc:docMkLst>
        <pc:docMk/>
      </pc:docMkLst>
      <pc:sldChg chg="modSp">
        <pc:chgData name="Tatsuro Senga" userId="C8Z5h6d3COii+q8hQqXiWFDolqCUbZHZY3oMIYBYEX8=" providerId="None" clId="Web-{68C5ADB6-FC51-44F4-87C5-5F68CE708491}" dt="2025-03-16T03:32:17.981" v="10" actId="20577"/>
        <pc:sldMkLst>
          <pc:docMk/>
          <pc:sldMk cId="562791414" sldId="256"/>
        </pc:sldMkLst>
        <pc:spChg chg="mod">
          <ac:chgData name="Tatsuro Senga" userId="C8Z5h6d3COii+q8hQqXiWFDolqCUbZHZY3oMIYBYEX8=" providerId="None" clId="Web-{68C5ADB6-FC51-44F4-87C5-5F68CE708491}" dt="2025-03-16T03:32:17.981" v="10" actId="20577"/>
          <ac:spMkLst>
            <pc:docMk/>
            <pc:sldMk cId="562791414" sldId="256"/>
            <ac:spMk id="3" creationId="{726C4306-8BC9-406D-BF12-691C77B4EA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9B4-A6D9-41B1-AD36-8F7FECA8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E7B5-3957-41BE-AB11-F70ADB2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895A-2464-48AC-8B8E-4DF6C81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29F8-8D81-49AE-A7DC-2D23AA18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24F5-C87A-4B27-95D6-8C0CA83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2AD1-0181-4755-AD9F-DDA2141C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25B9D-725C-4CD4-BECE-8BE6A133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C049-EFB9-4AD9-9740-BE3507A2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DB9B-40C8-4485-B1B6-80BF4358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6AE4-4AB7-424F-B476-0EE834A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13729-0CA5-45D9-B9D6-E635E907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8A26B-791C-4D0F-92AC-17F86D91C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A155-77D0-4816-BAC7-A1B567AD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E3BE-E115-4119-9EBE-4ED6BEBF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A089-335B-4AD5-9CFF-B24C3B7F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1685-4A33-41D5-9E5F-09C0F4F8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0937-25D5-42ED-8AA7-7F8DF2D7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B346-D5C2-4603-B9E6-AD4C2B8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2D81-2797-4FA8-A5BB-1498C3CD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1C80-67C5-4A32-837D-F1B19989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0F-FA86-425D-9372-222D15EB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0037-445E-4060-9725-EBC9C73C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269C-6956-4D05-9BB8-8EA1758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C977-A6F7-489C-B855-5D8AAA13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525E-2BDC-40D6-B336-41DC946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057-78E9-40DD-A5A6-F0E68B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DF74-EFC7-4636-8459-7F143FC4C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A8A6-23E8-4D64-892B-B84C3530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9186-B513-4E1B-8F81-C66F2A4B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29E2-D98B-42A1-AE28-FE04584B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3F79-FC2A-4377-82C3-651A0CF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1BB3-33C0-4FA1-824A-075A6615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DE5F-136C-40C4-9067-77945454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736D1-F36F-42FE-8FED-2B13A227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7DCA-E768-43C5-83C7-F09A4235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0B153-0357-466F-86D3-BDBE80A6A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A2E9B-B185-488E-A78B-D9BB7D95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B54C4-1CCC-4B38-AD0C-6B54B28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CA4E-4F5A-42F3-8C9B-908310B2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62F8-88D1-4874-8FDA-C13A9C8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78DCF-CB47-4A99-8ABB-C6A32A5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D530-3FE2-4F95-9FB8-0F297F52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141BF-D187-4B23-B8AD-F6DFBBEC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0083F-3D42-4DB1-89CA-39D728C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FAA2-D1F5-4958-9426-4A8DC40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EBC43-F885-40A9-BE29-80B121C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BD37-5AE1-416D-BF48-D716B0DD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1F0B-2C1E-4D9F-A15F-3EE423E2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1155-9EBE-47E1-A2D2-4D48F7D2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17F3-048C-493F-8675-35B9C10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B41F-8469-4C34-AB9F-3240AA7F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F6C5-1F74-4A93-80DE-59E522C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33B0-C47D-4F0F-9896-E7E5423C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D7D31-A198-4AB8-8050-6EE1BAAE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6F90-62A3-470F-B17E-FA16F7F3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04AC4-C2C3-49BB-8813-0510AEEF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3EC9-C4A5-4F46-898A-B0D4370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39BA-739F-462B-A33A-4AE5839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7201C-FD24-479F-9692-9AF85BB7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C751-4E3E-499A-B249-3A953BD8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9FD8-12DB-4A3A-A32C-85D1754F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296B-927E-416C-9D5A-1E39D0DC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43F6-205A-4076-A8FD-BD6C74888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enga2/keio-quant-macro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18CA-B4BF-4862-8492-A83C9B7F1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定量的マクロ経済学ａ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4306-8BC9-406D-BF12-691C77B4E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Keio University</a:t>
            </a:r>
          </a:p>
        </p:txBody>
      </p:sp>
    </p:spTree>
    <p:extLst>
      <p:ext uri="{BB962C8B-B14F-4D97-AF65-F5344CB8AC3E}">
        <p14:creationId xmlns:p14="http://schemas.microsoft.com/office/powerpoint/2010/main" val="56279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Editor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We use VS Code in this module.</a:t>
            </a:r>
          </a:p>
          <a:p>
            <a:r>
              <a:rPr lang="en-US" altLang="ja-JP" sz="3200" dirty="0"/>
              <a:t>I use VIM, VS code, sublime and Cursor lately.</a:t>
            </a:r>
          </a:p>
          <a:p>
            <a:r>
              <a:rPr lang="en-US" altLang="ja-JP" sz="3200" dirty="0"/>
              <a:t>You better know 5 commands for VIM.</a:t>
            </a:r>
          </a:p>
          <a:p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Let’s install VS code now.</a:t>
            </a:r>
          </a:p>
          <a:p>
            <a:pPr>
              <a:buFontTx/>
              <a:buChar char="-"/>
            </a:pPr>
            <a:r>
              <a:rPr lang="en-US" altLang="ja-JP" sz="32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Windows users, usual steps.</a:t>
            </a:r>
          </a:p>
          <a:p>
            <a:pPr>
              <a:buFontTx/>
              <a:buChar char="-"/>
            </a:pPr>
            <a:r>
              <a:rPr lang="en-US" altLang="ja-JP" sz="32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Mac users, let’s use Package manager.</a:t>
            </a:r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6565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Editor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We use VS Code in this module.</a:t>
            </a:r>
          </a:p>
          <a:p>
            <a:r>
              <a:rPr lang="en-US" altLang="ja-JP" sz="3200" dirty="0"/>
              <a:t>I use VIM, VS code, sublime and Cursor lately.</a:t>
            </a:r>
          </a:p>
          <a:p>
            <a:r>
              <a:rPr lang="en-US" altLang="ja-JP" sz="3200" dirty="0"/>
              <a:t>You better know 5 commands for VIM.</a:t>
            </a:r>
          </a:p>
          <a:p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Let’s install VS code now.</a:t>
            </a:r>
          </a:p>
          <a:p>
            <a:pPr>
              <a:buFontTx/>
              <a:buChar char="-"/>
            </a:pPr>
            <a:r>
              <a:rPr lang="en-US" altLang="ja-JP" sz="32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Windows users, usual steps.</a:t>
            </a:r>
          </a:p>
          <a:p>
            <a:pPr>
              <a:buFontTx/>
              <a:buChar char="-"/>
            </a:pPr>
            <a:r>
              <a:rPr lang="en-US" altLang="ja-JP" sz="32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Mac users, let’s use Package manager.</a:t>
            </a:r>
          </a:p>
          <a:p>
            <a:pPr marL="0" indent="0">
              <a:buNone/>
            </a:pPr>
            <a:endParaRPr lang="en-US" altLang="ja-JP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86DAB-1C04-5C67-43C5-9018951F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40" y="823118"/>
            <a:ext cx="409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Homebrew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25625"/>
            <a:ext cx="11876314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Inter"/>
              </a:rPr>
              <a:t>Enter the following command and press Enter: </a:t>
            </a:r>
            <a:r>
              <a:rPr lang="en-US" altLang="ja-JP" sz="24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Xcode-select –install</a:t>
            </a:r>
          </a:p>
          <a:p>
            <a:pPr marL="0" indent="0">
              <a:buNone/>
            </a:pPr>
            <a:r>
              <a:rPr lang="en-US" altLang="ja-JP" sz="2400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Inter"/>
              </a:rPr>
              <a:t>Paste below command in Terminal:</a:t>
            </a:r>
            <a:endParaRPr lang="en-US" altLang="ja-JP" sz="24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22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/bin/bash -c "$(curl -</a:t>
            </a:r>
            <a:r>
              <a:rPr lang="en-US" altLang="ja-JP" sz="22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fsSL</a:t>
            </a:r>
            <a:r>
              <a:rPr lang="en-US" altLang="ja-JP" sz="22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 https://raw.githubusercontent.com/Homebrew/install/HEAD/install.sh)"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echo 'eval "$(/opt/homebrew/bin/brew </a:t>
            </a:r>
            <a:r>
              <a:rPr lang="en-US" altLang="ja-JP" sz="22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shellenv</a:t>
            </a:r>
            <a:r>
              <a:rPr lang="en-US" altLang="ja-JP" sz="22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)"' &gt;&gt; ~/.</a:t>
            </a:r>
            <a:r>
              <a:rPr lang="en-US" altLang="ja-JP" sz="22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zshrcrc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22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source ~/.</a:t>
            </a:r>
            <a:r>
              <a:rPr lang="en-US" altLang="ja-JP" sz="22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zshrc</a:t>
            </a:r>
            <a:endParaRPr lang="en-US" altLang="ja-JP" sz="32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altLang="ja-JP" sz="32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22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brew doctor</a:t>
            </a:r>
            <a:endParaRPr lang="en-US" altLang="ja-JP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F7674-4CAF-312B-DA80-32C01BC4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56" y="230188"/>
            <a:ext cx="928688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2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Version control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Project management with lots of codes.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write codes, edit and revise them, leading to many versions of codes (and any files like </a:t>
            </a:r>
            <a:r>
              <a:rPr lang="en-US" altLang="ja-JP" sz="3200" dirty="0" err="1"/>
              <a:t>tex</a:t>
            </a:r>
            <a:r>
              <a:rPr lang="en-US" altLang="ja-JP" sz="3200" dirty="0"/>
              <a:t> and README).</a:t>
            </a:r>
          </a:p>
          <a:p>
            <a:endParaRPr lang="en-US" altLang="ja-JP" sz="3200" dirty="0"/>
          </a:p>
          <a:p>
            <a:r>
              <a:rPr lang="en-US" altLang="ja-JP" sz="3200" dirty="0"/>
              <a:t>But it is easy to lose track and forget what you have done, why you did it, how you did it. </a:t>
            </a:r>
          </a:p>
          <a:p>
            <a:pPr lvl="1"/>
            <a:r>
              <a:rPr lang="en-US" altLang="ja-JP" sz="2800" dirty="0"/>
              <a:t>In a project with lots of people involved, it is crucial to have some method to keep track of these versions.</a:t>
            </a:r>
          </a:p>
        </p:txBody>
      </p:sp>
    </p:spTree>
    <p:extLst>
      <p:ext uri="{BB962C8B-B14F-4D97-AF65-F5344CB8AC3E}">
        <p14:creationId xmlns:p14="http://schemas.microsoft.com/office/powerpoint/2010/main" val="84346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Version control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BOX and Dropbox can be used but </a:t>
            </a:r>
            <a:r>
              <a:rPr lang="en-US" altLang="ja-JP" sz="3200" b="1" dirty="0"/>
              <a:t>Git is the standard.</a:t>
            </a:r>
          </a:p>
          <a:p>
            <a:endParaRPr lang="en-US" altLang="ja-JP" sz="3200" b="1" dirty="0"/>
          </a:p>
          <a:p>
            <a:pPr algn="l"/>
            <a:r>
              <a:rPr lang="en-US" altLang="ja-JP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http://www.github.com</a:t>
            </a:r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Nicely integrated with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 Code.</a:t>
            </a:r>
          </a:p>
          <a:p>
            <a:pPr algn="l"/>
            <a:endParaRPr lang="en-US" altLang="ja-JP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ja-JP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More importantly, our module materials are up here: </a:t>
            </a:r>
            <a:r>
              <a:rPr lang="en-US" altLang="ja-JP" sz="2800" b="1" dirty="0">
                <a:hlinkClick r:id="rId3"/>
              </a:rPr>
              <a:t>https://github.com/tsenga2/keio-quant-macro</a:t>
            </a:r>
            <a:endParaRPr lang="en-US" altLang="ja-JP" sz="2800" b="1" dirty="0"/>
          </a:p>
          <a:p>
            <a:pPr marL="0" indent="0" algn="l">
              <a:buNone/>
            </a:pPr>
            <a:endParaRPr lang="en-US" altLang="ja-JP" b="1" dirty="0"/>
          </a:p>
          <a:p>
            <a:pPr marL="0" indent="0" algn="l">
              <a:buNone/>
            </a:pP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30995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Git and 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/>
              <a:t>Setup a </a:t>
            </a:r>
            <a:r>
              <a:rPr lang="en-US" altLang="ja-JP" sz="3200" dirty="0" err="1"/>
              <a:t>Github</a:t>
            </a:r>
            <a:r>
              <a:rPr lang="en-US" altLang="ja-JP" sz="3200" dirty="0"/>
              <a:t> repository.</a:t>
            </a:r>
          </a:p>
          <a:p>
            <a:pPr marL="0" indent="0">
              <a:buNone/>
            </a:pPr>
            <a:r>
              <a:rPr lang="en-US" altLang="ja-JP" sz="3200" dirty="0"/>
              <a:t>	- where you have all project files to keep track</a:t>
            </a: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You clone your repo on your local machine to work with.</a:t>
            </a:r>
          </a:p>
          <a:p>
            <a:pPr marL="0" indent="0">
              <a:buNone/>
            </a:pPr>
            <a:r>
              <a:rPr lang="en-US" altLang="ja-JP" sz="3200" dirty="0"/>
              <a:t>	1. pull the latest version to local (e.g. start of the day)</a:t>
            </a:r>
          </a:p>
          <a:p>
            <a:pPr marL="0" indent="0">
              <a:buNone/>
            </a:pPr>
            <a:r>
              <a:rPr lang="en-US" altLang="ja-JP" sz="3200" dirty="0"/>
              <a:t>	2. write, edit, revise files</a:t>
            </a:r>
          </a:p>
          <a:p>
            <a:pPr marL="0" indent="0">
              <a:buNone/>
            </a:pPr>
            <a:r>
              <a:rPr lang="en-US" altLang="ja-JP" sz="3200" dirty="0"/>
              <a:t>	3. record your work when good (e.g. end of the day) </a:t>
            </a:r>
          </a:p>
          <a:p>
            <a:pPr marL="0" indent="0">
              <a:buNone/>
            </a:pPr>
            <a:r>
              <a:rPr lang="en-US" altLang="ja-JP" sz="3200" dirty="0"/>
              <a:t>	4. push it to </a:t>
            </a:r>
            <a:r>
              <a:rPr lang="en-US" altLang="ja-JP" sz="3200"/>
              <a:t>Github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01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sz="36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3600" dirty="0">
                <a:latin typeface="+mj-lt"/>
              </a:rPr>
              <a:t>Operating system (OS)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600" dirty="0">
                <a:latin typeface="+mj-lt"/>
              </a:rPr>
              <a:t>Terminal and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600" dirty="0">
                <a:latin typeface="+mj-lt"/>
              </a:rPr>
              <a:t>Text editor (and AI)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600" dirty="0">
                <a:latin typeface="+mj-lt"/>
              </a:rPr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666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Operating system (OS)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Unix (e.g. Linux)</a:t>
            </a:r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macOS</a:t>
            </a:r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1279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Terminal and shell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Terminal: application for communicating with OS</a:t>
            </a:r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GNOME Terminal (Linux)</a:t>
            </a:r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 err="1"/>
              <a:t>Terminal.app</a:t>
            </a:r>
            <a:r>
              <a:rPr lang="en-US" altLang="ja-JP" dirty="0"/>
              <a:t> (macOS)</a:t>
            </a:r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Windows Terminal (Windows)</a:t>
            </a:r>
          </a:p>
        </p:txBody>
      </p:sp>
    </p:spTree>
    <p:extLst>
      <p:ext uri="{BB962C8B-B14F-4D97-AF65-F5344CB8AC3E}">
        <p14:creationId xmlns:p14="http://schemas.microsoft.com/office/powerpoint/2010/main" val="194704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Terminal and shell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Shell: command line interface (CLI) by which you tell OS what to do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If you type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echo $SHELL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you will get something like</a:t>
            </a:r>
            <a:r>
              <a:rPr lang="en-US" altLang="ja-JP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/</a:t>
            </a:r>
            <a:r>
              <a:rPr lang="en-US" altLang="ja-JP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usr</a:t>
            </a:r>
            <a:r>
              <a:rPr lang="en-US" altLang="ja-JP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/bin/bash</a:t>
            </a:r>
          </a:p>
          <a:p>
            <a:pPr marL="0" indent="0">
              <a:buNone/>
            </a:pP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5213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Terminal and shell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Mac users can use </a:t>
            </a:r>
            <a:r>
              <a:rPr lang="en-US" altLang="ja-JP" sz="3200" b="1" dirty="0" err="1"/>
              <a:t>zsh</a:t>
            </a:r>
            <a:r>
              <a:rPr lang="en-US" altLang="ja-JP" sz="3200" b="1" dirty="0"/>
              <a:t> (or bash)</a:t>
            </a:r>
            <a:r>
              <a:rPr lang="en-US" altLang="ja-JP" sz="3200" dirty="0"/>
              <a:t> on </a:t>
            </a:r>
            <a:r>
              <a:rPr lang="en-US" altLang="ja-JP" sz="3200" b="1" dirty="0" err="1"/>
              <a:t>Terminal.app</a:t>
            </a:r>
            <a:r>
              <a:rPr lang="en-US" altLang="ja-JP" sz="3200" dirty="0"/>
              <a:t> (or Iterm2)</a:t>
            </a:r>
          </a:p>
          <a:p>
            <a:endParaRPr lang="en-US" altLang="ja-JP" sz="3200" dirty="0"/>
          </a:p>
          <a:p>
            <a:endParaRPr lang="en-US" altLang="ja-JP" sz="3200" dirty="0"/>
          </a:p>
          <a:p>
            <a:r>
              <a:rPr lang="en-US" altLang="ja-JP" sz="3200" dirty="0"/>
              <a:t>Windows users can use </a:t>
            </a:r>
            <a:r>
              <a:rPr lang="en-US" altLang="ja-JP" sz="3200" b="1" dirty="0"/>
              <a:t>Git Bash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bg1">
                    <a:lumMod val="50000"/>
                  </a:schemeClr>
                </a:solidFill>
              </a:rPr>
              <a:t>(on Windows Terminal)</a:t>
            </a:r>
          </a:p>
          <a:p>
            <a:pPr lvl="1"/>
            <a:r>
              <a:rPr lang="en-US" altLang="ja-JP" sz="2800" dirty="0"/>
              <a:t>You need to download it from </a:t>
            </a:r>
            <a:r>
              <a:rPr lang="en-US" altLang="ja-JP" sz="2800" dirty="0">
                <a:hlinkClick r:id="rId2"/>
              </a:rPr>
              <a:t>https://gitforwindows.org/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r>
              <a:rPr lang="en-US" altLang="ja-JP" sz="3200" dirty="0"/>
              <a:t>Mac users should check if you have Git.</a:t>
            </a:r>
          </a:p>
          <a:p>
            <a:pPr lvl="1"/>
            <a:r>
              <a:rPr lang="en-US" altLang="ja-JP" sz="2800" dirty="0"/>
              <a:t>If not, let’s wait and install Brew (and </a:t>
            </a:r>
            <a:r>
              <a:rPr lang="en-US" altLang="ja-JP" sz="2800" dirty="0" err="1"/>
              <a:t>xcode</a:t>
            </a:r>
            <a:r>
              <a:rPr lang="en-US" altLang="ja-JP" sz="2800" dirty="0"/>
              <a:t> select) later.</a:t>
            </a:r>
          </a:p>
          <a:p>
            <a:pPr lvl="1"/>
            <a:endParaRPr lang="en-US" altLang="ja-JP" sz="2800" dirty="0"/>
          </a:p>
          <a:p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96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Terminal and shell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check present working directory: </a:t>
            </a:r>
            <a:r>
              <a:rPr lang="en-US" altLang="ja-JP" sz="30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pwd</a:t>
            </a:r>
            <a:endParaRPr lang="en-US" altLang="ja-JP" sz="30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 algn="l" rtl="0">
              <a:buNone/>
            </a:pPr>
            <a:endParaRPr lang="en-US" altLang="ja-JP" sz="3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list directories and files: 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ls</a:t>
            </a:r>
            <a:r>
              <a:rPr lang="en-US" altLang="ja-JP" sz="3000" dirty="0">
                <a:solidFill>
                  <a:srgbClr val="BFBFBF"/>
                </a:solidFill>
                <a:latin typeface="Lucida Console" panose="020B0609040504020204" pitchFamily="49" charset="0"/>
              </a:rPr>
              <a:t> (or 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ls –</a:t>
            </a:r>
            <a:r>
              <a:rPr lang="en-US" altLang="ja-JP" sz="30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altr</a:t>
            </a:r>
            <a:r>
              <a:rPr lang="en-US" altLang="ja-JP" sz="3000" dirty="0">
                <a:solidFill>
                  <a:srgbClr val="BFBFBF"/>
                </a:solidFill>
                <a:latin typeface="Lucida Console" panose="020B0609040504020204" pitchFamily="49" charset="0"/>
              </a:rPr>
              <a:t>)</a:t>
            </a:r>
            <a:endParaRPr lang="en-US" altLang="ja-JP" sz="3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altLang="ja-JP" sz="3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make a directory: </a:t>
            </a:r>
            <a:r>
              <a:rPr lang="en-US" altLang="ja-JP" sz="3000" dirty="0" err="1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mkdir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 test</a:t>
            </a:r>
            <a:endParaRPr lang="en-US" altLang="ja-JP" sz="30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altLang="ja-JP" sz="3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navigate into directory 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cd test</a:t>
            </a:r>
            <a:endParaRPr lang="en-US" altLang="ja-JP" sz="3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altLang="ja-JP" sz="3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go back: 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cd ..</a:t>
            </a:r>
            <a:endParaRPr lang="en-US" altLang="ja-JP" sz="3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2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Terminal and shell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go </a:t>
            </a:r>
            <a:r>
              <a:rPr lang="en-US" altLang="ja-JP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$HOME: 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cd $HOME</a:t>
            </a:r>
            <a:r>
              <a:rPr lang="en-US" altLang="ja-JP" sz="3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or </a:t>
            </a:r>
            <a:r>
              <a:rPr lang="en-US" altLang="ja-JP" sz="3000" dirty="0">
                <a:solidFill>
                  <a:srgbClr val="BFBFBF"/>
                </a:solidFill>
                <a:highlight>
                  <a:srgbClr val="BF0000"/>
                </a:highlight>
                <a:latin typeface="Lucida Console" panose="020B0609040504020204" pitchFamily="49" charset="0"/>
              </a:rPr>
              <a:t>cd ~</a:t>
            </a:r>
          </a:p>
          <a:p>
            <a:pPr marL="0" indent="0">
              <a:buNone/>
            </a:pPr>
            <a:endParaRPr lang="en-US" altLang="ja-JP" sz="30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altLang="ja-JP" sz="3000" dirty="0">
              <a:solidFill>
                <a:srgbClr val="BFBFBF"/>
              </a:solidFill>
              <a:highlight>
                <a:srgbClr val="BF00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30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Practice</a:t>
            </a:r>
          </a:p>
          <a:p>
            <a:pPr marL="0" indent="0">
              <a:buNone/>
            </a:pPr>
            <a:r>
              <a:rPr lang="en-US" altLang="ja-JP" sz="3000" dirty="0">
                <a:solidFill>
                  <a:srgbClr val="002060"/>
                </a:solidFill>
                <a:latin typeface="Lucida Console" panose="020B0609040504020204" pitchFamily="49" charset="0"/>
              </a:rPr>
              <a:t> 1. Let’s make a directory.</a:t>
            </a:r>
          </a:p>
          <a:p>
            <a:pPr marL="0" indent="0">
              <a:buNone/>
            </a:pPr>
            <a:r>
              <a:rPr lang="en-US" altLang="ja-JP" sz="3000" dirty="0">
                <a:solidFill>
                  <a:srgbClr val="002060"/>
                </a:solidFill>
                <a:latin typeface="Lucida Console" panose="020B0609040504020204" pitchFamily="49" charset="0"/>
              </a:rPr>
              <a:t> 2. Move back and forth between directories.</a:t>
            </a:r>
          </a:p>
          <a:p>
            <a:pPr marL="0" indent="0">
              <a:buNone/>
            </a:pPr>
            <a:r>
              <a:rPr lang="en-US" altLang="ja-JP" sz="3000" dirty="0">
                <a:solidFill>
                  <a:srgbClr val="002060"/>
                </a:solidFill>
                <a:latin typeface="Lucida Console" panose="020B0609040504020204" pitchFamily="49" charset="0"/>
              </a:rPr>
              <a:t> 3. Check directories and files.</a:t>
            </a:r>
          </a:p>
          <a:p>
            <a:pPr marL="0" indent="0">
              <a:buNone/>
            </a:pPr>
            <a:r>
              <a:rPr lang="en-US" altLang="ja-JP" sz="3000" dirty="0">
                <a:solidFill>
                  <a:srgbClr val="002060"/>
                </a:solidFill>
                <a:latin typeface="Lucida Console" panose="020B0609040504020204" pitchFamily="49" charset="0"/>
              </a:rPr>
              <a:t> 4. Let’s make a text file.</a:t>
            </a:r>
          </a:p>
        </p:txBody>
      </p:sp>
    </p:spTree>
    <p:extLst>
      <p:ext uri="{BB962C8B-B14F-4D97-AF65-F5344CB8AC3E}">
        <p14:creationId xmlns:p14="http://schemas.microsoft.com/office/powerpoint/2010/main" val="228576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Editor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/>
              <a:t>Applications for you to write texts and codes</a:t>
            </a:r>
          </a:p>
          <a:p>
            <a:pPr marL="514350" indent="-514350">
              <a:buAutoNum type="arabicPeriod"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メモ帳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- Notepad</a:t>
            </a:r>
          </a:p>
          <a:p>
            <a:pPr marL="0" indent="0">
              <a:buNone/>
            </a:pPr>
            <a:r>
              <a:rPr lang="en-US" altLang="ja-JP" sz="3200" dirty="0"/>
              <a:t>- VI (and VIM)</a:t>
            </a:r>
          </a:p>
          <a:p>
            <a:pPr>
              <a:buFontTx/>
              <a:buChar char="-"/>
            </a:pPr>
            <a:r>
              <a:rPr lang="en-US" altLang="ja-JP" sz="3200" dirty="0"/>
              <a:t>Visual Studio Code (often called VS Code) </a:t>
            </a:r>
          </a:p>
          <a:p>
            <a:pPr>
              <a:buFontTx/>
              <a:buChar char="-"/>
            </a:pPr>
            <a:r>
              <a:rPr lang="en-US" altLang="ja-JP" sz="3200" dirty="0"/>
              <a:t>Sublime</a:t>
            </a:r>
          </a:p>
          <a:p>
            <a:pPr>
              <a:buFontTx/>
              <a:buChar char="-"/>
            </a:pPr>
            <a:r>
              <a:rPr lang="en-US" altLang="ja-JP" sz="3200" dirty="0"/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21940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665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定量的マクロ経済学ａ</vt:lpstr>
      <vt:lpstr>PowerPoint Presentation</vt:lpstr>
      <vt:lpstr>Operating system (OS)</vt:lpstr>
      <vt:lpstr>Terminal and shell</vt:lpstr>
      <vt:lpstr>Terminal and shell</vt:lpstr>
      <vt:lpstr>Terminal and shell</vt:lpstr>
      <vt:lpstr>Terminal and shell</vt:lpstr>
      <vt:lpstr>Terminal and shell</vt:lpstr>
      <vt:lpstr>Editor</vt:lpstr>
      <vt:lpstr>Editor</vt:lpstr>
      <vt:lpstr>Editor</vt:lpstr>
      <vt:lpstr>Homebrew</vt:lpstr>
      <vt:lpstr>Version control</vt:lpstr>
      <vt:lpstr>Version control</vt:lpstr>
      <vt:lpstr>Git and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定量的マクロ経済学ａ</dc:title>
  <dc:creator>Tatsuro Senga</dc:creator>
  <cp:lastModifiedBy>千賀 達朗</cp:lastModifiedBy>
  <cp:revision>166</cp:revision>
  <dcterms:created xsi:type="dcterms:W3CDTF">2021-04-13T00:16:20Z</dcterms:created>
  <dcterms:modified xsi:type="dcterms:W3CDTF">2025-03-16T03:32:27Z</dcterms:modified>
</cp:coreProperties>
</file>