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66"/>
  </p:notes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12" r:id="rId22"/>
    <p:sldId id="349" r:id="rId23"/>
    <p:sldId id="350" r:id="rId24"/>
    <p:sldId id="351" r:id="rId25"/>
    <p:sldId id="352" r:id="rId26"/>
    <p:sldId id="353" r:id="rId27"/>
    <p:sldId id="356" r:id="rId28"/>
    <p:sldId id="357" r:id="rId29"/>
    <p:sldId id="354" r:id="rId30"/>
    <p:sldId id="355" r:id="rId31"/>
    <p:sldId id="358" r:id="rId32"/>
    <p:sldId id="359" r:id="rId33"/>
    <p:sldId id="360" r:id="rId34"/>
    <p:sldId id="337" r:id="rId35"/>
    <p:sldId id="338" r:id="rId36"/>
    <p:sldId id="339" r:id="rId37"/>
    <p:sldId id="340" r:id="rId38"/>
    <p:sldId id="344" r:id="rId39"/>
    <p:sldId id="345" r:id="rId40"/>
    <p:sldId id="346" r:id="rId41"/>
    <p:sldId id="347" r:id="rId42"/>
    <p:sldId id="348" r:id="rId43"/>
    <p:sldId id="324" r:id="rId44"/>
    <p:sldId id="325" r:id="rId45"/>
    <p:sldId id="326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16" r:id="rId55"/>
    <p:sldId id="315" r:id="rId56"/>
    <p:sldId id="314" r:id="rId57"/>
    <p:sldId id="305" r:id="rId58"/>
    <p:sldId id="361" r:id="rId59"/>
    <p:sldId id="362" r:id="rId60"/>
    <p:sldId id="363" r:id="rId61"/>
    <p:sldId id="364" r:id="rId62"/>
    <p:sldId id="365" r:id="rId63"/>
    <p:sldId id="366" r:id="rId64"/>
    <p:sldId id="367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7656-C9FA-4EBF-8D8F-AD6033398093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BCDC-8ED8-44E0-A57B-714AD0510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3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3CFE3-DFE4-4D98-90D2-60FCF4259D3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082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DAFDB-4D30-45EA-A383-F613961E73B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6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DAFDB-4D30-45EA-A383-F613961E73BE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910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DAFDB-4D30-45EA-A383-F613961E73BE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68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DAFDB-4D30-45EA-A383-F613961E73BE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5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FAEE-E561-4C85-BA35-818CA283FDED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69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FAEE-E561-4C85-BA35-818CA283FDED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27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FAEE-E561-4C85-BA35-818CA283FDED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27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FAEE-E561-4C85-BA35-818CA283FDED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90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FAEE-E561-4C85-BA35-818CA283FDED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09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FAEE-E561-4C85-BA35-818CA283FDED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16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FAEE-E561-4C85-BA35-818CA283FDED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39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FAEE-E561-4C85-BA35-818CA283FDED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4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0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48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45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03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59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5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08000" y="990600"/>
            <a:ext cx="5537200" cy="5334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990600"/>
            <a:ext cx="5537200" cy="5334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06DC-A7A9-48A2-A4CF-322BAC17D2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水資源資訊系統研究室</a:t>
            </a:r>
          </a:p>
        </p:txBody>
      </p:sp>
    </p:spTree>
    <p:extLst>
      <p:ext uri="{BB962C8B-B14F-4D97-AF65-F5344CB8AC3E}">
        <p14:creationId xmlns:p14="http://schemas.microsoft.com/office/powerpoint/2010/main" val="305695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6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3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0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02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9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15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98FA-D761-454D-BA93-7C907792F2A7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C7A086-71BF-439A-9F96-AB5300A81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9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1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6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5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Optimization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9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Powell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’</a:t>
            </a:r>
            <a:r>
              <a:rPr lang="en-US" altLang="zh-TW" dirty="0"/>
              <a:t>s method in multi-dimensions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What if minimizing the function with a long, narrow valley at some angle to the coordinate basis vectors?</a:t>
            </a:r>
            <a:endParaRPr lang="zh-TW" alt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435" y="3064966"/>
            <a:ext cx="4828152" cy="37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775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Powell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’</a:t>
            </a:r>
            <a:r>
              <a:rPr lang="en-US" altLang="zh-TW" dirty="0"/>
              <a:t>s </a:t>
            </a:r>
            <a:r>
              <a:rPr lang="en-US" altLang="zh-TW" dirty="0" err="1"/>
              <a:t>quadratically</a:t>
            </a:r>
            <a:r>
              <a:rPr lang="en-US" altLang="zh-TW" dirty="0"/>
              <a:t> convergent method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204864"/>
            <a:ext cx="3238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3" y="3356992"/>
            <a:ext cx="75658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042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Powell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’</a:t>
            </a:r>
            <a:r>
              <a:rPr lang="en-US" altLang="zh-TW" dirty="0"/>
              <a:t>s </a:t>
            </a:r>
            <a:r>
              <a:rPr lang="en-US" altLang="zh-TW" dirty="0" err="1"/>
              <a:t>quadratically</a:t>
            </a:r>
            <a:r>
              <a:rPr lang="en-US" altLang="zh-TW" dirty="0"/>
              <a:t> convergent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At each stage, </a:t>
            </a:r>
            <a:r>
              <a:rPr lang="en-US" altLang="zh-TW" sz="2400" b="1" dirty="0"/>
              <a:t>u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in favor of </a:t>
            </a:r>
            <a:r>
              <a:rPr lang="en-US" altLang="zh-TW" sz="2400" b="1" dirty="0"/>
              <a:t>P</a:t>
            </a:r>
            <a:r>
              <a:rPr lang="en-US" altLang="zh-TW" sz="2400" b="1" baseline="-25000" dirty="0"/>
              <a:t>N</a:t>
            </a:r>
            <a:r>
              <a:rPr lang="en-US" altLang="zh-TW" sz="2400" b="1" dirty="0"/>
              <a:t>-P</a:t>
            </a:r>
            <a:r>
              <a:rPr lang="en-US" altLang="zh-TW" sz="2400" b="1" baseline="-25000" dirty="0"/>
              <a:t>0</a:t>
            </a:r>
            <a:r>
              <a:rPr lang="en-US" altLang="zh-TW" sz="2400" dirty="0"/>
              <a:t> tends to produce sets of directions that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lang="en-US" altLang="zh-TW" sz="2400" dirty="0"/>
              <a:t>fold up on each other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</a:t>
            </a:r>
            <a:r>
              <a:rPr lang="en-US" altLang="zh-TW" sz="2400" dirty="0"/>
              <a:t> and become linearly dependent.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To remedy this,</a:t>
            </a:r>
          </a:p>
          <a:p>
            <a:pPr lvl="1"/>
            <a:r>
              <a:rPr lang="en-US" altLang="zh-TW" sz="2000" dirty="0"/>
              <a:t>Reinitialize the set of directions </a:t>
            </a:r>
            <a:r>
              <a:rPr lang="en-US" altLang="zh-TW" sz="2000" b="1" dirty="0" err="1"/>
              <a:t>u</a:t>
            </a:r>
            <a:r>
              <a:rPr lang="en-US" altLang="zh-TW" sz="2000" b="1" baseline="-25000" dirty="0" err="1"/>
              <a:t>i</a:t>
            </a:r>
            <a:r>
              <a:rPr lang="en-US" altLang="zh-TW" sz="2000" dirty="0"/>
              <a:t> after N iterations</a:t>
            </a:r>
          </a:p>
          <a:p>
            <a:pPr lvl="1"/>
            <a:r>
              <a:rPr lang="en-US" altLang="zh-TW" sz="2000" dirty="0"/>
              <a:t>Discard the old direction along which the function </a:t>
            </a:r>
            <a:r>
              <a:rPr lang="en-US" altLang="zh-TW" sz="2000" i="1" dirty="0"/>
              <a:t>f</a:t>
            </a:r>
            <a:r>
              <a:rPr lang="en-US" altLang="zh-TW" sz="2000" dirty="0"/>
              <a:t> made its largest decrease.</a:t>
            </a:r>
          </a:p>
        </p:txBody>
      </p:sp>
    </p:spTree>
    <p:extLst>
      <p:ext uri="{BB962C8B-B14F-4D97-AF65-F5344CB8AC3E}">
        <p14:creationId xmlns:p14="http://schemas.microsoft.com/office/powerpoint/2010/main" val="49233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Example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74224"/>
            <a:ext cx="3037231" cy="873211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Minimize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589212" y="4139513"/>
            <a:ext cx="5232615" cy="1050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Side Constraints</a:t>
            </a:r>
            <a:endParaRPr lang="zh-TW" altLang="en-US" sz="44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052590" y="2746058"/>
                <a:ext cx="84520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TW" altLang="en-US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TW" altLang="en-US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 </a:t>
                </a:r>
                <a:r>
                  <a:rPr lang="zh-TW" altLang="en-US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= 3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 −1.5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TW" sz="3200" baseline="300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2</a:t>
                </a:r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e>
                    </m:d>
                    <m:r>
                      <a:rPr lang="en-US" altLang="zh-TW" sz="32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3200" baseline="300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590" y="2746058"/>
                <a:ext cx="8452022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2958" t="-24691" b="-49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2951678" y="5066269"/>
                <a:ext cx="6126420" cy="13015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sz="40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4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sz="40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sz="40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2≤5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678" y="5066269"/>
                <a:ext cx="6126420" cy="13015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Solution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Step1</a:t>
                </a:r>
              </a:p>
              <a:p>
                <a:pPr marL="0" indent="0">
                  <a:buNone/>
                </a:pPr>
                <a:r>
                  <a:rPr lang="en-US" altLang="zh-TW" sz="3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200" i="1" baseline="-25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1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0.5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sz="3200" i="1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</a:t>
                </a:r>
                <a:r>
                  <a:rPr lang="zh-TW" altLang="en-US" sz="3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=5.3125</m:t>
                    </m:r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sz="3200" i="1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𝜀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1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=1.0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−08;          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𝜀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=1.0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−08</m:t>
                    </m:r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S</a:t>
                </a:r>
                <a14:m>
                  <m:oMath xmlns:m="http://schemas.openxmlformats.org/officeDocument/2006/math">
                    <m:r>
                      <a:rPr lang="en-US" altLang="zh-TW" sz="3200" i="1" baseline="-25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1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        S</a:t>
                </a:r>
                <a14:m>
                  <m:oMath xmlns:m="http://schemas.openxmlformats.org/officeDocument/2006/math">
                    <m:r>
                      <a:rPr lang="en-US" altLang="zh-TW" sz="3200" i="1" baseline="-25000" dirty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      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j = 1</a:t>
                </a:r>
                <a:endParaRPr lang="en-US" altLang="zh-TW" sz="32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2" t="-20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8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Solution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Step2</a:t>
                </a:r>
              </a:p>
              <a:p>
                <a:pPr marL="0" indent="0">
                  <a:buNone/>
                </a:pPr>
                <a:r>
                  <a:rPr lang="en-US" altLang="zh-TW" sz="3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j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=1</m:t>
                    </m:r>
                  </m:oMath>
                </a14:m>
                <a:endParaRPr lang="en-US" altLang="zh-TW" sz="32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𝑖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=1</m:t>
                    </m:r>
                  </m:oMath>
                </a14:m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0.5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+</a:t>
                </a:r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𝛼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0.5+</m:t>
                            </m:r>
                            <m:r>
                              <a:rPr lang="zh-TW" altLang="en-US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𝛼</m:t>
                            </m:r>
                            <m:r>
                              <a:rPr lang="en-US" altLang="zh-TW" sz="3200" i="1" baseline="-2500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0.5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  =&gt;  </a:t>
                </a:r>
                <a:r>
                  <a:rPr lang="zh-TW" altLang="en-US" sz="3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𝛼</m:t>
                        </m:r>
                        <m:r>
                          <a:rPr lang="en-US" altLang="zh-TW" sz="3200" i="1" baseline="-2500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21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TW" sz="3200" b="0" i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+</m:t>
                        </m:r>
                        <m:r>
                          <a:rPr lang="zh-TW" altLang="en-US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𝛼</m:t>
                        </m:r>
                        <m:r>
                          <a:rPr lang="en-US" altLang="zh-TW" sz="3200" i="1" baseline="-2500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1</m:t>
                        </m:r>
                      </m:e>
                    </m:d>
                    <m:r>
                      <a:rPr lang="en-US" altLang="zh-TW" sz="3200" b="0" i="0" baseline="30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</m:oMath>
                </a14:m>
                <a:r>
                  <a:rPr lang="en-US" altLang="zh-TW" sz="3200" b="0" baseline="300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</a:t>
                </a:r>
                <a:r>
                  <a:rPr lang="en-US" altLang="zh-TW" sz="3200" b="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  </a:t>
                </a:r>
                <a14:m>
                  <m:oMath xmlns:m="http://schemas.openxmlformats.org/officeDocument/2006/math">
                    <m:r>
                      <a:rPr lang="zh-TW" altLang="en-US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𝛼</m:t>
                    </m:r>
                    <m:r>
                      <a:rPr lang="en-US" altLang="zh-TW" sz="3200" i="1" baseline="-25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1</m:t>
                    </m:r>
                    <m:r>
                      <a:rPr lang="en-US" altLang="zh-TW" sz="3200" b="0" i="0" baseline="30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∗</m:t>
                    </m:r>
                  </m:oMath>
                </a14:m>
                <a:r>
                  <a:rPr lang="en-US" altLang="zh-TW" sz="3200" b="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TW" sz="3200" b="0" i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3200" b="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200" i="1" baseline="-25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75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0.5</m:t>
                            </m:r>
                          </m:e>
                        </m:eqAr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   </a:t>
                </a:r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zh-TW" altLang="en-US" sz="3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 5.25</a:t>
                </a:r>
                <a:endParaRPr lang="en-US" altLang="zh-TW" sz="32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  <a:blipFill>
                <a:blip r:embed="rId2"/>
                <a:stretch>
                  <a:fillRect l="-1642" t="-1726" b="-38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Solution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Step2</a:t>
                </a:r>
              </a:p>
              <a:p>
                <a:pPr marL="0" indent="0">
                  <a:buNone/>
                </a:pPr>
                <a:r>
                  <a:rPr lang="en-US" altLang="zh-TW" sz="3200" dirty="0" smtClean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𝑖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=2</m:t>
                    </m:r>
                  </m:oMath>
                </a14:m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7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+</a:t>
                </a:r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𝛼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0.75</m:t>
                            </m:r>
                          </m:e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0.5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+</m:t>
                            </m:r>
                            <m:r>
                              <a:rPr lang="zh-TW" altLang="en-US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𝛼</m:t>
                            </m:r>
                            <m:r>
                              <a:rPr lang="en-US" altLang="zh-TW" sz="3200" b="0" i="1" baseline="-25000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3200" dirty="0" smtClean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zh-TW" altLang="en-US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𝛼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en-US" altLang="zh-TW" sz="3200" baseline="30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∗</m:t>
                    </m:r>
                  </m:oMath>
                </a14:m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= 0.4615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3200" b="0" baseline="300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75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9615</m:t>
                            </m:r>
                          </m:e>
                        </m:eqAr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   </a:t>
                </a:r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zh-TW" altLang="en-US" sz="3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 4.5576</a:t>
                </a:r>
                <a:endParaRPr lang="en-US" altLang="zh-TW" sz="32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  <a:blipFill rotWithShape="0">
                <a:blip r:embed="rId2"/>
                <a:stretch>
                  <a:fillRect l="-1642" t="-17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2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Solution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Step2</a:t>
                </a:r>
              </a:p>
              <a:p>
                <a:pPr marL="0" indent="0">
                  <a:buNone/>
                </a:pPr>
                <a:r>
                  <a:rPr lang="en-US" altLang="zh-TW" sz="3200" dirty="0" smtClean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𝑖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=3</m:t>
                    </m:r>
                  </m:oMath>
                </a14:m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S</a:t>
                </a:r>
                <a14:m>
                  <m:oMath xmlns:m="http://schemas.openxmlformats.org/officeDocument/2006/math"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0.25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+</a:t>
                </a:r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(0.4615)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0.25</m:t>
                            </m:r>
                          </m:e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0.4615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3200" i="1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i="1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i="1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4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75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9615</m:t>
                            </m:r>
                          </m:e>
                        </m:eqAr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+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𝛼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025</m:t>
                            </m:r>
                          </m: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46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15</m:t>
                            </m:r>
                          </m:e>
                        </m:eqAr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3200" dirty="0" smtClean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zh-TW" altLang="en-US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𝛼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</m:t>
                    </m:r>
                    <m:r>
                      <a:rPr lang="en-US" altLang="zh-TW" sz="3200" i="1" baseline="-25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</m:t>
                    </m:r>
                    <m:r>
                      <a:rPr lang="en-US" altLang="zh-TW" sz="3200" baseline="30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∗</m:t>
                    </m:r>
                  </m:oMath>
                </a14:m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 0.4235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200" i="1" baseline="-25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4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8558</m:t>
                            </m:r>
                          </m:e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1.1570</m:t>
                            </m:r>
                          </m:e>
                        </m:eqAr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    </a:t>
                </a:r>
                <a:r>
                  <a:rPr lang="zh-TW" altLang="en-US" sz="3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 4.4843</a:t>
                </a:r>
                <a:endParaRPr lang="en-US" altLang="zh-TW" sz="32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  <a:blipFill rotWithShape="0">
                <a:blip r:embed="rId2"/>
                <a:stretch>
                  <a:fillRect l="-1642" t="-2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Solution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Step3</a:t>
                </a:r>
              </a:p>
              <a:p>
                <a:pPr marL="0" indent="0">
                  <a:buNone/>
                </a:pPr>
                <a:r>
                  <a:rPr lang="en-US" altLang="zh-TW" sz="3200" dirty="0" smtClean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r>
                          <a:rPr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0"/>
                          </a:rPr>
                          <m:t>∆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0"/>
                          </a:rPr>
                          <m:t>𝑓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=1.353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0"/>
                      </a:rPr>
                      <m:t>&gt;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𝜀</m:t>
                    </m:r>
                    <m:r>
                      <a:rPr lang="en-US" altLang="zh-TW" sz="320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1</m:t>
                    </m:r>
                  </m:oMath>
                </a14:m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                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𝑐𝑜𝑛𝑡𝑖𝑛𝑢𝑒</m:t>
                    </m:r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 smtClean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0"/>
                          </a:rPr>
                          <m:t>∆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0"/>
                          </a:rPr>
                          <m:t>𝑋</m:t>
                        </m:r>
                        <m:r>
                          <a:rPr lang="en-US" altLang="zh-TW" sz="32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0"/>
                          </a:rPr>
                          <m:t>𝑇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0"/>
                          </a:rPr>
                          <m:t>∆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0"/>
                          </a:rPr>
                          <m:t>𝑋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=1.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8992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0"/>
                      </a:rPr>
                      <m:t>&gt;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𝜀</m:t>
                    </m:r>
                    <m:r>
                      <a:rPr lang="en-US" altLang="zh-TW" sz="32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</m:oMath>
                </a14:m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      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𝑐𝑜𝑛𝑡𝑖𝑛𝑢𝑒</m:t>
                    </m:r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endParaRPr lang="en-US" altLang="zh-TW" sz="32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j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：</m:t>
                    </m:r>
                  </m:oMath>
                </a14:m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One  cycle  over</a:t>
                </a:r>
              </a:p>
              <a:p>
                <a:pPr marL="0" indent="0">
                  <a:buNone/>
                </a:pPr>
                <a:r>
                  <a:rPr lang="en-US" altLang="zh-TW" sz="32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Go  To  Step2</a:t>
                </a:r>
                <a:endParaRPr lang="en-US" altLang="zh-TW" sz="32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endParaRPr lang="en-US" altLang="zh-TW" sz="32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  <a:blipFill rotWithShape="0">
                <a:blip r:embed="rId2"/>
                <a:stretch>
                  <a:fillRect l="-1642" t="-17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Solution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Step2</a:t>
                </a:r>
              </a:p>
              <a:p>
                <a:pPr marL="0" indent="0">
                  <a:buNone/>
                </a:pPr>
                <a:r>
                  <a:rPr lang="en-US" altLang="zh-TW" sz="3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j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</m:oMath>
                </a14:m>
                <a:endParaRPr lang="en-US" altLang="zh-TW" sz="32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0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:r>
                  <a:rPr lang="en-US" altLang="zh-TW" sz="30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300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𝑖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=1</m:t>
                    </m:r>
                  </m:oMath>
                </a14:m>
                <a:r>
                  <a:rPr lang="en-US" altLang="zh-TW" sz="30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 </a:t>
                </a:r>
                <a14:m>
                  <m:oMath xmlns:m="http://schemas.openxmlformats.org/officeDocument/2006/math"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0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1</m:t>
                    </m:r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0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8558</m:t>
                            </m:r>
                          </m:e>
                          <m:e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1.1570</m:t>
                            </m:r>
                          </m:e>
                        </m:eqArr>
                      </m:e>
                    </m:d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 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  <m:r>
                      <a:rPr lang="en-US" altLang="zh-TW" sz="30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1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0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 </m:t>
                    </m:r>
                    <m:r>
                      <a:rPr lang="zh-TW" altLang="en-US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𝛼</m:t>
                    </m:r>
                    <m:r>
                      <a:rPr lang="en-US" altLang="zh-TW" sz="3000" i="1" baseline="-25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1</m:t>
                    </m:r>
                    <m:r>
                      <a:rPr lang="en-US" altLang="zh-TW" sz="3000" baseline="30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∗</m:t>
                    </m:r>
                    <m:r>
                      <m:rPr>
                        <m:nor/>
                      </m:rPr>
                      <a:rPr lang="en-US" altLang="zh-TW" sz="3000" dirty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=</m:t>
                    </m:r>
                    <m:r>
                      <a:rPr lang="en-US" altLang="zh-TW" sz="3000" b="0" i="0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−0.1466</m:t>
                    </m:r>
                    <m:r>
                      <a:rPr lang="en-US" altLang="zh-TW" sz="3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30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 smtClean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200" i="1" baseline="-25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8558</m:t>
                            </m:r>
                          </m:e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1.0104</m:t>
                            </m:r>
                          </m:e>
                        </m:eqAr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  <m:r>
                      <m:rPr>
                        <m:nor/>
                      </m:rPr>
                      <a:rPr lang="en-US" altLang="zh-TW" sz="3200" b="0" i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 </m:t>
                    </m:r>
                    <m:r>
                      <m:rPr>
                        <m:nor/>
                      </m:rPr>
                      <a: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ƒ 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=4.4145</m:t>
                    </m:r>
                  </m:oMath>
                </a14:m>
                <a:endParaRPr lang="en-US" altLang="zh-TW" sz="32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</a:t>
                </a:r>
                <a:r>
                  <a:rPr lang="en-US" altLang="zh-TW" sz="30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𝑖</m:t>
                    </m:r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=2</m:t>
                    </m:r>
                  </m:oMath>
                </a14:m>
                <a:r>
                  <a:rPr lang="en-US" altLang="zh-TW" sz="3000" dirty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</a:t>
                </a:r>
                <a14:m>
                  <m:oMath xmlns:m="http://schemas.openxmlformats.org/officeDocument/2006/math"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0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0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0.8558</m:t>
                            </m:r>
                          </m:e>
                          <m:e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1.</m:t>
                            </m:r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0104</m:t>
                            </m:r>
                          </m:e>
                        </m:eqArr>
                      </m:e>
                    </m:d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 </m:t>
                    </m:r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  <m:r>
                      <a:rPr lang="en-US" altLang="zh-TW" sz="30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0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0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</m:t>
                            </m:r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.25</m:t>
                            </m:r>
                          </m:e>
                          <m:e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0.4615</m:t>
                            </m:r>
                          </m:e>
                        </m:eqArr>
                      </m:e>
                    </m:d>
                    <m:r>
                      <a:rPr lang="en-US" altLang="zh-TW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  </m:t>
                    </m:r>
                    <m:r>
                      <a:rPr lang="zh-TW" altLang="en-US" sz="30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𝛼</m:t>
                    </m:r>
                    <m:r>
                      <a:rPr lang="en-US" altLang="zh-TW" sz="30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</m:t>
                    </m:r>
                    <m:r>
                      <a:rPr lang="en-US" altLang="zh-TW" sz="3000" baseline="30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∗</m:t>
                    </m:r>
                    <m:r>
                      <m:rPr>
                        <m:nor/>
                      </m:rPr>
                      <a:rPr lang="en-US" altLang="zh-TW" sz="3000" dirty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=</m:t>
                    </m:r>
                    <m:r>
                      <a:rPr lang="en-US" altLang="zh-TW" sz="3000" b="0" i="0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0.4035</m:t>
                    </m:r>
                    <m:r>
                      <a:rPr lang="en-US" altLang="zh-TW" sz="3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30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600" dirty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6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</m:t>
                    </m:r>
                    <m:r>
                      <a:rPr lang="en-US" altLang="zh-TW" sz="36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6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9567</m:t>
                            </m:r>
                          </m:e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1.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1966</m:t>
                            </m:r>
                          </m:e>
                        </m:eqArr>
                      </m:e>
                    </m:d>
                    <m:r>
                      <a:rPr lang="en-US" altLang="zh-TW" sz="36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  <m:r>
                      <m:rPr>
                        <m:nor/>
                      </m:rPr>
                      <a:rPr lang="en-US" altLang="zh-TW" sz="36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 </m:t>
                    </m:r>
                    <m:r>
                      <m:rPr>
                        <m:nor/>
                      </m:rPr>
                      <a:rPr lang="zh-TW" altLang="en-US" sz="3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ƒ </m:t>
                    </m:r>
                    <m:d>
                      <m:d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36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36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=4.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3479</m:t>
                    </m:r>
                  </m:oMath>
                </a14:m>
                <a:endParaRPr lang="en-US" altLang="zh-TW" sz="3600" dirty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  <a:blipFill rotWithShape="0">
                <a:blip r:embed="rId2"/>
                <a:stretch>
                  <a:fillRect l="-1436" t="-2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Golden Section Search</a:t>
            </a:r>
            <a:endParaRPr lang="zh-TW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678881" y="6355171"/>
            <a:ext cx="6366265" cy="19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265669" y="63091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392" y="64912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51369" y="6460309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892746" y="646820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c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63" y="1421915"/>
            <a:ext cx="6762878" cy="48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Solution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Step2</a:t>
                </a:r>
              </a:p>
              <a:p>
                <a:pPr marL="0" indent="0">
                  <a:buNone/>
                </a:pPr>
                <a:r>
                  <a:rPr lang="en-US" altLang="zh-TW" sz="3000" dirty="0" smtClean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=3</m:t>
                    </m:r>
                  </m:oMath>
                </a14:m>
                <a:r>
                  <a:rPr lang="en-US" altLang="zh-TW" sz="2800" dirty="0" smtClean="0">
                    <a:latin typeface="Cambria Math" panose="02040503050406030204" pitchFamily="18" charset="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;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28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9567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1.1966</m:t>
                            </m:r>
                          </m:e>
                        </m:eqAr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  <m:r>
                      <a:rPr lang="en-US" altLang="zh-TW" sz="28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0.1009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0.0396</m:t>
                            </m:r>
                          </m:e>
                        </m:eqAr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 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𝛼</m:t>
                    </m:r>
                    <m:r>
                      <a:rPr lang="en-US" altLang="zh-TW" sz="2800" b="0" i="1" baseline="-2500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3</m:t>
                    </m:r>
                    <m:r>
                      <a:rPr lang="en-US" altLang="zh-TW" sz="2800" baseline="300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∗</m:t>
                    </m:r>
                    <m:r>
                      <m:rPr>
                        <m:nor/>
                      </m:rPr>
                      <a:rPr lang="en-US" altLang="zh-TW" sz="2800" dirty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=</m:t>
                    </m:r>
                    <m:r>
                      <a:rPr lang="en-US" altLang="zh-TW" sz="2800" b="0" i="0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20.25</m:t>
                    </m:r>
                    <m:r>
                      <a:rPr lang="en-US" altLang="zh-TW" sz="280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</m:oMath>
                </a14:m>
                <a:endParaRPr lang="en-US" altLang="zh-TW" sz="2800" dirty="0" smtClean="0"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3200" dirty="0" smtClean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𝑋</m:t>
                    </m:r>
                    <m:r>
                      <a:rPr lang="en-US" altLang="zh-TW" sz="3200" b="0" i="1" baseline="-2500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4</m:t>
                    </m:r>
                    <m:r>
                      <a:rPr lang="en-US" altLang="zh-TW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TW" sz="32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TW" sz="32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zh-TW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;</m:t>
                    </m:r>
                    <m:r>
                      <m:rPr>
                        <m:nor/>
                      </m:rPr>
                      <a:rPr lang="en-US" altLang="zh-TW" sz="32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  </m:t>
                    </m:r>
                    <m:r>
                      <m:rPr>
                        <m:nor/>
                      </m:rPr>
                      <a:rPr lang="zh-TW" altLang="en-US" sz="3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ƒ 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3200" b="0" i="1" baseline="-2500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=3</m:t>
                    </m:r>
                  </m:oMath>
                </a14:m>
                <a:endParaRPr lang="en-US" altLang="zh-TW" sz="3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8183"/>
                <a:ext cx="8915400" cy="4588476"/>
              </a:xfrm>
              <a:blipFill rotWithShape="0">
                <a:blip r:embed="rId2"/>
                <a:stretch>
                  <a:fillRect l="-1642" t="-17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9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Powell’s </a:t>
            </a:r>
            <a:r>
              <a:rPr lang="en-US" altLang="zh-TW" dirty="0"/>
              <a:t>Methods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083628"/>
            <a:ext cx="2497666" cy="449580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3429000"/>
            <a:ext cx="4337878" cy="3168352"/>
          </a:xfrm>
          <a:prstGeom prst="rect">
            <a:avLst/>
          </a:prstGeom>
        </p:spPr>
      </p:pic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5591945" y="1772817"/>
          <a:ext cx="3855701" cy="73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方程式" r:id="rId5" imgW="2184120" imgH="419040" progId="Equation.3">
                  <p:embed/>
                </p:oleObj>
              </mc:Choice>
              <mc:Fallback>
                <p:oleObj name="方程式" r:id="rId5" imgW="2184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5" y="1772817"/>
                        <a:ext cx="3855701" cy="739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646678" y="263691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tantia" pitchFamily="18" charset="0"/>
              </a:rPr>
              <a:t>Initial point : (50,30)</a:t>
            </a:r>
            <a:endParaRPr lang="zh-TW" altLang="en-US" dirty="0">
              <a:latin typeface="Constantia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09694" y="3006244"/>
            <a:ext cx="46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tantia" pitchFamily="18" charset="0"/>
              </a:rPr>
              <a:t>The minimum value of </a:t>
            </a:r>
            <a:r>
              <a:rPr lang="en-US" altLang="zh-TW" i="1" dirty="0">
                <a:latin typeface="Constantia" pitchFamily="18" charset="0"/>
              </a:rPr>
              <a:t>f</a:t>
            </a:r>
            <a:r>
              <a:rPr lang="en-US" altLang="zh-TW" dirty="0">
                <a:latin typeface="Constantia" pitchFamily="18" charset="0"/>
              </a:rPr>
              <a:t> is -1.6 at point (6,10)</a:t>
            </a:r>
            <a:endParaRPr lang="zh-TW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Gradient Methods </a:t>
            </a:r>
            <a:r>
              <a:rPr lang="en-US" altLang="zh-TW" b="1" dirty="0" smtClean="0"/>
              <a:t>(6.1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507288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/>
                  <a:t>.</a:t>
                </a:r>
              </a:p>
              <a:p>
                <a:r>
                  <a:rPr lang="en-US" altLang="zh-TW" sz="2000" dirty="0"/>
                  <a:t>The vector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TW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000" dirty="0"/>
                  <a:t> points in the direction of maximum rate of decrease.</a:t>
                </a:r>
              </a:p>
              <a:p>
                <a:r>
                  <a:rPr lang="en-US" altLang="zh-TW" sz="2000" dirty="0"/>
                  <a:t>Makes sense to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TW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000" dirty="0"/>
                  <a:t>.</a:t>
                </a:r>
              </a:p>
              <a:p>
                <a:r>
                  <a:rPr lang="en-US" altLang="zh-TW" sz="2000" dirty="0"/>
                  <a:t>Gradient algorithm:</a:t>
                </a:r>
                <a:br>
                  <a:rPr lang="en-US" altLang="zh-TW" sz="2000" dirty="0"/>
                </a:br>
                <a:r>
                  <a:rPr lang="en-US" altLang="zh-TW" sz="20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sz="20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r>
                  <a:rPr lang="en-US" altLang="zh-TW" sz="2000" dirty="0"/>
                  <a:t>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dirty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000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000" dirty="0"/>
                  <a:t> can be chosen in many different ways.</a:t>
                </a:r>
              </a:p>
              <a:p>
                <a:r>
                  <a:rPr lang="en-US" altLang="zh-TW" sz="2000" dirty="0"/>
                  <a:t>For sufficiently small step size, the gradient algorithm has descent property.</a:t>
                </a:r>
              </a:p>
              <a:p>
                <a:r>
                  <a:rPr lang="en-US" altLang="zh-TW" sz="1900" dirty="0"/>
                  <a:t>Prop.: Suppose </a:t>
                </a:r>
                <a14:m>
                  <m:oMath xmlns:m="http://schemas.openxmlformats.org/officeDocument/2006/math">
                    <m:r>
                      <a:rPr lang="en-US" altLang="zh-TW" sz="19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TW" sz="19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9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19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9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sz="1900" dirty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altLang="zh-TW" sz="1900" dirty="0"/>
                  <a:t>. There exists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1900" i="1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altLang="zh-TW" sz="19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sz="1900" dirty="0"/>
                  <a:t> such that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9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19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900" i="1">
                        <a:latin typeface="Cambria Math"/>
                        <a:ea typeface="Cambria Math"/>
                      </a:rPr>
                      <m:t>∈(0,</m:t>
                    </m:r>
                    <m:acc>
                      <m:accPr>
                        <m:chr m:val="̅"/>
                        <m:ctrlPr>
                          <a:rPr lang="zh-TW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1900" i="1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altLang="zh-TW" sz="19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1900" dirty="0"/>
                  <a:t>, </a:t>
                </a:r>
                <a:br>
                  <a:rPr lang="en-US" altLang="zh-TW" sz="1900" dirty="0"/>
                </a:br>
                <a:r>
                  <a:rPr lang="en-US" altLang="zh-TW" sz="1900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  <m:r>
                          <a:rPr lang="en-US" altLang="zh-TW" sz="2000" i="1">
                            <a:latin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)&lt;</m:t>
                    </m:r>
                    <m:r>
                      <a:rPr lang="en-US" altLang="zh-TW" sz="2000" i="1">
                        <a:latin typeface="Cambria Math"/>
                      </a:rPr>
                      <m:t>𝑓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r>
                  <a:rPr lang="en-US" altLang="zh-TW" sz="2000" dirty="0"/>
                  <a:t>Remark: if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TW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sz="2000" dirty="0"/>
                  <a:t>, the FONC holds. Can use as basis for stopping.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507288" cy="4525963"/>
              </a:xfrm>
              <a:blipFill>
                <a:blip r:embed="rId2"/>
                <a:stretch>
                  <a:fillRect l="-645" t="-404" r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96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Gradient Methods(</a:t>
            </a:r>
            <a:r>
              <a:rPr lang="en-US" altLang="zh-TW" b="1" dirty="0" err="1" smtClean="0"/>
              <a:t>cont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836712"/>
                <a:ext cx="9117720" cy="60212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200" dirty="0"/>
                  <a:t>Proof of prop.:</a:t>
                </a:r>
              </a:p>
              <a:p>
                <a:r>
                  <a:rPr lang="en-US" altLang="zh-TW" sz="2200" dirty="0"/>
                  <a:t>Proof: Consider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TW" sz="2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sz="22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200" i="1">
                            <a:latin typeface="Cambria Math"/>
                          </a:rPr>
                          <m:t>(</m:t>
                        </m:r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  <m:r>
                          <a:rPr lang="en-US" altLang="zh-TW" sz="22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By chain rule, we have</a:t>
                </a:r>
                <a:br>
                  <a:rPr lang="en-US" altLang="zh-TW" sz="2200" dirty="0"/>
                </a:br>
                <a:r>
                  <a:rPr lang="en-US" altLang="zh-TW" sz="2200" dirty="0"/>
                  <a:t>				</a:t>
                </a:r>
                <a:r>
                  <a:rPr lang="en-US" altLang="zh-TW" sz="2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altLang="zh-TW" sz="2200" i="1">
                        <a:latin typeface="Cambria Math"/>
                        <a:ea typeface="Cambria Math"/>
                      </a:rPr>
                      <m:t>=−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  <a:ea typeface="Cambria Math"/>
                                  </a:rPr>
                                  <m:t>𝛻</m:t>
                                </m:r>
                                <m:r>
                                  <a:rPr lang="en-US" altLang="zh-TW" sz="2200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r>
                                  <a:rPr lang="en-US" altLang="zh-TW" sz="22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TW" sz="2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TW" sz="22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200" i="1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Hence, there exists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altLang="zh-TW" sz="22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sz="2200" dirty="0"/>
                  <a:t> such that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200" i="1">
                        <a:latin typeface="Cambria Math"/>
                        <a:ea typeface="Cambria Math"/>
                      </a:rPr>
                      <m:t>∈(0,</m:t>
                    </m:r>
                    <m:acc>
                      <m:accPr>
                        <m:chr m:val="̅"/>
                        <m:ctrlPr>
                          <a:rPr lang="zh-TW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altLang="zh-TW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,we have 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2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200" i="1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Rewriting, we obtain</a:t>
                </a:r>
                <a:br>
                  <a:rPr lang="en-US" altLang="zh-TW" sz="2200" dirty="0"/>
                </a:br>
                <a:r>
                  <a:rPr lang="en-US" altLang="zh-TW" sz="2200" dirty="0"/>
                  <a:t>				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2200" i="1">
                        <a:latin typeface="Cambria Math"/>
                      </a:rPr>
                      <m:t>&lt;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Several possible choices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/>
                  <a:t> too small, we need to iterate many times to get to the solution.</a:t>
                </a:r>
              </a:p>
              <a:p>
                <a:r>
                  <a:rPr lang="en-US" altLang="zh-TW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/>
                  <a:t> too big, algorithm may </a:t>
                </a:r>
                <a:r>
                  <a:rPr lang="en-US" altLang="zh-TW" sz="2200" dirty="0" err="1"/>
                  <a:t>zig-zag</a:t>
                </a:r>
                <a:r>
                  <a:rPr lang="en-US" altLang="zh-TW" sz="2200" dirty="0"/>
                  <a:t> around the solution (overshoot).</a:t>
                </a:r>
              </a:p>
              <a:p>
                <a:r>
                  <a:rPr lang="en-US" altLang="zh-TW" sz="2200" dirty="0"/>
                  <a:t>We can either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200">
                        <a:latin typeface="Cambria Math"/>
                      </a:rPr>
                      <m:t>=</m:t>
                    </m:r>
                    <m:r>
                      <a:rPr lang="zh-TW" altLang="en-US" sz="22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TW" sz="2200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2200" dirty="0"/>
                  <a:t>, or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/>
                  <a:t> vary from iteration to iteration.</a:t>
                </a:r>
              </a:p>
              <a:p>
                <a:r>
                  <a:rPr lang="en-US" altLang="zh-TW" sz="2400" dirty="0"/>
                  <a:t>Greedy scheme:</a:t>
                </a:r>
                <a:r>
                  <a:rPr lang="en-US" altLang="zh-TW" sz="2200" dirty="0"/>
                  <a:t/>
                </a:r>
                <a:br>
                  <a:rPr lang="en-US" altLang="zh-TW" sz="2200" dirty="0"/>
                </a:br>
                <a:r>
                  <a:rPr lang="en-US" altLang="zh-TW" sz="2200" dirty="0"/>
                  <a:t>			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80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zh-TW" altLang="en-US" sz="2800" i="1">
                                <a:latin typeface="Cambria Math"/>
                              </a:rPr>
                              <m:t>𝛼</m:t>
                            </m:r>
                            <m:r>
                              <a:rPr lang="zh-TW" altLang="en-US" sz="2800" i="1">
                                <a:latin typeface="Cambria Math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sz="2400" dirty="0"/>
                  <a:t>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836712"/>
                <a:ext cx="9117720" cy="6021288"/>
              </a:xfrm>
              <a:blipFill>
                <a:blip r:embed="rId2"/>
                <a:stretch>
                  <a:fillRect l="-936" t="-1113" r="-1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17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Steepest descent algorithm </a:t>
            </a:r>
            <a:r>
              <a:rPr lang="en-US" altLang="zh-TW" b="1" dirty="0" smtClean="0"/>
              <a:t>(6.2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/>
                  <a:t>See Example 6.1.</a:t>
                </a:r>
              </a:p>
              <a:p>
                <a:r>
                  <a:rPr lang="en-US" altLang="zh-TW" sz="2200" dirty="0"/>
                  <a:t>The steepest descent algorithm has the descent property. Why?</a:t>
                </a:r>
              </a:p>
              <a:p>
                <a:r>
                  <a:rPr lang="en-US" altLang="zh-TW" sz="2400" dirty="0"/>
                  <a:t>Prop. (6.1): In the steepest descent algorithm,</a:t>
                </a:r>
                <a:br>
                  <a:rPr lang="en-US" altLang="zh-TW" sz="2400" dirty="0"/>
                </a:br>
                <a:r>
                  <a:rPr lang="en-US" altLang="zh-TW" sz="2400" dirty="0"/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200" dirty="0"/>
                  <a:t/>
                </a:r>
                <a:br>
                  <a:rPr lang="en-US" altLang="zh-TW" sz="2200" dirty="0"/>
                </a:br>
                <a:r>
                  <a:rPr lang="en-US" altLang="zh-TW" sz="2400" dirty="0"/>
                  <a:t>is orthogonal to</a:t>
                </a:r>
                <a:br>
                  <a:rPr lang="en-US" altLang="zh-TW" sz="2400" dirty="0"/>
                </a:br>
                <a:r>
                  <a:rPr lang="en-US" altLang="zh-TW" sz="2400" dirty="0"/>
                  <a:t>					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/>
                          </a:rPr>
                          <m:t>+2)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4029666"/>
            <a:ext cx="4155207" cy="282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897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Steepest descent algorithm(</a:t>
            </a:r>
            <a:r>
              <a:rPr lang="en-US" altLang="zh-TW" b="1" dirty="0" err="1" smtClean="0"/>
              <a:t>cont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200" dirty="0"/>
                  <a:t>Proof of prop.:</a:t>
                </a:r>
              </a:p>
              <a:p>
                <a:r>
                  <a:rPr lang="en-US" altLang="zh-TW" sz="2200" dirty="0"/>
                  <a:t>We have</a:t>
                </a:r>
                <a:br>
                  <a:rPr lang="en-US" altLang="zh-TW" sz="2200" dirty="0"/>
                </a:br>
                <a:r>
                  <a:rPr lang="en-US" altLang="zh-TW" sz="22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200" i="1"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en-US" altLang="zh-TW" sz="22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zh-TW" altLang="en-US" sz="2200" dirty="0"/>
                          <m:t> </m:t>
                        </m:r>
                        <m:r>
                          <a:rPr lang="en-US" altLang="zh-TW" sz="2200" i="1" dirty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200" i="1">
                                <a:latin typeface="Cambria Math"/>
                              </a:rPr>
                              <m:t>+2)</m:t>
                            </m:r>
                          </m:sup>
                        </m:sSup>
                        <m:r>
                          <a:rPr lang="en-US" altLang="zh-TW" sz="22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zh-TW" altLang="en-US" sz="2200" dirty="0"/>
                          <m:t> </m:t>
                        </m:r>
                      </m:e>
                    </m:d>
                  </m:oMath>
                </a14:m>
                <a:r>
                  <a:rPr lang="en-US" altLang="zh-TW" sz="2200" dirty="0"/>
                  <a:t/>
                </a:r>
                <a:br>
                  <a:rPr lang="en-US" altLang="zh-TW" sz="2200" dirty="0"/>
                </a:br>
                <a:r>
                  <a:rPr lang="en-US" altLang="zh-TW" sz="2200" dirty="0"/>
                  <a:t>		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  <m:r>
                          <a:rPr lang="en-US" altLang="zh-TW" sz="2200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TW" sz="2200" i="1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zh-TW" sz="2200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To complete the proof it is enough to show that</a:t>
                </a:r>
                <a:br>
                  <a:rPr lang="en-US" altLang="zh-TW" sz="2200" dirty="0"/>
                </a:br>
                <a:r>
                  <a:rPr lang="en-US" altLang="zh-TW" sz="2200" dirty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TW" sz="2200" i="1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zh-TW" sz="2200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TW" sz="2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−</m:t>
                        </m:r>
                        <m:r>
                          <a:rPr lang="zh-TW" altLang="en-US" sz="2200" i="1">
                            <a:latin typeface="Cambria Math"/>
                          </a:rPr>
                          <m:t>𝛼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200" i="1">
                            <a:latin typeface="Cambria Math"/>
                          </a:rPr>
                          <m:t>(</m:t>
                        </m:r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  <m:r>
                          <a:rPr lang="en-US" altLang="zh-TW" sz="22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By FONC,</a:t>
                </a:r>
                <a:r>
                  <a:rPr lang="en-US" altLang="zh-TW" sz="2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p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2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2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2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By chain rule,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2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2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22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sz="2200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2097" b="-3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304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Steepest descent algorithm(</a:t>
            </a:r>
            <a:r>
              <a:rPr lang="en-US" altLang="zh-TW" b="1" dirty="0" err="1" smtClean="0"/>
              <a:t>cont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sz="2200" dirty="0"/>
                  <a:t>Typical stopping criteria:</a:t>
                </a:r>
                <a:br>
                  <a:rPr lang="en-US" altLang="zh-TW" sz="2200" dirty="0"/>
                </a:br>
                <a:r>
                  <a:rPr lang="en-US" altLang="zh-TW" sz="220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altLang="zh-TW" sz="22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altLang="zh-TW" sz="2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zh-TW" altLang="en-US" sz="2200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altLang="zh-TW" sz="2200" dirty="0"/>
                  <a:t>,</a:t>
                </a:r>
                <a:br>
                  <a:rPr lang="en-US" altLang="zh-TW" sz="2200" dirty="0"/>
                </a:br>
                <a:r>
                  <a:rPr lang="en-US" altLang="zh-TW" sz="2200" dirty="0"/>
                  <a:t>or</a:t>
                </a:r>
                <a:br>
                  <a:rPr lang="en-US" altLang="zh-TW" sz="2200" dirty="0"/>
                </a:br>
                <a:r>
                  <a:rPr lang="en-US" altLang="zh-TW" sz="220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2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2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2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zh-TW" altLang="en-US" sz="2200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altLang="zh-TW" sz="2200" dirty="0"/>
                  <a:t>,</a:t>
                </a:r>
                <a:br>
                  <a:rPr lang="en-US" altLang="zh-TW" sz="2200" dirty="0"/>
                </a:br>
                <a:r>
                  <a:rPr lang="en-US" altLang="zh-TW" sz="2200" dirty="0"/>
                  <a:t>or</a:t>
                </a:r>
                <a:br>
                  <a:rPr lang="en-US" altLang="zh-TW" sz="2200" dirty="0"/>
                </a:br>
                <a:r>
                  <a:rPr lang="en-US" altLang="zh-TW" sz="2200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en-US" altLang="zh-TW" sz="22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en-US" altLang="zh-TW" sz="22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den>
                    </m:f>
                    <m:r>
                      <a:rPr lang="en-US" altLang="zh-TW" sz="2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zh-TW" altLang="en-US" sz="2200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altLang="zh-TW" sz="2200" dirty="0"/>
                  <a:t>,</a:t>
                </a:r>
                <a:br>
                  <a:rPr lang="en-US" altLang="zh-TW" sz="2200" dirty="0"/>
                </a:br>
                <a:r>
                  <a:rPr lang="en-US" altLang="zh-TW" sz="2200" dirty="0"/>
                  <a:t>or</a:t>
                </a:r>
                <a:br>
                  <a:rPr lang="en-US" altLang="zh-TW" sz="2200" dirty="0"/>
                </a:br>
                <a:r>
                  <a:rPr lang="en-US" altLang="zh-TW" sz="2200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TW" sz="22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TW" sz="2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zh-TW" altLang="en-US" sz="2200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altLang="zh-TW" sz="2200" dirty="0"/>
                  <a:t>,</a:t>
                </a:r>
                <a:br>
                  <a:rPr lang="en-US" altLang="zh-TW" sz="2200" dirty="0"/>
                </a:br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r>
                      <a:rPr lang="zh-TW" altLang="en-US" sz="2200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altLang="zh-TW" sz="2200" dirty="0"/>
                  <a:t> is </a:t>
                </a:r>
                <a:r>
                  <a:rPr lang="en-US" altLang="zh-TW" sz="2200" dirty="0" err="1"/>
                  <a:t>prespecified</a:t>
                </a:r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The latter two are usually preferable, because they are “scale-free.”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1613" r="-3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27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Steep descent algorithm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83632" y="1628801"/>
            <a:ext cx="7596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Data:	</a:t>
            </a:r>
          </a:p>
          <a:p>
            <a:pPr>
              <a:buFont typeface="Wingdings" pitchFamily="2" charset="2"/>
              <a:buNone/>
            </a:pPr>
            <a:endParaRPr lang="en-US" altLang="zh-TW" sz="2400" dirty="0">
              <a:solidFill>
                <a:schemeClr val="accent4">
                  <a:lumMod val="50000"/>
                </a:schemeClr>
              </a:solidFill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Step 0:   set </a:t>
            </a:r>
            <a:r>
              <a:rPr lang="en-US" altLang="zh-TW" sz="2400" dirty="0" err="1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=0</a:t>
            </a:r>
          </a:p>
          <a:p>
            <a:pPr>
              <a:buFont typeface="Wingdings" pitchFamily="2" charset="2"/>
              <a:buNone/>
            </a:pPr>
            <a:endParaRPr lang="en-US" altLang="zh-TW" sz="2400" dirty="0">
              <a:solidFill>
                <a:schemeClr val="accent4">
                  <a:lumMod val="50000"/>
                </a:schemeClr>
              </a:solidFill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Step 1:   if			stop,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	   else, compute </a:t>
            </a:r>
            <a:r>
              <a:rPr lang="en-US" altLang="zh-TW" sz="2400" b="1" i="1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search direction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TW" sz="2400" dirty="0">
              <a:solidFill>
                <a:schemeClr val="accent4">
                  <a:lumMod val="50000"/>
                </a:schemeClr>
              </a:solidFill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Step 2:   compute the </a:t>
            </a:r>
            <a:r>
              <a:rPr lang="en-US" altLang="zh-TW" sz="2400" b="1" i="1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step-size</a:t>
            </a:r>
          </a:p>
          <a:p>
            <a:pPr>
              <a:buFont typeface="Wingdings" pitchFamily="2" charset="2"/>
              <a:buNone/>
            </a:pP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en-US" altLang="zh-TW" sz="2400" b="1" dirty="0">
              <a:solidFill>
                <a:schemeClr val="accent4">
                  <a:lumMod val="50000"/>
                </a:schemeClr>
              </a:solidFill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Step 3:   set			       go to step 1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007769" y="1556793"/>
          <a:ext cx="1237809" cy="636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9" y="1556793"/>
                        <a:ext cx="1237809" cy="636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4626673" y="3014204"/>
          <a:ext cx="172819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673" y="3014204"/>
                        <a:ext cx="1728192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8688288" y="3429000"/>
          <a:ext cx="1910972" cy="53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7" imgW="812520" imgH="228600" progId="Equation.3">
                  <p:embed/>
                </p:oleObj>
              </mc:Choice>
              <mc:Fallback>
                <p:oleObj name="Equation" r:id="rId7" imgW="812520" imgH="22860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288" y="3429000"/>
                        <a:ext cx="1910972" cy="537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583832" y="4699472"/>
          <a:ext cx="3312368" cy="6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9" imgW="1536480" imgH="279360" progId="Equation.3">
                  <p:embed/>
                </p:oleObj>
              </mc:Choice>
              <mc:Fallback>
                <p:oleObj name="Equation" r:id="rId9" imgW="1536480" imgH="27936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4699472"/>
                        <a:ext cx="3312368" cy="60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655840" y="5229200"/>
          <a:ext cx="2304256" cy="553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1" imgW="952200" imgH="228600" progId="Equation.3">
                  <p:embed/>
                </p:oleObj>
              </mc:Choice>
              <mc:Fallback>
                <p:oleObj name="Equation" r:id="rId11" imgW="952200" imgH="22860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5229200"/>
                        <a:ext cx="2304256" cy="5535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75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Steep descent method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objective function can be represented using the Taylor expansion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5737483" y="2593674"/>
          <a:ext cx="5364163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方程式" r:id="rId3" imgW="2323800" imgH="1777680" progId="Equation.3">
                  <p:embed/>
                </p:oleObj>
              </mc:Choice>
              <mc:Fallback>
                <p:oleObj name="方程式" r:id="rId3" imgW="2323800" imgH="1777680" progId="Equation.3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483" y="2593674"/>
                        <a:ext cx="5364163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764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Analysis of optimization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0652" y="1412240"/>
            <a:ext cx="8915400" cy="3777622"/>
          </a:xfrm>
        </p:spPr>
        <p:txBody>
          <a:bodyPr>
            <a:noAutofit/>
          </a:bodyPr>
          <a:lstStyle/>
          <a:p>
            <a:r>
              <a:rPr lang="en-US" altLang="zh-TW" sz="2200" dirty="0"/>
              <a:t>Rely heavily on mathematical tools.</a:t>
            </a:r>
          </a:p>
          <a:p>
            <a:r>
              <a:rPr lang="en-US" altLang="zh-TW" sz="2200" dirty="0"/>
              <a:t>“Do we really have to go through this?”</a:t>
            </a:r>
          </a:p>
          <a:p>
            <a:r>
              <a:rPr lang="en-US" altLang="zh-TW" sz="2200" dirty="0"/>
              <a:t>Analysis provides insight into:</a:t>
            </a:r>
          </a:p>
          <a:p>
            <a:pPr lvl="1"/>
            <a:r>
              <a:rPr lang="en-US" altLang="zh-TW" sz="2200" b="1" dirty="0"/>
              <a:t> </a:t>
            </a:r>
            <a:r>
              <a:rPr lang="en-US" altLang="zh-TW" sz="2200" dirty="0"/>
              <a:t>Range of applicability of an algorithm.</a:t>
            </a:r>
          </a:p>
          <a:p>
            <a:pPr lvl="1"/>
            <a:r>
              <a:rPr lang="en-US" altLang="zh-TW" sz="2200" b="1" dirty="0"/>
              <a:t> </a:t>
            </a:r>
            <a:r>
              <a:rPr lang="en-US" altLang="zh-TW" sz="2200" dirty="0"/>
              <a:t>Appropriate choice of algorithm for a given problem.</a:t>
            </a:r>
          </a:p>
          <a:p>
            <a:pPr lvl="1"/>
            <a:r>
              <a:rPr lang="en-US" altLang="zh-TW" sz="2200" b="1" dirty="0"/>
              <a:t> </a:t>
            </a:r>
            <a:r>
              <a:rPr lang="en-US" altLang="zh-TW" sz="2200" dirty="0"/>
              <a:t>Qualitative behavior of an algorithm.</a:t>
            </a:r>
          </a:p>
          <a:p>
            <a:r>
              <a:rPr lang="en-US" altLang="zh-TW" sz="2200" dirty="0"/>
              <a:t>We must be able to answer:</a:t>
            </a:r>
          </a:p>
          <a:p>
            <a:pPr lvl="1"/>
            <a:r>
              <a:rPr lang="en-US" altLang="zh-TW" sz="2200" dirty="0"/>
              <a:t>Does the method work?</a:t>
            </a:r>
          </a:p>
          <a:p>
            <a:pPr lvl="1"/>
            <a:r>
              <a:rPr lang="en-US" altLang="zh-TW" sz="2200" dirty="0"/>
              <a:t>When does it work?</a:t>
            </a:r>
          </a:p>
          <a:p>
            <a:pPr lvl="1"/>
            <a:r>
              <a:rPr lang="en-US" altLang="zh-TW" sz="2200" dirty="0"/>
              <a:t>How well does it work?</a:t>
            </a:r>
          </a:p>
          <a:p>
            <a:r>
              <a:rPr lang="en-US" altLang="zh-TW" sz="2200" dirty="0"/>
              <a:t> Not good enough to superficially use commercial optimization software package.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5566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Golden section search in 1D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3935760" y="2060848"/>
            <a:ext cx="50405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5" name="文字方塊 4"/>
          <p:cNvSpPr txBox="1"/>
          <p:nvPr/>
        </p:nvSpPr>
        <p:spPr>
          <a:xfrm>
            <a:off x="3791744" y="23488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32304" y="23488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40016" y="23488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91744" y="148478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32304" y="148478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40016" y="148478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3356993"/>
            <a:ext cx="3924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7459990" y="148478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8129" y="3356992"/>
            <a:ext cx="1781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7248129" y="2348881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w+z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87689" y="472514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The next bracket may be (a, b, x) or (b, x , c), to minimize the worst case possibility, we set </a:t>
            </a:r>
            <a:r>
              <a:rPr lang="en-US" altLang="zh-TW" sz="1600" dirty="0" err="1"/>
              <a:t>w+z</a:t>
            </a:r>
            <a:r>
              <a:rPr lang="en-US" altLang="zh-TW" sz="1600" dirty="0"/>
              <a:t> = 1-w, such that</a:t>
            </a:r>
            <a:endParaRPr lang="zh-TW" alt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5920" y="5661249"/>
            <a:ext cx="1771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2802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500" b="1" dirty="0"/>
              <a:t>Analysis of optimization algorithms(</a:t>
            </a:r>
            <a:r>
              <a:rPr lang="en-US" altLang="zh-TW" sz="3500" b="1" dirty="0" err="1"/>
              <a:t>cont</a:t>
            </a:r>
            <a:r>
              <a:rPr lang="en-US" altLang="zh-TW" sz="3500" b="1" dirty="0"/>
              <a:t>)</a:t>
            </a:r>
            <a:endParaRPr lang="zh-TW" altLang="en-US" sz="3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/>
              <a:t>Globally convergent</a:t>
            </a:r>
            <a:r>
              <a:rPr lang="en-US" altLang="zh-TW" sz="2400" dirty="0"/>
              <a:t>: starting from any initial point, the algorithm converges to a “solution.”</a:t>
            </a:r>
          </a:p>
          <a:p>
            <a:r>
              <a:rPr lang="en-US" altLang="zh-TW" sz="2400" dirty="0"/>
              <a:t>Usually, by “solution” we mean a point satisfying the FONC.</a:t>
            </a:r>
          </a:p>
          <a:p>
            <a:r>
              <a:rPr lang="en-US" altLang="zh-TW" sz="2400" i="1" dirty="0"/>
              <a:t>Locally convergent</a:t>
            </a:r>
            <a:r>
              <a:rPr lang="en-US" altLang="zh-TW" sz="2400" dirty="0"/>
              <a:t>: starting from an initial point that is close enough to a solution, the algorithm converges to the solution.</a:t>
            </a:r>
          </a:p>
          <a:p>
            <a:r>
              <a:rPr lang="en-US" altLang="zh-TW" sz="2400" i="1" dirty="0"/>
              <a:t>Rate of convergence</a:t>
            </a:r>
            <a:r>
              <a:rPr lang="en-US" altLang="zh-TW" sz="2400" dirty="0"/>
              <a:t>: how fast an algorithm converges.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437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Newton’s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/>
                  <a:t>Gradient method uses only gradient information (first derivative).</a:t>
                </a:r>
              </a:p>
              <a:p>
                <a:r>
                  <a:rPr lang="en-US" altLang="zh-TW" sz="2200" dirty="0"/>
                  <a:t>If we also use the second derivative (Hessian), we should be able to do better (but it may be more computationally demanding).</a:t>
                </a:r>
              </a:p>
              <a:p>
                <a:r>
                  <a:rPr lang="en-US" altLang="zh-TW" sz="2200" dirty="0"/>
                  <a:t>Newton’s method uses Hessian.</a:t>
                </a:r>
              </a:p>
              <a:p>
                <a:r>
                  <a:rPr lang="en-US" altLang="zh-TW" sz="2200" dirty="0"/>
                  <a:t>For quadratics, converges in 1 step (order of convergence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In general, it has order of convergence at least 2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 r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62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Underlying idea </a:t>
            </a:r>
            <a:r>
              <a:rPr lang="en-US" altLang="zh-TW" b="1" dirty="0" smtClean="0"/>
              <a:t>(9.1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sz="2400" dirty="0"/>
                  <a:t>Given: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 :</m:t>
                        </m:r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altLang="zh-TW" sz="240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  <a:ea typeface="Cambria Math"/>
                      </a:rPr>
                      <m:t> ∈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, and current iterate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400" dirty="0"/>
                  <a:t>.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TW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TW" sz="2400" dirty="0"/>
                  <a:t>, approximate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TW" sz="2400" dirty="0"/>
                  <a:t> by a quadratic:</a:t>
                </a:r>
                <a:br>
                  <a:rPr lang="en-US" altLang="zh-TW" sz="2400" dirty="0"/>
                </a:br>
                <a:r>
                  <a:rPr lang="en-US" altLang="zh-TW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en-US" altLang="zh-TW" sz="2400" dirty="0"/>
                  <a:t>			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𝑥</m:t>
                    </m:r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Use minimizer of q as next iterate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By FONC, we have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+1)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sz="2400" dirty="0"/>
                  <a:t>, where</a:t>
                </a:r>
                <a:br>
                  <a:rPr lang="en-US" altLang="zh-TW" sz="2400" dirty="0"/>
                </a:br>
                <a:r>
                  <a:rPr lang="en-US" altLang="zh-TW" sz="2400" dirty="0"/>
                  <a:t>		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TW" sz="2400" i="1"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+1)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+</m:t>
                    </m:r>
                    <m:r>
                      <a:rPr lang="en-US" altLang="zh-TW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1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62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35792" y="145996"/>
                <a:ext cx="8229600" cy="29134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Newton’s </a:t>
                </a:r>
                <a:r>
                  <a:rPr lang="en-US" altLang="zh-TW" dirty="0"/>
                  <a:t>algorithm</a:t>
                </a:r>
                <a:r>
                  <a:rPr lang="en-US" altLang="zh-TW" dirty="0" smtClean="0"/>
                  <a:t>: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Note: no step size (or, step size = 1</a:t>
                </a:r>
                <a:r>
                  <a:rPr lang="en-US" altLang="zh-TW" dirty="0" smtClean="0"/>
                  <a:t>).</a:t>
                </a:r>
              </a:p>
              <a:p>
                <a:r>
                  <a:rPr lang="en-US" altLang="zh-TW" dirty="0" smtClean="0"/>
                  <a:t>Can </a:t>
                </a:r>
                <a:r>
                  <a:rPr lang="en-US" altLang="zh-TW" dirty="0"/>
                  <a:t>break down into two steps</a:t>
                </a:r>
                <a:r>
                  <a:rPr lang="en-US" altLang="zh-TW" dirty="0" smtClean="0"/>
                  <a:t>: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</a:t>
                </a:r>
                <a:r>
                  <a:rPr lang="en-US" altLang="zh-TW" dirty="0"/>
                  <a:t>1. </a:t>
                </a:r>
                <a:r>
                  <a:rPr lang="en-US" altLang="zh-TW" dirty="0" smtClean="0"/>
                  <a:t>Solve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	2.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No need to explicitly compute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/>
                  <a:t>. </a:t>
                </a:r>
                <a:r>
                  <a:rPr lang="en-US" altLang="zh-TW" dirty="0" smtClean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5792" y="145996"/>
                <a:ext cx="8229600" cy="2913404"/>
              </a:xfrm>
              <a:blipFill>
                <a:blip r:embed="rId2"/>
                <a:stretch>
                  <a:fillRect l="-667" t="-23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852937"/>
            <a:ext cx="6984776" cy="395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854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772817"/>
            <a:ext cx="7825176" cy="431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7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endParaRPr lang="en-US" altLang="zh-TW" sz="2200" dirty="0"/>
              </a:p>
              <a:p>
                <a:endParaRPr lang="en-US" altLang="zh-TW" sz="2200" dirty="0"/>
              </a:p>
              <a:p>
                <a:endParaRPr lang="en-US" altLang="zh-TW" sz="2200" dirty="0"/>
              </a:p>
              <a:p>
                <a:r>
                  <a:rPr lang="en-US" altLang="zh-TW" sz="2200" dirty="0"/>
                  <a:t>Write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/>
                      </a:rPr>
                      <m:t>𝑔</m:t>
                    </m:r>
                    <m:r>
                      <a:rPr lang="en-US" altLang="zh-TW" sz="2200" i="1" dirty="0">
                        <a:latin typeface="Cambria Math"/>
                      </a:rPr>
                      <m:t>(</m:t>
                    </m:r>
                    <m:r>
                      <a:rPr lang="en-US" altLang="zh-TW" sz="2200" i="1" dirty="0">
                        <a:latin typeface="Cambria Math"/>
                      </a:rPr>
                      <m:t>𝑥</m:t>
                    </m:r>
                    <m:r>
                      <a:rPr lang="en-US" altLang="zh-TW" sz="2200" i="1" dirty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sz="2200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sz="2200" i="1" dirty="0">
                        <a:latin typeface="Cambria Math"/>
                      </a:rPr>
                      <m:t>(</m:t>
                    </m:r>
                    <m:r>
                      <a:rPr lang="en-US" altLang="zh-TW" sz="2200" i="1" dirty="0">
                        <a:latin typeface="Cambria Math"/>
                      </a:rPr>
                      <m:t>𝑥</m:t>
                    </m:r>
                    <m:r>
                      <a:rPr lang="en-US" altLang="zh-TW" sz="2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Newton’s method becomes</a:t>
                </a:r>
                <a:br>
                  <a:rPr lang="en-US" altLang="zh-TW" sz="2200" dirty="0"/>
                </a:br>
                <a:r>
                  <a:rPr lang="en-US" altLang="zh-TW" sz="2200" dirty="0"/>
                  <a:t>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200" i="1">
                            <a:latin typeface="Cambria Math"/>
                          </a:rPr>
                          <m:t>(</m:t>
                        </m:r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  <m:r>
                          <a:rPr lang="en-US" altLang="zh-TW" sz="2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sz="22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200" i="1">
                            <a:latin typeface="Cambria Math"/>
                          </a:rPr>
                          <m:t>(</m:t>
                        </m:r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  <m:r>
                          <a:rPr lang="en-US" altLang="zh-TW" sz="22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2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TW" sz="22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TW" sz="2200" dirty="0"/>
                  <a:t/>
                </a:r>
                <a:br>
                  <a:rPr lang="en-US" altLang="zh-TW" sz="2200" dirty="0"/>
                </a:br>
                <a:r>
                  <a:rPr lang="en-US" altLang="zh-TW" sz="2200" dirty="0"/>
                  <a:t>Drives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g</m:t>
                    </m:r>
                    <m:r>
                      <a:rPr lang="en-US" altLang="zh-TW" sz="220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200" i="1">
                            <a:latin typeface="Cambria Math"/>
                          </a:rPr>
                          <m:t>(</m:t>
                        </m:r>
                        <m:r>
                          <a:rPr lang="en-US" altLang="zh-TW" sz="2200" i="1">
                            <a:latin typeface="Cambria Math"/>
                          </a:rPr>
                          <m:t>𝑘</m:t>
                        </m:r>
                        <m:r>
                          <a:rPr lang="en-US" altLang="zh-TW" sz="22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 to zero.</a:t>
                </a:r>
              </a:p>
              <a:p>
                <a:r>
                  <a:rPr lang="en-US" altLang="zh-TW" sz="2200" dirty="0"/>
                  <a:t>Can apply the same algorithm to find the zero of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  <a:ea typeface="Cambria Math"/>
                      </a:rPr>
                      <m:t>g</m:t>
                    </m:r>
                    <m:r>
                      <a:rPr lang="en-US" altLang="zh-TW" sz="220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TW" sz="22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altLang="zh-TW" sz="2200" dirty="0"/>
              </a:p>
              <a:p>
                <a:r>
                  <a:rPr lang="en-US" altLang="zh-TW" sz="2400" dirty="0"/>
                  <a:t>Name: </a:t>
                </a:r>
                <a:r>
                  <a:rPr lang="en-US" altLang="zh-TW" sz="2400" i="1" dirty="0"/>
                  <a:t>Newton’s method of tangents</a:t>
                </a:r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Need to start “close enough” to minimizer.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686800" cy="5257800"/>
              </a:xfrm>
              <a:blipFill>
                <a:blip r:embed="rId2"/>
                <a:stretch>
                  <a:fillRect l="-982" r="-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82" y="-4124"/>
            <a:ext cx="4466760" cy="27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4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Newton’s method of tangents ...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916833"/>
            <a:ext cx="6388296" cy="410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269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... may fail if we don’t start close enough.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883863"/>
            <a:ext cx="6357174" cy="400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811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Analysis of Newton’s method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/>
                  <a:t>Does the method work? When does it work? How well does it work?</a:t>
                </a:r>
              </a:p>
              <a:p>
                <a:r>
                  <a:rPr lang="en-US" altLang="zh-TW" sz="22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TW" sz="2200" dirty="0"/>
                  <a:t> is a quadratic (with invertible Hessian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zh-TW" sz="2200" dirty="0"/>
                  <a:t>), then Newton’s method always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2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200" dirty="0"/>
                  <a:t> in 1 step.</a:t>
                </a:r>
              </a:p>
              <a:p>
                <a:r>
                  <a:rPr lang="en-US" altLang="zh-TW" sz="2200" dirty="0"/>
                  <a:t>For general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TW" sz="2200" dirty="0"/>
                  <a:t>,</a:t>
                </a:r>
                <a:br>
                  <a:rPr lang="en-US" altLang="zh-TW" sz="2200" dirty="0"/>
                </a:br>
                <a:r>
                  <a:rPr lang="en-US" altLang="zh-TW" sz="2200" b="1" dirty="0"/>
                  <a:t>– </a:t>
                </a:r>
                <a:r>
                  <a:rPr lang="en-US" altLang="zh-TW" sz="2200" dirty="0"/>
                  <a:t>Hessian may not be invertible;</a:t>
                </a:r>
                <a:br>
                  <a:rPr lang="en-US" altLang="zh-TW" sz="2200" dirty="0"/>
                </a:br>
                <a:r>
                  <a:rPr lang="en-US" altLang="zh-TW" sz="2200" b="1" dirty="0"/>
                  <a:t>– </a:t>
                </a:r>
                <a:r>
                  <a:rPr lang="en-US" altLang="zh-TW" sz="2200" dirty="0"/>
                  <a:t>algorithm may not converge if we don’t start close enough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2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200" dirty="0"/>
                  <a:t>;</a:t>
                </a:r>
                <a:br>
                  <a:rPr lang="en-US" altLang="zh-TW" sz="2200" dirty="0"/>
                </a:br>
                <a:r>
                  <a:rPr lang="en-US" altLang="zh-TW" sz="2200" b="1" dirty="0"/>
                  <a:t>– </a:t>
                </a:r>
                <a:r>
                  <a:rPr lang="en-US" altLang="zh-TW" sz="2200" dirty="0"/>
                  <a:t>it may not have descent property;</a:t>
                </a:r>
                <a:br>
                  <a:rPr lang="en-US" altLang="zh-TW" sz="2200" dirty="0"/>
                </a:br>
                <a:r>
                  <a:rPr lang="en-US" altLang="zh-TW" sz="2200" b="1" dirty="0"/>
                  <a:t>– </a:t>
                </a:r>
                <a:r>
                  <a:rPr lang="en-US" altLang="zh-TW" sz="2200" dirty="0"/>
                  <a:t>if/when it works, it is fast.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 r="-1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026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Newton’s method performs well if we start close enough.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can incorporate a step size to ensure descent.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a quadratic, converges in one step.</a:t>
            </a:r>
          </a:p>
          <a:p>
            <a:r>
              <a:rPr lang="en-US" altLang="zh-TW" dirty="0" smtClean="0"/>
              <a:t>Is </a:t>
            </a:r>
            <a:r>
              <a:rPr lang="en-US" altLang="zh-TW" dirty="0"/>
              <a:t>there some way of using only gradients, but still only converge in one or a finite </a:t>
            </a:r>
            <a:r>
              <a:rPr lang="en-US" altLang="zh-TW" dirty="0" smtClean="0"/>
              <a:t>number of </a:t>
            </a:r>
            <a:r>
              <a:rPr lang="en-US" altLang="zh-TW" dirty="0"/>
              <a:t>steps for quadratics?</a:t>
            </a:r>
          </a:p>
          <a:p>
            <a:r>
              <a:rPr lang="en-US" altLang="zh-TW" dirty="0" smtClean="0"/>
              <a:t>Yes </a:t>
            </a:r>
            <a:r>
              <a:rPr lang="en-US" altLang="zh-TW" dirty="0"/>
              <a:t>... conjugate direction method.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95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Golden section search in 1D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3935760" y="2060848"/>
            <a:ext cx="50405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5" name="文字方塊 4"/>
          <p:cNvSpPr txBox="1"/>
          <p:nvPr/>
        </p:nvSpPr>
        <p:spPr>
          <a:xfrm>
            <a:off x="3791744" y="23488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32304" y="23488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40016" y="23488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91744" y="148478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32304" y="148478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40016" y="148478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3356993"/>
            <a:ext cx="3924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7459990" y="148478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8129" y="3356992"/>
            <a:ext cx="1781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7248129" y="2348881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w+z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43672" y="4300985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Where did the value of </a:t>
            </a:r>
            <a:r>
              <a:rPr lang="en-US" altLang="zh-TW" sz="1600" dirty="0">
                <a:solidFill>
                  <a:srgbClr val="FF0000"/>
                </a:solidFill>
              </a:rPr>
              <a:t>w</a:t>
            </a:r>
            <a:r>
              <a:rPr lang="en-US" altLang="zh-TW" sz="1600" dirty="0"/>
              <a:t> itself come from? 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If </a:t>
            </a:r>
            <a:r>
              <a:rPr lang="en-US" altLang="zh-TW" sz="1600" dirty="0"/>
              <a:t>z is chosen to be optimal, so was w before it. This </a:t>
            </a:r>
            <a:r>
              <a:rPr lang="en-US" altLang="zh-TW" sz="1600" b="1" i="1" dirty="0">
                <a:solidFill>
                  <a:srgbClr val="FF0000"/>
                </a:solidFill>
              </a:rPr>
              <a:t>scale similarity</a:t>
            </a:r>
            <a:r>
              <a:rPr lang="en-US" altLang="zh-TW" sz="1600" dirty="0"/>
              <a:t> implies that x should be the same fraction of the way from b to c. In other words,</a:t>
            </a:r>
            <a:endParaRPr lang="zh-TW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9936" y="5733257"/>
            <a:ext cx="1562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8773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Gradient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kumimoji="1" lang="en-US" altLang="zh-TW" dirty="0">
                <a:ea typeface="標楷體" pitchFamily="65" charset="-120"/>
              </a:rPr>
              <a:t>Hessian matrix</a:t>
            </a:r>
            <a:endParaRPr lang="zh-TW" altLang="en-US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85338"/>
              </p:ext>
            </p:extLst>
          </p:nvPr>
        </p:nvGraphicFramePr>
        <p:xfrm>
          <a:off x="3723675" y="4230361"/>
          <a:ext cx="14255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r:id="rId3" imgW="710891" imgH="444307" progId="Equation.3">
                  <p:embed/>
                </p:oleObj>
              </mc:Choice>
              <mc:Fallback>
                <p:oleObj r:id="rId3" imgW="710891" imgH="444307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675" y="4230361"/>
                        <a:ext cx="1425575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14530"/>
              </p:ext>
            </p:extLst>
          </p:nvPr>
        </p:nvGraphicFramePr>
        <p:xfrm>
          <a:off x="2749043" y="2537753"/>
          <a:ext cx="28321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1638000" imgH="431640" progId="Equation.3">
                  <p:embed/>
                </p:oleObj>
              </mc:Choice>
              <mc:Fallback>
                <p:oleObj name="Equation" r:id="rId5" imgW="1638000" imgH="431640" progId="Equation.3">
                  <p:embed/>
                  <p:pic>
                    <p:nvPicPr>
                      <p:cNvPr id="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043" y="2537753"/>
                        <a:ext cx="28321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553067"/>
              </p:ext>
            </p:extLst>
          </p:nvPr>
        </p:nvGraphicFramePr>
        <p:xfrm>
          <a:off x="6822192" y="2133600"/>
          <a:ext cx="32654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1562100" imgH="482600" progId="Equation.DSMT4">
                  <p:embed/>
                </p:oleObj>
              </mc:Choice>
              <mc:Fallback>
                <p:oleObj name="Equation" r:id="rId7" imgW="1562100" imgH="482600" progId="Equation.DSMT4">
                  <p:embed/>
                  <p:pic>
                    <p:nvPicPr>
                      <p:cNvPr id="6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874"/>
                      <a:stretch>
                        <a:fillRect/>
                      </a:stretch>
                    </p:blipFill>
                    <p:spPr bwMode="auto">
                      <a:xfrm>
                        <a:off x="6822192" y="2133600"/>
                        <a:ext cx="32654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288172"/>
              </p:ext>
            </p:extLst>
          </p:nvPr>
        </p:nvGraphicFramePr>
        <p:xfrm>
          <a:off x="6283713" y="3398210"/>
          <a:ext cx="4545013" cy="274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9" imgW="1955800" imgH="1422400" progId="Equation.DSMT4">
                  <p:embed/>
                </p:oleObj>
              </mc:Choice>
              <mc:Fallback>
                <p:oleObj name="Equation" r:id="rId9" imgW="1955800" imgH="1422400" progId="Equation.DSMT4">
                  <p:embed/>
                  <p:pic>
                    <p:nvPicPr>
                      <p:cNvPr id="7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713" y="3398210"/>
                        <a:ext cx="4545013" cy="274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322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find the minimizer of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58767"/>
              </p:ext>
            </p:extLst>
          </p:nvPr>
        </p:nvGraphicFramePr>
        <p:xfrm>
          <a:off x="3181623" y="2707259"/>
          <a:ext cx="30940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4" imgW="1371600" imgH="254000" progId="Equation.DSMT4">
                  <p:embed/>
                </p:oleObj>
              </mc:Choice>
              <mc:Fallback>
                <p:oleObj name="Equation" r:id="rId4" imgW="1371600" imgH="25400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623" y="2707259"/>
                        <a:ext cx="30940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511919"/>
              </p:ext>
            </p:extLst>
          </p:nvPr>
        </p:nvGraphicFramePr>
        <p:xfrm>
          <a:off x="3145224" y="3842547"/>
          <a:ext cx="23050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6" imgW="1002865" imgH="393529" progId="Equation.DSMT4">
                  <p:embed/>
                </p:oleObj>
              </mc:Choice>
              <mc:Fallback>
                <p:oleObj name="Equation" r:id="rId6" imgW="1002865" imgH="393529" progId="Equation.DSMT4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224" y="3842547"/>
                        <a:ext cx="23050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902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Example-quadratic case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4511824" y="1340769"/>
          <a:ext cx="2438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3" imgW="1180588" imgH="342751" progId="Equation.DSMT4">
                  <p:embed/>
                </p:oleObj>
              </mc:Choice>
              <mc:Fallback>
                <p:oleObj name="Equation" r:id="rId3" imgW="1180588" imgH="342751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1340769"/>
                        <a:ext cx="2438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775520" y="2348880"/>
            <a:ext cx="8318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dirty="0"/>
              <a:t>假設                                   且反矩陣存在，則                                                     且</a:t>
            </a:r>
            <a:r>
              <a:rPr lang="en-US" altLang="zh-TW" i="1" dirty="0"/>
              <a:t>H</a:t>
            </a:r>
            <a:r>
              <a:rPr lang="en-US" altLang="zh-TW" dirty="0"/>
              <a:t>=</a:t>
            </a:r>
            <a:r>
              <a:rPr lang="en-US" altLang="zh-TW" i="1" dirty="0"/>
              <a:t>Q</a:t>
            </a:r>
            <a:r>
              <a:rPr lang="zh-TW" altLang="en-US" dirty="0"/>
              <a:t>。因此，給定任意初始值</a:t>
            </a:r>
            <a:r>
              <a:rPr lang="en-US" altLang="zh-TW" i="1" dirty="0"/>
              <a:t>x</a:t>
            </a:r>
            <a:r>
              <a:rPr lang="en-US" altLang="zh-TW" baseline="30000" dirty="0"/>
              <a:t>(0)</a:t>
            </a:r>
            <a:r>
              <a:rPr lang="en-US" altLang="zh-TW" dirty="0"/>
              <a:t> </a:t>
            </a:r>
            <a:r>
              <a:rPr lang="zh-TW" altLang="en-US" dirty="0"/>
              <a:t>，以牛頓法搜尋此二次函數最小值，則：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  <a:p>
            <a:pPr>
              <a:spcBef>
                <a:spcPct val="100000"/>
              </a:spcBef>
            </a:pPr>
            <a:r>
              <a:rPr lang="zh-TW" altLang="en-US" dirty="0"/>
              <a:t>也就是</a:t>
            </a:r>
          </a:p>
        </p:txBody>
      </p:sp>
      <p:graphicFrame>
        <p:nvGraphicFramePr>
          <p:cNvPr id="7" name="Object 31"/>
          <p:cNvGraphicFramePr>
            <a:graphicFrameLocks noChangeAspect="1"/>
          </p:cNvGraphicFramePr>
          <p:nvPr>
            <p:extLst/>
          </p:nvPr>
        </p:nvGraphicFramePr>
        <p:xfrm>
          <a:off x="2531487" y="2282206"/>
          <a:ext cx="15763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5" imgW="799920" imgH="215640" progId="Equation.DSMT4">
                  <p:embed/>
                </p:oleObj>
              </mc:Choice>
              <mc:Fallback>
                <p:oleObj name="Equation" r:id="rId5" imgW="799920" imgH="215640" progId="Equation.DSMT4">
                  <p:embed/>
                  <p:pic>
                    <p:nvPicPr>
                      <p:cNvPr id="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487" y="2282206"/>
                        <a:ext cx="157638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54100"/>
              </p:ext>
            </p:extLst>
          </p:nvPr>
        </p:nvGraphicFramePr>
        <p:xfrm>
          <a:off x="6593841" y="2322658"/>
          <a:ext cx="27130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7" imgW="1231560" imgH="177480" progId="Equation.DSMT4">
                  <p:embed/>
                </p:oleObj>
              </mc:Choice>
              <mc:Fallback>
                <p:oleObj name="Equation" r:id="rId7" imgW="1231560" imgH="177480" progId="Equation.DSMT4">
                  <p:embed/>
                  <p:pic>
                    <p:nvPicPr>
                      <p:cNvPr id="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41" y="2322658"/>
                        <a:ext cx="2713037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5"/>
          <p:cNvGraphicFramePr>
            <a:graphicFrameLocks noChangeAspect="1"/>
          </p:cNvGraphicFramePr>
          <p:nvPr>
            <p:extLst/>
          </p:nvPr>
        </p:nvGraphicFramePr>
        <p:xfrm>
          <a:off x="2434333" y="3106059"/>
          <a:ext cx="7000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9" imgW="3238200" imgH="253800" progId="Equation.DSMT4">
                  <p:embed/>
                </p:oleObj>
              </mc:Choice>
              <mc:Fallback>
                <p:oleObj name="Equation" r:id="rId9" imgW="3238200" imgH="253800" progId="Equation.DSMT4">
                  <p:embed/>
                  <p:pic>
                    <p:nvPicPr>
                      <p:cNvPr id="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333" y="3106059"/>
                        <a:ext cx="70008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>
            <p:extLst/>
          </p:nvPr>
        </p:nvGraphicFramePr>
        <p:xfrm>
          <a:off x="3503712" y="4365104"/>
          <a:ext cx="38036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11" imgW="1815840" imgH="215640" progId="Equation.DSMT4">
                  <p:embed/>
                </p:oleObj>
              </mc:Choice>
              <mc:Fallback>
                <p:oleObj name="Equation" r:id="rId11" imgW="1815840" imgH="215640" progId="Equation.DSMT4">
                  <p:embed/>
                  <p:pic>
                    <p:nvPicPr>
                      <p:cNvPr id="1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365104"/>
                        <a:ext cx="380365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025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Newton Method In Optimization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Example : Hessian Matrix</a:t>
                </a:r>
              </a:p>
              <a:p>
                <a:pPr lvl="1"/>
                <a:r>
                  <a:rPr lang="en-US" altLang="zh-TW" dirty="0" smtClean="0"/>
                  <a:t>Find the Hessian matrix for the function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=6 −2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Hessian is : </a:t>
                </a:r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07" y="2777481"/>
            <a:ext cx="7123809" cy="20444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78" y="5330973"/>
            <a:ext cx="1917460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Newton Method In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Taylor series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Taking the gradient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Setting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have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Solving for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59" y="2602970"/>
            <a:ext cx="3872978" cy="4497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59" y="3696630"/>
            <a:ext cx="2185733" cy="4272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75" y="4472576"/>
            <a:ext cx="1910017" cy="5698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75" y="5448670"/>
            <a:ext cx="1787944" cy="462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001459" y="6299802"/>
                <a:ext cx="3252365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− 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59" y="6299802"/>
                <a:ext cx="3252365" cy="321370"/>
              </a:xfrm>
              <a:prstGeom prst="rect">
                <a:avLst/>
              </a:prstGeom>
              <a:blipFill rotWithShape="0">
                <a:blip r:embed="rId7"/>
                <a:stretch>
                  <a:fillRect l="-375" r="-2060" b="-26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弧形接點 11"/>
          <p:cNvCxnSpPr>
            <a:stCxn id="9" idx="1"/>
            <a:endCxn id="10" idx="1"/>
          </p:cNvCxnSpPr>
          <p:nvPr/>
        </p:nvCxnSpPr>
        <p:spPr>
          <a:xfrm rot="10800000" flipV="1">
            <a:off x="5001459" y="5679945"/>
            <a:ext cx="533316" cy="780541"/>
          </a:xfrm>
          <a:prstGeom prst="curvedConnector3">
            <a:avLst>
              <a:gd name="adj1" fmla="val 14286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095302" y="3826245"/>
            <a:ext cx="409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☆</a:t>
            </a:r>
            <a:r>
              <a:rPr lang="en-US" altLang="zh-TW" dirty="0" smtClean="0">
                <a:solidFill>
                  <a:srgbClr val="FF0000"/>
                </a:solidFill>
              </a:rPr>
              <a:t>Hessian need be positive definite to assure a global minimum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Newton Method In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Example : Newton’s Method</a:t>
                </a:r>
              </a:p>
              <a:p>
                <a:pPr lvl="1"/>
                <a:r>
                  <a:rPr lang="en-US" altLang="zh-TW" dirty="0" smtClean="0"/>
                  <a:t>We wish to optimize the function,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, from the point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b="0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At this point                   , Hessian is 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The Hessian inverse is </a:t>
                </a:r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Thus,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So,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 rotWithShape="0">
                <a:blip r:embed="rId2"/>
                <a:stretch>
                  <a:fillRect l="-479" t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69" y="3323870"/>
            <a:ext cx="820589" cy="5448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31" y="3331990"/>
            <a:ext cx="1124568" cy="58539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29" y="4187331"/>
            <a:ext cx="1325962" cy="48042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26" y="4896352"/>
            <a:ext cx="3117173" cy="6107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3" y="5922418"/>
            <a:ext cx="2623374" cy="7401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0889" y="3953744"/>
            <a:ext cx="3605353" cy="23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Conjugate direction methods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25990" y="1340769"/>
                <a:ext cx="7962900" cy="4900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1" dirty="0"/>
                  <a:t>Conjugate direction methods</a:t>
                </a:r>
                <a:endParaRPr lang="zh-TW" altLang="en-US" sz="2400" b="1" dirty="0"/>
              </a:p>
              <a:p>
                <a:endParaRPr lang="en-US" altLang="zh-TW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TW" sz="2000" dirty="0"/>
                  <a:t>When applied to quadratics of n variables, they converge in at most n steps.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TW" sz="2000" dirty="0"/>
                  <a:t>Usual implementations: need only gradient. No need to use Hessian.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altLang="zh-TW" sz="2000" dirty="0"/>
                  <a:t>More complicated than steepest descent algorithm.</a:t>
                </a:r>
              </a:p>
              <a:p>
                <a:endParaRPr lang="en-US" altLang="zh-TW" sz="2400" dirty="0"/>
              </a:p>
              <a:p>
                <a:r>
                  <a:rPr lang="en-US" altLang="zh-TW" sz="2400" b="1" dirty="0"/>
                  <a:t>Conjugate vectors (</a:t>
                </a:r>
                <a:r>
                  <a:rPr lang="en-US" altLang="zh-TW" sz="2400" dirty="0"/>
                  <a:t>x</a:t>
                </a:r>
                <a:r>
                  <a:rPr lang="en-US" altLang="zh-TW" sz="2400" b="1" dirty="0"/>
                  <a:t>10.1)</a:t>
                </a:r>
              </a:p>
              <a:p>
                <a:endParaRPr lang="en-US" altLang="zh-TW" sz="2400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altLang="zh-TW" dirty="0"/>
                  <a:t>Given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</a:rPr>
                      <m:t>𝑸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altLang="zh-TW" dirty="0"/>
                  <a:t>, symmetric.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dirty="0"/>
                  <a:t>Two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 are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dirty="0"/>
                  <a:t>-conjugate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b="1" dirty="0">
                    <a:latin typeface="+mj-lt"/>
                  </a:rPr>
                  <a:t>Q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= 0.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dirty="0"/>
                  <a:t>The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 are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dirty="0"/>
                  <a:t>-conjugate if every pair of them are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dirty="0"/>
                  <a:t>-conjugate.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</a:rPr>
                      <m:t>𝑰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 err="1"/>
                  <a:t>conjugacy</a:t>
                </a:r>
                <a:r>
                  <a:rPr lang="en-US" altLang="zh-TW" dirty="0"/>
                  <a:t> reduces to </a:t>
                </a:r>
                <a:r>
                  <a:rPr lang="en-US" altLang="zh-TW" dirty="0" err="1"/>
                  <a:t>orthogonality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0" y="1340768"/>
                <a:ext cx="7962900" cy="4315284"/>
              </a:xfrm>
              <a:prstGeom prst="rect">
                <a:avLst/>
              </a:prstGeom>
              <a:blipFill rotWithShape="1">
                <a:blip r:embed="rId4"/>
                <a:stretch>
                  <a:fillRect l="-1225" t="-1130" r="-613" b="-1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方程式" r:id="rId5" imgW="114120" imgH="215640" progId="Equation.3">
                  <p:embed/>
                </p:oleObj>
              </mc:Choice>
              <mc:Fallback>
                <p:oleObj name="方程式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845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95600" y="1556793"/>
                <a:ext cx="9401648" cy="4815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Example:</a:t>
                </a:r>
              </a:p>
              <a:p>
                <a:r>
                  <a:rPr lang="en-US" altLang="zh-TW" sz="2400" dirty="0"/>
                  <a:t>Let		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 dirty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Consider		</a:t>
                </a:r>
              </a:p>
              <a:p>
                <a:r>
                  <a:rPr lang="en-US" altLang="zh-TW" sz="2400" dirty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i="1" dirty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i="1" dirty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sz="2400" i="1" dirty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i="1" dirty="0">
                        <a:latin typeface="Cambria Math"/>
                      </a:rPr>
                      <m:t>.</m:t>
                    </m:r>
                  </m:oMath>
                </a14:m>
                <a:endParaRPr lang="zh-TW" altLang="en-US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The above vectors are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sz="2400" dirty="0"/>
                  <a:t>-conjugate.</a:t>
                </a:r>
              </a:p>
              <a:p>
                <a:r>
                  <a:rPr lang="en-US" altLang="zh-TW" sz="2400" dirty="0"/>
                  <a:t>There are many sets of vectors that are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sz="2400" dirty="0"/>
                  <a:t>-conjugate.</a:t>
                </a:r>
                <a:endParaRPr lang="zh-TW" altLang="en-US" sz="24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1556793"/>
                <a:ext cx="9401648" cy="4815549"/>
              </a:xfrm>
              <a:prstGeom prst="rect">
                <a:avLst/>
              </a:prstGeom>
              <a:blipFill rotWithShape="0">
                <a:blip r:embed="rId3"/>
                <a:stretch>
                  <a:fillRect l="-972" t="-1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879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Generating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35560" y="1412777"/>
                <a:ext cx="7632848" cy="5329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/>
                  <a:t>Conjugate direction algorithm:</a:t>
                </a:r>
              </a:p>
              <a:p>
                <a:pPr indent="3317875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dirty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TW" sz="2000" b="1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2000" b="1" i="1" dirty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TW" sz="2000" b="1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1" i="1" dirty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TW" sz="2000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/>
                  <a:t>,</a:t>
                </a:r>
              </a:p>
              <a:p>
                <a:r>
                  <a:rPr lang="en-US" altLang="zh-TW" sz="2000" dirty="0"/>
                  <a:t>where</a:t>
                </a:r>
                <a:endParaRPr lang="zh-TW" altLang="en-US" sz="2000" dirty="0"/>
              </a:p>
              <a:p>
                <a:pPr indent="3317875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000" dirty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a:rPr lang="en-US" altLang="zh-TW" sz="2000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sz="2000" dirty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0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≥0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TW" sz="2000" i="1" dirty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altLang="zh-TW" sz="20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1" i="1" dirty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zh-TW" altLang="en-US" sz="20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zh-TW" sz="2000" b="1" i="1" dirty="0">
                            <a:latin typeface="Cambria Math"/>
                            <a:ea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>
                    <a:ea typeface="Cambria Math"/>
                  </a:rPr>
                  <a:t>).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 ,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,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zh-TW" sz="2000" dirty="0"/>
                  <a:t> are Q-conjugate.</a:t>
                </a:r>
              </a:p>
              <a:p>
                <a:r>
                  <a:rPr lang="en-US" altLang="zh-TW" sz="2000" dirty="0"/>
                  <a:t>How do we generate the directions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,</m:t>
                        </m:r>
                        <m:r>
                          <a:rPr lang="en-US" altLang="zh-TW" sz="20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,…?</m:t>
                    </m:r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For each k, we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000" dirty="0"/>
                  <a:t>based on current and past data. For example,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TW" sz="20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TW" sz="20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TW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/>
                            <m:t>and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We study two methods for generating successive directions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,</m:t>
                        </m:r>
                        <m:r>
                          <a:rPr lang="en-US" altLang="zh-TW" sz="20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,…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	– Conjugate gradient method</a:t>
                </a:r>
              </a:p>
              <a:p>
                <a:r>
                  <a:rPr lang="en-US" altLang="zh-TW" sz="2000" dirty="0"/>
                  <a:t>	– Quasi-Newton method</a:t>
                </a:r>
                <a:endParaRPr lang="zh-TW" altLang="en-US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7632848" cy="5329279"/>
              </a:xfrm>
              <a:prstGeom prst="rect">
                <a:avLst/>
              </a:prstGeom>
              <a:blipFill rotWithShape="1">
                <a:blip r:embed="rId3"/>
                <a:stretch>
                  <a:fillRect l="-799" t="-5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70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Conjugate gradient algorithm (x10.3)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51585" y="1556793"/>
                <a:ext cx="7632848" cy="4724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/>
                  <a:t>Algorithm: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 dirty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TW" sz="2000" b="1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sz="2000" b="1" i="1" dirty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TW" sz="2000" b="1" i="1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 dirty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000" b="1" i="1" dirty="0">
                              <a:latin typeface="Cambria Math"/>
                            </a:rPr>
                            <m:t>𝒅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sz="2000" dirty="0"/>
              </a:p>
              <a:p>
                <a:r>
                  <a:rPr lang="en-US" altLang="zh-TW" sz="2000" dirty="0"/>
                  <a:t>where</a:t>
                </a:r>
              </a:p>
              <a:p>
                <a:pPr indent="260191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000" dirty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a:rPr lang="en-US" altLang="zh-TW" sz="2000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sz="2000" dirty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0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≥0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TW" sz="2000" i="1" dirty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altLang="zh-TW" sz="20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1" i="1" dirty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zh-TW" altLang="en-US" sz="20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zh-TW" sz="2000" b="1" i="1" dirty="0">
                            <a:latin typeface="Cambria Math"/>
                            <a:ea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>
                    <a:ea typeface="Cambria Math"/>
                  </a:rPr>
                  <a:t>)</a:t>
                </a:r>
              </a:p>
              <a:p>
                <a:r>
                  <a:rPr lang="en-US" altLang="zh-TW" sz="2000" dirty="0"/>
                  <a:t>We need a way to generate the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 </m:t>
                        </m:r>
                        <m:r>
                          <a:rPr lang="en-US" altLang="zh-TW" sz="2000" b="1" i="1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/>
                  <a:t>  such that for a quadratic, they are Q-conjugate.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Conjugate gradient method: use gradient to generate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/>
                  <a:t>.</a:t>
                </a:r>
              </a:p>
              <a:p>
                <a:r>
                  <a:rPr lang="en-US" altLang="zh-TW" sz="2000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 </m:t>
                        </m:r>
                        <m:r>
                          <a:rPr lang="en-US" altLang="zh-TW" sz="2000" b="1" i="1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 −</m:t>
                        </m:r>
                        <m:r>
                          <a:rPr lang="en-US" altLang="zh-TW" sz="2000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/>
                  <a:t> .</a:t>
                </a:r>
              </a:p>
              <a:p>
                <a:r>
                  <a:rPr lang="en-US" altLang="zh-TW" sz="20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 </m:t>
                        </m:r>
                        <m:r>
                          <a:rPr lang="en-US" altLang="zh-TW" sz="2000" b="1" i="1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000" dirty="0"/>
                  <a:t> according to formula:</a:t>
                </a:r>
                <a:endParaRPr lang="zh-TW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dirty="0">
                              <a:latin typeface="Cambria Math"/>
                            </a:rPr>
                            <m:t>𝒅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 dirty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TW" sz="2000" b="1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sz="2000" b="1" i="1" dirty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TW" sz="2000" b="1" i="1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dirty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000" b="1" i="1" dirty="0">
                              <a:latin typeface="Cambria Math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dirty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sz="2000" i="1" dirty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000" b="1" i="1" dirty="0">
                              <a:latin typeface="Cambria Math"/>
                            </a:rPr>
                            <m:t>𝒅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TW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TW" sz="2000" dirty="0"/>
              </a:p>
              <a:p>
                <a:r>
                  <a:rPr lang="en-US" altLang="zh-TW" sz="2000" dirty="0"/>
                  <a:t>The scalar k is computed using a formula involving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 </m:t>
                        </m:r>
                        <m:r>
                          <a:rPr lang="en-US" altLang="zh-TW" sz="2000" i="1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 </m:t>
                        </m:r>
                        <m:r>
                          <a:rPr lang="en-US" altLang="zh-TW" sz="2000" i="1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 </m:t>
                        </m:r>
                        <m:r>
                          <a:rPr lang="en-US" altLang="zh-TW" sz="20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/>
                  <a:t>.</a:t>
                </a:r>
                <a:endParaRPr lang="zh-TW" altLang="en-US" sz="20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1556792"/>
                <a:ext cx="7632848" cy="4724755"/>
              </a:xfrm>
              <a:prstGeom prst="rect">
                <a:avLst/>
              </a:prstGeom>
              <a:blipFill rotWithShape="1">
                <a:blip r:embed="rId3"/>
                <a:stretch>
                  <a:fillRect l="-879" t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6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Golden section search in 1D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3935760" y="2060848"/>
            <a:ext cx="50405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5" name="文字方塊 4"/>
          <p:cNvSpPr txBox="1"/>
          <p:nvPr/>
        </p:nvSpPr>
        <p:spPr>
          <a:xfrm>
            <a:off x="3791744" y="23488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32304" y="23488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40016" y="23488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91744" y="148478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32304" y="148478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40016" y="148478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59990" y="148478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48129" y="2348881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w+z</a:t>
            </a:r>
            <a:endParaRPr lang="zh-TW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960" y="2970962"/>
            <a:ext cx="1562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3037265"/>
            <a:ext cx="1771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1744" y="4693448"/>
            <a:ext cx="6120680" cy="72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向下箭號 17"/>
          <p:cNvSpPr/>
          <p:nvPr/>
        </p:nvSpPr>
        <p:spPr>
          <a:xfrm>
            <a:off x="5447928" y="3901360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" name="文字方塊 2"/>
          <p:cNvSpPr txBox="1"/>
          <p:nvPr/>
        </p:nvSpPr>
        <p:spPr>
          <a:xfrm>
            <a:off x="3155092" y="5725297"/>
            <a:ext cx="760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 other word, the optimal bracketing interval (a , b , c) has its middle point b a fractional distance 0.38197 from one end , and 0.61803 from the other end.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603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b="1" dirty="0"/>
                  <a:t>Easy way to 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19536" y="1582342"/>
                <a:ext cx="8280920" cy="300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We need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400" dirty="0"/>
                  <a:t>= 0.</a:t>
                </a:r>
              </a:p>
              <a:p>
                <a:r>
                  <a:rPr lang="en-US" altLang="zh-TW" sz="2400" dirty="0"/>
                  <a:t>Hence,</a:t>
                </a:r>
              </a:p>
              <a:p>
                <a:r>
                  <a:rPr lang="en-US" altLang="zh-TW" sz="2400" dirty="0"/>
                  <a:t>	0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=−</m:t>
                        </m:r>
                        <m:r>
                          <a:rPr lang="en-US" altLang="zh-TW" sz="24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</m:sSubSup>
                        <m:r>
                          <a:rPr lang="en-US" altLang="zh-TW" sz="24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400">
                        <a:latin typeface="Cambria Math"/>
                      </a:rPr>
                      <m:t>.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We obtain</a:t>
                </a:r>
              </a:p>
              <a:p>
                <a:r>
                  <a:rPr lang="en-US" altLang="zh-TW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The above formula not immediately useful because it involves Q. (How to apply to </a:t>
                </a:r>
                <a:r>
                  <a:rPr lang="en-US" altLang="zh-TW" sz="2400" dirty="0" err="1"/>
                  <a:t>nonquadratics</a:t>
                </a:r>
                <a:r>
                  <a:rPr lang="en-US" altLang="zh-TW" sz="2400" dirty="0"/>
                  <a:t>?)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82341"/>
                <a:ext cx="8280920" cy="3005375"/>
              </a:xfrm>
              <a:prstGeom prst="rect">
                <a:avLst/>
              </a:prstGeom>
              <a:blipFill rotWithShape="1">
                <a:blip r:embed="rId4"/>
                <a:stretch>
                  <a:fillRect l="-1178" t="-811" r="-589" b="-3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003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Useful formulas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63552" y="1772817"/>
                <a:ext cx="8064896" cy="4564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200" dirty="0" err="1"/>
                  <a:t>Hestenes-Stiefel</a:t>
                </a:r>
                <a:r>
                  <a:rPr lang="en-US" altLang="zh-TW" sz="3200" dirty="0"/>
                  <a:t> formula:</a:t>
                </a:r>
              </a:p>
              <a:p>
                <a:endParaRPr lang="en-US" altLang="zh-TW" sz="800" dirty="0"/>
              </a:p>
              <a:p>
                <a:pPr indent="260191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    </m:t>
                        </m:r>
                        <m:r>
                          <a:rPr lang="zh-TW" alt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TW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TW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zh-TW" sz="2400" dirty="0"/>
              </a:p>
              <a:p>
                <a:r>
                  <a:rPr lang="en-US" altLang="zh-TW" sz="3200" dirty="0" err="1"/>
                  <a:t>Polak-Ribiere</a:t>
                </a:r>
                <a:r>
                  <a:rPr lang="en-US" altLang="zh-TW" sz="3200" dirty="0"/>
                  <a:t> formula:</a:t>
                </a:r>
              </a:p>
              <a:p>
                <a:endParaRPr lang="en-US" altLang="zh-TW" sz="800" dirty="0"/>
              </a:p>
              <a:p>
                <a:pPr indent="25146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    </m:t>
                        </m:r>
                        <m:r>
                          <a:rPr lang="zh-TW" alt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TW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TW" sz="2400" dirty="0"/>
              </a:p>
              <a:p>
                <a:r>
                  <a:rPr lang="en-US" altLang="zh-TW" sz="3200" dirty="0"/>
                  <a:t>Fletcher-Reeves formula:</a:t>
                </a:r>
              </a:p>
              <a:p>
                <a:endParaRPr lang="en-US" altLang="zh-TW" sz="800" dirty="0"/>
              </a:p>
              <a:p>
                <a:pPr indent="25146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    </m:t>
                        </m:r>
                        <m:r>
                          <a:rPr lang="zh-TW" alt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endParaRPr lang="en-US" altLang="zh-TW" sz="2400" dirty="0"/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2816"/>
                <a:ext cx="8064896" cy="4411849"/>
              </a:xfrm>
              <a:prstGeom prst="rect">
                <a:avLst/>
              </a:prstGeom>
              <a:blipFill rotWithShape="1">
                <a:blip r:embed="rId4"/>
                <a:stretch>
                  <a:fillRect l="-1967" t="-17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760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91544" y="1582342"/>
                <a:ext cx="8208912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The previous three formulas all lead to conjugate direction algorithms (i.e., the resulting  directions are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sz="2400" dirty="0"/>
                  <a:t>-conjugate when applied to a quadratic with Hessian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sz="2400" dirty="0"/>
                  <a:t>). See book for  proof.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The conjugate gradient algorithm using the above formulas for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TW" sz="2400" dirty="0"/>
                  <a:t> can be applied to any function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altLang="zh-TW" sz="2400" dirty="0"/>
                  <a:t> is a quadratic, all the three formulas are equivalent.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𝒇</m:t>
                    </m:r>
                    <m:r>
                      <a:rPr lang="en-US" altLang="zh-TW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is not a quadratic, the algorithm will not usually reach the solution in n steps.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82341"/>
                <a:ext cx="8208912" cy="4154984"/>
              </a:xfrm>
              <a:prstGeom prst="rect">
                <a:avLst/>
              </a:prstGeom>
              <a:blipFill rotWithShape="1">
                <a:blip r:embed="rId3"/>
                <a:stretch>
                  <a:fillRect l="-1189" t="-1175" b="-24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086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47528" y="2136340"/>
                <a:ext cx="8496944" cy="4248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For general f, the formulas have different performance. Performance highly dependent on  f.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 If using sloppy line search, </a:t>
                </a:r>
                <a:r>
                  <a:rPr lang="en-US" altLang="zh-TW" sz="2400" dirty="0" err="1"/>
                  <a:t>Hestenes-Stiefel</a:t>
                </a:r>
                <a:r>
                  <a:rPr lang="en-US" altLang="zh-TW" sz="2400" dirty="0"/>
                  <a:t> formula is recommended.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 Modifications are possible. For example, Powell’s formula (modification of </a:t>
                </a:r>
                <a:r>
                  <a:rPr lang="en-US" altLang="zh-TW" sz="2400" dirty="0" err="1"/>
                  <a:t>Polak-Ribiere</a:t>
                </a:r>
                <a:r>
                  <a:rPr lang="en-US" altLang="zh-TW" sz="2400" dirty="0"/>
                  <a:t>):</a:t>
                </a:r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 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= max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/>
                          </a:rPr>
                          <m:t>0,</m:t>
                        </m:r>
                        <m:f>
                          <m:f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2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6339"/>
                <a:ext cx="8496944" cy="408964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076" t="-1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52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Step 1 </a:t>
                </a:r>
              </a:p>
              <a:p>
                <a:pPr lvl="1"/>
                <a:r>
                  <a:rPr lang="en-US" altLang="zh-TW" sz="20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/>
                  <a:t>,N (number of iterations)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000" dirty="0"/>
                  <a:t>  </a:t>
                </a:r>
                <a:r>
                  <a:rPr lang="en-US" altLang="zh-TW" sz="2000" dirty="0"/>
                  <a:t>(store values)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(tolerance for stopping criteria)</a:t>
                </a:r>
              </a:p>
              <a:p>
                <a:pPr lvl="1"/>
                <a:r>
                  <a:rPr lang="en-US" altLang="zh-TW" sz="2000" dirty="0"/>
                  <a:t>Set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TW" sz="2000" dirty="0"/>
                  <a:t>(initialize iteration counter)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672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sz="2000" dirty="0"/>
                  <a:t>Step 2</a:t>
                </a:r>
              </a:p>
              <a:p>
                <a:pPr lvl="1"/>
                <a:r>
                  <a:rPr lang="en-US" altLang="zh-TW" sz="2000" dirty="0"/>
                  <a:t>If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en-US" altLang="zh-TW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/>
              </a:p>
              <a:p>
                <a:pPr lvl="1"/>
                <a:r>
                  <a:rPr lang="en-US" altLang="zh-TW" sz="2000" dirty="0"/>
                  <a:t>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en-US" altLang="zh-TW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pPr lvl="1"/>
                <a:r>
                  <a:rPr lang="en-US" altLang="zh-TW" sz="2000" dirty="0"/>
                  <a:t>End If </a:t>
                </a:r>
                <a:br>
                  <a:rPr lang="en-US" altLang="zh-TW" sz="2000" dirty="0"/>
                </a:br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en-US" altLang="zh-TW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 ;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/>
                  <a:t> is determined by Minimizing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:r>
                  <a:rPr lang="en-US" altLang="zh-TW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0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/>
                  <a:t>  store values</a:t>
                </a:r>
                <a:br>
                  <a:rPr lang="en-US" altLang="zh-TW" sz="2000" dirty="0"/>
                </a:br>
                <a:endParaRPr lang="en-US" altLang="zh-TW" sz="20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2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865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Step 3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TW" altLang="en-US" sz="2000" dirty="0"/>
                  <a:t>   </a:t>
                </a:r>
                <a:r>
                  <a:rPr lang="en-US" altLang="zh-TW" sz="2000" dirty="0"/>
                  <a:t>;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TW" altLang="en-US" sz="2000" dirty="0"/>
                  <a:t>   </a:t>
                </a:r>
                <a:r>
                  <a:rPr lang="en-US" altLang="zh-TW" sz="2000" dirty="0"/>
                  <a:t>;</a:t>
                </a:r>
              </a:p>
              <a:p>
                <a:pPr lvl="1"/>
                <a:r>
                  <a:rPr lang="en-US" altLang="zh-TW" sz="2000" dirty="0"/>
                  <a:t>If 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∆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/>
                  <a:t>;     stop     (function  not decreasing);     End If</a:t>
                </a:r>
              </a:p>
              <a:p>
                <a:pPr lvl="1"/>
                <a:r>
                  <a:rPr lang="en-US" altLang="zh-TW" sz="2000" dirty="0"/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/>
                  <a:t>;     stop     (design not changing);     End If</a:t>
                </a:r>
              </a:p>
              <a:p>
                <a:pPr lvl="1"/>
                <a:r>
                  <a:rPr lang="en-US" altLang="zh-TW" sz="2000" dirty="0"/>
                  <a:t>If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000" dirty="0"/>
                  <a:t>;     stop   ;     End If</a:t>
                </a:r>
              </a:p>
              <a:p>
                <a:pPr lvl="1"/>
                <a:r>
                  <a:rPr lang="en-US" altLang="zh-TW" sz="2000" dirty="0"/>
                  <a:t>If	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dirty="0"/>
                  <a:t>;     </a:t>
                </a:r>
                <a:r>
                  <a:rPr lang="en-US" altLang="zh-TW" sz="2000" dirty="0" err="1"/>
                  <a:t>convergerd</a:t>
                </a:r>
                <a:r>
                  <a:rPr lang="en-US" altLang="zh-TW" sz="2000" dirty="0"/>
                  <a:t> ;     End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←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+1;</m:t>
                    </m:r>
                  </m:oMath>
                </a14:m>
                <a:r>
                  <a:rPr lang="en-US" altLang="zh-TW" sz="2000" dirty="0"/>
                  <a:t>        Go TO Step 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8885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6844" y="214290"/>
            <a:ext cx="8858280" cy="990600"/>
          </a:xfrm>
        </p:spPr>
        <p:txBody>
          <a:bodyPr>
            <a:noAutofit/>
          </a:bodyPr>
          <a:lstStyle/>
          <a:p>
            <a:r>
              <a:rPr lang="en-US" altLang="zh-TW" dirty="0"/>
              <a:t>Conjugate Gradient Methods in </a:t>
            </a:r>
            <a:r>
              <a:rPr lang="en-US" altLang="zh-TW" dirty="0" err="1"/>
              <a:t>Multidimensions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10" y="1949857"/>
            <a:ext cx="2494158" cy="44958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94" y="3126909"/>
            <a:ext cx="4242413" cy="3318748"/>
          </a:xfrm>
          <a:prstGeom prst="rect">
            <a:avLst/>
          </a:prstGeom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26051"/>
              </p:ext>
            </p:extLst>
          </p:nvPr>
        </p:nvGraphicFramePr>
        <p:xfrm>
          <a:off x="4614658" y="1603159"/>
          <a:ext cx="3855701" cy="73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方程式" r:id="rId5" imgW="2184120" imgH="419040" progId="Equation.3">
                  <p:embed/>
                </p:oleObj>
              </mc:Choice>
              <mc:Fallback>
                <p:oleObj name="方程式" r:id="rId5" imgW="2184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658" y="1603159"/>
                        <a:ext cx="3855701" cy="739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14658" y="232853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tantia" pitchFamily="18" charset="0"/>
              </a:rPr>
              <a:t>Initial point : (50,30)</a:t>
            </a:r>
            <a:endParaRPr lang="zh-TW" altLang="en-US" dirty="0">
              <a:latin typeface="Constantia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4658" y="2757577"/>
            <a:ext cx="46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tantia" pitchFamily="18" charset="0"/>
              </a:rPr>
              <a:t>The minimum value of </a:t>
            </a:r>
            <a:r>
              <a:rPr lang="en-US" altLang="zh-TW" i="1" dirty="0">
                <a:latin typeface="Constantia" pitchFamily="18" charset="0"/>
              </a:rPr>
              <a:t>f</a:t>
            </a:r>
            <a:r>
              <a:rPr lang="en-US" altLang="zh-TW" dirty="0">
                <a:latin typeface="Constantia" pitchFamily="18" charset="0"/>
              </a:rPr>
              <a:t> is -1.6 at point (6,10)</a:t>
            </a:r>
            <a:endParaRPr lang="zh-TW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Quasi-Newton methods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82391" y="1340769"/>
                <a:ext cx="7602041" cy="3810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1" dirty="0"/>
                  <a:t>Basic idea (</a:t>
                </a:r>
                <a:r>
                  <a:rPr lang="en-US" altLang="zh-TW" sz="2400" dirty="0"/>
                  <a:t>x</a:t>
                </a:r>
                <a:r>
                  <a:rPr lang="en-US" altLang="zh-TW" sz="2400" b="1" dirty="0"/>
                  <a:t>11.1)</a:t>
                </a:r>
              </a:p>
              <a:p>
                <a:r>
                  <a:rPr lang="en-US" altLang="zh-TW" sz="2400" dirty="0"/>
                  <a:t>Newton’s method:</a:t>
                </a:r>
              </a:p>
              <a:p>
                <a:pPr lvl="1"/>
                <a:r>
                  <a:rPr lang="en-US" altLang="zh-TW" sz="2000" b="1" dirty="0"/>
                  <a:t>– </a:t>
                </a:r>
                <a:r>
                  <a:rPr lang="en-US" altLang="zh-TW" sz="2000" dirty="0"/>
                  <a:t>Fast convergence if we start close enough to solution.</a:t>
                </a:r>
              </a:p>
              <a:p>
                <a:pPr lvl="1"/>
                <a:r>
                  <a:rPr lang="en-US" altLang="zh-TW" sz="2000" b="1" dirty="0"/>
                  <a:t>– </a:t>
                </a:r>
                <a:r>
                  <a:rPr lang="en-US" altLang="zh-TW" sz="2000" dirty="0"/>
                  <a:t>Requires Hessian inverse (which may be large).</a:t>
                </a:r>
              </a:p>
              <a:p>
                <a:r>
                  <a:rPr lang="en-US" altLang="zh-TW" sz="2400" dirty="0"/>
                  <a:t>Quasi-Newton methods: approximate the Hessian inverse using only gradient information.</a:t>
                </a:r>
              </a:p>
              <a:p>
                <a:r>
                  <a:rPr lang="en-US" altLang="zh-TW" sz="2400" dirty="0"/>
                  <a:t>Basic quasi-Newton algorithm: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dirty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TW" sz="2400" b="1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sz="2400" b="1" i="1" dirty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TW" sz="2400" b="1" i="1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dirty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/>
                                  <a:ea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sz="2400" dirty="0"/>
              </a:p>
              <a:p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 takes the place of the true Hessian inverse in Newton’s algorithm.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91" y="1340769"/>
                <a:ext cx="7602041" cy="3810659"/>
              </a:xfrm>
              <a:prstGeom prst="rect">
                <a:avLst/>
              </a:prstGeom>
              <a:blipFill>
                <a:blip r:embed="rId3"/>
                <a:stretch>
                  <a:fillRect l="-1283" t="-1280" r="-12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344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91544" y="1556793"/>
                <a:ext cx="8208912" cy="3636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sz="2400" dirty="0"/>
                  <a:t>The matrix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TW" sz="2400" dirty="0"/>
                  <a:t> is computed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 dirty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400" i="1" dirty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400" dirty="0"/>
                  <a:t>, and</a:t>
                </a:r>
                <a:r>
                  <a:rPr lang="en-US" altLang="zh-TW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 is supposed to “mimic”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>
                            <a:latin typeface="Cambria Math"/>
                          </a:rPr>
                          <m:t>𝑭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sSup>
                          <m:sSupPr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 dirty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)</m:t>
                        </m:r>
                      </m:e>
                      <m:sup>
                        <m:r>
                          <a:rPr lang="en-US" altLang="zh-TW" sz="2400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sz="2400" dirty="0"/>
                  <a:t>What properties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>
                            <a:latin typeface="Cambria Math"/>
                          </a:rPr>
                          <m:t>𝑭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sSup>
                          <m:sSupPr>
                            <m:ctrlPr>
                              <a:rPr lang="en-US" altLang="zh-TW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dirty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 dirty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)</m:t>
                        </m:r>
                      </m:e>
                      <m:sup>
                        <m:r>
                          <a:rPr lang="en-US" altLang="zh-TW" sz="2400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/>
                  <a:t>should it mimic?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sz="2400" dirty="0"/>
                  <a:t>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 should be symmetric.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sz="2400" dirty="0"/>
                  <a:t>Another property that</a:t>
                </a:r>
                <a:r>
                  <a:rPr lang="en-US" altLang="zh-TW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 should mimic is the “secant” property.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sz="2400" dirty="0"/>
                  <a:t>To explain this property, assume that f is quadratic, with Hessian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56793"/>
                <a:ext cx="8208912" cy="3636637"/>
              </a:xfrm>
              <a:prstGeom prst="rect">
                <a:avLst/>
              </a:prstGeom>
              <a:blipFill>
                <a:blip r:embed="rId3"/>
                <a:stretch>
                  <a:fillRect l="-1040" t="-1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25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Golden section search in 1D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At each stage, the next point to be tried is that which is a fraction 0.38197 into the larger of the two intervals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The golden section guarantees that each new function evaluation will bracket the minimum to an interval just 0.61803 times the size of the preceding interval</a:t>
            </a:r>
          </a:p>
          <a:p>
            <a:pPr lvl="1"/>
            <a:r>
              <a:rPr lang="en-US" altLang="zh-TW" sz="2000" dirty="0"/>
              <a:t>Bisection achieves 0.5 times the size if lucky</a:t>
            </a:r>
          </a:p>
        </p:txBody>
      </p:sp>
    </p:spTree>
    <p:extLst>
      <p:ext uri="{BB962C8B-B14F-4D97-AF65-F5344CB8AC3E}">
        <p14:creationId xmlns:p14="http://schemas.microsoft.com/office/powerpoint/2010/main" val="1424492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25439" y="1506756"/>
                <a:ext cx="8275017" cy="4110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Note that Q satisfies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dirty="0">
                              <a:latin typeface="Cambria Math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i="1" dirty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b="1" i="1" dirty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dirty="0">
                              <a:latin typeface="Cambria Math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TW" b="1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1" i="1" dirty="0">
                          <a:latin typeface="Cambria Math"/>
                          <a:ea typeface="Cambria Math"/>
                        </a:rPr>
                        <m:t>𝑸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dirty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1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dirty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or</a:t>
                </a:r>
                <a:endParaRPr lang="zh-TW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dirty="0">
                              <a:latin typeface="Cambria Math"/>
                            </a:rPr>
                            <m:t>𝑸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b="1" i="1" dirty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dirty="0">
                                  <a:latin typeface="Cambria Math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1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dirty="0">
                                  <a:latin typeface="Cambria Math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1" i="1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i="1" dirty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b="1" i="1" dirty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b="1" dirty="0"/>
              </a:p>
              <a:p>
                <a:r>
                  <a:rPr lang="en-US" altLang="zh-TW" dirty="0"/>
                  <a:t>Let</a:t>
                </a:r>
                <a:endParaRPr lang="zh-TW" altLang="en-US" dirty="0"/>
              </a:p>
              <a:p>
                <a:pPr indent="2868613"/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b="1" i="1" dirty="0">
                        <a:latin typeface="Cambria Math"/>
                      </a:rPr>
                      <m:t>≜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 dirty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,</a:t>
                </a:r>
              </a:p>
              <a:p>
                <a:pPr marL="28686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TW" b="1" i="1" dirty="0">
                          <a:latin typeface="Cambria Math"/>
                        </a:rPr>
                        <m:t>≜</m:t>
                      </m:r>
                      <m:sSup>
                        <m:sSup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i="1" dirty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b="1" i="1" dirty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dirty="0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TW" dirty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At any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𝑸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/>
                  <a:t>satisfies:</a:t>
                </a:r>
              </a:p>
              <a:p>
                <a:endParaRPr lang="en-US" altLang="zh-TW" sz="800" dirty="0"/>
              </a:p>
              <a:p>
                <a:pPr indent="2238375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𝑸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dirty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TW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dirty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,	0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indent="2238375"/>
                <a:endParaRPr lang="en-US" altLang="zh-TW" sz="800" dirty="0"/>
              </a:p>
              <a:p>
                <a:r>
                  <a:rPr lang="en-US" altLang="zh-TW" dirty="0"/>
                  <a:t>To mimic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𝑸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/>
                  <a:t>, we want</a:t>
                </a:r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TW" dirty="0"/>
                  <a:t> to also satisfy</a:t>
                </a:r>
              </a:p>
              <a:p>
                <a:endParaRPr lang="en-US" altLang="zh-TW" sz="800" dirty="0"/>
              </a:p>
              <a:p>
                <a:pPr indent="2238375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dirty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TW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dirty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,	0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sz="800" dirty="0"/>
              </a:p>
              <a:p>
                <a:r>
                  <a:rPr lang="en-US" altLang="zh-TW" dirty="0"/>
                  <a:t>The above is called the quasi-Newton (or secant) condition.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39" y="1506756"/>
                <a:ext cx="8275017" cy="4110292"/>
              </a:xfrm>
              <a:prstGeom prst="rect">
                <a:avLst/>
              </a:prstGeom>
              <a:blipFill>
                <a:blip r:embed="rId3"/>
                <a:stretch>
                  <a:fillRect l="-663" t="-742" b="-13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540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Summary of quasi-Newton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79576" y="1412776"/>
                <a:ext cx="9276386" cy="394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Form of algorithm:</a:t>
                </a:r>
              </a:p>
              <a:p>
                <a:pPr indent="25146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=−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TW" b="1" dirty="0"/>
              </a:p>
              <a:p>
                <a:pPr indent="25146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a:rPr lang="en-US" altLang="zh-TW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≥0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altLang="zh-TW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zh-TW" b="1" i="1" dirty="0">
                            <a:latin typeface="Cambria Math"/>
                            <a:ea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/>
                  </a:rPr>
                  <a:t>)</a:t>
                </a:r>
              </a:p>
              <a:p>
                <a:pPr indent="25146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 dirty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where the matrices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,… are symmetric.</a:t>
                </a:r>
                <a:endParaRPr lang="zh-TW" altLang="en-US" dirty="0"/>
              </a:p>
              <a:p>
                <a:r>
                  <a:rPr lang="en-US" altLang="zh-TW" dirty="0"/>
                  <a:t>In the quadratic case, the above matrices are required to satisfy</a:t>
                </a:r>
              </a:p>
              <a:p>
                <a:endParaRPr lang="zh-TW" altLang="en-US" sz="800" dirty="0"/>
              </a:p>
              <a:p>
                <a:pPr indent="25146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dirty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TW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dirty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,	0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</a:rPr>
                      <m:t>𝑘</m:t>
                    </m:r>
                  </m:oMath>
                </a14:m>
                <a:endParaRPr lang="en-US" altLang="zh-TW" dirty="0"/>
              </a:p>
              <a:p>
                <a:pPr indent="2514600"/>
                <a:endParaRPr lang="en-US" altLang="zh-TW" sz="800" dirty="0"/>
              </a:p>
              <a:p>
                <a:r>
                  <a:rPr lang="en-US" altLang="zh-TW" dirty="0"/>
                  <a:t>Theorem (11.1): Any quasi-Newton algorithm is a conjugate direction algorithm.</a:t>
                </a:r>
                <a:endParaRPr lang="zh-TW" altLang="en-US" dirty="0"/>
              </a:p>
              <a:p>
                <a:r>
                  <a:rPr lang="en-US" altLang="zh-TW" dirty="0"/>
                  <a:t>Specifically, suppose the quasi-Newton (secant) condition holds: for  0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−1,</m:t>
                    </m:r>
                  </m:oMath>
                </a14:m>
                <a:endParaRPr lang="en-US" altLang="zh-TW" dirty="0">
                  <a:ea typeface="Cambria Math"/>
                </a:endParaRPr>
              </a:p>
              <a:p>
                <a:endParaRPr lang="zh-TW" altLang="en-US" sz="800" dirty="0"/>
              </a:p>
              <a:p>
                <a:pPr indent="25146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Cambria Math"/>
                          </a:rPr>
                          <m:t>𝑯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dirty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TW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zh-TW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TW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dirty="0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,	0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</a:rPr>
                      <m:t>𝑘</m:t>
                    </m:r>
                  </m:oMath>
                </a14:m>
                <a:endParaRPr lang="en-US" altLang="zh-TW" dirty="0"/>
              </a:p>
              <a:p>
                <a:pPr indent="2514600"/>
                <a:endParaRPr lang="en-US" altLang="zh-TW" sz="800" dirty="0"/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altLang="zh-TW" dirty="0"/>
                  <a:t>, 0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</a:rPr>
                      <m:t>𝑘</m:t>
                    </m:r>
                    <m:r>
                      <a:rPr lang="en-US" altLang="zh-TW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b="1" i="1" dirty="0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TW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k</m:t>
                        </m:r>
                        <m:r>
                          <a:rPr lang="en-US" altLang="zh-TW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TW" dirty="0"/>
                  <a:t>are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TW" dirty="0"/>
                  <a:t>-conjugate.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1412776"/>
                <a:ext cx="9276386" cy="3944926"/>
              </a:xfrm>
              <a:prstGeom prst="rect">
                <a:avLst/>
              </a:prstGeom>
              <a:blipFill>
                <a:blip r:embed="rId3"/>
                <a:stretch>
                  <a:fillRect l="-591" t="-927" b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152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Quasi-Newton </a:t>
            </a:r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new estimate of the Hessian matrix using information from previous iterates</a:t>
            </a:r>
          </a:p>
          <a:p>
            <a:r>
              <a:rPr lang="en-US" altLang="zh-TW" dirty="0" smtClean="0"/>
              <a:t>The idea behind quasi-Newton methods</a:t>
            </a:r>
          </a:p>
          <a:p>
            <a:pPr lvl="1"/>
            <a:r>
              <a:rPr lang="en-US" altLang="zh-TW" dirty="0" smtClean="0"/>
              <a:t>start with a positive definite, symmetric approximation to A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build up the approximating </a:t>
            </a:r>
            <a:r>
              <a:rPr lang="en-US" altLang="zh-TW" dirty="0" err="1" smtClean="0"/>
              <a:t>Hi’s</a:t>
            </a:r>
            <a:r>
              <a:rPr lang="en-US" altLang="zh-TW" dirty="0" smtClean="0"/>
              <a:t> in such a way that the matrix Hi remains positive definite and symmetric</a:t>
            </a:r>
          </a:p>
          <a:p>
            <a:r>
              <a:rPr lang="en-US" altLang="zh-TW" dirty="0" smtClean="0"/>
              <a:t>Two Schemes</a:t>
            </a:r>
          </a:p>
          <a:p>
            <a:pPr lvl="1"/>
            <a:r>
              <a:rPr lang="en-US" altLang="zh-TW" dirty="0" err="1" smtClean="0"/>
              <a:t>Davidon</a:t>
            </a:r>
            <a:r>
              <a:rPr lang="en-US" altLang="zh-TW" dirty="0" smtClean="0"/>
              <a:t>-Fletcher-Powell(DFP) algorithm</a:t>
            </a:r>
          </a:p>
          <a:p>
            <a:pPr lvl="1"/>
            <a:r>
              <a:rPr lang="en-US" altLang="zh-TW" dirty="0" err="1" smtClean="0"/>
              <a:t>Broyden</a:t>
            </a:r>
            <a:r>
              <a:rPr lang="en-US" altLang="zh-TW" dirty="0" smtClean="0"/>
              <a:t>-Fletcher-</a:t>
            </a:r>
            <a:r>
              <a:rPr lang="en-US" altLang="zh-TW" dirty="0" err="1" smtClean="0"/>
              <a:t>Glodfarb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Shanno</a:t>
            </a:r>
            <a:r>
              <a:rPr lang="en-US" altLang="zh-TW" dirty="0" smtClean="0"/>
              <a:t>(BFGS) algorithm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0FAD3-94CB-432C-8DE0-51BDC006B224}" type="slidenum">
              <a:rPr lang="en-US" altLang="zh-TW"/>
              <a:pPr>
                <a:defRPr/>
              </a:pPr>
              <a:t>63</a:t>
            </a:fld>
            <a:endParaRPr lang="en-US" altLang="zh-TW"/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zh-TW" altLang="en-US" sz="1400">
                <a:solidFill>
                  <a:srgbClr val="FFFF99"/>
                </a:solidFill>
              </a:rPr>
              <a:t>水資源資訊系統研究室</a:t>
            </a:r>
          </a:p>
        </p:txBody>
      </p:sp>
      <p:pic>
        <p:nvPicPr>
          <p:cNvPr id="49156" name="Picture 2" descr="BD1030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6858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3" descr="j0144311"/>
          <p:cNvPicPr>
            <a:picLocks noChangeAspect="1" noChangeArrowheads="1"/>
          </p:cNvPicPr>
          <p:nvPr/>
        </p:nvPicPr>
        <p:blipFill>
          <a:blip r:embed="rId4">
            <a:lum bright="22000" contrast="-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3"/>
          <a:stretch>
            <a:fillRect/>
          </a:stretch>
        </p:blipFill>
        <p:spPr bwMode="auto">
          <a:xfrm>
            <a:off x="1524000" y="1066800"/>
            <a:ext cx="381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6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54213" y="2530476"/>
            <a:ext cx="2030412" cy="460375"/>
          </a:xfrm>
          <a:solidFill>
            <a:srgbClr val="000099"/>
          </a:solidFill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effectLst/>
              </a:rPr>
              <a:t>DFP</a:t>
            </a:r>
            <a:r>
              <a:rPr lang="zh-TW" altLang="en-US" dirty="0" smtClean="0">
                <a:solidFill>
                  <a:schemeClr val="bg1"/>
                </a:solidFill>
                <a:effectLst/>
              </a:rPr>
              <a:t>演算法： 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endParaRPr lang="zh-TW" altLang="zh-TW" smtClean="0"/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1979613" y="1022351"/>
            <a:ext cx="83439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120000"/>
              </a:spcBef>
              <a:defRPr/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牛頓法有個計算上的缺點，就是需要計算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Hessian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矩陣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TW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TW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而且還需解方程式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TW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TW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 )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TW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spcBef>
                <a:spcPct val="50000"/>
              </a:spcBef>
              <a:defRPr/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→擬牛頓法使用</a:t>
            </a:r>
            <a:r>
              <a:rPr lang="zh-TW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數值近似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來取代反矩陣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TW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TW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 ) 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TW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的計算 </a:t>
            </a:r>
          </a:p>
        </p:txBody>
      </p:sp>
      <p:grpSp>
        <p:nvGrpSpPr>
          <p:cNvPr id="370704" name="Group 16"/>
          <p:cNvGrpSpPr>
            <a:grpSpLocks/>
          </p:cNvGrpSpPr>
          <p:nvPr/>
        </p:nvGrpSpPr>
        <p:grpSpPr bwMode="auto">
          <a:xfrm>
            <a:off x="1979613" y="3103564"/>
            <a:ext cx="8343900" cy="3621087"/>
            <a:chOff x="287" y="2039"/>
            <a:chExt cx="5256" cy="2281"/>
          </a:xfrm>
        </p:grpSpPr>
        <p:sp>
          <p:nvSpPr>
            <p:cNvPr id="370694" name="Rectangle 6"/>
            <p:cNvSpPr>
              <a:spLocks noChangeArrowheads="1"/>
            </p:cNvSpPr>
            <p:nvPr/>
          </p:nvSpPr>
          <p:spPr bwMode="auto">
            <a:xfrm>
              <a:off x="287" y="2039"/>
              <a:ext cx="5256" cy="228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130000"/>
                </a:lnSpc>
                <a:defRPr/>
              </a:pP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步驟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：設定</a:t>
              </a:r>
              <a:r>
                <a:rPr lang="en-US" altLang="zh-TW" sz="23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=0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、初始點為</a:t>
              </a:r>
              <a:r>
                <a:rPr lang="en-US" altLang="zh-TW" sz="23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TW" sz="2300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(0)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及實數對稱正定矩陣 </a:t>
              </a:r>
              <a:r>
                <a:rPr lang="en-US" altLang="zh-TW" sz="23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TW" sz="23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r>
                <a:rPr lang="en-US" altLang="zh-TW" sz="23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  <a:p>
              <a:pPr marL="342900" indent="-342900">
                <a:lnSpc>
                  <a:spcPct val="130000"/>
                </a:lnSpc>
                <a:defRPr/>
              </a:pP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步驟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：若</a:t>
              </a:r>
              <a:r>
                <a:rPr lang="en-US" altLang="zh-TW" sz="23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r>
                <a:rPr lang="en-US" altLang="zh-TW" sz="2300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TW" sz="2300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en-US" altLang="zh-TW" sz="2300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=0 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即停止，否則</a:t>
              </a:r>
              <a:r>
                <a:rPr lang="en-US" altLang="zh-TW" sz="23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lang="en-US" altLang="zh-TW" sz="2300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TW" sz="2300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en-US" altLang="zh-TW" sz="2300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－</a:t>
              </a:r>
              <a:r>
                <a:rPr lang="en-US" altLang="zh-TW" sz="23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TW" sz="2300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en-US" altLang="zh-TW" sz="23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TW" sz="23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r>
                <a:rPr lang="en-US" altLang="zh-TW" sz="2300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TW" sz="2300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en-US" altLang="zh-TW" sz="2300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  <a:p>
              <a:pPr marL="342900" indent="-342900">
                <a:lnSpc>
                  <a:spcPct val="130000"/>
                </a:lnSpc>
                <a:defRPr/>
              </a:pP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步驟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：計算</a:t>
              </a:r>
            </a:p>
            <a:p>
              <a:pPr marL="342900" indent="-342900">
                <a:lnSpc>
                  <a:spcPct val="130000"/>
                </a:lnSpc>
                <a:defRPr/>
              </a:pP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步驟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：計算</a:t>
              </a:r>
            </a:p>
            <a:p>
              <a:pPr marL="342900" indent="-342900">
                <a:lnSpc>
                  <a:spcPct val="130000"/>
                </a:lnSpc>
                <a:defRPr/>
              </a:pPr>
              <a:endParaRPr lang="zh-TW" altLang="en-US" sz="23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342900" indent="-342900">
                <a:lnSpc>
                  <a:spcPct val="130000"/>
                </a:lnSpc>
                <a:defRPr/>
              </a:pPr>
              <a:endParaRPr lang="zh-TW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marL="342900" indent="-342900">
                <a:lnSpc>
                  <a:spcPct val="130000"/>
                </a:lnSpc>
                <a:defRPr/>
              </a:pP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步驟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：設定</a:t>
              </a:r>
              <a:r>
                <a:rPr lang="en-US" altLang="zh-TW" sz="23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</a:t>
              </a:r>
              <a:r>
                <a:rPr lang="en-US" altLang="zh-TW" sz="23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+1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；回到步驟</a:t>
              </a:r>
              <a:r>
                <a:rPr lang="en-US" altLang="zh-TW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zh-TW" altLang="en-US" sz="23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。</a:t>
              </a:r>
            </a:p>
          </p:txBody>
        </p:sp>
        <p:graphicFrame>
          <p:nvGraphicFramePr>
            <p:cNvPr id="49163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1428" y="2652"/>
            <a:ext cx="354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0" name="Equation" r:id="rId5" imgW="3390900" imgH="317500" progId="Equation.DSMT4">
                    <p:embed/>
                  </p:oleObj>
                </mc:Choice>
                <mc:Fallback>
                  <p:oleObj name="Equation" r:id="rId5" imgW="3390900" imgH="317500" progId="Equation.DSMT4">
                    <p:embed/>
                    <p:pic>
                      <p:nvPicPr>
                        <p:cNvPr id="4916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2652"/>
                          <a:ext cx="354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1428" y="2924"/>
            <a:ext cx="3136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" name="Equation" r:id="rId7" imgW="2997200" imgH="812800" progId="Equation.DSMT4">
                    <p:embed/>
                  </p:oleObj>
                </mc:Choice>
                <mc:Fallback>
                  <p:oleObj name="Equation" r:id="rId7" imgW="2997200" imgH="812800" progId="Equation.DSMT4">
                    <p:embed/>
                    <p:pic>
                      <p:nvPicPr>
                        <p:cNvPr id="4916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2924"/>
                          <a:ext cx="3136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52963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06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41B88-8F1C-4E1B-A097-2CA5BFA180B8}" type="slidenum">
              <a:rPr lang="en-US" altLang="zh-TW"/>
              <a:pPr>
                <a:defRPr/>
              </a:pPr>
              <a:t>64</a:t>
            </a:fld>
            <a:endParaRPr lang="en-US" altLang="zh-TW"/>
          </a:p>
        </p:txBody>
      </p:sp>
      <p:sp>
        <p:nvSpPr>
          <p:cNvPr id="5017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zh-TW" altLang="en-US" sz="1400">
                <a:solidFill>
                  <a:srgbClr val="FFFF99"/>
                </a:solidFill>
              </a:rPr>
              <a:t>水資源資訊系統研究室</a:t>
            </a:r>
          </a:p>
        </p:txBody>
      </p:sp>
      <p:pic>
        <p:nvPicPr>
          <p:cNvPr id="50180" name="Picture 2" descr="BD1030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6858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3" descr="j0144311"/>
          <p:cNvPicPr>
            <a:picLocks noChangeAspect="1" noChangeArrowheads="1"/>
          </p:cNvPicPr>
          <p:nvPr/>
        </p:nvPicPr>
        <p:blipFill>
          <a:blip r:embed="rId4">
            <a:lum bright="22000" contrast="-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3"/>
          <a:stretch>
            <a:fillRect/>
          </a:stretch>
        </p:blipFill>
        <p:spPr bwMode="auto">
          <a:xfrm>
            <a:off x="1524000" y="1066800"/>
            <a:ext cx="381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65325" y="1065214"/>
            <a:ext cx="2228850" cy="460375"/>
          </a:xfrm>
          <a:solidFill>
            <a:srgbClr val="000099"/>
          </a:solidFill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effectLst/>
              </a:rPr>
              <a:t>BFGS</a:t>
            </a:r>
            <a:r>
              <a:rPr lang="zh-TW" altLang="en-US" smtClean="0">
                <a:solidFill>
                  <a:schemeClr val="bg1"/>
                </a:solidFill>
                <a:effectLst/>
              </a:rPr>
              <a:t>演算法： </a:t>
            </a:r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endParaRPr lang="zh-TW" altLang="zh-TW" smtClean="0"/>
          </a:p>
        </p:txBody>
      </p:sp>
      <p:grpSp>
        <p:nvGrpSpPr>
          <p:cNvPr id="371723" name="Group 11"/>
          <p:cNvGrpSpPr>
            <a:grpSpLocks/>
          </p:cNvGrpSpPr>
          <p:nvPr/>
        </p:nvGrpSpPr>
        <p:grpSpPr bwMode="auto">
          <a:xfrm>
            <a:off x="1979613" y="1635125"/>
            <a:ext cx="8343900" cy="3621088"/>
            <a:chOff x="287" y="1030"/>
            <a:chExt cx="5256" cy="2281"/>
          </a:xfrm>
        </p:grpSpPr>
        <p:sp>
          <p:nvSpPr>
            <p:cNvPr id="371720" name="Rectangle 8"/>
            <p:cNvSpPr>
              <a:spLocks noChangeArrowheads="1"/>
            </p:cNvSpPr>
            <p:nvPr/>
          </p:nvSpPr>
          <p:spPr bwMode="auto">
            <a:xfrm>
              <a:off x="287" y="1030"/>
              <a:ext cx="5256" cy="228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zh-TW" altLang="zh-TW" sz="23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此演算法計算步驟與DFP演算法幾乎相同，唯一的差異在</a:t>
              </a:r>
              <a:r>
                <a:rPr lang="zh-TW" altLang="zh-TW" sz="2300" u="sng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步驟4</a:t>
              </a:r>
              <a:r>
                <a:rPr lang="zh-TW" altLang="zh-TW" sz="23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計算 </a:t>
              </a:r>
              <a:r>
                <a:rPr lang="en-US" altLang="zh-TW" sz="23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TW" sz="23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  <a:r>
                <a:rPr lang="zh-TW" altLang="zh-TW" sz="23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的式子需要改變</a:t>
              </a:r>
              <a:endParaRPr lang="zh-TW" altLang="en-US" sz="23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130000"/>
                </a:lnSpc>
                <a:defRPr/>
              </a:pPr>
              <a:endParaRPr lang="zh-TW" altLang="en-US" sz="7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TW" altLang="en-US" sz="23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步驟</a:t>
              </a:r>
              <a:r>
                <a:rPr lang="en-US" altLang="zh-TW" sz="23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TW" altLang="en-US" sz="23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：計算</a:t>
              </a:r>
            </a:p>
            <a:p>
              <a:pPr>
                <a:lnSpc>
                  <a:spcPct val="130000"/>
                </a:lnSpc>
                <a:defRPr/>
              </a:pPr>
              <a:endParaRPr lang="zh-TW" altLang="en-US" sz="23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130000"/>
                </a:lnSpc>
                <a:defRPr/>
              </a:pPr>
              <a:endParaRPr lang="zh-TW" altLang="en-US" sz="15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TW" sz="23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50186" name="Object 10"/>
            <p:cNvGraphicFramePr>
              <a:graphicFrameLocks noChangeAspect="1"/>
            </p:cNvGraphicFramePr>
            <p:nvPr/>
          </p:nvGraphicFramePr>
          <p:xfrm>
            <a:off x="1465" y="1658"/>
            <a:ext cx="3668" cy="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2" name="Equation" r:id="rId5" imgW="3505200" imgH="1143000" progId="Equation.DSMT4">
                    <p:embed/>
                  </p:oleObj>
                </mc:Choice>
                <mc:Fallback>
                  <p:oleObj name="Equation" r:id="rId5" imgW="3505200" imgH="1143000" progId="Equation.DSMT4">
                    <p:embed/>
                    <p:pic>
                      <p:nvPicPr>
                        <p:cNvPr id="5018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1658"/>
                          <a:ext cx="3668" cy="1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5671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Golden </a:t>
            </a:r>
            <a:r>
              <a:rPr lang="en-US" altLang="zh-TW" dirty="0" smtClean="0"/>
              <a:t>Section Algorithm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476" y="1669697"/>
            <a:ext cx="8136904" cy="470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96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Golden </a:t>
            </a:r>
            <a:r>
              <a:rPr lang="en-US" altLang="zh-TW" dirty="0" smtClean="0"/>
              <a:t>Section = 0.618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45" y="1756194"/>
            <a:ext cx="874944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21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Powell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’</a:t>
            </a:r>
            <a:r>
              <a:rPr lang="en-US" altLang="zh-TW" dirty="0"/>
              <a:t>s method in multi-dimensions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function of N variables f(P) can be minimized by a sequence of 1D minimization methods.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Take the unit vectors e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e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… </a:t>
            </a:r>
            <a:r>
              <a:rPr lang="en-US" altLang="zh-TW" sz="2400" dirty="0" err="1" smtClean="0"/>
              <a:t>e</a:t>
            </a:r>
            <a:r>
              <a:rPr lang="en-US" altLang="zh-TW" sz="2400" baseline="-25000" dirty="0" err="1" smtClean="0"/>
              <a:t>N</a:t>
            </a:r>
            <a:r>
              <a:rPr lang="en-US" altLang="zh-TW" sz="2400" dirty="0" smtClean="0"/>
              <a:t> as a set of directions. Then iteratively move along each direction to its minimum.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Generally, e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(1, 0, 0, 0, 0,…0), e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(0, 1, 0, 0, 0, … 0), … </a:t>
            </a:r>
            <a:r>
              <a:rPr lang="en-US" altLang="zh-TW" sz="2400" dirty="0" err="1"/>
              <a:t>e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 = (0, 0, 0, 0, 0,…1), etc.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21570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7342</TotalTime>
  <Words>1665</Words>
  <Application>Microsoft Office PowerPoint</Application>
  <PresentationFormat>Widescreen</PresentationFormat>
  <Paragraphs>447</Paragraphs>
  <Slides>64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Arial Unicode MS</vt:lpstr>
      <vt:lpstr>Century Gothic</vt:lpstr>
      <vt:lpstr>微軟正黑體</vt:lpstr>
      <vt:lpstr>新細明體</vt:lpstr>
      <vt:lpstr>標楷體</vt:lpstr>
      <vt:lpstr>Arial</vt:lpstr>
      <vt:lpstr>Calibri</vt:lpstr>
      <vt:lpstr>Cambria Math</vt:lpstr>
      <vt:lpstr>Constantia</vt:lpstr>
      <vt:lpstr>Times New Roman</vt:lpstr>
      <vt:lpstr>Wingdings</vt:lpstr>
      <vt:lpstr>Wingdings 3</vt:lpstr>
      <vt:lpstr>絲縷</vt:lpstr>
      <vt:lpstr>方程式</vt:lpstr>
      <vt:lpstr>Equation</vt:lpstr>
      <vt:lpstr>Equation.3</vt:lpstr>
      <vt:lpstr>Optimization</vt:lpstr>
      <vt:lpstr>Golden Section Search</vt:lpstr>
      <vt:lpstr>Golden section search in 1D</vt:lpstr>
      <vt:lpstr>Golden section search in 1D</vt:lpstr>
      <vt:lpstr>Golden section search in 1D</vt:lpstr>
      <vt:lpstr>Golden section search in 1D</vt:lpstr>
      <vt:lpstr>Golden Section Algorithm</vt:lpstr>
      <vt:lpstr>Golden Section = 0.618</vt:lpstr>
      <vt:lpstr>Powell’s method in multi-dimensions</vt:lpstr>
      <vt:lpstr>Powell’s method in multi-dimensions</vt:lpstr>
      <vt:lpstr>Powell’s quadratically convergent method</vt:lpstr>
      <vt:lpstr>Powell’s quadratically convergent method</vt:lpstr>
      <vt:lpstr>Example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Powell’s Methods</vt:lpstr>
      <vt:lpstr>Gradient Methods (6.1)</vt:lpstr>
      <vt:lpstr>Gradient Methods(cont)</vt:lpstr>
      <vt:lpstr>Steepest descent algorithm (6.2)</vt:lpstr>
      <vt:lpstr>Steepest descent algorithm(cont)</vt:lpstr>
      <vt:lpstr>Steepest descent algorithm(cont)</vt:lpstr>
      <vt:lpstr>Steep descent algorithm</vt:lpstr>
      <vt:lpstr>Steep descent method</vt:lpstr>
      <vt:lpstr>Analysis of optimization algorithms</vt:lpstr>
      <vt:lpstr>Analysis of optimization algorithms(cont)</vt:lpstr>
      <vt:lpstr>Newton’s Method</vt:lpstr>
      <vt:lpstr>Underlying idea (9.1)</vt:lpstr>
      <vt:lpstr>PowerPoint Presentation</vt:lpstr>
      <vt:lpstr>PowerPoint Presentation</vt:lpstr>
      <vt:lpstr>PowerPoint Presentation</vt:lpstr>
      <vt:lpstr>Newton’s method of tangents ...</vt:lpstr>
      <vt:lpstr>... may fail if we don’t start close enough.</vt:lpstr>
      <vt:lpstr>Analysis of Newton’s method </vt:lpstr>
      <vt:lpstr>Summary</vt:lpstr>
      <vt:lpstr>Multi-variable</vt:lpstr>
      <vt:lpstr>Example</vt:lpstr>
      <vt:lpstr>Example-quadratic case</vt:lpstr>
      <vt:lpstr>Newton Method In Optimization</vt:lpstr>
      <vt:lpstr>Newton Method In Optimization</vt:lpstr>
      <vt:lpstr>Newton Method In Optimization</vt:lpstr>
      <vt:lpstr>Conjugate direction methods</vt:lpstr>
      <vt:lpstr>PowerPoint Presentation</vt:lpstr>
      <vt:lpstr>Generating conjugate directions</vt:lpstr>
      <vt:lpstr>Conjugate gradient algorithm (x10.3)</vt:lpstr>
      <vt:lpstr>Easy way to compute  β_k</vt:lpstr>
      <vt:lpstr>Useful formulas for β_k:</vt:lpstr>
      <vt:lpstr>PowerPoint Presentation</vt:lpstr>
      <vt:lpstr>PowerPoint Presentation</vt:lpstr>
      <vt:lpstr>Algorithm</vt:lpstr>
      <vt:lpstr>Algorithm</vt:lpstr>
      <vt:lpstr>Algorithm</vt:lpstr>
      <vt:lpstr>Conjugate Gradient Methods in Multidimensions</vt:lpstr>
      <vt:lpstr>Quasi-Newton methods</vt:lpstr>
      <vt:lpstr>PowerPoint Presentation</vt:lpstr>
      <vt:lpstr>PowerPoint Presentation</vt:lpstr>
      <vt:lpstr>Summary of quasi-Newton algorithm</vt:lpstr>
      <vt:lpstr>Quasi-Newton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Yao</dc:creator>
  <cp:lastModifiedBy>Alvin</cp:lastModifiedBy>
  <cp:revision>71</cp:revision>
  <dcterms:created xsi:type="dcterms:W3CDTF">2014-05-02T07:40:42Z</dcterms:created>
  <dcterms:modified xsi:type="dcterms:W3CDTF">2018-05-04T05:57:59Z</dcterms:modified>
</cp:coreProperties>
</file>