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63" r:id="rId3"/>
    <p:sldId id="262" r:id="rId4"/>
    <p:sldId id="269" r:id="rId5"/>
    <p:sldId id="264" r:id="rId6"/>
    <p:sldId id="271" r:id="rId7"/>
    <p:sldId id="265" r:id="rId8"/>
    <p:sldId id="272" r:id="rId9"/>
    <p:sldId id="266" r:id="rId10"/>
    <p:sldId id="273" r:id="rId11"/>
    <p:sldId id="267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A00"/>
    <a:srgbClr val="13B1C0"/>
    <a:srgbClr val="333F49"/>
    <a:srgbClr val="ED6A40"/>
    <a:srgbClr val="F05B5B"/>
    <a:srgbClr val="276FA2"/>
    <a:srgbClr val="48AC84"/>
    <a:srgbClr val="009CD7"/>
    <a:srgbClr val="4FBCE5"/>
    <a:srgbClr val="82B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700" y="828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FC09F-6CC5-447D-B1C3-53309FCAA274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2FA91-7C9F-43C6-9294-7947BD85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1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2FA91-7C9F-43C6-9294-7947BD857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0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2FA91-7C9F-43C6-9294-7947BD857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6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svg"/><Relationship Id="rId10" Type="http://schemas.openxmlformats.org/officeDocument/2006/relationships/image" Target="../media/image17.jp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tserendorj.pythonanywhere.com/home" TargetMode="Externa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ridge over a body of water&#10;&#10;Description automatically generated">
            <a:extLst>
              <a:ext uri="{FF2B5EF4-FFF2-40B4-BE49-F238E27FC236}">
                <a16:creationId xmlns:a16="http://schemas.microsoft.com/office/drawing/2014/main" id="{6BA0C9AF-88B8-48FE-B8F2-07F693F0C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302410" cy="55426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142EF8-6343-44C7-9418-8A60D5A1AF61}"/>
              </a:ext>
            </a:extLst>
          </p:cNvPr>
          <p:cNvSpPr/>
          <p:nvPr/>
        </p:nvSpPr>
        <p:spPr>
          <a:xfrm>
            <a:off x="0" y="5317588"/>
            <a:ext cx="9144000" cy="15404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D9957-B83F-497D-8E53-EF88EECAF5A3}"/>
              </a:ext>
            </a:extLst>
          </p:cNvPr>
          <p:cNvSpPr/>
          <p:nvPr/>
        </p:nvSpPr>
        <p:spPr>
          <a:xfrm>
            <a:off x="0" y="-2"/>
            <a:ext cx="9144000" cy="5317589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79B3AD6-62DE-48E8-BA62-BDCC0C8BE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1" y="245774"/>
            <a:ext cx="1068194" cy="7112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84B84C-C781-46C5-A9A5-988A2E85D330}"/>
              </a:ext>
            </a:extLst>
          </p:cNvPr>
          <p:cNvSpPr/>
          <p:nvPr/>
        </p:nvSpPr>
        <p:spPr>
          <a:xfrm>
            <a:off x="2316927" y="2478946"/>
            <a:ext cx="4510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FFABB-B587-47B0-BC59-EC83632A710A}"/>
              </a:ext>
            </a:extLst>
          </p:cNvPr>
          <p:cNvSpPr txBox="1"/>
          <p:nvPr/>
        </p:nvSpPr>
        <p:spPr>
          <a:xfrm>
            <a:off x="0" y="5359708"/>
            <a:ext cx="7498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Web Data Dashboard Built in Python for Banks and Investment Banks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AB9-439C-4651-970A-E545CEC9D58A}"/>
              </a:ext>
            </a:extLst>
          </p:cNvPr>
          <p:cNvSpPr/>
          <p:nvPr/>
        </p:nvSpPr>
        <p:spPr>
          <a:xfrm>
            <a:off x="0" y="6300271"/>
            <a:ext cx="342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TSERENDORJ TUMENBAYAR</a:t>
            </a:r>
          </a:p>
        </p:txBody>
      </p:sp>
    </p:spTree>
    <p:extLst>
      <p:ext uri="{BB962C8B-B14F-4D97-AF65-F5344CB8AC3E}">
        <p14:creationId xmlns:p14="http://schemas.microsoft.com/office/powerpoint/2010/main" val="134775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733" y="4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1466" y="2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7199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-496059" y="1717367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20" name="TextBox 19"/>
          <p:cNvSpPr txBox="1"/>
          <p:nvPr/>
        </p:nvSpPr>
        <p:spPr>
          <a:xfrm rot="5400000">
            <a:off x="-395123" y="2203887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677830" y="1744944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1354351" y="1696617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24" name="Oval 23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9064" y="387649"/>
            <a:ext cx="532096" cy="532096"/>
          </a:xfrm>
          <a:prstGeom prst="rect">
            <a:avLst/>
          </a:prstGeom>
        </p:spPr>
      </p:pic>
      <p:pic>
        <p:nvPicPr>
          <p:cNvPr id="34" name="Picture 33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38089" y="438731"/>
            <a:ext cx="388133" cy="388133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1822019" y="438728"/>
            <a:ext cx="330994" cy="423188"/>
            <a:chOff x="1822019" y="438728"/>
            <a:chExt cx="330994" cy="423188"/>
          </a:xfrm>
        </p:grpSpPr>
        <p:sp>
          <p:nvSpPr>
            <p:cNvPr id="37" name="Rounded Rectangle 36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7" idx="0"/>
              <a:endCxn id="37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568266" y="1"/>
            <a:ext cx="6841068" cy="6857999"/>
            <a:chOff x="8568266" y="1"/>
            <a:chExt cx="6841068" cy="6857999"/>
          </a:xfrm>
        </p:grpSpPr>
        <p:sp>
          <p:nvSpPr>
            <p:cNvPr id="44" name="Rectangle 43"/>
            <p:cNvSpPr/>
            <p:nvPr/>
          </p:nvSpPr>
          <p:spPr>
            <a:xfrm>
              <a:off x="8568266" y="1"/>
              <a:ext cx="6841068" cy="6857999"/>
            </a:xfrm>
            <a:prstGeom prst="rect">
              <a:avLst/>
            </a:prstGeom>
            <a:solidFill>
              <a:srgbClr val="00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7848605" y="2110897"/>
              <a:ext cx="2061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CONCLUSION                </a:t>
              </a:r>
            </a:p>
          </p:txBody>
        </p:sp>
        <p:pic>
          <p:nvPicPr>
            <p:cNvPr id="43" name="Picture 42" descr="Bullseye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697222" y="438729"/>
              <a:ext cx="388133" cy="388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020392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68628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733" y="4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1466" y="2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7199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5400000">
            <a:off x="-496059" y="1717367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39" name="TextBox 38"/>
          <p:cNvSpPr txBox="1"/>
          <p:nvPr/>
        </p:nvSpPr>
        <p:spPr>
          <a:xfrm rot="5400000">
            <a:off x="-395123" y="2203887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677830" y="1744944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sp>
        <p:nvSpPr>
          <p:cNvPr id="43" name="TextBox 42"/>
          <p:cNvSpPr txBox="1"/>
          <p:nvPr/>
        </p:nvSpPr>
        <p:spPr>
          <a:xfrm rot="5400000">
            <a:off x="1354351" y="1696617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02932" y="1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86154" y="438729"/>
            <a:ext cx="2521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22" name="Oval 21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9064" y="387649"/>
            <a:ext cx="532096" cy="532096"/>
          </a:xfrm>
          <a:prstGeom prst="rect">
            <a:avLst/>
          </a:prstGeom>
        </p:spPr>
      </p:pic>
      <p:pic>
        <p:nvPicPr>
          <p:cNvPr id="28" name="Picture 27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38089" y="438731"/>
            <a:ext cx="388133" cy="38813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822019" y="438728"/>
            <a:ext cx="330994" cy="423188"/>
            <a:chOff x="1822019" y="438728"/>
            <a:chExt cx="330994" cy="423188"/>
          </a:xfrm>
        </p:grpSpPr>
        <p:sp>
          <p:nvSpPr>
            <p:cNvPr id="29" name="Rounded Rectangle 28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9" idx="0"/>
              <a:endCxn id="29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Bullsey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429772" y="438729"/>
            <a:ext cx="388133" cy="3881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E41CF9-828F-4C77-BFFA-B9D7F4FDF65C}"/>
              </a:ext>
            </a:extLst>
          </p:cNvPr>
          <p:cNvSpPr/>
          <p:nvPr/>
        </p:nvSpPr>
        <p:spPr>
          <a:xfrm>
            <a:off x="2736655" y="1506732"/>
            <a:ext cx="6240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Primary purpose of this project is to provide a free dashboard analysis tool that is based on Python programming language. </a:t>
            </a:r>
          </a:p>
        </p:txBody>
      </p:sp>
      <p:pic>
        <p:nvPicPr>
          <p:cNvPr id="36" name="Picture 65" descr="Bullseye">
            <a:extLst>
              <a:ext uri="{FF2B5EF4-FFF2-40B4-BE49-F238E27FC236}">
                <a16:creationId xmlns:a16="http://schemas.microsoft.com/office/drawing/2014/main" id="{E4147460-1F24-4E13-94E9-DC99E7190D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520275" y="1613518"/>
            <a:ext cx="216380" cy="216380"/>
          </a:xfrm>
          <a:prstGeom prst="rect">
            <a:avLst/>
          </a:prstGeom>
        </p:spPr>
      </p:pic>
      <p:pic>
        <p:nvPicPr>
          <p:cNvPr id="38" name="Picture 65" descr="Bullseye">
            <a:extLst>
              <a:ext uri="{FF2B5EF4-FFF2-40B4-BE49-F238E27FC236}">
                <a16:creationId xmlns:a16="http://schemas.microsoft.com/office/drawing/2014/main" id="{9AACF9DB-7ED0-43FF-8DE2-B174762438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520275" y="2450350"/>
            <a:ext cx="216380" cy="2163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7308BA-1FE2-4B3A-B1FF-6A74BD59943B}"/>
              </a:ext>
            </a:extLst>
          </p:cNvPr>
          <p:cNvSpPr/>
          <p:nvPr/>
        </p:nvSpPr>
        <p:spPr>
          <a:xfrm>
            <a:off x="2736655" y="2373164"/>
            <a:ext cx="5948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Users can assess with other business intelligence tools for comparative reasons.</a:t>
            </a:r>
          </a:p>
        </p:txBody>
      </p:sp>
    </p:spTree>
    <p:extLst>
      <p:ext uri="{BB962C8B-B14F-4D97-AF65-F5344CB8AC3E}">
        <p14:creationId xmlns:p14="http://schemas.microsoft.com/office/powerpoint/2010/main" val="37393810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615554-9725-41AF-97F7-07D1F3EDB956}"/>
              </a:ext>
            </a:extLst>
          </p:cNvPr>
          <p:cNvSpPr/>
          <p:nvPr/>
        </p:nvSpPr>
        <p:spPr>
          <a:xfrm>
            <a:off x="0" y="5317588"/>
            <a:ext cx="9144000" cy="15404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2AC0A-8A53-47E5-BF61-498D52F1B35E}"/>
              </a:ext>
            </a:extLst>
          </p:cNvPr>
          <p:cNvSpPr/>
          <p:nvPr/>
        </p:nvSpPr>
        <p:spPr>
          <a:xfrm>
            <a:off x="920038" y="2844225"/>
            <a:ext cx="7303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94101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5B79A7-E9E4-4585-8CB4-03FEF0595241}"/>
              </a:ext>
            </a:extLst>
          </p:cNvPr>
          <p:cNvSpPr/>
          <p:nvPr/>
        </p:nvSpPr>
        <p:spPr>
          <a:xfrm>
            <a:off x="1676400" y="0"/>
            <a:ext cx="579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Appendix for Dashboard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5E8D7-1F6E-4A49-96BB-7B79BD70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992"/>
            <a:ext cx="9144000" cy="48140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8030E5-38A0-4CC1-88C6-4643329E1DC8}"/>
              </a:ext>
            </a:extLst>
          </p:cNvPr>
          <p:cNvSpPr/>
          <p:nvPr/>
        </p:nvSpPr>
        <p:spPr>
          <a:xfrm>
            <a:off x="101600" y="1814286"/>
            <a:ext cx="3048000" cy="19013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EEE66-D9A9-4A9D-A61D-C7900C927E72}"/>
              </a:ext>
            </a:extLst>
          </p:cNvPr>
          <p:cNvSpPr/>
          <p:nvPr/>
        </p:nvSpPr>
        <p:spPr>
          <a:xfrm>
            <a:off x="101600" y="3167390"/>
            <a:ext cx="28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users change these value, all charts’ will change</a:t>
            </a:r>
          </a:p>
        </p:txBody>
      </p:sp>
    </p:spTree>
    <p:extLst>
      <p:ext uri="{BB962C8B-B14F-4D97-AF65-F5344CB8AC3E}">
        <p14:creationId xmlns:p14="http://schemas.microsoft.com/office/powerpoint/2010/main" val="342532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04E673-D150-45CA-80DD-EAC702D3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649"/>
            <a:ext cx="9144000" cy="45587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5B79A7-E9E4-4585-8CB4-03FEF0595241}"/>
              </a:ext>
            </a:extLst>
          </p:cNvPr>
          <p:cNvSpPr/>
          <p:nvPr/>
        </p:nvSpPr>
        <p:spPr>
          <a:xfrm>
            <a:off x="1676400" y="0"/>
            <a:ext cx="579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Appendix for Dashboard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030E5-38A0-4CC1-88C6-4643329E1DC8}"/>
              </a:ext>
            </a:extLst>
          </p:cNvPr>
          <p:cNvSpPr/>
          <p:nvPr/>
        </p:nvSpPr>
        <p:spPr>
          <a:xfrm>
            <a:off x="166914" y="3701143"/>
            <a:ext cx="5130800" cy="20072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EEE66-D9A9-4A9D-A61D-C7900C927E72}"/>
              </a:ext>
            </a:extLst>
          </p:cNvPr>
          <p:cNvSpPr/>
          <p:nvPr/>
        </p:nvSpPr>
        <p:spPr>
          <a:xfrm>
            <a:off x="2020026" y="5913377"/>
            <a:ext cx="48742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users hover the mouse on this chart, this chart’s value will change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CAF05F-EA63-4553-ADB6-01C4F1D11EA5}"/>
              </a:ext>
            </a:extLst>
          </p:cNvPr>
          <p:cNvSpPr/>
          <p:nvPr/>
        </p:nvSpPr>
        <p:spPr>
          <a:xfrm rot="17374208">
            <a:off x="5558249" y="5527384"/>
            <a:ext cx="515756" cy="214256"/>
          </a:xfrm>
          <a:prstGeom prst="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E93935-1798-4648-ABED-E68E01892E3E}"/>
              </a:ext>
            </a:extLst>
          </p:cNvPr>
          <p:cNvSpPr/>
          <p:nvPr/>
        </p:nvSpPr>
        <p:spPr>
          <a:xfrm>
            <a:off x="509170" y="2598003"/>
            <a:ext cx="497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charset="0"/>
              </a:rPr>
              <a:t>It is important to note that pertaining to client confidentiality requirements, the client for this project shall be left anonymous.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65335" y="3"/>
            <a:ext cx="10808677" cy="6857999"/>
            <a:chOff x="6265335" y="3"/>
            <a:chExt cx="10808677" cy="6857999"/>
          </a:xfrm>
        </p:grpSpPr>
        <p:sp>
          <p:nvSpPr>
            <p:cNvPr id="9" name="Rectangle 8"/>
            <p:cNvSpPr/>
            <p:nvPr/>
          </p:nvSpPr>
          <p:spPr>
            <a:xfrm>
              <a:off x="6265335" y="3"/>
              <a:ext cx="10808677" cy="6857999"/>
            </a:xfrm>
            <a:prstGeom prst="rect">
              <a:avLst/>
            </a:prstGeom>
            <a:solidFill>
              <a:srgbClr val="ED6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5787297" y="1719272"/>
              <a:ext cx="153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INTRODUCTION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324981" y="438728"/>
              <a:ext cx="423188" cy="423188"/>
              <a:chOff x="63881" y="438728"/>
              <a:chExt cx="423188" cy="423188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3881" y="438728"/>
                <a:ext cx="423188" cy="423188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210710" y="572975"/>
                <a:ext cx="179446" cy="15469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841069" y="1231"/>
            <a:ext cx="9904698" cy="6857999"/>
            <a:chOff x="6841069" y="1231"/>
            <a:chExt cx="9904698" cy="6857999"/>
          </a:xfrm>
        </p:grpSpPr>
        <p:sp>
          <p:nvSpPr>
            <p:cNvPr id="12" name="Rectangle 11"/>
            <p:cNvSpPr/>
            <p:nvPr/>
          </p:nvSpPr>
          <p:spPr>
            <a:xfrm>
              <a:off x="6841069" y="1231"/>
              <a:ext cx="9904698" cy="6857999"/>
            </a:xfrm>
            <a:prstGeom prst="rect">
              <a:avLst/>
            </a:prstGeom>
            <a:solidFill>
              <a:srgbClr val="13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5400000">
              <a:off x="5882151" y="2222802"/>
              <a:ext cx="2487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AND METHODOLOGY</a:t>
              </a:r>
            </a:p>
          </p:txBody>
        </p:sp>
        <p:pic>
          <p:nvPicPr>
            <p:cNvPr id="41" name="Picture 40" descr="Bar chart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875564" y="387649"/>
              <a:ext cx="532096" cy="532096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416802" y="-4210"/>
            <a:ext cx="8836596" cy="6857999"/>
            <a:chOff x="7416802" y="-4210"/>
            <a:chExt cx="8836596" cy="6857999"/>
          </a:xfrm>
        </p:grpSpPr>
        <p:sp>
          <p:nvSpPr>
            <p:cNvPr id="13" name="Rectangle 12"/>
            <p:cNvSpPr/>
            <p:nvPr/>
          </p:nvSpPr>
          <p:spPr>
            <a:xfrm>
              <a:off x="7416802" y="-4210"/>
              <a:ext cx="8836596" cy="6857999"/>
            </a:xfrm>
            <a:prstGeom prst="rect">
              <a:avLst/>
            </a:prstGeom>
            <a:solidFill>
              <a:srgbClr val="FB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6938306" y="1742730"/>
              <a:ext cx="15327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HOW IT WORKS</a:t>
              </a:r>
            </a:p>
          </p:txBody>
        </p:sp>
        <p:pic>
          <p:nvPicPr>
            <p:cNvPr id="43" name="Picture 42" descr="Single gear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7524589" y="438731"/>
              <a:ext cx="388133" cy="388133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7992533" y="-4209"/>
            <a:ext cx="7768493" cy="6857999"/>
            <a:chOff x="7992533" y="-4209"/>
            <a:chExt cx="7768493" cy="6857999"/>
          </a:xfrm>
        </p:grpSpPr>
        <p:sp>
          <p:nvSpPr>
            <p:cNvPr id="14" name="Rectangle 13"/>
            <p:cNvSpPr/>
            <p:nvPr/>
          </p:nvSpPr>
          <p:spPr>
            <a:xfrm>
              <a:off x="7992533" y="-4209"/>
              <a:ext cx="7768493" cy="6857999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7640903" y="1704470"/>
              <a:ext cx="1284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DASHBOARD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106710" y="438728"/>
              <a:ext cx="330994" cy="423188"/>
              <a:chOff x="1822019" y="438728"/>
              <a:chExt cx="330994" cy="423188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822019" y="438728"/>
                <a:ext cx="330994" cy="4231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893094" y="500064"/>
                <a:ext cx="195134" cy="266700"/>
              </a:xfrm>
              <a:prstGeom prst="rect">
                <a:avLst/>
              </a:prstGeom>
              <a:solidFill>
                <a:srgbClr val="82B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955369" y="793044"/>
                <a:ext cx="64294" cy="64294"/>
              </a:xfrm>
              <a:prstGeom prst="ellipse">
                <a:avLst/>
              </a:prstGeom>
              <a:solidFill>
                <a:srgbClr val="82B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>
                <a:stCxn id="46" idx="0"/>
                <a:endCxn id="46" idx="0"/>
              </p:cNvCxnSpPr>
              <p:nvPr/>
            </p:nvCxnSpPr>
            <p:spPr>
              <a:xfrm>
                <a:off x="1987516" y="43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1939891" y="469395"/>
                <a:ext cx="95250" cy="1"/>
              </a:xfrm>
              <a:prstGeom prst="line">
                <a:avLst/>
              </a:prstGeom>
              <a:ln>
                <a:solidFill>
                  <a:srgbClr val="82BF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585884" y="-8423"/>
            <a:ext cx="6841068" cy="6857999"/>
            <a:chOff x="8585884" y="-8423"/>
            <a:chExt cx="6841068" cy="6857999"/>
          </a:xfrm>
        </p:grpSpPr>
        <p:sp>
          <p:nvSpPr>
            <p:cNvPr id="18" name="Rectangle 17"/>
            <p:cNvSpPr/>
            <p:nvPr/>
          </p:nvSpPr>
          <p:spPr>
            <a:xfrm>
              <a:off x="8585884" y="-8423"/>
              <a:ext cx="6841068" cy="6857999"/>
            </a:xfrm>
            <a:prstGeom prst="rect">
              <a:avLst/>
            </a:prstGeom>
            <a:solidFill>
              <a:srgbClr val="00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7848611" y="2110897"/>
              <a:ext cx="2061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CONCLUSION                </a:t>
              </a:r>
            </a:p>
          </p:txBody>
        </p:sp>
        <p:pic>
          <p:nvPicPr>
            <p:cNvPr id="52" name="Picture 51" descr="Bullseye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697222" y="438729"/>
              <a:ext cx="388133" cy="388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6373673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68594 -0.00116 " pathEditMode="relative" rAng="0" ptsTypes="AA">
                                      <p:cBhvr>
                                        <p:cTn id="29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0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513" y="463518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1069" y="4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16802" y="2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92533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68266" y="1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15055" y="-473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15055" y="-67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10" name="Oval 9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5400000">
            <a:off x="5882150" y="2208288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pic>
        <p:nvPicPr>
          <p:cNvPr id="59" name="Picture 58" descr="Bar ch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75564" y="387649"/>
            <a:ext cx="532096" cy="53209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rot="5400000">
            <a:off x="6938305" y="1742730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pic>
        <p:nvPicPr>
          <p:cNvPr id="62" name="Picture 61" descr="Single gear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524589" y="438731"/>
            <a:ext cx="388133" cy="38813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 rot="5400000">
            <a:off x="7640901" y="1704470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106710" y="438728"/>
            <a:ext cx="330994" cy="423188"/>
            <a:chOff x="1822019" y="438728"/>
            <a:chExt cx="330994" cy="423188"/>
          </a:xfrm>
        </p:grpSpPr>
        <p:sp>
          <p:nvSpPr>
            <p:cNvPr id="65" name="Rounded Rectangle 64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5" idx="0"/>
              <a:endCxn id="65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 rot="5400000">
            <a:off x="7848605" y="2110897"/>
            <a:ext cx="206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pic>
        <p:nvPicPr>
          <p:cNvPr id="71" name="Picture 70" descr="Bullsey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697222" y="438729"/>
            <a:ext cx="388133" cy="3881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40DDF6-4FDD-45A4-ADE5-2172D95F39B3}"/>
              </a:ext>
            </a:extLst>
          </p:cNvPr>
          <p:cNvSpPr/>
          <p:nvPr/>
        </p:nvSpPr>
        <p:spPr>
          <a:xfrm>
            <a:off x="511062" y="1806428"/>
            <a:ext cx="5687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GFutura Mon" charset="0"/>
              </a:rPr>
              <a:t>Competitive digital 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AGFutura Mon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GFutura Mon" charset="0"/>
              </a:rPr>
              <a:t>Interactive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AGFutura Mon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GFutura Mon" charset="0"/>
              </a:rPr>
              <a:t>Business Intelligence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218E63-F14D-40AA-AA89-52F55230BEB3}"/>
              </a:ext>
            </a:extLst>
          </p:cNvPr>
          <p:cNvGrpSpPr/>
          <p:nvPr/>
        </p:nvGrpSpPr>
        <p:grpSpPr>
          <a:xfrm>
            <a:off x="1267572" y="4278096"/>
            <a:ext cx="4011516" cy="1719938"/>
            <a:chOff x="777564" y="4601825"/>
            <a:chExt cx="4011516" cy="171993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64E206C-71DC-41F8-B161-FD7F903594D9}"/>
                </a:ext>
              </a:extLst>
            </p:cNvPr>
            <p:cNvSpPr/>
            <p:nvPr/>
          </p:nvSpPr>
          <p:spPr>
            <a:xfrm>
              <a:off x="777564" y="4601825"/>
              <a:ext cx="4011516" cy="17199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737694CE-4905-4AE6-8BB5-8A0E4BFE7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90" y="4848077"/>
              <a:ext cx="1811367" cy="375104"/>
            </a:xfrm>
            <a:prstGeom prst="rect">
              <a:avLst/>
            </a:prstGeom>
          </p:spPr>
        </p:pic>
        <p:pic>
          <p:nvPicPr>
            <p:cNvPr id="36" name="Picture 3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AEC1580-6289-4C92-83C3-4F154728D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81" y="5363192"/>
              <a:ext cx="1466003" cy="814446"/>
            </a:xfrm>
            <a:prstGeom prst="rect">
              <a:avLst/>
            </a:prstGeom>
          </p:spPr>
        </p:pic>
        <p:pic>
          <p:nvPicPr>
            <p:cNvPr id="37" name="Picture 36" descr="A picture containing drawing, clock, light&#10;&#10;Description automatically generated">
              <a:extLst>
                <a:ext uri="{FF2B5EF4-FFF2-40B4-BE49-F238E27FC236}">
                  <a16:creationId xmlns:a16="http://schemas.microsoft.com/office/drawing/2014/main" id="{9D42286C-AFB0-4412-8C11-56B3560E0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4588" y="4848077"/>
              <a:ext cx="1480671" cy="375104"/>
            </a:xfrm>
            <a:prstGeom prst="rect">
              <a:avLst/>
            </a:prstGeom>
          </p:spPr>
        </p:pic>
        <p:pic>
          <p:nvPicPr>
            <p:cNvPr id="38" name="Picture 3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49A668F-57C4-42C6-A1C7-1B513E2F8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4588" y="5363192"/>
              <a:ext cx="1466003" cy="814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951841"/>
      </p:ext>
    </p:extLst>
  </p:cSld>
  <p:clrMapOvr>
    <a:masterClrMapping/>
  </p:clrMapOvr>
  <p:transition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5400000">
            <a:off x="-481888" y="1726892"/>
            <a:ext cx="1531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50" name="Oval 49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41069" y="-6346"/>
            <a:ext cx="9904698" cy="6857999"/>
            <a:chOff x="6841069" y="4"/>
            <a:chExt cx="9904698" cy="6857999"/>
          </a:xfrm>
        </p:grpSpPr>
        <p:sp>
          <p:nvSpPr>
            <p:cNvPr id="70" name="Rectangle 69"/>
            <p:cNvSpPr/>
            <p:nvPr/>
          </p:nvSpPr>
          <p:spPr>
            <a:xfrm>
              <a:off x="6841069" y="4"/>
              <a:ext cx="9904698" cy="6857999"/>
            </a:xfrm>
            <a:prstGeom prst="rect">
              <a:avLst/>
            </a:prstGeom>
            <a:solidFill>
              <a:srgbClr val="13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5882150" y="2208288"/>
              <a:ext cx="2487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AND METHODOLOGY</a:t>
              </a:r>
            </a:p>
          </p:txBody>
        </p:sp>
        <p:pic>
          <p:nvPicPr>
            <p:cNvPr id="73" name="Picture 72" descr="Bar char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875564" y="387649"/>
              <a:ext cx="532096" cy="53209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416802" y="-19048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92533" y="-19047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68266" y="-19049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5400000">
            <a:off x="6938305" y="1742730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pic>
        <p:nvPicPr>
          <p:cNvPr id="53" name="Picture 52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24589" y="438731"/>
            <a:ext cx="388133" cy="38813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 rot="5400000">
            <a:off x="7640901" y="1704470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106710" y="438728"/>
            <a:ext cx="330994" cy="423188"/>
            <a:chOff x="1822019" y="438728"/>
            <a:chExt cx="330994" cy="423188"/>
          </a:xfrm>
        </p:grpSpPr>
        <p:sp>
          <p:nvSpPr>
            <p:cNvPr id="56" name="Rounded Rectangle 55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6" idx="0"/>
              <a:endCxn id="56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 rot="5400000">
            <a:off x="7848605" y="2110897"/>
            <a:ext cx="206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pic>
        <p:nvPicPr>
          <p:cNvPr id="62" name="Picture 61" descr="Bullsey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697222" y="438729"/>
            <a:ext cx="388133" cy="3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0712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68386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051" y="1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16802" y="2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92533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68266" y="1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-496059" y="1726892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53064" y="438729"/>
            <a:ext cx="3055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34" name="Oval 33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4464" y="387649"/>
            <a:ext cx="532096" cy="53209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 rot="5400000">
            <a:off x="6938305" y="1742730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pic>
        <p:nvPicPr>
          <p:cNvPr id="48" name="Picture 47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24589" y="438731"/>
            <a:ext cx="388133" cy="38813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5400000">
            <a:off x="7640901" y="1704470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106710" y="438728"/>
            <a:ext cx="330994" cy="423188"/>
            <a:chOff x="1822019" y="438728"/>
            <a:chExt cx="330994" cy="423188"/>
          </a:xfrm>
        </p:grpSpPr>
        <p:sp>
          <p:nvSpPr>
            <p:cNvPr id="51" name="Rounded Rectangle 50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51" idx="0"/>
              <a:endCxn id="51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 rot="5400000">
            <a:off x="7848605" y="2110897"/>
            <a:ext cx="206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pic>
        <p:nvPicPr>
          <p:cNvPr id="57" name="Picture 56" descr="Bullsey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697222" y="438729"/>
            <a:ext cx="388133" cy="3881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304634-D5A2-40CD-B7EE-00BD33CB6A1B}"/>
              </a:ext>
            </a:extLst>
          </p:cNvPr>
          <p:cNvSpPr/>
          <p:nvPr/>
        </p:nvSpPr>
        <p:spPr>
          <a:xfrm>
            <a:off x="3344619" y="1261302"/>
            <a:ext cx="3615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Citigroup Inc </a:t>
            </a:r>
          </a:p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Bank of America Corporation</a:t>
            </a:r>
          </a:p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Goldman Sachs Group</a:t>
            </a:r>
          </a:p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JPMorgan Chase &amp; Co</a:t>
            </a:r>
          </a:p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Morgan Stanley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483657-EED5-4C39-9F38-9645DF8CBA6A}"/>
              </a:ext>
            </a:extLst>
          </p:cNvPr>
          <p:cNvSpPr/>
          <p:nvPr/>
        </p:nvSpPr>
        <p:spPr>
          <a:xfrm>
            <a:off x="1381430" y="3252016"/>
            <a:ext cx="1634944" cy="1279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te&#10;&#10;Description automatically generated">
            <a:extLst>
              <a:ext uri="{FF2B5EF4-FFF2-40B4-BE49-F238E27FC236}">
                <a16:creationId xmlns:a16="http://schemas.microsoft.com/office/drawing/2014/main" id="{6CAC6F0E-0644-4E4A-A0B3-3DE211AD2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64" y="3252015"/>
            <a:ext cx="1324875" cy="1279964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B7E7D98-8567-4E0B-92B3-BC96B2A214C2}"/>
              </a:ext>
            </a:extLst>
          </p:cNvPr>
          <p:cNvSpPr/>
          <p:nvPr/>
        </p:nvSpPr>
        <p:spPr>
          <a:xfrm>
            <a:off x="1357620" y="1353768"/>
            <a:ext cx="1658754" cy="1279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C0392B-9230-4BA1-A92D-1D3E2B53368C}"/>
              </a:ext>
            </a:extLst>
          </p:cNvPr>
          <p:cNvSpPr/>
          <p:nvPr/>
        </p:nvSpPr>
        <p:spPr>
          <a:xfrm>
            <a:off x="1300496" y="1485917"/>
            <a:ext cx="1767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13B1C0"/>
                </a:solidFill>
                <a:latin typeface="AGFutura Mon" charset="0"/>
              </a:rPr>
              <a:t>10-K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DE2E7F8-4224-4803-B542-8D1CCA2D2E67}"/>
              </a:ext>
            </a:extLst>
          </p:cNvPr>
          <p:cNvSpPr/>
          <p:nvPr/>
        </p:nvSpPr>
        <p:spPr>
          <a:xfrm>
            <a:off x="1357620" y="5077113"/>
            <a:ext cx="1658754" cy="1279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A picture containing plate&#10;&#10;Description automatically generated">
            <a:extLst>
              <a:ext uri="{FF2B5EF4-FFF2-40B4-BE49-F238E27FC236}">
                <a16:creationId xmlns:a16="http://schemas.microsoft.com/office/drawing/2014/main" id="{37055E30-C19E-4A91-90CA-29C332043CD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11" y="5467598"/>
            <a:ext cx="1303980" cy="4989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CF666F8-B486-430A-A9A9-34CD00DD80EE}"/>
              </a:ext>
            </a:extLst>
          </p:cNvPr>
          <p:cNvSpPr/>
          <p:nvPr/>
        </p:nvSpPr>
        <p:spPr>
          <a:xfrm>
            <a:off x="3341075" y="3291832"/>
            <a:ext cx="294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Commonly used Python library for web browsers that makes high quality, interactive graphs.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625514-541B-4761-B40E-C7A44A948C4A}"/>
              </a:ext>
            </a:extLst>
          </p:cNvPr>
          <p:cNvSpPr/>
          <p:nvPr/>
        </p:nvSpPr>
        <p:spPr>
          <a:xfrm>
            <a:off x="3341075" y="5393928"/>
            <a:ext cx="323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A productive Python framework for building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719792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733" y="4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16802" y="2"/>
            <a:ext cx="8836596" cy="6857999"/>
            <a:chOff x="7416802" y="2"/>
            <a:chExt cx="8836596" cy="6857999"/>
          </a:xfrm>
        </p:grpSpPr>
        <p:sp>
          <p:nvSpPr>
            <p:cNvPr id="17" name="Rectangle 16"/>
            <p:cNvSpPr/>
            <p:nvPr/>
          </p:nvSpPr>
          <p:spPr>
            <a:xfrm>
              <a:off x="7416802" y="2"/>
              <a:ext cx="8836596" cy="6857999"/>
            </a:xfrm>
            <a:prstGeom prst="rect">
              <a:avLst/>
            </a:prstGeom>
            <a:solidFill>
              <a:srgbClr val="FB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6938305" y="1742730"/>
              <a:ext cx="15327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HOW IT WORKS</a:t>
              </a:r>
            </a:p>
          </p:txBody>
        </p:sp>
        <p:pic>
          <p:nvPicPr>
            <p:cNvPr id="37" name="Picture 36" descr="Single gea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524589" y="438731"/>
              <a:ext cx="388133" cy="388133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7992533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68266" y="-19049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7640901" y="1704470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106710" y="438728"/>
            <a:ext cx="330994" cy="423188"/>
            <a:chOff x="1822019" y="438728"/>
            <a:chExt cx="330994" cy="423188"/>
          </a:xfrm>
        </p:grpSpPr>
        <p:sp>
          <p:nvSpPr>
            <p:cNvPr id="41" name="Rounded Rectangle 40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1" idx="0"/>
              <a:endCxn id="41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5400000">
            <a:off x="7848605" y="2110897"/>
            <a:ext cx="206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pic>
        <p:nvPicPr>
          <p:cNvPr id="48" name="Picture 47" descr="Bullsey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697222" y="438729"/>
            <a:ext cx="388133" cy="38813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5400000">
            <a:off x="-496059" y="1717367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-395123" y="2210238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52" name="Oval 51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5" name="Picture 54" descr="Bar char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9064" y="387649"/>
            <a:ext cx="532096" cy="5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08622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68386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082" y="1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1964" y="15436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92533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68266" y="1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5400000">
            <a:off x="-496059" y="1717367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-395123" y="2210238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61758" y="438729"/>
            <a:ext cx="186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41" name="Oval 40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9064" y="387649"/>
            <a:ext cx="532096" cy="532096"/>
          </a:xfrm>
          <a:prstGeom prst="rect">
            <a:avLst/>
          </a:prstGeom>
        </p:spPr>
      </p:pic>
      <p:pic>
        <p:nvPicPr>
          <p:cNvPr id="48" name="Picture 47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57139" y="438731"/>
            <a:ext cx="388133" cy="38813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 rot="5400000">
            <a:off x="7640901" y="1704470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106710" y="438728"/>
            <a:ext cx="330994" cy="423188"/>
            <a:chOff x="1822019" y="438728"/>
            <a:chExt cx="330994" cy="423188"/>
          </a:xfrm>
        </p:grpSpPr>
        <p:sp>
          <p:nvSpPr>
            <p:cNvPr id="55" name="Rounded Rectangle 54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5" idx="0"/>
              <a:endCxn id="55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 rot="5400000">
            <a:off x="7848605" y="2110897"/>
            <a:ext cx="206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pic>
        <p:nvPicPr>
          <p:cNvPr id="61" name="Picture 60" descr="Bullsey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697222" y="438729"/>
            <a:ext cx="388133" cy="38813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6C35F2-7D73-4648-B625-5EAB5142DEE7}"/>
              </a:ext>
            </a:extLst>
          </p:cNvPr>
          <p:cNvSpPr/>
          <p:nvPr/>
        </p:nvSpPr>
        <p:spPr>
          <a:xfrm>
            <a:off x="1715736" y="1538477"/>
            <a:ext cx="1260013" cy="17836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Database">
            <a:extLst>
              <a:ext uri="{FF2B5EF4-FFF2-40B4-BE49-F238E27FC236}">
                <a16:creationId xmlns:a16="http://schemas.microsoft.com/office/drawing/2014/main" id="{5EA1BF70-2177-4822-A035-FB9FA73650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4881" y="1586312"/>
            <a:ext cx="1181721" cy="118172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F8E5543-C060-48DE-8CA3-7DEF02C15670}"/>
              </a:ext>
            </a:extLst>
          </p:cNvPr>
          <p:cNvSpPr/>
          <p:nvPr/>
        </p:nvSpPr>
        <p:spPr>
          <a:xfrm>
            <a:off x="1767847" y="2653733"/>
            <a:ext cx="118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BBA00"/>
                </a:solidFill>
                <a:latin typeface="AGFutura Mon" charset="0"/>
              </a:rPr>
              <a:t>CSV DATABASE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1613A21-3CFE-471F-9E5F-AABDD2779A6F}"/>
              </a:ext>
            </a:extLst>
          </p:cNvPr>
          <p:cNvSpPr/>
          <p:nvPr/>
        </p:nvSpPr>
        <p:spPr>
          <a:xfrm>
            <a:off x="3066918" y="2255565"/>
            <a:ext cx="678921" cy="400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12A9672-2E6B-43A8-B7D5-96E118F71DB2}"/>
              </a:ext>
            </a:extLst>
          </p:cNvPr>
          <p:cNvSpPr/>
          <p:nvPr/>
        </p:nvSpPr>
        <p:spPr>
          <a:xfrm>
            <a:off x="3868268" y="1524102"/>
            <a:ext cx="1260013" cy="17836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30362A0-BDA5-47D0-9647-5549DFF88D88}"/>
              </a:ext>
            </a:extLst>
          </p:cNvPr>
          <p:cNvSpPr/>
          <p:nvPr/>
        </p:nvSpPr>
        <p:spPr>
          <a:xfrm>
            <a:off x="6020800" y="1509727"/>
            <a:ext cx="1260013" cy="17836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F5D38E6-56F0-4002-BE3C-AE0CA10754D4}"/>
              </a:ext>
            </a:extLst>
          </p:cNvPr>
          <p:cNvSpPr/>
          <p:nvPr/>
        </p:nvSpPr>
        <p:spPr>
          <a:xfrm>
            <a:off x="5235080" y="2255565"/>
            <a:ext cx="678921" cy="400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EEDCD9-90AE-4547-8188-77628255A4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27" y="1627329"/>
            <a:ext cx="990622" cy="98621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E00AD84-6623-43A7-B85E-F9B21A81806D}"/>
              </a:ext>
            </a:extLst>
          </p:cNvPr>
          <p:cNvSpPr/>
          <p:nvPr/>
        </p:nvSpPr>
        <p:spPr>
          <a:xfrm>
            <a:off x="3913556" y="2792232"/>
            <a:ext cx="118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BBA00"/>
                </a:solidFill>
                <a:latin typeface="AGFutura Mon" charset="0"/>
              </a:rPr>
              <a:t>PYTHON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0BD5D71-9B29-4608-9748-C5DF771CDCB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279" y="1538477"/>
            <a:ext cx="1483520" cy="111264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8CE35F9-BAE4-453D-8B43-0458853924CD}"/>
              </a:ext>
            </a:extLst>
          </p:cNvPr>
          <p:cNvSpPr/>
          <p:nvPr/>
        </p:nvSpPr>
        <p:spPr>
          <a:xfrm>
            <a:off x="5938539" y="2792232"/>
            <a:ext cx="142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BBA00"/>
                </a:solidFill>
                <a:latin typeface="AGFutura Mon" charset="0"/>
              </a:rPr>
              <a:t>DASHBOARD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55F2E08-AA2B-4E96-BA2C-F74DF399EDFA}"/>
              </a:ext>
            </a:extLst>
          </p:cNvPr>
          <p:cNvSpPr/>
          <p:nvPr/>
        </p:nvSpPr>
        <p:spPr>
          <a:xfrm>
            <a:off x="1199989" y="4398459"/>
            <a:ext cx="6734897" cy="17836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FB64DAA-220D-4B9C-B072-773EDE745660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298148" y="4590291"/>
            <a:ext cx="6454182" cy="13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16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733" y="4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1466" y="2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-496059" y="1726892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21" name="Oval 20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 rot="5400000">
            <a:off x="-395123" y="2200712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pic>
        <p:nvPicPr>
          <p:cNvPr id="29" name="Picture 28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9064" y="387649"/>
            <a:ext cx="532096" cy="53209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5400000">
            <a:off x="677830" y="1744938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41" name="Oval 40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38089" y="438731"/>
            <a:ext cx="388133" cy="38813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992533" y="3"/>
            <a:ext cx="7768493" cy="6857999"/>
            <a:chOff x="7992533" y="3"/>
            <a:chExt cx="7768493" cy="6857999"/>
          </a:xfrm>
        </p:grpSpPr>
        <p:sp>
          <p:nvSpPr>
            <p:cNvPr id="18" name="Rectangle 17"/>
            <p:cNvSpPr/>
            <p:nvPr/>
          </p:nvSpPr>
          <p:spPr>
            <a:xfrm>
              <a:off x="7992533" y="3"/>
              <a:ext cx="7768493" cy="6857999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7640901" y="1704470"/>
              <a:ext cx="1284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DASHBOARD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106710" y="438728"/>
              <a:ext cx="330994" cy="423188"/>
              <a:chOff x="1822019" y="438728"/>
              <a:chExt cx="330994" cy="423188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822019" y="438728"/>
                <a:ext cx="330994" cy="4231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893094" y="500064"/>
                <a:ext cx="195134" cy="266700"/>
              </a:xfrm>
              <a:prstGeom prst="rect">
                <a:avLst/>
              </a:prstGeom>
              <a:solidFill>
                <a:srgbClr val="82B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955369" y="793044"/>
                <a:ext cx="64294" cy="64294"/>
              </a:xfrm>
              <a:prstGeom prst="ellipse">
                <a:avLst/>
              </a:prstGeom>
              <a:solidFill>
                <a:srgbClr val="82B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0" idx="0"/>
                <a:endCxn id="50" idx="0"/>
              </p:cNvCxnSpPr>
              <p:nvPr/>
            </p:nvCxnSpPr>
            <p:spPr>
              <a:xfrm>
                <a:off x="1987516" y="43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939891" y="469395"/>
                <a:ext cx="95250" cy="1"/>
              </a:xfrm>
              <a:prstGeom prst="line">
                <a:avLst/>
              </a:prstGeom>
              <a:ln>
                <a:solidFill>
                  <a:srgbClr val="82BF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8568266" y="1"/>
            <a:ext cx="6841068" cy="6857999"/>
            <a:chOff x="8568266" y="1"/>
            <a:chExt cx="6841068" cy="6857999"/>
          </a:xfrm>
        </p:grpSpPr>
        <p:sp>
          <p:nvSpPr>
            <p:cNvPr id="26" name="Rectangle 25"/>
            <p:cNvSpPr/>
            <p:nvPr/>
          </p:nvSpPr>
          <p:spPr>
            <a:xfrm>
              <a:off x="8568266" y="1"/>
              <a:ext cx="6841068" cy="6857999"/>
            </a:xfrm>
            <a:prstGeom prst="rect">
              <a:avLst/>
            </a:prstGeom>
            <a:solidFill>
              <a:srgbClr val="00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7848605" y="2110897"/>
              <a:ext cx="2061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CONCLUSION                </a:t>
              </a:r>
            </a:p>
          </p:txBody>
        </p:sp>
        <p:pic>
          <p:nvPicPr>
            <p:cNvPr id="56" name="Picture 55" descr="Bullseye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697222" y="438729"/>
              <a:ext cx="388133" cy="388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464696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 L -0.68628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733" y="4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1466" y="2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7199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68266" y="1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5400000">
            <a:off x="-496059" y="1718947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-395123" y="2199125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sp>
        <p:nvSpPr>
          <p:cNvPr id="36" name="TextBox 35"/>
          <p:cNvSpPr txBox="1"/>
          <p:nvPr/>
        </p:nvSpPr>
        <p:spPr>
          <a:xfrm rot="5400000">
            <a:off x="677830" y="1744938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89205" y="438729"/>
            <a:ext cx="155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29" name="Oval 28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9064" y="387649"/>
            <a:ext cx="532096" cy="532096"/>
          </a:xfrm>
          <a:prstGeom prst="rect">
            <a:avLst/>
          </a:prstGeom>
        </p:spPr>
      </p:pic>
      <p:pic>
        <p:nvPicPr>
          <p:cNvPr id="42" name="Picture 41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38089" y="438731"/>
            <a:ext cx="388133" cy="38813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836533" y="438728"/>
            <a:ext cx="330994" cy="423188"/>
            <a:chOff x="1822019" y="438728"/>
            <a:chExt cx="330994" cy="423188"/>
          </a:xfrm>
        </p:grpSpPr>
        <p:sp>
          <p:nvSpPr>
            <p:cNvPr id="6" name="Rounded Rectangle 5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0"/>
              <a:endCxn id="6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5400000">
            <a:off x="7848605" y="2110897"/>
            <a:ext cx="206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pic>
        <p:nvPicPr>
          <p:cNvPr id="48" name="Picture 47" descr="Bullsey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697222" y="438729"/>
            <a:ext cx="388133" cy="38813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D7566B9-EAB5-49BE-A7A5-B612BAC76375}"/>
              </a:ext>
            </a:extLst>
          </p:cNvPr>
          <p:cNvSpPr/>
          <p:nvPr/>
        </p:nvSpPr>
        <p:spPr>
          <a:xfrm>
            <a:off x="2230573" y="1295106"/>
            <a:ext cx="5989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Futura Mon" charset="0"/>
              </a:rPr>
              <a:t>The dashboard </a:t>
            </a:r>
            <a:r>
              <a:rPr lang="en-GB" sz="2000" b="1" dirty="0">
                <a:solidFill>
                  <a:schemeClr val="bg1"/>
                </a:solidFill>
                <a:latin typeface="AGFutura Mon" charset="0"/>
              </a:rPr>
              <a:t>is available for use and analysis </a:t>
            </a:r>
            <a:r>
              <a:rPr lang="en-US" sz="2000" b="1" dirty="0">
                <a:solidFill>
                  <a:schemeClr val="bg1"/>
                </a:solidFill>
                <a:latin typeface="AGFutura Mon" charset="0"/>
              </a:rPr>
              <a:t>at  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Futura Mon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http://tserendorj.pythonanywhere.com/home</a:t>
            </a:r>
            <a:endParaRPr lang="en-US" sz="2000" b="1" dirty="0">
              <a:solidFill>
                <a:schemeClr val="bg1"/>
              </a:solidFill>
              <a:latin typeface="AGFutura Mon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3F2A33-A32A-472C-A015-63918BD8778A}"/>
              </a:ext>
            </a:extLst>
          </p:cNvPr>
          <p:cNvSpPr/>
          <p:nvPr/>
        </p:nvSpPr>
        <p:spPr>
          <a:xfrm>
            <a:off x="1816918" y="2471234"/>
            <a:ext cx="6682753" cy="3189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534D506-CD86-4C58-BA44-00299431A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7394" y="2761066"/>
            <a:ext cx="6295033" cy="260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06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258</Words>
  <Application>Microsoft Office PowerPoint</Application>
  <PresentationFormat>On-screen Show (4:3)</PresentationFormat>
  <Paragraphs>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AGFutura Mon</vt:lpstr>
      <vt:lpstr>Arial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Tumenbayar_Tserendor@student.ceu.edu</dc:creator>
  <cp:lastModifiedBy>Tserendorj Tumenbayar</cp:lastModifiedBy>
  <cp:revision>88</cp:revision>
  <dcterms:created xsi:type="dcterms:W3CDTF">2016-05-31T03:30:19Z</dcterms:created>
  <dcterms:modified xsi:type="dcterms:W3CDTF">2020-06-16T08:54:42Z</dcterms:modified>
</cp:coreProperties>
</file>