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9FAB1C-E36E-4CC3-828D-FE06F3074D41}">
  <a:tblStyle styleId="{149FAB1C-E36E-4CC3-828D-FE06F3074D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0d3c9d87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0d3c9d87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0d3c9d8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0d3c9d8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0d3c9d87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0d3c9d87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0d3c9d87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0d3c9d87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0d3c9d87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0d3c9d87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0d3c9d87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0d3c9d87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0d3c9d87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0d3c9d87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49854ab3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49854ab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93a655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93a655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0d3c9d87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0d3c9d87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0d3c9d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0d3c9d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0d3c9d87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0d3c9d87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0d3c9d8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0d3c9d8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0d3c9d87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0d3c9d8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0d3c9d87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0d3c9d8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7800" y="571925"/>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Merriweather"/>
              <a:buNone/>
              <a:defRPr b="0" sz="1400">
                <a:solidFill>
                  <a:schemeClr val="dk2"/>
                </a:solidFill>
                <a:latin typeface="Merriweather"/>
                <a:ea typeface="Merriweather"/>
                <a:cs typeface="Merriweather"/>
                <a:sym typeface="Merriweather"/>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1391475"/>
            <a:ext cx="3774300" cy="2948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0" y="1391575"/>
            <a:ext cx="3774300" cy="2948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ord.tips/wordle-starting-words/" TargetMode="External"/><Relationship Id="rId4" Type="http://schemas.openxmlformats.org/officeDocument/2006/relationships/hyperlink" Target="https://www.cnbc.com/2022/09/14/this-is-the-best-wordle-starting-word-according-to-mit-researchers.html" TargetMode="External"/><Relationship Id="rId5" Type="http://schemas.openxmlformats.org/officeDocument/2006/relationships/hyperlink" Target="https://www.scientificamerican.com/article/information-theory-finds-the-best-wordle-starting-words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nam04.safelinks.protection.outlook.com/?url=https%3A%2F%2Fgithub.com%2Ftsergeant%2Fplaying_with_wordle&amp;data=05%7C02%7Ctsergeant%40hsutx.edu%7C949f0bb81d7e4228149f08dc3ef189fd%7Cbb808cefbb5b40a49f32a661be269ceb%7C1%7C0%7C638454454331237368%7CUnknown%7CTWFpbGZsb3d8eyJWIjoiMC4wLjAwMDAiLCJQIjoiV2luMzIiLCJBTiI6Ik1haWwiLCJXVCI6Mn0%3D%7C0%7C%7C%7C&amp;sdata=WjYS7muOpRFVEguPrGfKD2xea3YAY7h5Rm6onkhgP4E%3D&amp;reserved=0"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ord.tips/wordle-starting-wor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Computer Scientist</a:t>
            </a:r>
            <a:endParaRPr/>
          </a:p>
          <a:p>
            <a:pPr indent="0" lvl="0" marL="0" rtl="0" algn="ctr">
              <a:spcBef>
                <a:spcPts val="0"/>
              </a:spcBef>
              <a:spcAft>
                <a:spcPts val="0"/>
              </a:spcAft>
              <a:buNone/>
            </a:pPr>
            <a:r>
              <a:rPr lang="en"/>
              <a:t>Plays Wordle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Terry Sergeant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1" type="body"/>
          </p:nvPr>
        </p:nvSpPr>
        <p:spPr>
          <a:xfrm>
            <a:off x="729325" y="1391475"/>
            <a:ext cx="75777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My Definition of "Best Guess"</a:t>
            </a:r>
            <a:endParaRPr sz="4200"/>
          </a:p>
          <a:p>
            <a:pPr indent="0" lvl="0" marL="0" rtl="0" algn="l">
              <a:spcBef>
                <a:spcPts val="1600"/>
              </a:spcBef>
              <a:spcAft>
                <a:spcPts val="1600"/>
              </a:spcAft>
              <a:buNone/>
            </a:pPr>
            <a:r>
              <a:rPr lang="en" sz="3000">
                <a:solidFill>
                  <a:srgbClr val="434343"/>
                </a:solidFill>
              </a:rPr>
              <a:t>The best guess is the one that, on average, eliminates the most words.</a:t>
            </a:r>
            <a:endParaRPr sz="30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7800" y="57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Quest to Find the Best Starting Word</a:t>
            </a:r>
            <a:endParaRPr/>
          </a:p>
        </p:txBody>
      </p:sp>
      <p:sp>
        <p:nvSpPr>
          <p:cNvPr id="152" name="Google Shape;152;p23"/>
          <p:cNvSpPr txBox="1"/>
          <p:nvPr>
            <p:ph idx="1" type="body"/>
          </p:nvPr>
        </p:nvSpPr>
        <p:spPr>
          <a:xfrm>
            <a:off x="729325" y="1391475"/>
            <a:ext cx="22293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I made (beyond my "definition"):</a:t>
            </a:r>
            <a:endParaRPr/>
          </a:p>
          <a:p>
            <a:pPr indent="-311150" lvl="0" marL="457200" rtl="0" algn="l">
              <a:spcBef>
                <a:spcPts val="1600"/>
              </a:spcBef>
              <a:spcAft>
                <a:spcPts val="0"/>
              </a:spcAft>
              <a:buSzPts val="1300"/>
              <a:buChar char="●"/>
            </a:pPr>
            <a:r>
              <a:rPr lang="en"/>
              <a:t>Using the original dictionary</a:t>
            </a:r>
            <a:endParaRPr/>
          </a:p>
          <a:p>
            <a:pPr indent="-311150" lvl="0" marL="457200" rtl="0" algn="l">
              <a:spcBef>
                <a:spcPts val="0"/>
              </a:spcBef>
              <a:spcAft>
                <a:spcPts val="0"/>
              </a:spcAft>
              <a:buSzPts val="1300"/>
              <a:buChar char="●"/>
            </a:pPr>
            <a:r>
              <a:rPr lang="en"/>
              <a:t>Any word from the dictionary can be the hidden word</a:t>
            </a:r>
            <a:endParaRPr/>
          </a:p>
          <a:p>
            <a:pPr indent="0" lvl="0" marL="0" rtl="0" algn="l">
              <a:spcBef>
                <a:spcPts val="1600"/>
              </a:spcBef>
              <a:spcAft>
                <a:spcPts val="0"/>
              </a:spcAft>
              <a:buNone/>
            </a:pPr>
            <a:r>
              <a:rPr lang="en"/>
              <a:t>See:</a:t>
            </a:r>
            <a:endParaRPr/>
          </a:p>
          <a:p>
            <a:pPr indent="-311150" lvl="0" marL="457200" rtl="0" algn="l">
              <a:spcBef>
                <a:spcPts val="1600"/>
              </a:spcBef>
              <a:spcAft>
                <a:spcPts val="0"/>
              </a:spcAft>
              <a:buSzPts val="1300"/>
              <a:buChar char="●"/>
            </a:pPr>
            <a:r>
              <a:rPr lang="en"/>
              <a:t>wstats.py</a:t>
            </a:r>
            <a:endParaRPr/>
          </a:p>
          <a:p>
            <a:pPr indent="-311150" lvl="0" marL="457200" rtl="0" algn="l">
              <a:spcBef>
                <a:spcPts val="0"/>
              </a:spcBef>
              <a:spcAft>
                <a:spcPts val="0"/>
              </a:spcAft>
              <a:buSzPts val="1300"/>
              <a:buChar char="●"/>
            </a:pPr>
            <a:r>
              <a:t/>
            </a:r>
            <a:endParaRPr/>
          </a:p>
        </p:txBody>
      </p:sp>
      <p:sp>
        <p:nvSpPr>
          <p:cNvPr id="153" name="Google Shape;153;p23"/>
          <p:cNvSpPr txBox="1"/>
          <p:nvPr>
            <p:ph idx="2" type="body"/>
          </p:nvPr>
        </p:nvSpPr>
        <p:spPr>
          <a:xfrm>
            <a:off x="2867625" y="1391575"/>
            <a:ext cx="55503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for each word g (we assume g is the guess)</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for each word a (we assume a is the answer)</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grade the guess g given that a is the answer</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for each word w, keep it if it is possible given</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the guess and toss it out otherwise</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count how many words are left and keep total</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determine average number of words left</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000000"/>
              </a:solidFill>
              <a:latin typeface="Courier New"/>
              <a:ea typeface="Courier New"/>
              <a:cs typeface="Courier New"/>
              <a:sym typeface="Courier New"/>
            </a:endParaRPr>
          </a:p>
          <a:p>
            <a:pPr indent="-311150" lvl="0" marL="457200" rtl="0" algn="l">
              <a:spcBef>
                <a:spcPts val="0"/>
              </a:spcBef>
              <a:spcAft>
                <a:spcPts val="0"/>
              </a:spcAft>
              <a:buSzPts val="1300"/>
              <a:buChar char="●"/>
            </a:pPr>
            <a:r>
              <a:rPr lang="en"/>
              <a:t>Let d=size of dictionary (about 13000). This approach requires O(d^3) steps or about 1.727 trillion steps.</a:t>
            </a:r>
            <a:endParaRPr/>
          </a:p>
          <a:p>
            <a:pPr indent="-311150" lvl="0" marL="457200" rtl="0" algn="l">
              <a:spcBef>
                <a:spcPts val="0"/>
              </a:spcBef>
              <a:spcAft>
                <a:spcPts val="0"/>
              </a:spcAft>
              <a:buSzPts val="1300"/>
              <a:buChar char="●"/>
            </a:pPr>
            <a:r>
              <a:rPr lang="en"/>
              <a:t>Divide that by a billon and we about 30 minutes (wishful thinking!)</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7800" y="57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Houston, We Have a Problem</a:t>
            </a:r>
            <a:endParaRPr/>
          </a:p>
        </p:txBody>
      </p:sp>
      <p:sp>
        <p:nvSpPr>
          <p:cNvPr id="159" name="Google Shape;159;p24"/>
          <p:cNvSpPr txBox="1"/>
          <p:nvPr>
            <p:ph idx="1" type="body"/>
          </p:nvPr>
        </p:nvSpPr>
        <p:spPr>
          <a:xfrm>
            <a:off x="729325" y="1391475"/>
            <a:ext cx="3774300" cy="294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By spitballing, I had guessed I could calculate the average for each word in 30 minutes.</a:t>
            </a:r>
            <a:endParaRPr/>
          </a:p>
          <a:p>
            <a:pPr indent="-311150" lvl="0" marL="457200" rtl="0" algn="l">
              <a:spcBef>
                <a:spcPts val="0"/>
              </a:spcBef>
              <a:spcAft>
                <a:spcPts val="0"/>
              </a:spcAft>
              <a:buSzPts val="1300"/>
              <a:buChar char="●"/>
            </a:pPr>
            <a:r>
              <a:rPr lang="en"/>
              <a:t>Turns out, it took nearly 5 minutes to calculate the average for a single word!!</a:t>
            </a:r>
            <a:endParaRPr/>
          </a:p>
          <a:p>
            <a:pPr indent="-311150" lvl="0" marL="457200" rtl="0" algn="l">
              <a:spcBef>
                <a:spcPts val="0"/>
              </a:spcBef>
              <a:spcAft>
                <a:spcPts val="0"/>
              </a:spcAft>
              <a:buSzPts val="1300"/>
              <a:buChar char="●"/>
            </a:pPr>
            <a:r>
              <a:rPr lang="en"/>
              <a:t>Which would require about 45 days to compute.</a:t>
            </a:r>
            <a:endParaRPr/>
          </a:p>
          <a:p>
            <a:pPr indent="-311150" lvl="0" marL="457200" rtl="0" algn="l">
              <a:spcBef>
                <a:spcPts val="0"/>
              </a:spcBef>
              <a:spcAft>
                <a:spcPts val="0"/>
              </a:spcAft>
              <a:buClr>
                <a:srgbClr val="009DDC"/>
              </a:buClr>
              <a:buSzPts val="1300"/>
              <a:buChar char="●"/>
            </a:pPr>
            <a:r>
              <a:rPr lang="en">
                <a:solidFill>
                  <a:srgbClr val="009DDC"/>
                </a:solidFill>
              </a:rPr>
              <a:t>NOTE: Using O() to estimate time required by an algorithm is a great rule of thumb. But in practice, constants do matter!</a:t>
            </a:r>
            <a:endParaRPr>
              <a:solidFill>
                <a:srgbClr val="009DDC"/>
              </a:solidFill>
            </a:endParaRPr>
          </a:p>
        </p:txBody>
      </p:sp>
      <p:sp>
        <p:nvSpPr>
          <p:cNvPr id="160" name="Google Shape;160;p24"/>
          <p:cNvSpPr txBox="1"/>
          <p:nvPr>
            <p:ph idx="2" type="body"/>
          </p:nvPr>
        </p:nvSpPr>
        <p:spPr>
          <a:xfrm>
            <a:off x="4643600" y="1391575"/>
            <a:ext cx="37743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1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7800" y="57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Solution</a:t>
            </a:r>
            <a:endParaRPr/>
          </a:p>
        </p:txBody>
      </p:sp>
      <p:sp>
        <p:nvSpPr>
          <p:cNvPr id="166" name="Google Shape;166;p25"/>
          <p:cNvSpPr txBox="1"/>
          <p:nvPr>
            <p:ph idx="1" type="body"/>
          </p:nvPr>
        </p:nvSpPr>
        <p:spPr>
          <a:xfrm>
            <a:off x="729325" y="1391475"/>
            <a:ext cx="3774300" cy="294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Estimate the goodness of a word using randomly selected words.</a:t>
            </a:r>
            <a:endParaRPr/>
          </a:p>
          <a:p>
            <a:pPr indent="-311150" lvl="0" marL="457200" rtl="0" algn="l">
              <a:spcBef>
                <a:spcPts val="0"/>
              </a:spcBef>
              <a:spcAft>
                <a:spcPts val="0"/>
              </a:spcAft>
              <a:buSzPts val="1300"/>
              <a:buChar char="●"/>
            </a:pPr>
            <a:r>
              <a:rPr lang="en"/>
              <a:t>Then refine through several passes</a:t>
            </a:r>
            <a:endParaRPr/>
          </a:p>
          <a:p>
            <a:pPr indent="-311150" lvl="0" marL="457200" rtl="0" algn="l">
              <a:spcBef>
                <a:spcPts val="0"/>
              </a:spcBef>
              <a:spcAft>
                <a:spcPts val="0"/>
              </a:spcAft>
              <a:buSzPts val="1300"/>
              <a:buChar char="●"/>
            </a:pPr>
            <a:r>
              <a:rPr lang="en"/>
              <a:t>See: trials.txt</a:t>
            </a:r>
            <a:endParaRPr/>
          </a:p>
          <a:p>
            <a:pPr indent="-311150" lvl="0" marL="457200" rtl="0" algn="l">
              <a:spcBef>
                <a:spcPts val="0"/>
              </a:spcBef>
              <a:spcAft>
                <a:spcPts val="0"/>
              </a:spcAft>
              <a:buSzPts val="1300"/>
              <a:buChar char="●"/>
            </a:pPr>
            <a:r>
              <a:rPr lang="en"/>
              <a:t>See: pass1.sorted.txt (sample size: 50 words, keep top 2500)</a:t>
            </a:r>
            <a:endParaRPr/>
          </a:p>
          <a:p>
            <a:pPr indent="-311150" lvl="0" marL="457200" rtl="0" algn="l">
              <a:spcBef>
                <a:spcPts val="0"/>
              </a:spcBef>
              <a:spcAft>
                <a:spcPts val="0"/>
              </a:spcAft>
              <a:buSzPts val="1300"/>
              <a:buChar char="●"/>
            </a:pPr>
            <a:r>
              <a:rPr lang="en"/>
              <a:t>Ultimately I did 5 passes using larger and larger sample sizes ...</a:t>
            </a:r>
            <a:endParaRPr/>
          </a:p>
          <a:p>
            <a:pPr indent="-311150" lvl="0" marL="457200" rtl="0" algn="l">
              <a:spcBef>
                <a:spcPts val="0"/>
              </a:spcBef>
              <a:spcAft>
                <a:spcPts val="0"/>
              </a:spcAft>
              <a:buSzPts val="1300"/>
              <a:buChar char="●"/>
            </a:pPr>
            <a:r>
              <a:rPr lang="en"/>
              <a:t>pass5.sorted.txt shows the scores for the top 20 (best) words</a:t>
            </a:r>
            <a:endParaRPr/>
          </a:p>
        </p:txBody>
      </p:sp>
      <p:sp>
        <p:nvSpPr>
          <p:cNvPr id="167" name="Google Shape;167;p25"/>
          <p:cNvSpPr txBox="1"/>
          <p:nvPr>
            <p:ph idx="2" type="body"/>
          </p:nvPr>
        </p:nvSpPr>
        <p:spPr>
          <a:xfrm>
            <a:off x="4643600" y="1391575"/>
            <a:ext cx="37743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This Compare to What Others Recommend</a:t>
            </a:r>
            <a:endParaRPr/>
          </a:p>
          <a:p>
            <a:pPr indent="-311150" lvl="0" marL="457200" rtl="0" algn="l">
              <a:spcBef>
                <a:spcPts val="1600"/>
              </a:spcBef>
              <a:spcAft>
                <a:spcPts val="0"/>
              </a:spcAft>
              <a:buSzPts val="1300"/>
              <a:buChar char="●"/>
            </a:pPr>
            <a:r>
              <a:rPr lang="en"/>
              <a:t>SEO Jungle: </a:t>
            </a:r>
            <a:r>
              <a:rPr lang="en" sz="1100" u="sng">
                <a:solidFill>
                  <a:srgbClr val="1155CC"/>
                </a:solidFill>
                <a:latin typeface="Arial"/>
                <a:ea typeface="Arial"/>
                <a:cs typeface="Arial"/>
                <a:sym typeface="Arial"/>
                <a:hlinkClick r:id="rId3">
                  <a:extLst>
                    <a:ext uri="{A12FA001-AC4F-418D-AE19-62706E023703}">
                      <ahyp:hlinkClr val="tx"/>
                    </a:ext>
                  </a:extLst>
                </a:hlinkClick>
              </a:rPr>
              <a:t>https://word.tips/wordle-starting-words</a:t>
            </a:r>
            <a:endParaRPr sz="1100">
              <a:latin typeface="Courier New"/>
              <a:ea typeface="Courier New"/>
              <a:cs typeface="Courier New"/>
              <a:sym typeface="Courier New"/>
            </a:endParaRPr>
          </a:p>
          <a:p>
            <a:pPr indent="-298450" lvl="0" marL="457200" rtl="0" algn="l">
              <a:spcBef>
                <a:spcPts val="0"/>
              </a:spcBef>
              <a:spcAft>
                <a:spcPts val="0"/>
              </a:spcAft>
              <a:buSzPts val="1100"/>
              <a:buFont typeface="Courier New"/>
              <a:buChar char="●"/>
            </a:pPr>
            <a:r>
              <a:rPr lang="en"/>
              <a:t>CNBC/MIT: </a:t>
            </a:r>
            <a:r>
              <a:rPr lang="en" sz="1100" u="sng">
                <a:solidFill>
                  <a:srgbClr val="1155CC"/>
                </a:solidFill>
                <a:latin typeface="Arial"/>
                <a:ea typeface="Arial"/>
                <a:cs typeface="Arial"/>
                <a:sym typeface="Arial"/>
                <a:hlinkClick r:id="rId4">
                  <a:extLst>
                    <a:ext uri="{A12FA001-AC4F-418D-AE19-62706E023703}">
                      <ahyp:hlinkClr val="tx"/>
                    </a:ext>
                  </a:extLst>
                </a:hlinkClick>
              </a:rPr>
              <a:t>https://www.cnbc.com/2022/09/14/this-is-the-best-wordle-starting-word-according-to-mit-researchers.html</a:t>
            </a:r>
            <a:endParaRPr sz="1100">
              <a:latin typeface="Courier New"/>
              <a:ea typeface="Courier New"/>
              <a:cs typeface="Courier New"/>
              <a:sym typeface="Courier New"/>
            </a:endParaRPr>
          </a:p>
          <a:p>
            <a:pPr indent="-298450" lvl="0" marL="457200" rtl="0" algn="l">
              <a:spcBef>
                <a:spcPts val="0"/>
              </a:spcBef>
              <a:spcAft>
                <a:spcPts val="0"/>
              </a:spcAft>
              <a:buSzPts val="1100"/>
              <a:buFont typeface="Courier New"/>
              <a:buChar char="●"/>
            </a:pPr>
            <a:r>
              <a:rPr lang="en"/>
              <a:t>Scientific American: </a:t>
            </a:r>
            <a:r>
              <a:rPr lang="en" sz="1100" u="sng">
                <a:solidFill>
                  <a:srgbClr val="1155CC"/>
                </a:solidFill>
                <a:latin typeface="Arial"/>
                <a:ea typeface="Arial"/>
                <a:cs typeface="Arial"/>
                <a:sym typeface="Arial"/>
                <a:hlinkClick r:id="rId5">
                  <a:extLst>
                    <a:ext uri="{A12FA001-AC4F-418D-AE19-62706E023703}">
                      <ahyp:hlinkClr val="tx"/>
                    </a:ext>
                  </a:extLst>
                </a:hlinkClick>
              </a:rPr>
              <a:t>https://www.scientificamerican.com/article/information-theory-finds-the-best-wordle-starting-words1/</a:t>
            </a:r>
            <a:endParaRPr sz="11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7800" y="57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Thoughts About the Best Guess</a:t>
            </a:r>
            <a:endParaRPr/>
          </a:p>
        </p:txBody>
      </p:sp>
      <p:sp>
        <p:nvSpPr>
          <p:cNvPr id="173" name="Google Shape;173;p26"/>
          <p:cNvSpPr txBox="1"/>
          <p:nvPr>
            <p:ph idx="1" type="body"/>
          </p:nvPr>
        </p:nvSpPr>
        <p:spPr>
          <a:xfrm>
            <a:off x="729325" y="1391475"/>
            <a:ext cx="3774300" cy="294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Some possible reasons why my top word differs from others:</a:t>
            </a:r>
            <a:endParaRPr/>
          </a:p>
          <a:p>
            <a:pPr indent="-298450" lvl="1" marL="914400" rtl="0" algn="l">
              <a:spcBef>
                <a:spcPts val="0"/>
              </a:spcBef>
              <a:spcAft>
                <a:spcPts val="0"/>
              </a:spcAft>
              <a:buSzPts val="1100"/>
              <a:buChar char="○"/>
            </a:pPr>
            <a:r>
              <a:rPr lang="en"/>
              <a:t>they are assuming the hidden word will come from the much smaller 2000+ words that people know</a:t>
            </a:r>
            <a:endParaRPr/>
          </a:p>
          <a:p>
            <a:pPr indent="-298450" lvl="1" marL="914400" rtl="0" algn="l">
              <a:spcBef>
                <a:spcPts val="0"/>
              </a:spcBef>
              <a:spcAft>
                <a:spcPts val="0"/>
              </a:spcAft>
              <a:buSzPts val="1100"/>
              <a:buChar char="○"/>
            </a:pPr>
            <a:r>
              <a:rPr lang="en"/>
              <a:t>the SEO jungle folks were recommending guesses that could be potential answers (which allows for the possibility of getting it on the first try); NYT will NOT be having any of my top 20 guesses as answers!</a:t>
            </a:r>
            <a:endParaRPr/>
          </a:p>
          <a:p>
            <a:pPr indent="-311150" lvl="0" marL="457200" rtl="0" algn="l">
              <a:spcBef>
                <a:spcPts val="0"/>
              </a:spcBef>
              <a:spcAft>
                <a:spcPts val="0"/>
              </a:spcAft>
              <a:buSzPts val="1300"/>
              <a:buChar char="●"/>
            </a:pPr>
            <a:r>
              <a:rPr lang="en"/>
              <a:t>At what point is it best to guess possible answers rather than finding a word to minimize results (e.g., what if there are only two possible words left?)</a:t>
            </a:r>
            <a:endParaRPr/>
          </a:p>
        </p:txBody>
      </p:sp>
      <p:sp>
        <p:nvSpPr>
          <p:cNvPr id="174" name="Google Shape;174;p26"/>
          <p:cNvSpPr txBox="1"/>
          <p:nvPr>
            <p:ph idx="2" type="body"/>
          </p:nvPr>
        </p:nvSpPr>
        <p:spPr>
          <a:xfrm>
            <a:off x="4643600" y="1391575"/>
            <a:ext cx="37743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answer for this scenario:</a:t>
            </a:r>
            <a:endParaRPr sz="1100">
              <a:latin typeface="Courier New"/>
              <a:ea typeface="Courier New"/>
              <a:cs typeface="Courier New"/>
              <a:sym typeface="Courier New"/>
            </a:endParaRPr>
          </a:p>
          <a:p>
            <a:pPr indent="0" lvl="0" marL="0" rtl="0" algn="l">
              <a:spcBef>
                <a:spcPts val="1600"/>
              </a:spcBef>
              <a:spcAft>
                <a:spcPts val="0"/>
              </a:spcAft>
              <a:buNone/>
            </a:pPr>
            <a:r>
              <a:rPr lang="en" sz="1100">
                <a:latin typeface="Courier New"/>
                <a:ea typeface="Courier New"/>
                <a:cs typeface="Courier New"/>
                <a:sym typeface="Courier New"/>
              </a:rPr>
              <a:t>Guess  1: </a:t>
            </a:r>
            <a:r>
              <a:rPr lang="en" sz="1100">
                <a:highlight>
                  <a:srgbClr val="FFE599"/>
                </a:highlight>
                <a:latin typeface="Courier New"/>
                <a:ea typeface="Courier New"/>
                <a:cs typeface="Courier New"/>
                <a:sym typeface="Courier New"/>
              </a:rPr>
              <a:t>a</a:t>
            </a:r>
            <a:r>
              <a:rPr lang="en" sz="1100">
                <a:latin typeface="Courier New"/>
                <a:ea typeface="Courier New"/>
                <a:cs typeface="Courier New"/>
                <a:sym typeface="Courier New"/>
              </a:rPr>
              <a:t>gued</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Guess  2: </a:t>
            </a:r>
            <a:r>
              <a:rPr lang="en" sz="1100">
                <a:highlight>
                  <a:srgbClr val="FFE599"/>
                </a:highlight>
                <a:latin typeface="Courier New"/>
                <a:ea typeface="Courier New"/>
                <a:cs typeface="Courier New"/>
                <a:sym typeface="Courier New"/>
              </a:rPr>
              <a:t>l</a:t>
            </a:r>
            <a:r>
              <a:rPr lang="en" sz="1100">
                <a:highlight>
                  <a:srgbClr val="B6D7A8"/>
                </a:highlight>
                <a:latin typeface="Courier New"/>
                <a:ea typeface="Courier New"/>
                <a:cs typeface="Courier New"/>
                <a:sym typeface="Courier New"/>
              </a:rPr>
              <a:t>ai</a:t>
            </a:r>
            <a:r>
              <a:rPr lang="en" sz="1100">
                <a:latin typeface="Courier New"/>
                <a:ea typeface="Courier New"/>
                <a:cs typeface="Courier New"/>
                <a:sym typeface="Courier New"/>
              </a:rPr>
              <a:t>c</a:t>
            </a:r>
            <a:r>
              <a:rPr lang="en" sz="1100">
                <a:highlight>
                  <a:srgbClr val="B6D7A8"/>
                </a:highlight>
                <a:latin typeface="Courier New"/>
                <a:ea typeface="Courier New"/>
                <a:cs typeface="Courier New"/>
                <a:sym typeface="Courier New"/>
              </a:rPr>
              <a:t>s</a:t>
            </a:r>
            <a:endParaRPr sz="1100">
              <a:highlight>
                <a:srgbClr val="B6D7A8"/>
              </a:highlight>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Guess  3: </a:t>
            </a:r>
            <a:r>
              <a:rPr lang="en" sz="1100">
                <a:latin typeface="Courier New"/>
                <a:ea typeface="Courier New"/>
                <a:cs typeface="Courier New"/>
                <a:sym typeface="Courier New"/>
              </a:rPr>
              <a:t>p</a:t>
            </a:r>
            <a:r>
              <a:rPr lang="en" sz="1100">
                <a:highlight>
                  <a:srgbClr val="B6D7A8"/>
                </a:highlight>
                <a:latin typeface="Courier New"/>
                <a:ea typeface="Courier New"/>
                <a:cs typeface="Courier New"/>
                <a:sym typeface="Courier New"/>
              </a:rPr>
              <a:t>ails</a:t>
            </a:r>
            <a:endParaRPr sz="1100">
              <a:highlight>
                <a:srgbClr val="B6D7A8"/>
              </a:highlight>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Guess  4: f</a:t>
            </a:r>
            <a:r>
              <a:rPr lang="en" sz="1100">
                <a:highlight>
                  <a:srgbClr val="B6D7A8"/>
                </a:highlight>
                <a:latin typeface="Courier New"/>
                <a:ea typeface="Courier New"/>
                <a:cs typeface="Courier New"/>
                <a:sym typeface="Courier New"/>
              </a:rPr>
              <a:t>ails</a:t>
            </a:r>
            <a:endParaRPr sz="1100">
              <a:highlight>
                <a:srgbClr val="B6D7A8"/>
              </a:highlight>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Guess  5: k</a:t>
            </a:r>
            <a:r>
              <a:rPr lang="en" sz="1100">
                <a:highlight>
                  <a:srgbClr val="B6D7A8"/>
                </a:highlight>
                <a:latin typeface="Courier New"/>
                <a:ea typeface="Courier New"/>
                <a:cs typeface="Courier New"/>
                <a:sym typeface="Courier New"/>
              </a:rPr>
              <a:t>ails</a:t>
            </a:r>
            <a:endParaRPr sz="1100">
              <a:highlight>
                <a:srgbClr val="B6D7A8"/>
              </a:highlight>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Guess  6: n</a:t>
            </a:r>
            <a:r>
              <a:rPr lang="en" sz="1100">
                <a:highlight>
                  <a:srgbClr val="B6D7A8"/>
                </a:highlight>
                <a:latin typeface="Courier New"/>
                <a:ea typeface="Courier New"/>
                <a:cs typeface="Courier New"/>
                <a:sym typeface="Courier New"/>
              </a:rPr>
              <a:t>ails</a:t>
            </a:r>
            <a:endParaRPr sz="1100">
              <a:highlight>
                <a:srgbClr val="B6D7A8"/>
              </a:highlight>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Guess  7: t</a:t>
            </a:r>
            <a:r>
              <a:rPr lang="en" sz="1100">
                <a:highlight>
                  <a:srgbClr val="B6D7A8"/>
                </a:highlight>
                <a:latin typeface="Courier New"/>
                <a:ea typeface="Courier New"/>
                <a:cs typeface="Courier New"/>
                <a:sym typeface="Courier New"/>
              </a:rPr>
              <a:t>ails</a:t>
            </a:r>
            <a:endParaRPr sz="1100">
              <a:highlight>
                <a:srgbClr val="B6D7A8"/>
              </a:highlight>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Guess  8: v</a:t>
            </a:r>
            <a:r>
              <a:rPr lang="en" sz="1100">
                <a:highlight>
                  <a:srgbClr val="B6D7A8"/>
                </a:highlight>
                <a:latin typeface="Courier New"/>
                <a:ea typeface="Courier New"/>
                <a:cs typeface="Courier New"/>
                <a:sym typeface="Courier New"/>
              </a:rPr>
              <a:t>ails</a:t>
            </a:r>
            <a:endParaRPr sz="1100">
              <a:highlight>
                <a:srgbClr val="B6D7A8"/>
              </a:highlight>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Guess  9: m</a:t>
            </a:r>
            <a:r>
              <a:rPr lang="en" sz="1100">
                <a:highlight>
                  <a:srgbClr val="B6D7A8"/>
                </a:highlight>
                <a:latin typeface="Courier New"/>
                <a:ea typeface="Courier New"/>
                <a:cs typeface="Courier New"/>
                <a:sym typeface="Courier New"/>
              </a:rPr>
              <a:t>ails</a:t>
            </a:r>
            <a:endParaRPr sz="1100">
              <a:highlight>
                <a:srgbClr val="B6D7A8"/>
              </a:highlight>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Guess 10: w</a:t>
            </a:r>
            <a:r>
              <a:rPr lang="en" sz="1100">
                <a:highlight>
                  <a:srgbClr val="B6D7A8"/>
                </a:highlight>
                <a:latin typeface="Courier New"/>
                <a:ea typeface="Courier New"/>
                <a:cs typeface="Courier New"/>
                <a:sym typeface="Courier New"/>
              </a:rPr>
              <a:t>ails</a:t>
            </a:r>
            <a:endParaRPr sz="1100">
              <a:highlight>
                <a:srgbClr val="B6D7A8"/>
              </a:highlight>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Guess 11: </a:t>
            </a:r>
            <a:r>
              <a:rPr lang="en" sz="1100">
                <a:highlight>
                  <a:srgbClr val="B6D7A8"/>
                </a:highlight>
                <a:latin typeface="Courier New"/>
                <a:ea typeface="Courier New"/>
                <a:cs typeface="Courier New"/>
                <a:sym typeface="Courier New"/>
              </a:rPr>
              <a:t>hails</a:t>
            </a:r>
            <a:endParaRPr sz="1100">
              <a:highlight>
                <a:srgbClr val="B6D7A8"/>
              </a:highlight>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HINT: Guess 4 should be something like (paint, faint, plant,pants)</a:t>
            </a:r>
            <a:endParaRPr sz="1100">
              <a:highlight>
                <a:srgbClr val="B6D7A8"/>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7800" y="57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Versions Using lares</a:t>
            </a:r>
            <a:endParaRPr/>
          </a:p>
        </p:txBody>
      </p:sp>
      <p:sp>
        <p:nvSpPr>
          <p:cNvPr id="180" name="Google Shape;180;p27"/>
          <p:cNvSpPr txBox="1"/>
          <p:nvPr>
            <p:ph idx="1" type="body"/>
          </p:nvPr>
        </p:nvSpPr>
        <p:spPr>
          <a:xfrm>
            <a:off x="729325" y="1391475"/>
            <a:ext cx="3774300" cy="294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wordle2.py</a:t>
            </a:r>
            <a:endParaRPr/>
          </a:p>
          <a:p>
            <a:pPr indent="-311150" lvl="0" marL="457200" rtl="0" algn="l">
              <a:spcBef>
                <a:spcPts val="0"/>
              </a:spcBef>
              <a:spcAft>
                <a:spcPts val="0"/>
              </a:spcAft>
              <a:buSzPts val="1300"/>
              <a:buChar char="●"/>
            </a:pPr>
            <a:r>
              <a:rPr lang="en"/>
              <a:t>wordle3.py</a:t>
            </a:r>
            <a:endParaRPr/>
          </a:p>
          <a:p>
            <a:pPr indent="-311150" lvl="0" marL="457200" rtl="0" algn="l">
              <a:spcBef>
                <a:spcPts val="0"/>
              </a:spcBef>
              <a:spcAft>
                <a:spcPts val="0"/>
              </a:spcAft>
              <a:buSzPts val="1300"/>
              <a:buChar char="●"/>
            </a:pPr>
            <a:r>
              <a:rPr lang="en"/>
              <a:t>wordle4.py</a:t>
            </a:r>
            <a:endParaRPr/>
          </a:p>
          <a:p>
            <a:pPr indent="0" lvl="0" marL="0" rtl="0" algn="l">
              <a:spcBef>
                <a:spcPts val="1600"/>
              </a:spcBef>
              <a:spcAft>
                <a:spcPts val="1600"/>
              </a:spcAft>
              <a:buNone/>
            </a:pPr>
            <a:r>
              <a:t/>
            </a:r>
            <a:endParaRPr/>
          </a:p>
        </p:txBody>
      </p:sp>
      <p:sp>
        <p:nvSpPr>
          <p:cNvPr id="181" name="Google Shape;181;p27"/>
          <p:cNvSpPr txBox="1"/>
          <p:nvPr>
            <p:ph idx="2" type="body"/>
          </p:nvPr>
        </p:nvSpPr>
        <p:spPr>
          <a:xfrm>
            <a:off x="4643600" y="1391575"/>
            <a:ext cx="37743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1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7800" y="57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Thoughts</a:t>
            </a:r>
            <a:endParaRPr/>
          </a:p>
        </p:txBody>
      </p:sp>
      <p:sp>
        <p:nvSpPr>
          <p:cNvPr id="187" name="Google Shape;187;p28"/>
          <p:cNvSpPr txBox="1"/>
          <p:nvPr>
            <p:ph idx="1" type="body"/>
          </p:nvPr>
        </p:nvSpPr>
        <p:spPr>
          <a:xfrm>
            <a:off x="729325" y="1391475"/>
            <a:ext cx="3321900" cy="358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Playing around with these programs is WAY more fun than playing the game!</a:t>
            </a:r>
            <a:endParaRPr/>
          </a:p>
          <a:p>
            <a:pPr indent="-311150" lvl="0" marL="457200" rtl="0" algn="l">
              <a:spcBef>
                <a:spcPts val="0"/>
              </a:spcBef>
              <a:spcAft>
                <a:spcPts val="0"/>
              </a:spcAft>
              <a:buSzPts val="1300"/>
              <a:buChar char="●"/>
            </a:pPr>
            <a:r>
              <a:rPr lang="en"/>
              <a:t>Spending time in a problem space can teach you a lot!</a:t>
            </a:r>
            <a:endParaRPr/>
          </a:p>
          <a:p>
            <a:pPr indent="-311150" lvl="0" marL="457200" rtl="0" algn="l">
              <a:spcBef>
                <a:spcPts val="0"/>
              </a:spcBef>
              <a:spcAft>
                <a:spcPts val="0"/>
              </a:spcAft>
              <a:buSzPts val="1300"/>
              <a:buChar char="●"/>
            </a:pPr>
            <a:r>
              <a:rPr lang="en"/>
              <a:t>There's way more that can be done with this:</a:t>
            </a:r>
            <a:endParaRPr/>
          </a:p>
          <a:p>
            <a:pPr indent="-298450" lvl="1" marL="914400" rtl="0" algn="l">
              <a:spcBef>
                <a:spcPts val="0"/>
              </a:spcBef>
              <a:spcAft>
                <a:spcPts val="0"/>
              </a:spcAft>
              <a:buSzPts val="1100"/>
              <a:buChar char="○"/>
            </a:pPr>
            <a:r>
              <a:rPr lang="en"/>
              <a:t>Assume the answer will be limited to the 2000+ word group</a:t>
            </a:r>
            <a:endParaRPr/>
          </a:p>
          <a:p>
            <a:pPr indent="-298450" lvl="1" marL="914400" rtl="0" algn="l">
              <a:spcBef>
                <a:spcPts val="0"/>
              </a:spcBef>
              <a:spcAft>
                <a:spcPts val="0"/>
              </a:spcAft>
              <a:buSzPts val="1100"/>
              <a:buChar char="○"/>
            </a:pPr>
            <a:r>
              <a:rPr lang="en"/>
              <a:t>Find the break-even point when guessing a word from the 2000+ word group is more beneficial than the "best" next word</a:t>
            </a:r>
            <a:endParaRPr/>
          </a:p>
          <a:p>
            <a:pPr indent="-298450" lvl="1" marL="914400" rtl="0" algn="l">
              <a:spcBef>
                <a:spcPts val="0"/>
              </a:spcBef>
              <a:spcAft>
                <a:spcPts val="0"/>
              </a:spcAft>
              <a:buSzPts val="1100"/>
              <a:buChar char="○"/>
            </a:pPr>
            <a:r>
              <a:rPr lang="en"/>
              <a:t>Precompute the best second guesses for all possible results</a:t>
            </a:r>
            <a:endParaRPr/>
          </a:p>
        </p:txBody>
      </p:sp>
      <p:sp>
        <p:nvSpPr>
          <p:cNvPr id="188" name="Google Shape;188;p28"/>
          <p:cNvSpPr txBox="1"/>
          <p:nvPr>
            <p:ph idx="2" type="body"/>
          </p:nvPr>
        </p:nvSpPr>
        <p:spPr>
          <a:xfrm>
            <a:off x="4051225" y="1391575"/>
            <a:ext cx="43668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my repository. Please clone and play around with it!</a:t>
            </a:r>
            <a:endParaRPr/>
          </a:p>
          <a:p>
            <a:pPr indent="0" lvl="0" marL="0" rtl="0" algn="l">
              <a:spcBef>
                <a:spcPts val="1600"/>
              </a:spcBef>
              <a:spcAft>
                <a:spcPts val="1600"/>
              </a:spcAft>
              <a:buNone/>
            </a:pPr>
            <a:r>
              <a:rPr lang="en" sz="1400" u="sng">
                <a:solidFill>
                  <a:schemeClr val="hlink"/>
                </a:solidFill>
                <a:highlight>
                  <a:srgbClr val="FFFFFF"/>
                </a:highlight>
                <a:latin typeface="Arial"/>
                <a:ea typeface="Arial"/>
                <a:cs typeface="Arial"/>
                <a:sym typeface="Arial"/>
                <a:hlinkClick r:id="rId3"/>
              </a:rPr>
              <a:t>https://github.com/tsergeant/playing_with_wordle</a:t>
            </a:r>
            <a:endParaRPr sz="1500"/>
          </a:p>
        </p:txBody>
      </p:sp>
      <p:pic>
        <p:nvPicPr>
          <p:cNvPr id="189" name="Google Shape;189;p28"/>
          <p:cNvPicPr preferRelativeResize="0"/>
          <p:nvPr/>
        </p:nvPicPr>
        <p:blipFill>
          <a:blip r:embed="rId4">
            <a:alphaModFix/>
          </a:blip>
          <a:stretch>
            <a:fillRect/>
          </a:stretch>
        </p:blipFill>
        <p:spPr>
          <a:xfrm>
            <a:off x="4923500" y="2167150"/>
            <a:ext cx="2389675" cy="238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800" y="571925"/>
            <a:ext cx="3844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All About Wordle</a:t>
            </a:r>
            <a:endParaRPr sz="2000"/>
          </a:p>
        </p:txBody>
      </p:sp>
      <p:sp>
        <p:nvSpPr>
          <p:cNvPr id="93" name="Google Shape;93;p14"/>
          <p:cNvSpPr txBox="1"/>
          <p:nvPr>
            <p:ph idx="1" type="body"/>
          </p:nvPr>
        </p:nvSpPr>
        <p:spPr>
          <a:xfrm>
            <a:off x="729325" y="1391475"/>
            <a:ext cx="3774300" cy="294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word-guessing game with a </a:t>
            </a:r>
            <a:r>
              <a:rPr lang="en"/>
              <a:t>guesser</a:t>
            </a:r>
            <a:r>
              <a:rPr lang="en"/>
              <a:t> and a grader</a:t>
            </a:r>
            <a:endParaRPr/>
          </a:p>
          <a:p>
            <a:pPr indent="-311150" lvl="0" marL="457200" rtl="0" algn="l">
              <a:spcBef>
                <a:spcPts val="0"/>
              </a:spcBef>
              <a:spcAft>
                <a:spcPts val="0"/>
              </a:spcAft>
              <a:buSzPts val="1300"/>
              <a:buChar char="●"/>
            </a:pPr>
            <a:r>
              <a:rPr lang="en"/>
              <a:t>the grader thinks of a 5-letter word</a:t>
            </a:r>
            <a:endParaRPr/>
          </a:p>
          <a:p>
            <a:pPr indent="-311150" lvl="0" marL="457200" rtl="0" algn="l">
              <a:spcBef>
                <a:spcPts val="0"/>
              </a:spcBef>
              <a:spcAft>
                <a:spcPts val="0"/>
              </a:spcAft>
              <a:buSzPts val="1300"/>
              <a:buChar char="●"/>
            </a:pPr>
            <a:r>
              <a:rPr lang="en"/>
              <a:t>the guesser guesses a 5-letter word</a:t>
            </a:r>
            <a:endParaRPr/>
          </a:p>
          <a:p>
            <a:pPr indent="-311150" lvl="0" marL="457200" rtl="0" algn="l">
              <a:spcBef>
                <a:spcPts val="0"/>
              </a:spcBef>
              <a:spcAft>
                <a:spcPts val="0"/>
              </a:spcAft>
              <a:buSzPts val="1300"/>
              <a:buChar char="●"/>
            </a:pPr>
            <a:r>
              <a:rPr lang="en"/>
              <a:t>the grader give feedback with colors</a:t>
            </a:r>
            <a:endParaRPr/>
          </a:p>
          <a:p>
            <a:pPr indent="-298450" lvl="1" marL="914400" rtl="0" algn="l">
              <a:spcBef>
                <a:spcPts val="0"/>
              </a:spcBef>
              <a:spcAft>
                <a:spcPts val="0"/>
              </a:spcAft>
              <a:buSzPts val="1100"/>
              <a:buChar char="○"/>
            </a:pPr>
            <a:r>
              <a:rPr lang="en"/>
              <a:t>green letter (right letter right spot)</a:t>
            </a:r>
            <a:endParaRPr/>
          </a:p>
          <a:p>
            <a:pPr indent="-298450" lvl="1" marL="914400" rtl="0" algn="l">
              <a:spcBef>
                <a:spcPts val="0"/>
              </a:spcBef>
              <a:spcAft>
                <a:spcPts val="0"/>
              </a:spcAft>
              <a:buSzPts val="1100"/>
              <a:buChar char="○"/>
            </a:pPr>
            <a:r>
              <a:rPr lang="en"/>
              <a:t>yellow letter (right letter wrong spot)</a:t>
            </a:r>
            <a:endParaRPr/>
          </a:p>
          <a:p>
            <a:pPr indent="-298450" lvl="1" marL="914400" rtl="0" algn="l">
              <a:spcBef>
                <a:spcPts val="0"/>
              </a:spcBef>
              <a:spcAft>
                <a:spcPts val="0"/>
              </a:spcAft>
              <a:buSzPts val="1100"/>
              <a:buChar char="○"/>
            </a:pPr>
            <a:r>
              <a:rPr lang="en"/>
              <a:t>gray letter (no such letter)</a:t>
            </a:r>
            <a:endParaRPr/>
          </a:p>
          <a:p>
            <a:pPr indent="-311150" lvl="0" marL="457200" rtl="0" algn="l">
              <a:spcBef>
                <a:spcPts val="0"/>
              </a:spcBef>
              <a:spcAft>
                <a:spcPts val="0"/>
              </a:spcAft>
              <a:buSzPts val="1300"/>
              <a:buChar char="●"/>
            </a:pPr>
            <a:r>
              <a:rPr lang="en"/>
              <a:t>guesser is given up to 6 guesses</a:t>
            </a:r>
            <a:endParaRPr b="1"/>
          </a:p>
        </p:txBody>
      </p:sp>
      <p:sp>
        <p:nvSpPr>
          <p:cNvPr id="94" name="Google Shape;94;p14"/>
          <p:cNvSpPr txBox="1"/>
          <p:nvPr>
            <p:ph idx="2" type="body"/>
          </p:nvPr>
        </p:nvSpPr>
        <p:spPr>
          <a:xfrm>
            <a:off x="4651175" y="1429375"/>
            <a:ext cx="37743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Suppose the hidden word is "green":</a:t>
            </a:r>
            <a:endParaRPr b="1" sz="1700"/>
          </a:p>
          <a:p>
            <a:pPr indent="0" lvl="0" marL="0" rtl="0" algn="l">
              <a:spcBef>
                <a:spcPts val="1600"/>
              </a:spcBef>
              <a:spcAft>
                <a:spcPts val="0"/>
              </a:spcAft>
              <a:buNone/>
            </a:pPr>
            <a:r>
              <a:rPr b="1" lang="en" sz="2000">
                <a:latin typeface="Courier New"/>
                <a:ea typeface="Courier New"/>
                <a:cs typeface="Courier New"/>
                <a:sym typeface="Courier New"/>
              </a:rPr>
              <a:t>Guess 1: </a:t>
            </a:r>
            <a:r>
              <a:rPr b="1" lang="en" sz="2000">
                <a:highlight>
                  <a:srgbClr val="CCCCCC"/>
                </a:highlight>
                <a:latin typeface="Courier New"/>
                <a:ea typeface="Courier New"/>
                <a:cs typeface="Courier New"/>
                <a:sym typeface="Courier New"/>
              </a:rPr>
              <a:t>idl</a:t>
            </a:r>
            <a:r>
              <a:rPr b="1" lang="en" sz="2000">
                <a:highlight>
                  <a:srgbClr val="93C47D"/>
                </a:highlight>
                <a:latin typeface="Courier New"/>
                <a:ea typeface="Courier New"/>
                <a:cs typeface="Courier New"/>
                <a:sym typeface="Courier New"/>
              </a:rPr>
              <a:t>e</a:t>
            </a:r>
            <a:r>
              <a:rPr b="1" lang="en" sz="2000">
                <a:highlight>
                  <a:srgbClr val="CCCCCC"/>
                </a:highlight>
                <a:latin typeface="Courier New"/>
                <a:ea typeface="Courier New"/>
                <a:cs typeface="Courier New"/>
                <a:sym typeface="Courier New"/>
              </a:rPr>
              <a:t>s</a:t>
            </a:r>
            <a:endParaRPr b="1" sz="2000">
              <a:highlight>
                <a:srgbClr val="CCCCCC"/>
              </a:highlight>
              <a:latin typeface="Courier New"/>
              <a:ea typeface="Courier New"/>
              <a:cs typeface="Courier New"/>
              <a:sym typeface="Courier New"/>
            </a:endParaRPr>
          </a:p>
          <a:p>
            <a:pPr indent="0" lvl="0" marL="0" rtl="0" algn="l">
              <a:spcBef>
                <a:spcPts val="0"/>
              </a:spcBef>
              <a:spcAft>
                <a:spcPts val="0"/>
              </a:spcAft>
              <a:buNone/>
            </a:pPr>
            <a:r>
              <a:rPr b="1" lang="en" sz="2000">
                <a:latin typeface="Courier New"/>
                <a:ea typeface="Courier New"/>
                <a:cs typeface="Courier New"/>
                <a:sym typeface="Courier New"/>
              </a:rPr>
              <a:t>Guess 2: </a:t>
            </a:r>
            <a:r>
              <a:rPr b="1" lang="en" sz="2000">
                <a:highlight>
                  <a:srgbClr val="CCCCCC"/>
                </a:highlight>
                <a:latin typeface="Courier New"/>
                <a:ea typeface="Courier New"/>
                <a:cs typeface="Courier New"/>
                <a:sym typeface="Courier New"/>
              </a:rPr>
              <a:t>cap</a:t>
            </a:r>
            <a:r>
              <a:rPr b="1" lang="en" sz="2000">
                <a:highlight>
                  <a:srgbClr val="93C47D"/>
                </a:highlight>
                <a:latin typeface="Courier New"/>
                <a:ea typeface="Courier New"/>
                <a:cs typeface="Courier New"/>
                <a:sym typeface="Courier New"/>
              </a:rPr>
              <a:t>e</a:t>
            </a:r>
            <a:r>
              <a:rPr b="1" lang="en" sz="2000">
                <a:highlight>
                  <a:srgbClr val="FFE599"/>
                </a:highlight>
                <a:latin typeface="Courier New"/>
                <a:ea typeface="Courier New"/>
                <a:cs typeface="Courier New"/>
                <a:sym typeface="Courier New"/>
              </a:rPr>
              <a:t>r</a:t>
            </a:r>
            <a:endParaRPr b="1" sz="2000">
              <a:highlight>
                <a:srgbClr val="FFE599"/>
              </a:highlight>
              <a:latin typeface="Courier New"/>
              <a:ea typeface="Courier New"/>
              <a:cs typeface="Courier New"/>
              <a:sym typeface="Courier New"/>
            </a:endParaRPr>
          </a:p>
          <a:p>
            <a:pPr indent="0" lvl="0" marL="0" rtl="0" algn="l">
              <a:spcBef>
                <a:spcPts val="0"/>
              </a:spcBef>
              <a:spcAft>
                <a:spcPts val="0"/>
              </a:spcAft>
              <a:buNone/>
            </a:pPr>
            <a:r>
              <a:rPr b="1" lang="en" sz="2000">
                <a:latin typeface="Courier New"/>
                <a:ea typeface="Courier New"/>
                <a:cs typeface="Courier New"/>
                <a:sym typeface="Courier New"/>
              </a:rPr>
              <a:t>Guess 3: </a:t>
            </a:r>
            <a:r>
              <a:rPr b="1" lang="en" sz="2000">
                <a:highlight>
                  <a:srgbClr val="FFE599"/>
                </a:highlight>
                <a:latin typeface="Courier New"/>
                <a:ea typeface="Courier New"/>
                <a:cs typeface="Courier New"/>
                <a:sym typeface="Courier New"/>
              </a:rPr>
              <a:t>r</a:t>
            </a:r>
            <a:r>
              <a:rPr b="1" lang="en" sz="2000">
                <a:highlight>
                  <a:srgbClr val="CCCCCC"/>
                </a:highlight>
                <a:latin typeface="Courier New"/>
                <a:ea typeface="Courier New"/>
                <a:cs typeface="Courier New"/>
                <a:sym typeface="Courier New"/>
              </a:rPr>
              <a:t>um</a:t>
            </a:r>
            <a:r>
              <a:rPr b="1" lang="en" sz="2000">
                <a:highlight>
                  <a:srgbClr val="93C47D"/>
                </a:highlight>
                <a:latin typeface="Courier New"/>
                <a:ea typeface="Courier New"/>
                <a:cs typeface="Courier New"/>
                <a:sym typeface="Courier New"/>
              </a:rPr>
              <a:t>en</a:t>
            </a:r>
            <a:endParaRPr b="1" sz="2000">
              <a:latin typeface="Courier New"/>
              <a:ea typeface="Courier New"/>
              <a:cs typeface="Courier New"/>
              <a:sym typeface="Courier New"/>
            </a:endParaRPr>
          </a:p>
          <a:p>
            <a:pPr indent="0" lvl="0" marL="0" rtl="0" algn="l">
              <a:spcBef>
                <a:spcPts val="0"/>
              </a:spcBef>
              <a:spcAft>
                <a:spcPts val="0"/>
              </a:spcAft>
              <a:buNone/>
            </a:pPr>
            <a:r>
              <a:rPr b="1" lang="en" sz="2000">
                <a:latin typeface="Courier New"/>
                <a:ea typeface="Courier New"/>
                <a:cs typeface="Courier New"/>
                <a:sym typeface="Courier New"/>
              </a:rPr>
              <a:t>Guess 4: </a:t>
            </a:r>
            <a:r>
              <a:rPr b="1" lang="en" sz="2000">
                <a:highlight>
                  <a:srgbClr val="FFE599"/>
                </a:highlight>
                <a:latin typeface="Courier New"/>
                <a:ea typeface="Courier New"/>
                <a:cs typeface="Courier New"/>
                <a:sym typeface="Courier New"/>
              </a:rPr>
              <a:t>e</a:t>
            </a:r>
            <a:r>
              <a:rPr b="1" lang="en" sz="2000">
                <a:highlight>
                  <a:srgbClr val="93C47D"/>
                </a:highlight>
                <a:latin typeface="Courier New"/>
                <a:ea typeface="Courier New"/>
                <a:cs typeface="Courier New"/>
                <a:sym typeface="Courier New"/>
              </a:rPr>
              <a:t>r</a:t>
            </a:r>
            <a:r>
              <a:rPr b="1" lang="en" sz="2000">
                <a:highlight>
                  <a:srgbClr val="CCCCCC"/>
                </a:highlight>
                <a:latin typeface="Courier New"/>
                <a:ea typeface="Courier New"/>
                <a:cs typeface="Courier New"/>
                <a:sym typeface="Courier New"/>
              </a:rPr>
              <a:t>v</a:t>
            </a:r>
            <a:r>
              <a:rPr b="1" lang="en" sz="2000">
                <a:highlight>
                  <a:srgbClr val="93C47D"/>
                </a:highlight>
                <a:latin typeface="Courier New"/>
                <a:ea typeface="Courier New"/>
                <a:cs typeface="Courier New"/>
                <a:sym typeface="Courier New"/>
              </a:rPr>
              <a:t>en</a:t>
            </a:r>
            <a:endParaRPr b="1" sz="2000">
              <a:highlight>
                <a:srgbClr val="93C47D"/>
              </a:highlight>
              <a:latin typeface="Courier New"/>
              <a:ea typeface="Courier New"/>
              <a:cs typeface="Courier New"/>
              <a:sym typeface="Courier New"/>
            </a:endParaRPr>
          </a:p>
          <a:p>
            <a:pPr indent="0" lvl="0" marL="0" rtl="0" algn="l">
              <a:spcBef>
                <a:spcPts val="0"/>
              </a:spcBef>
              <a:spcAft>
                <a:spcPts val="0"/>
              </a:spcAft>
              <a:buNone/>
            </a:pPr>
            <a:r>
              <a:rPr b="1" lang="en" sz="2000">
                <a:latin typeface="Courier New"/>
                <a:ea typeface="Courier New"/>
                <a:cs typeface="Courier New"/>
                <a:sym typeface="Courier New"/>
              </a:rPr>
              <a:t>Guess 5: </a:t>
            </a:r>
            <a:r>
              <a:rPr b="1" lang="en" sz="2000">
                <a:highlight>
                  <a:srgbClr val="CCCCCC"/>
                </a:highlight>
                <a:latin typeface="Courier New"/>
                <a:ea typeface="Courier New"/>
                <a:cs typeface="Courier New"/>
                <a:sym typeface="Courier New"/>
              </a:rPr>
              <a:t>t</a:t>
            </a:r>
            <a:r>
              <a:rPr b="1" lang="en" sz="2000">
                <a:highlight>
                  <a:srgbClr val="93C47D"/>
                </a:highlight>
                <a:latin typeface="Courier New"/>
                <a:ea typeface="Courier New"/>
                <a:cs typeface="Courier New"/>
                <a:sym typeface="Courier New"/>
              </a:rPr>
              <a:t>reen</a:t>
            </a:r>
            <a:endParaRPr b="1" sz="2000">
              <a:latin typeface="Courier New"/>
              <a:ea typeface="Courier New"/>
              <a:cs typeface="Courier New"/>
              <a:sym typeface="Courier New"/>
            </a:endParaRPr>
          </a:p>
          <a:p>
            <a:pPr indent="0" lvl="0" marL="0" rtl="0" algn="l">
              <a:spcBef>
                <a:spcPts val="0"/>
              </a:spcBef>
              <a:spcAft>
                <a:spcPts val="0"/>
              </a:spcAft>
              <a:buNone/>
            </a:pPr>
            <a:r>
              <a:rPr b="1" lang="en" sz="2000">
                <a:latin typeface="Courier New"/>
                <a:ea typeface="Courier New"/>
                <a:cs typeface="Courier New"/>
                <a:sym typeface="Courier New"/>
              </a:rPr>
              <a:t>Guess 6: </a:t>
            </a:r>
            <a:r>
              <a:rPr b="1" lang="en" sz="2000">
                <a:highlight>
                  <a:srgbClr val="93C47D"/>
                </a:highlight>
                <a:latin typeface="Courier New"/>
                <a:ea typeface="Courier New"/>
                <a:cs typeface="Courier New"/>
                <a:sym typeface="Courier New"/>
              </a:rPr>
              <a:t>green</a:t>
            </a:r>
            <a:endParaRPr b="1" sz="20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729325" y="1391475"/>
            <a:ext cx="75777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4400"/>
          </a:p>
          <a:p>
            <a:pPr indent="0" lvl="0" marL="0" rtl="0" algn="l">
              <a:spcBef>
                <a:spcPts val="1600"/>
              </a:spcBef>
              <a:spcAft>
                <a:spcPts val="1600"/>
              </a:spcAft>
              <a:buNone/>
            </a:pPr>
            <a:r>
              <a:rPr lang="en" sz="4400"/>
              <a:t>Why I Don't Like Word Games</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9325" y="1391475"/>
            <a:ext cx="75777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Time for a Power-Up!</a:t>
            </a:r>
            <a:endParaRPr sz="4400"/>
          </a:p>
          <a:p>
            <a:pPr indent="0" lvl="0" marL="0" rtl="0" algn="l">
              <a:spcBef>
                <a:spcPts val="1600"/>
              </a:spcBef>
              <a:spcAft>
                <a:spcPts val="1600"/>
              </a:spcAft>
              <a:buNone/>
            </a:pPr>
            <a:r>
              <a:rPr lang="en" sz="3000">
                <a:solidFill>
                  <a:srgbClr val="009DDC"/>
                </a:solidFill>
              </a:rPr>
              <a:t>A boring standard laptop computer can a do a billion operations a second!</a:t>
            </a:r>
            <a:r>
              <a:rPr lang="en" sz="3000">
                <a:solidFill>
                  <a:srgbClr val="003767"/>
                </a:solidFill>
              </a:rPr>
              <a:t> </a:t>
            </a:r>
            <a:r>
              <a:rPr lang="en" sz="3000"/>
              <a:t>That's 1,000,000,000 actions in 1 second!</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7800" y="57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Getting the Computer to Play Wordle for You</a:t>
            </a:r>
            <a:endParaRPr sz="2000"/>
          </a:p>
        </p:txBody>
      </p:sp>
      <p:sp>
        <p:nvSpPr>
          <p:cNvPr id="110" name="Google Shape;110;p17"/>
          <p:cNvSpPr txBox="1"/>
          <p:nvPr>
            <p:ph idx="1" type="body"/>
          </p:nvPr>
        </p:nvSpPr>
        <p:spPr>
          <a:xfrm>
            <a:off x="729325" y="1391475"/>
            <a:ext cx="37743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You Need:</a:t>
            </a:r>
            <a:endParaRPr sz="2000"/>
          </a:p>
          <a:p>
            <a:pPr indent="-355600" lvl="0" marL="457200" rtl="0" algn="l">
              <a:spcBef>
                <a:spcPts val="1600"/>
              </a:spcBef>
              <a:spcAft>
                <a:spcPts val="0"/>
              </a:spcAft>
              <a:buSzPts val="2000"/>
              <a:buChar char="●"/>
            </a:pPr>
            <a:r>
              <a:rPr lang="en" sz="2000"/>
              <a:t>a dictionary (orig-wordle.js)</a:t>
            </a:r>
            <a:endParaRPr sz="2000"/>
          </a:p>
          <a:p>
            <a:pPr indent="-355600" lvl="1" marL="914400" rtl="0" algn="l">
              <a:spcBef>
                <a:spcPts val="0"/>
              </a:spcBef>
              <a:spcAft>
                <a:spcPts val="0"/>
              </a:spcAft>
              <a:buSzPts val="2000"/>
              <a:buChar char="○"/>
            </a:pPr>
            <a:r>
              <a:rPr lang="en" sz="2000"/>
              <a:t>check out word list!</a:t>
            </a:r>
            <a:endParaRPr sz="2000"/>
          </a:p>
          <a:p>
            <a:pPr indent="-355600" lvl="0" marL="457200" rtl="0" algn="l">
              <a:spcBef>
                <a:spcPts val="0"/>
              </a:spcBef>
              <a:spcAft>
                <a:spcPts val="0"/>
              </a:spcAft>
              <a:buSzPts val="2000"/>
              <a:buChar char="●"/>
            </a:pPr>
            <a:r>
              <a:rPr lang="en" sz="2000"/>
              <a:t>a programming language</a:t>
            </a:r>
            <a:endParaRPr sz="2000"/>
          </a:p>
          <a:p>
            <a:pPr indent="-355600" lvl="0" marL="457200" rtl="0" algn="l">
              <a:spcBef>
                <a:spcPts val="0"/>
              </a:spcBef>
              <a:spcAft>
                <a:spcPts val="0"/>
              </a:spcAft>
              <a:buSzPts val="2000"/>
              <a:buChar char="●"/>
            </a:pPr>
            <a:r>
              <a:rPr lang="en" sz="2000"/>
              <a:t>a mapping of the functionality of the game into variables / data structures</a:t>
            </a:r>
            <a:endParaRPr sz="2000"/>
          </a:p>
        </p:txBody>
      </p:sp>
      <p:sp>
        <p:nvSpPr>
          <p:cNvPr id="111" name="Google Shape;111;p17"/>
          <p:cNvSpPr txBox="1"/>
          <p:nvPr>
            <p:ph idx="2" type="body"/>
          </p:nvPr>
        </p:nvSpPr>
        <p:spPr>
          <a:xfrm>
            <a:off x="4643600" y="1391575"/>
            <a:ext cx="37743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9DDC"/>
                </a:solidFill>
              </a:rPr>
              <a:t>One of the major challenges of programming is finding an efficient way to represent the state of the world as variables.</a:t>
            </a:r>
            <a:endParaRPr sz="1100">
              <a:solidFill>
                <a:srgbClr val="009DDC"/>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800" y="57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for ICE (In-Class Exercise)</a:t>
            </a:r>
            <a:endParaRPr/>
          </a:p>
        </p:txBody>
      </p:sp>
      <p:sp>
        <p:nvSpPr>
          <p:cNvPr id="117" name="Google Shape;117;p18"/>
          <p:cNvSpPr txBox="1"/>
          <p:nvPr>
            <p:ph idx="1" type="body"/>
          </p:nvPr>
        </p:nvSpPr>
        <p:spPr>
          <a:xfrm>
            <a:off x="729325" y="1391475"/>
            <a:ext cx="37743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tackle the problem of grading a guess.</a:t>
            </a:r>
            <a:endParaRPr/>
          </a:p>
          <a:p>
            <a:pPr indent="-311150" lvl="0" marL="457200" rtl="0" algn="l">
              <a:spcBef>
                <a:spcPts val="1600"/>
              </a:spcBef>
              <a:spcAft>
                <a:spcPts val="0"/>
              </a:spcAft>
              <a:buSzPts val="1300"/>
              <a:buChar char="●"/>
            </a:pPr>
            <a:r>
              <a:rPr lang="en"/>
              <a:t>Given a guess and the answer word we will construct a "grade string" as follows:</a:t>
            </a:r>
            <a:endParaRPr/>
          </a:p>
          <a:p>
            <a:pPr indent="-298450" lvl="1" marL="914400" rtl="0" algn="l">
              <a:spcBef>
                <a:spcPts val="0"/>
              </a:spcBef>
              <a:spcAft>
                <a:spcPts val="0"/>
              </a:spcAft>
              <a:buSzPts val="1100"/>
              <a:buChar char="○"/>
            </a:pPr>
            <a:r>
              <a:rPr lang="en"/>
              <a:t>the grade string is initially a copy of the guess</a:t>
            </a:r>
            <a:endParaRPr/>
          </a:p>
          <a:p>
            <a:pPr indent="-298450" lvl="1" marL="914400" rtl="0" algn="l">
              <a:spcBef>
                <a:spcPts val="0"/>
              </a:spcBef>
              <a:spcAft>
                <a:spcPts val="0"/>
              </a:spcAft>
              <a:buSzPts val="1100"/>
              <a:buChar char="○"/>
            </a:pPr>
            <a:r>
              <a:rPr lang="en"/>
              <a:t>if the letter in the grade string should be green we replace it with the character '2'</a:t>
            </a:r>
            <a:endParaRPr/>
          </a:p>
          <a:p>
            <a:pPr indent="-298450" lvl="1" marL="914400" rtl="0" algn="l">
              <a:spcBef>
                <a:spcPts val="0"/>
              </a:spcBef>
              <a:spcAft>
                <a:spcPts val="0"/>
              </a:spcAft>
              <a:buSzPts val="1100"/>
              <a:buChar char="○"/>
            </a:pPr>
            <a:r>
              <a:rPr lang="en"/>
              <a:t>if the letter in the grade string should be yellow we replace it with the character '1'</a:t>
            </a:r>
            <a:endParaRPr/>
          </a:p>
          <a:p>
            <a:pPr indent="-298450" lvl="1" marL="914400" rtl="0" algn="l">
              <a:spcBef>
                <a:spcPts val="0"/>
              </a:spcBef>
              <a:spcAft>
                <a:spcPts val="0"/>
              </a:spcAft>
              <a:buSzPts val="1100"/>
              <a:buChar char="○"/>
            </a:pPr>
            <a:r>
              <a:rPr lang="en"/>
              <a:t>wrong letters are simply unchanged</a:t>
            </a:r>
            <a:endParaRPr/>
          </a:p>
          <a:p>
            <a:pPr indent="-311150" lvl="0" marL="457200" rtl="0" algn="l">
              <a:spcBef>
                <a:spcPts val="0"/>
              </a:spcBef>
              <a:spcAft>
                <a:spcPts val="0"/>
              </a:spcAft>
              <a:buSzPts val="1300"/>
              <a:buChar char="●"/>
            </a:pPr>
            <a:r>
              <a:rPr lang="en"/>
              <a:t>Consider: the guess, the answer, and the grade string are all strings ... but it would be more convenient if we convert them to lists to be able to access individual characters</a:t>
            </a:r>
            <a:endParaRPr/>
          </a:p>
        </p:txBody>
      </p:sp>
      <p:sp>
        <p:nvSpPr>
          <p:cNvPr id="118" name="Google Shape;118;p18"/>
          <p:cNvSpPr txBox="1"/>
          <p:nvPr>
            <p:ph idx="2" type="body"/>
          </p:nvPr>
        </p:nvSpPr>
        <p:spPr>
          <a:xfrm>
            <a:off x="4643600" y="1391575"/>
            <a:ext cx="37743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your marks, get set, go!</a:t>
            </a:r>
            <a:endParaRPr/>
          </a:p>
          <a:p>
            <a:pPr indent="-311150" lvl="0" marL="457200" rtl="0" algn="l">
              <a:spcBef>
                <a:spcPts val="1600"/>
              </a:spcBef>
              <a:spcAft>
                <a:spcPts val="0"/>
              </a:spcAft>
              <a:buSzPts val="1300"/>
              <a:buChar char="●"/>
            </a:pPr>
            <a:r>
              <a:rPr lang="en"/>
              <a:t>Collaborate with your neighbor (groups of 2 or 3 ... NOT groups of 1 or 4+)</a:t>
            </a:r>
            <a:endParaRPr/>
          </a:p>
          <a:p>
            <a:pPr indent="-311150" lvl="0" marL="457200" rtl="0" algn="l">
              <a:spcBef>
                <a:spcPts val="0"/>
              </a:spcBef>
              <a:spcAft>
                <a:spcPts val="0"/>
              </a:spcAft>
              <a:buSzPts val="1300"/>
              <a:buChar char="●"/>
            </a:pPr>
            <a:r>
              <a:rPr lang="en"/>
              <a:t>You can write your ideas on paper or you can do this on your laptop (using the programming language of your choice)</a:t>
            </a:r>
            <a:endParaRPr/>
          </a:p>
          <a:p>
            <a:pPr indent="-311150" lvl="0" marL="457200" rtl="0" algn="l">
              <a:spcBef>
                <a:spcPts val="0"/>
              </a:spcBef>
              <a:spcAft>
                <a:spcPts val="0"/>
              </a:spcAft>
              <a:buSzPts val="1300"/>
              <a:buChar char="●"/>
            </a:pPr>
            <a:r>
              <a:rPr lang="en"/>
              <a:t>Create a function named grade_word that accepts two strings as parameters (the guess and the answer) and returns the grade string</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800" y="57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Sure You Covered Your Bases</a:t>
            </a:r>
            <a:endParaRPr/>
          </a:p>
        </p:txBody>
      </p:sp>
      <p:sp>
        <p:nvSpPr>
          <p:cNvPr id="124" name="Google Shape;124;p19"/>
          <p:cNvSpPr txBox="1"/>
          <p:nvPr>
            <p:ph idx="1" type="body"/>
          </p:nvPr>
        </p:nvSpPr>
        <p:spPr>
          <a:xfrm>
            <a:off x="729325" y="1391475"/>
            <a:ext cx="37743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9DDC"/>
                </a:solidFill>
              </a:rPr>
              <a:t>When testing your code, don't just get your code to work for the first case you thought of! Think!</a:t>
            </a:r>
            <a:endParaRPr>
              <a:solidFill>
                <a:srgbClr val="009DDC"/>
              </a:solidFill>
            </a:endParaRPr>
          </a:p>
          <a:p>
            <a:pPr indent="0" lvl="0" marL="0" rtl="0" algn="l">
              <a:spcBef>
                <a:spcPts val="1600"/>
              </a:spcBef>
              <a:spcAft>
                <a:spcPts val="0"/>
              </a:spcAft>
              <a:buNone/>
            </a:pPr>
            <a:r>
              <a:rPr lang="en"/>
              <a:t>Here are some examples to test:</a:t>
            </a:r>
            <a:endParaRPr/>
          </a:p>
          <a:p>
            <a:pPr indent="0" lvl="0" marL="0" rtl="0" algn="l">
              <a:spcBef>
                <a:spcPts val="1600"/>
              </a:spcBef>
              <a:spcAft>
                <a:spcPts val="1600"/>
              </a:spcAft>
              <a:buNone/>
            </a:pPr>
            <a:r>
              <a:t/>
            </a:r>
            <a:endParaRPr/>
          </a:p>
        </p:txBody>
      </p:sp>
      <p:sp>
        <p:nvSpPr>
          <p:cNvPr id="125" name="Google Shape;125;p19"/>
          <p:cNvSpPr txBox="1"/>
          <p:nvPr>
            <p:ph idx="2" type="body"/>
          </p:nvPr>
        </p:nvSpPr>
        <p:spPr>
          <a:xfrm>
            <a:off x="4643600" y="1391575"/>
            <a:ext cx="37743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1600"/>
              </a:spcBef>
              <a:spcAft>
                <a:spcPts val="0"/>
              </a:spcAft>
              <a:buNone/>
            </a:pPr>
            <a:r>
              <a:t/>
            </a:r>
            <a:endParaRPr sz="1100">
              <a:latin typeface="Courier New"/>
              <a:ea typeface="Courier New"/>
              <a:cs typeface="Courier New"/>
              <a:sym typeface="Courier New"/>
            </a:endParaRPr>
          </a:p>
          <a:p>
            <a:pPr indent="0" lvl="0" marL="0" rtl="0" algn="l">
              <a:spcBef>
                <a:spcPts val="1600"/>
              </a:spcBef>
              <a:spcAft>
                <a:spcPts val="0"/>
              </a:spcAft>
              <a:buNone/>
            </a:pPr>
            <a:r>
              <a:t/>
            </a:r>
            <a:endParaRPr sz="1100">
              <a:latin typeface="Courier New"/>
              <a:ea typeface="Courier New"/>
              <a:cs typeface="Courier New"/>
              <a:sym typeface="Courier New"/>
            </a:endParaRPr>
          </a:p>
          <a:p>
            <a:pPr indent="0" lvl="0" marL="0" rtl="0" algn="l">
              <a:spcBef>
                <a:spcPts val="1600"/>
              </a:spcBef>
              <a:spcAft>
                <a:spcPts val="0"/>
              </a:spcAft>
              <a:buNone/>
            </a:pPr>
            <a:r>
              <a:t/>
            </a:r>
            <a:endParaRPr sz="1100">
              <a:latin typeface="Courier New"/>
              <a:ea typeface="Courier New"/>
              <a:cs typeface="Courier New"/>
              <a:sym typeface="Courier New"/>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Why did I pick these for testing?</a:t>
            </a:r>
            <a:endParaRPr/>
          </a:p>
          <a:p>
            <a:pPr indent="-311150" lvl="0" marL="457200" rtl="0" algn="l">
              <a:spcBef>
                <a:spcPts val="1600"/>
              </a:spcBef>
              <a:spcAft>
                <a:spcPts val="1600"/>
              </a:spcAft>
              <a:buSzPts val="1300"/>
              <a:buChar char="●"/>
            </a:pPr>
            <a:r>
              <a:rPr lang="en"/>
              <a:t>Are there others I should have picked?</a:t>
            </a:r>
            <a:endParaRPr/>
          </a:p>
        </p:txBody>
      </p:sp>
      <p:graphicFrame>
        <p:nvGraphicFramePr>
          <p:cNvPr id="126" name="Google Shape;126;p19"/>
          <p:cNvGraphicFramePr/>
          <p:nvPr/>
        </p:nvGraphicFramePr>
        <p:xfrm>
          <a:off x="853875" y="2477350"/>
          <a:ext cx="3000000" cy="3000000"/>
        </p:xfrm>
        <a:graphic>
          <a:graphicData uri="http://schemas.openxmlformats.org/drawingml/2006/table">
            <a:tbl>
              <a:tblPr>
                <a:noFill/>
                <a:tableStyleId>{149FAB1C-E36E-4CC3-828D-FE06F3074D41}</a:tableStyleId>
              </a:tblPr>
              <a:tblGrid>
                <a:gridCol w="1142300"/>
                <a:gridCol w="1142300"/>
                <a:gridCol w="1142300"/>
              </a:tblGrid>
              <a:tr h="381000">
                <a:tc>
                  <a:txBody>
                    <a:bodyPr/>
                    <a:lstStyle/>
                    <a:p>
                      <a:pPr indent="0" lvl="0" marL="0" rtl="0" algn="l">
                        <a:spcBef>
                          <a:spcPts val="0"/>
                        </a:spcBef>
                        <a:spcAft>
                          <a:spcPts val="0"/>
                        </a:spcAft>
                        <a:buNone/>
                      </a:pPr>
                      <a:r>
                        <a:rPr lang="en"/>
                        <a:t>Guess</a:t>
                      </a:r>
                      <a:endParaRPr/>
                    </a:p>
                  </a:txBody>
                  <a:tcPr marT="91425" marB="91425" marR="91425" marL="91425"/>
                </a:tc>
                <a:tc>
                  <a:txBody>
                    <a:bodyPr/>
                    <a:lstStyle/>
                    <a:p>
                      <a:pPr indent="0" lvl="0" marL="0" rtl="0" algn="l">
                        <a:spcBef>
                          <a:spcPts val="0"/>
                        </a:spcBef>
                        <a:spcAft>
                          <a:spcPts val="0"/>
                        </a:spcAft>
                        <a:buNone/>
                      </a:pPr>
                      <a:r>
                        <a:rPr lang="en"/>
                        <a:t>Answer</a:t>
                      </a:r>
                      <a:endParaRPr/>
                    </a:p>
                  </a:txBody>
                  <a:tcPr marT="91425" marB="91425" marR="91425" marL="91425"/>
                </a:tc>
                <a:tc>
                  <a:txBody>
                    <a:bodyPr/>
                    <a:lstStyle/>
                    <a:p>
                      <a:pPr indent="0" lvl="0" marL="0" rtl="0" algn="l">
                        <a:spcBef>
                          <a:spcPts val="0"/>
                        </a:spcBef>
                        <a:spcAft>
                          <a:spcPts val="0"/>
                        </a:spcAft>
                        <a:buNone/>
                      </a:pPr>
                      <a:r>
                        <a:rPr lang="en"/>
                        <a:t>Result</a:t>
                      </a:r>
                      <a:endParaRPr/>
                    </a:p>
                  </a:txBody>
                  <a:tcPr marT="91425" marB="91425" marR="91425" marL="91425"/>
                </a:tc>
              </a:tr>
              <a:tr h="381000">
                <a:tc>
                  <a:txBody>
                    <a:bodyPr/>
                    <a:lstStyle/>
                    <a:p>
                      <a:pPr indent="0" lvl="0" marL="0" rtl="0" algn="l">
                        <a:spcBef>
                          <a:spcPts val="0"/>
                        </a:spcBef>
                        <a:spcAft>
                          <a:spcPts val="0"/>
                        </a:spcAft>
                        <a:buNone/>
                      </a:pPr>
                      <a:r>
                        <a:rPr lang="en"/>
                        <a:t>about</a:t>
                      </a:r>
                      <a:endParaRPr/>
                    </a:p>
                  </a:txBody>
                  <a:tcPr marT="91425" marB="91425" marR="91425" marL="91425"/>
                </a:tc>
                <a:tc>
                  <a:txBody>
                    <a:bodyPr/>
                    <a:lstStyle/>
                    <a:p>
                      <a:pPr indent="0" lvl="0" marL="0" rtl="0" algn="l">
                        <a:spcBef>
                          <a:spcPts val="0"/>
                        </a:spcBef>
                        <a:spcAft>
                          <a:spcPts val="0"/>
                        </a:spcAft>
                        <a:buNone/>
                      </a:pPr>
                      <a:r>
                        <a:rPr lang="en"/>
                        <a:t>green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about</a:t>
                      </a:r>
                      <a:endParaRPr b="1"/>
                    </a:p>
                  </a:txBody>
                  <a:tcPr marT="91425" marB="91425" marR="91425" marL="91425"/>
                </a:tc>
                <a:tc>
                  <a:txBody>
                    <a:bodyPr/>
                    <a:lstStyle/>
                    <a:p>
                      <a:pPr indent="0" lvl="0" marL="0" rtl="0" algn="l">
                        <a:spcBef>
                          <a:spcPts val="0"/>
                        </a:spcBef>
                        <a:spcAft>
                          <a:spcPts val="0"/>
                        </a:spcAft>
                        <a:buNone/>
                      </a:pPr>
                      <a:r>
                        <a:rPr lang="en"/>
                        <a:t>abuse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trees</a:t>
                      </a:r>
                      <a:endParaRPr/>
                    </a:p>
                  </a:txBody>
                  <a:tcPr marT="91425" marB="91425" marR="91425" marL="91425"/>
                </a:tc>
                <a:tc>
                  <a:txBody>
                    <a:bodyPr/>
                    <a:lstStyle/>
                    <a:p>
                      <a:pPr indent="0" lvl="0" marL="0" rtl="0" algn="l">
                        <a:spcBef>
                          <a:spcPts val="0"/>
                        </a:spcBef>
                        <a:spcAft>
                          <a:spcPts val="0"/>
                        </a:spcAft>
                        <a:buNone/>
                      </a:pPr>
                      <a:r>
                        <a:rPr lang="en"/>
                        <a:t>abuse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27" name="Google Shape;127;p19"/>
          <p:cNvGraphicFramePr/>
          <p:nvPr/>
        </p:nvGraphicFramePr>
        <p:xfrm>
          <a:off x="4817300" y="1499400"/>
          <a:ext cx="3000000" cy="3000000"/>
        </p:xfrm>
        <a:graphic>
          <a:graphicData uri="http://schemas.openxmlformats.org/drawingml/2006/table">
            <a:tbl>
              <a:tblPr>
                <a:noFill/>
                <a:tableStyleId>{149FAB1C-E36E-4CC3-828D-FE06F3074D41}</a:tableStyleId>
              </a:tblPr>
              <a:tblGrid>
                <a:gridCol w="1142300"/>
                <a:gridCol w="1142300"/>
                <a:gridCol w="1142300"/>
              </a:tblGrid>
              <a:tr h="381000">
                <a:tc>
                  <a:txBody>
                    <a:bodyPr/>
                    <a:lstStyle/>
                    <a:p>
                      <a:pPr indent="0" lvl="0" marL="0" rtl="0" algn="l">
                        <a:spcBef>
                          <a:spcPts val="0"/>
                        </a:spcBef>
                        <a:spcAft>
                          <a:spcPts val="0"/>
                        </a:spcAft>
                        <a:buNone/>
                      </a:pPr>
                      <a:r>
                        <a:rPr lang="en"/>
                        <a:t>Guess</a:t>
                      </a:r>
                      <a:endParaRPr/>
                    </a:p>
                  </a:txBody>
                  <a:tcPr marT="91425" marB="91425" marR="91425" marL="91425"/>
                </a:tc>
                <a:tc>
                  <a:txBody>
                    <a:bodyPr/>
                    <a:lstStyle/>
                    <a:p>
                      <a:pPr indent="0" lvl="0" marL="0" rtl="0" algn="l">
                        <a:spcBef>
                          <a:spcPts val="0"/>
                        </a:spcBef>
                        <a:spcAft>
                          <a:spcPts val="0"/>
                        </a:spcAft>
                        <a:buNone/>
                      </a:pPr>
                      <a:r>
                        <a:rPr lang="en"/>
                        <a:t>Answer</a:t>
                      </a:r>
                      <a:endParaRPr/>
                    </a:p>
                  </a:txBody>
                  <a:tcPr marT="91425" marB="91425" marR="91425" marL="91425"/>
                </a:tc>
                <a:tc>
                  <a:txBody>
                    <a:bodyPr/>
                    <a:lstStyle/>
                    <a:p>
                      <a:pPr indent="0" lvl="0" marL="0" rtl="0" algn="l">
                        <a:spcBef>
                          <a:spcPts val="0"/>
                        </a:spcBef>
                        <a:spcAft>
                          <a:spcPts val="0"/>
                        </a:spcAft>
                        <a:buNone/>
                      </a:pPr>
                      <a:r>
                        <a:rPr lang="en"/>
                        <a:t>Result</a:t>
                      </a:r>
                      <a:endParaRPr/>
                    </a:p>
                  </a:txBody>
                  <a:tcPr marT="91425" marB="91425" marR="91425" marL="91425"/>
                </a:tc>
              </a:tr>
              <a:tr h="381000">
                <a:tc>
                  <a:txBody>
                    <a:bodyPr/>
                    <a:lstStyle/>
                    <a:p>
                      <a:pPr indent="0" lvl="0" marL="0" rtl="0" algn="l">
                        <a:spcBef>
                          <a:spcPts val="0"/>
                        </a:spcBef>
                        <a:spcAft>
                          <a:spcPts val="0"/>
                        </a:spcAft>
                        <a:buNone/>
                      </a:pPr>
                      <a:r>
                        <a:rPr lang="en"/>
                        <a:t>abuse</a:t>
                      </a:r>
                      <a:endParaRPr/>
                    </a:p>
                  </a:txBody>
                  <a:tcPr marT="91425" marB="91425" marR="91425" marL="91425"/>
                </a:tc>
                <a:tc>
                  <a:txBody>
                    <a:bodyPr/>
                    <a:lstStyle/>
                    <a:p>
                      <a:pPr indent="0" lvl="0" marL="0" rtl="0" algn="l">
                        <a:spcBef>
                          <a:spcPts val="0"/>
                        </a:spcBef>
                        <a:spcAft>
                          <a:spcPts val="0"/>
                        </a:spcAft>
                        <a:buNone/>
                      </a:pPr>
                      <a:r>
                        <a:rPr lang="en"/>
                        <a:t>trees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amene</a:t>
                      </a:r>
                      <a:endParaRPr b="1"/>
                    </a:p>
                  </a:txBody>
                  <a:tcPr marT="91425" marB="91425" marR="91425" marL="91425"/>
                </a:tc>
                <a:tc>
                  <a:txBody>
                    <a:bodyPr/>
                    <a:lstStyle/>
                    <a:p>
                      <a:pPr indent="0" lvl="0" marL="0" rtl="0" algn="l">
                        <a:spcBef>
                          <a:spcPts val="0"/>
                        </a:spcBef>
                        <a:spcAft>
                          <a:spcPts val="0"/>
                        </a:spcAft>
                        <a:buNone/>
                      </a:pPr>
                      <a:r>
                        <a:rPr lang="en"/>
                        <a:t>trees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7800" y="57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Explore wordle1.py</a:t>
            </a:r>
            <a:endParaRPr/>
          </a:p>
        </p:txBody>
      </p:sp>
      <p:sp>
        <p:nvSpPr>
          <p:cNvPr id="133" name="Google Shape;133;p20"/>
          <p:cNvSpPr txBox="1"/>
          <p:nvPr>
            <p:ph idx="1" type="body"/>
          </p:nvPr>
        </p:nvSpPr>
        <p:spPr>
          <a:xfrm>
            <a:off x="729325" y="1391475"/>
            <a:ext cx="3774300" cy="294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grade_word</a:t>
            </a:r>
            <a:endParaRPr/>
          </a:p>
          <a:p>
            <a:pPr indent="-298450" lvl="1" marL="914400" rtl="0" algn="l">
              <a:spcBef>
                <a:spcPts val="0"/>
              </a:spcBef>
              <a:spcAft>
                <a:spcPts val="0"/>
              </a:spcAft>
              <a:buSzPts val="1100"/>
              <a:buChar char="○"/>
            </a:pPr>
            <a:r>
              <a:rPr lang="en"/>
              <a:t>note wordhash</a:t>
            </a:r>
            <a:endParaRPr/>
          </a:p>
          <a:p>
            <a:pPr indent="-298450" lvl="1" marL="914400" rtl="0" algn="l">
              <a:spcBef>
                <a:spcPts val="0"/>
              </a:spcBef>
              <a:spcAft>
                <a:spcPts val="0"/>
              </a:spcAft>
              <a:buSzPts val="1100"/>
              <a:buChar char="○"/>
            </a:pPr>
            <a:r>
              <a:rPr lang="en"/>
              <a:t>not really necessary when computer is playing itself (why a hash?)</a:t>
            </a:r>
            <a:endParaRPr/>
          </a:p>
          <a:p>
            <a:pPr indent="-311150" lvl="0" marL="457200" rtl="0" algn="l">
              <a:spcBef>
                <a:spcPts val="0"/>
              </a:spcBef>
              <a:spcAft>
                <a:spcPts val="0"/>
              </a:spcAft>
              <a:buSzPts val="1300"/>
              <a:buChar char="●"/>
            </a:pPr>
            <a:r>
              <a:rPr lang="en"/>
              <a:t>load_dictionary</a:t>
            </a:r>
            <a:endParaRPr/>
          </a:p>
          <a:p>
            <a:pPr indent="-311150" lvl="0" marL="457200" rtl="0" algn="l">
              <a:spcBef>
                <a:spcPts val="0"/>
              </a:spcBef>
              <a:spcAft>
                <a:spcPts val="0"/>
              </a:spcAft>
              <a:buSzPts val="1300"/>
              <a:buChar char="●"/>
            </a:pPr>
            <a:r>
              <a:rPr lang="en"/>
              <a:t>main program</a:t>
            </a:r>
            <a:endParaRPr/>
          </a:p>
          <a:p>
            <a:pPr indent="-298450" lvl="1" marL="914400" rtl="0" algn="l">
              <a:spcBef>
                <a:spcPts val="0"/>
              </a:spcBef>
              <a:spcAft>
                <a:spcPts val="0"/>
              </a:spcAft>
              <a:buSzPts val="1100"/>
              <a:buChar char="○"/>
            </a:pPr>
            <a:r>
              <a:rPr lang="en"/>
              <a:t>get_next_guess</a:t>
            </a:r>
            <a:endParaRPr/>
          </a:p>
          <a:p>
            <a:pPr indent="-298450" lvl="1" marL="914400" rtl="0" algn="l">
              <a:spcBef>
                <a:spcPts val="0"/>
              </a:spcBef>
              <a:spcAft>
                <a:spcPts val="0"/>
              </a:spcAft>
              <a:buSzPts val="1100"/>
              <a:buChar char="○"/>
            </a:pPr>
            <a:r>
              <a:rPr lang="en"/>
              <a:t>show_grade</a:t>
            </a:r>
            <a:endParaRPr/>
          </a:p>
          <a:p>
            <a:pPr indent="-311150" lvl="0" marL="457200" rtl="0" algn="l">
              <a:spcBef>
                <a:spcPts val="0"/>
              </a:spcBef>
              <a:spcAft>
                <a:spcPts val="0"/>
              </a:spcAft>
              <a:buSzPts val="1300"/>
              <a:buChar char="●"/>
            </a:pPr>
            <a:r>
              <a:rPr lang="en"/>
              <a:t>reduce_word_list</a:t>
            </a:r>
            <a:endParaRPr/>
          </a:p>
          <a:p>
            <a:pPr indent="-298450" lvl="1" marL="914400" rtl="0" algn="l">
              <a:spcBef>
                <a:spcPts val="0"/>
              </a:spcBef>
              <a:spcAft>
                <a:spcPts val="0"/>
              </a:spcAft>
              <a:buSzPts val="1100"/>
              <a:buChar char="○"/>
            </a:pPr>
            <a:r>
              <a:rPr lang="en"/>
              <a:t>given a guess and a grade string, what rules can we apply to eliminate words as possibilities?</a:t>
            </a:r>
            <a:endParaRPr/>
          </a:p>
          <a:p>
            <a:pPr indent="-298450" lvl="1" marL="914400" rtl="0" algn="l">
              <a:spcBef>
                <a:spcPts val="0"/>
              </a:spcBef>
              <a:spcAft>
                <a:spcPts val="0"/>
              </a:spcAft>
              <a:buSzPts val="1100"/>
              <a:buChar char="○"/>
            </a:pPr>
            <a:r>
              <a:rPr lang="en"/>
              <a:t>is_possible</a:t>
            </a:r>
            <a:endParaRPr/>
          </a:p>
        </p:txBody>
      </p:sp>
      <p:sp>
        <p:nvSpPr>
          <p:cNvPr id="134" name="Google Shape;134;p20"/>
          <p:cNvSpPr txBox="1"/>
          <p:nvPr>
            <p:ph idx="2" type="body"/>
          </p:nvPr>
        </p:nvSpPr>
        <p:spPr>
          <a:xfrm>
            <a:off x="4643600" y="1391575"/>
            <a:ext cx="3774300" cy="294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Run it!</a:t>
            </a:r>
            <a:endParaRPr/>
          </a:p>
          <a:p>
            <a:pPr indent="-311150" lvl="0" marL="457200" rtl="0" algn="l">
              <a:spcBef>
                <a:spcPts val="0"/>
              </a:spcBef>
              <a:spcAft>
                <a:spcPts val="0"/>
              </a:spcAft>
              <a:buSzPts val="1300"/>
              <a:buChar char="●"/>
            </a:pPr>
            <a:r>
              <a:rPr lang="en"/>
              <a:t>How v1 works:</a:t>
            </a:r>
            <a:endParaRPr/>
          </a:p>
          <a:p>
            <a:pPr indent="-298450" lvl="1" marL="914400" rtl="0" algn="l">
              <a:spcBef>
                <a:spcPts val="0"/>
              </a:spcBef>
              <a:spcAft>
                <a:spcPts val="0"/>
              </a:spcAft>
              <a:buSzPts val="1100"/>
              <a:buChar char="○"/>
            </a:pPr>
            <a:r>
              <a:rPr lang="en"/>
              <a:t>randomly select a guess only from words that are still possible</a:t>
            </a:r>
            <a:endParaRPr/>
          </a:p>
          <a:p>
            <a:pPr indent="-298450" lvl="1" marL="914400" rtl="0" algn="l">
              <a:spcBef>
                <a:spcPts val="0"/>
              </a:spcBef>
              <a:spcAft>
                <a:spcPts val="0"/>
              </a:spcAft>
              <a:buSzPts val="1100"/>
              <a:buChar char="○"/>
            </a:pPr>
            <a:r>
              <a:rPr lang="en"/>
              <a:t>we assume that ANY of the 13000 words can be chosen as the hidden word</a:t>
            </a:r>
            <a:endParaRPr/>
          </a:p>
          <a:p>
            <a:pPr indent="-311150" lvl="0" marL="457200" rtl="0" algn="l">
              <a:spcBef>
                <a:spcPts val="0"/>
              </a:spcBef>
              <a:spcAft>
                <a:spcPts val="0"/>
              </a:spcAft>
              <a:buSzPts val="1300"/>
              <a:buChar char="●"/>
            </a:pPr>
            <a:r>
              <a:rPr lang="en"/>
              <a:t>On average, how many guesses are needed?</a:t>
            </a:r>
            <a:endParaRPr/>
          </a:p>
          <a:p>
            <a:pPr indent="-311150" lvl="0" marL="457200" rtl="0" algn="l">
              <a:spcBef>
                <a:spcPts val="0"/>
              </a:spcBef>
              <a:spcAft>
                <a:spcPts val="0"/>
              </a:spcAft>
              <a:buSzPts val="1300"/>
              <a:buChar char="●"/>
            </a:pPr>
            <a:r>
              <a:rPr lang="en"/>
              <a:t>See: wordle1.sorted.txt</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7800" y="57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Best Starting Word?</a:t>
            </a:r>
            <a:endParaRPr/>
          </a:p>
        </p:txBody>
      </p:sp>
      <p:sp>
        <p:nvSpPr>
          <p:cNvPr id="140" name="Google Shape;140;p21"/>
          <p:cNvSpPr txBox="1"/>
          <p:nvPr>
            <p:ph idx="1" type="body"/>
          </p:nvPr>
        </p:nvSpPr>
        <p:spPr>
          <a:xfrm>
            <a:off x="729325" y="1391475"/>
            <a:ext cx="3774300" cy="294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Google: "finding the best starting word for wordle"</a:t>
            </a:r>
            <a:endParaRPr/>
          </a:p>
          <a:p>
            <a:pPr indent="-311150" lvl="0" marL="457200" rtl="0" algn="l">
              <a:spcBef>
                <a:spcPts val="0"/>
              </a:spcBef>
              <a:spcAft>
                <a:spcPts val="0"/>
              </a:spcAft>
              <a:buSzPts val="1300"/>
              <a:buChar char="●"/>
            </a:pPr>
            <a:r>
              <a:rPr lang="en"/>
              <a:t>It's an SEO jungle!</a:t>
            </a:r>
            <a:endParaRPr/>
          </a:p>
          <a:p>
            <a:pPr indent="-311150" lvl="0" marL="457200" rtl="0" algn="l">
              <a:spcBef>
                <a:spcPts val="0"/>
              </a:spcBef>
              <a:spcAft>
                <a:spcPts val="0"/>
              </a:spcAft>
              <a:buClr>
                <a:srgbClr val="009DDC"/>
              </a:buClr>
              <a:buSzPts val="1300"/>
              <a:buChar char="●"/>
            </a:pPr>
            <a:r>
              <a:rPr lang="en">
                <a:solidFill>
                  <a:srgbClr val="009DDC"/>
                </a:solidFill>
              </a:rPr>
              <a:t>Even if you find a bunch of sources saying the same thing, that doesn't make it true!</a:t>
            </a:r>
            <a:endParaRPr>
              <a:solidFill>
                <a:srgbClr val="009DDC"/>
              </a:solidFill>
            </a:endParaRPr>
          </a:p>
          <a:p>
            <a:pPr indent="-311150" lvl="0" marL="457200" rtl="0" algn="l">
              <a:spcBef>
                <a:spcPts val="0"/>
              </a:spcBef>
              <a:spcAft>
                <a:spcPts val="0"/>
              </a:spcAft>
              <a:buClr>
                <a:srgbClr val="009DDC"/>
              </a:buClr>
              <a:buSzPts val="1300"/>
              <a:buChar char="●"/>
            </a:pPr>
            <a:r>
              <a:rPr lang="en">
                <a:solidFill>
                  <a:srgbClr val="009DDC"/>
                </a:solidFill>
              </a:rPr>
              <a:t>Corollary: Just because Chat-GPT told you something doesn't make it true!</a:t>
            </a:r>
            <a:endParaRPr>
              <a:solidFill>
                <a:srgbClr val="009DDC"/>
              </a:solidFill>
            </a:endParaRPr>
          </a:p>
          <a:p>
            <a:pPr indent="-311150" lvl="0" marL="457200" rtl="0" algn="l">
              <a:spcBef>
                <a:spcPts val="0"/>
              </a:spcBef>
              <a:spcAft>
                <a:spcPts val="0"/>
              </a:spcAft>
              <a:buSzPts val="1300"/>
              <a:buChar char="●"/>
            </a:pPr>
            <a:r>
              <a:rPr lang="en"/>
              <a:t>The prevailing ("wrong") theory: </a:t>
            </a:r>
            <a:r>
              <a:rPr lang="en" sz="1100" u="sng">
                <a:solidFill>
                  <a:srgbClr val="1155CC"/>
                </a:solidFill>
                <a:latin typeface="Arial"/>
                <a:ea typeface="Arial"/>
                <a:cs typeface="Arial"/>
                <a:sym typeface="Arial"/>
                <a:hlinkClick r:id="rId3">
                  <a:extLst>
                    <a:ext uri="{A12FA001-AC4F-418D-AE19-62706E023703}">
                      <ahyp:hlinkClr val="tx"/>
                    </a:ext>
                  </a:extLst>
                </a:hlinkClick>
              </a:rPr>
              <a:t>https://word.tips/wordle-starting-words</a:t>
            </a:r>
            <a:endParaRPr/>
          </a:p>
        </p:txBody>
      </p:sp>
      <p:sp>
        <p:nvSpPr>
          <p:cNvPr id="141" name="Google Shape;141;p21"/>
          <p:cNvSpPr txBox="1"/>
          <p:nvPr>
            <p:ph idx="2" type="body"/>
          </p:nvPr>
        </p:nvSpPr>
        <p:spPr>
          <a:xfrm>
            <a:off x="4643600" y="1391575"/>
            <a:ext cx="3774300" cy="294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makes a guess "good"?</a:t>
            </a:r>
            <a:endParaRPr sz="11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