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57" r:id="rId3"/>
    <p:sldId id="267" r:id="rId4"/>
    <p:sldId id="258" r:id="rId5"/>
    <p:sldId id="269" r:id="rId6"/>
    <p:sldId id="277" r:id="rId7"/>
    <p:sldId id="270" r:id="rId8"/>
    <p:sldId id="273" r:id="rId9"/>
    <p:sldId id="293" r:id="rId10"/>
    <p:sldId id="278" r:id="rId11"/>
    <p:sldId id="279" r:id="rId12"/>
    <p:sldId id="295" r:id="rId13"/>
    <p:sldId id="294" r:id="rId14"/>
    <p:sldId id="275" r:id="rId15"/>
    <p:sldId id="282" r:id="rId16"/>
    <p:sldId id="283" r:id="rId17"/>
    <p:sldId id="260" r:id="rId18"/>
    <p:sldId id="284" r:id="rId19"/>
    <p:sldId id="296" r:id="rId20"/>
    <p:sldId id="285" r:id="rId21"/>
    <p:sldId id="276" r:id="rId22"/>
    <p:sldId id="259" r:id="rId23"/>
    <p:sldId id="262" r:id="rId24"/>
    <p:sldId id="287" r:id="rId25"/>
    <p:sldId id="288" r:id="rId26"/>
    <p:sldId id="263" r:id="rId27"/>
    <p:sldId id="290" r:id="rId28"/>
    <p:sldId id="291" r:id="rId29"/>
    <p:sldId id="292" r:id="rId30"/>
    <p:sldId id="289" r:id="rId31"/>
    <p:sldId id="280" r:id="rId32"/>
  </p:sldIdLst>
  <p:sldSz cx="12192000" cy="6858000"/>
  <p:notesSz cx="6858000" cy="962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87034" autoAdjust="0"/>
  </p:normalViewPr>
  <p:slideViewPr>
    <p:cSldViewPr snapToGrid="0">
      <p:cViewPr varScale="1">
        <p:scale>
          <a:sx n="96" d="100"/>
          <a:sy n="96" d="100"/>
        </p:scale>
        <p:origin x="9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D1FBF-C7A8-4A3C-8B8B-B147FBA4264A}" type="datetimeFigureOut">
              <a:rPr lang="en-US"/>
              <a:t>8/1/24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7DF22-38AA-449A-8908-5602C504D491}" type="slidenum">
              <a:rPr lang="en-US"/>
              <a:t>‹#›</a:t>
            </a:fld>
            <a:endParaRPr lang="en-US"/>
          </a:p>
        </p:txBody>
      </p:sp>
    </p:spTree>
    <p:extLst>
      <p:ext uri="{BB962C8B-B14F-4D97-AF65-F5344CB8AC3E}">
        <p14:creationId xmlns:p14="http://schemas.microsoft.com/office/powerpoint/2010/main" val="2046322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endParaRPr lang="en-US" dirty="0"/>
          </a:p>
        </p:txBody>
      </p:sp>
      <p:sp>
        <p:nvSpPr>
          <p:cNvPr id="4" name="Slide Number Placeholder 3"/>
          <p:cNvSpPr>
            <a:spLocks noGrp="1"/>
          </p:cNvSpPr>
          <p:nvPr>
            <p:ph type="sldNum" sz="quarter" idx="5"/>
          </p:nvPr>
        </p:nvSpPr>
        <p:spPr/>
        <p:txBody>
          <a:bodyPr/>
          <a:lstStyle/>
          <a:p>
            <a:fld id="{DD87DF22-38AA-449A-8908-5602C504D491}" type="slidenum">
              <a:rPr lang="en-US" smtClean="0"/>
              <a:t>1</a:t>
            </a:fld>
            <a:endParaRPr lang="en-US"/>
          </a:p>
        </p:txBody>
      </p:sp>
    </p:spTree>
    <p:extLst>
      <p:ext uri="{BB962C8B-B14F-4D97-AF65-F5344CB8AC3E}">
        <p14:creationId xmlns:p14="http://schemas.microsoft.com/office/powerpoint/2010/main" val="1124776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16</a:t>
            </a:fld>
            <a:endParaRPr lang="en-US"/>
          </a:p>
        </p:txBody>
      </p:sp>
    </p:spTree>
    <p:extLst>
      <p:ext uri="{BB962C8B-B14F-4D97-AF65-F5344CB8AC3E}">
        <p14:creationId xmlns:p14="http://schemas.microsoft.com/office/powerpoint/2010/main" val="401348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17</a:t>
            </a:fld>
            <a:endParaRPr lang="en-US"/>
          </a:p>
        </p:txBody>
      </p:sp>
    </p:spTree>
    <p:extLst>
      <p:ext uri="{BB962C8B-B14F-4D97-AF65-F5344CB8AC3E}">
        <p14:creationId xmlns:p14="http://schemas.microsoft.com/office/powerpoint/2010/main" val="387300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endParaRPr lang="en-US" dirty="0">
              <a:cs typeface="Calibri"/>
            </a:endParaRPr>
          </a:p>
        </p:txBody>
      </p:sp>
      <p:sp>
        <p:nvSpPr>
          <p:cNvPr id="4" name="Slide Number Placeholder 3"/>
          <p:cNvSpPr>
            <a:spLocks noGrp="1"/>
          </p:cNvSpPr>
          <p:nvPr>
            <p:ph type="sldNum" sz="quarter" idx="5"/>
          </p:nvPr>
        </p:nvSpPr>
        <p:spPr/>
        <p:txBody>
          <a:bodyPr/>
          <a:lstStyle/>
          <a:p>
            <a:fld id="{DD87DF22-38AA-449A-8908-5602C504D491}" type="slidenum">
              <a:rPr lang="en-US"/>
              <a:t>18</a:t>
            </a:fld>
            <a:endParaRPr lang="en-US"/>
          </a:p>
        </p:txBody>
      </p:sp>
    </p:spTree>
    <p:extLst>
      <p:ext uri="{BB962C8B-B14F-4D97-AF65-F5344CB8AC3E}">
        <p14:creationId xmlns:p14="http://schemas.microsoft.com/office/powerpoint/2010/main" val="2634529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2323"/>
                </a:solidFill>
                <a:effectLst/>
                <a:latin typeface="Noto Sans"/>
              </a:rPr>
              <a:t>SEM disease accounts for approximately 45 percent of neonatal HSV</a:t>
            </a:r>
          </a:p>
          <a:p>
            <a:r>
              <a:rPr lang="en-US" b="0" i="0" dirty="0">
                <a:solidFill>
                  <a:srgbClr val="232323"/>
                </a:solidFill>
                <a:effectLst/>
                <a:latin typeface="Noto Sans"/>
              </a:rPr>
              <a:t>Neonatal HSV SEM disease may appear benign at onset of illness but is associated with a high risk of progression to CNS or disseminated disease if not treated. SEM disease usually presents in the first two weeks of life but may occur at any time during the first six weeks of life</a:t>
            </a:r>
          </a:p>
          <a:p>
            <a:r>
              <a:rPr lang="en-US" b="0" i="0" dirty="0">
                <a:solidFill>
                  <a:srgbClr val="232323"/>
                </a:solidFill>
                <a:effectLst/>
                <a:latin typeface="Noto Sans"/>
              </a:rPr>
              <a:t>Approximately one-third of neonatal HSV disease involves the CNS</a:t>
            </a:r>
          </a:p>
          <a:p>
            <a:r>
              <a:rPr lang="en-US" b="0" i="0" dirty="0">
                <a:solidFill>
                  <a:srgbClr val="232323"/>
                </a:solidFill>
                <a:effectLst/>
                <a:latin typeface="Noto Sans"/>
              </a:rPr>
              <a:t>Approximately one-fourth of neonatal HSV disease is the disseminated form, which is sepsis-like presentation, involving multiple organs</a:t>
            </a:r>
            <a:endParaRPr lang="en-US" dirty="0"/>
          </a:p>
        </p:txBody>
      </p:sp>
      <p:sp>
        <p:nvSpPr>
          <p:cNvPr id="4" name="Slide Number Placeholder 3"/>
          <p:cNvSpPr>
            <a:spLocks noGrp="1"/>
          </p:cNvSpPr>
          <p:nvPr>
            <p:ph type="sldNum" sz="quarter" idx="5"/>
          </p:nvPr>
        </p:nvSpPr>
        <p:spPr/>
        <p:txBody>
          <a:bodyPr/>
          <a:lstStyle/>
          <a:p>
            <a:fld id="{DD87DF22-38AA-449A-8908-5602C504D491}" type="slidenum">
              <a:rPr lang="en-US" smtClean="0"/>
              <a:t>19</a:t>
            </a:fld>
            <a:endParaRPr lang="en-US"/>
          </a:p>
        </p:txBody>
      </p:sp>
    </p:spTree>
    <p:extLst>
      <p:ext uri="{BB962C8B-B14F-4D97-AF65-F5344CB8AC3E}">
        <p14:creationId xmlns:p14="http://schemas.microsoft.com/office/powerpoint/2010/main" val="22289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a:t>Without postexposure </a:t>
            </a:r>
            <a:r>
              <a:rPr lang="en-US" dirty="0" err="1"/>
              <a:t>immunoprophylaxis</a:t>
            </a:r>
            <a:r>
              <a:rPr lang="en-US" dirty="0"/>
              <a:t>, approximately 40% of infants born to HBV-infected mothers in the United States will develop chronic HBV infection</a:t>
            </a:r>
            <a:endParaRPr lang="en-US" dirty="0">
              <a:cs typeface="Calibri"/>
            </a:endParaRPr>
          </a:p>
        </p:txBody>
      </p:sp>
      <p:sp>
        <p:nvSpPr>
          <p:cNvPr id="4" name="Slide Number Placeholder 3"/>
          <p:cNvSpPr>
            <a:spLocks noGrp="1"/>
          </p:cNvSpPr>
          <p:nvPr>
            <p:ph type="sldNum" sz="quarter" idx="5"/>
          </p:nvPr>
        </p:nvSpPr>
        <p:spPr/>
        <p:txBody>
          <a:bodyPr/>
          <a:lstStyle/>
          <a:p>
            <a:fld id="{DD87DF22-38AA-449A-8908-5602C504D491}" type="slidenum">
              <a:rPr lang="en-US"/>
              <a:t>21</a:t>
            </a:fld>
            <a:endParaRPr lang="en-US"/>
          </a:p>
        </p:txBody>
      </p:sp>
    </p:spTree>
    <p:extLst>
      <p:ext uri="{BB962C8B-B14F-4D97-AF65-F5344CB8AC3E}">
        <p14:creationId xmlns:p14="http://schemas.microsoft.com/office/powerpoint/2010/main" val="3672860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22</a:t>
            </a:fld>
            <a:endParaRPr lang="en-US"/>
          </a:p>
        </p:txBody>
      </p:sp>
    </p:spTree>
    <p:extLst>
      <p:ext uri="{BB962C8B-B14F-4D97-AF65-F5344CB8AC3E}">
        <p14:creationId xmlns:p14="http://schemas.microsoft.com/office/powerpoint/2010/main" val="234892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b="1" i="0" dirty="0">
                <a:solidFill>
                  <a:srgbClr val="000000"/>
                </a:solidFill>
                <a:effectLst/>
                <a:latin typeface="Open Sans"/>
              </a:rPr>
              <a:t>Perinatal</a:t>
            </a:r>
            <a:r>
              <a:rPr lang="en-US" b="0" i="0" dirty="0">
                <a:solidFill>
                  <a:srgbClr val="000000"/>
                </a:solidFill>
                <a:effectLst/>
                <a:latin typeface="Open Sans"/>
              </a:rPr>
              <a:t> transmission of Zika virus occurs when a woman is infected with the Zika virus within approximately 2 weeks of delivery, and the virus passes to the infant at or around the time of delivery. When an infant acquires Zika virus infection perinatally, the infant may develop symptoms such as maculopapular rash, conjunctivitis, arthralgia, and fever. We do not know how often perinatal Zika transmission occurs. https://www.cdc.gov/pregnancy/zika/testing-follow-up/zika-in-infants-children.html </a:t>
            </a:r>
            <a:endParaRPr lang="en-US" dirty="0">
              <a:cs typeface="Calibri"/>
            </a:endParaRPr>
          </a:p>
        </p:txBody>
      </p:sp>
      <p:sp>
        <p:nvSpPr>
          <p:cNvPr id="4" name="Slide Number Placeholder 3"/>
          <p:cNvSpPr>
            <a:spLocks noGrp="1"/>
          </p:cNvSpPr>
          <p:nvPr>
            <p:ph type="sldNum" sz="quarter" idx="5"/>
          </p:nvPr>
        </p:nvSpPr>
        <p:spPr/>
        <p:txBody>
          <a:bodyPr/>
          <a:lstStyle/>
          <a:p>
            <a:fld id="{DD87DF22-38AA-449A-8908-5602C504D491}" type="slidenum">
              <a:rPr lang="en-US"/>
              <a:t>23</a:t>
            </a:fld>
            <a:endParaRPr lang="en-US"/>
          </a:p>
        </p:txBody>
      </p:sp>
    </p:spTree>
    <p:extLst>
      <p:ext uri="{BB962C8B-B14F-4D97-AF65-F5344CB8AC3E}">
        <p14:creationId xmlns:p14="http://schemas.microsoft.com/office/powerpoint/2010/main" val="3169045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24</a:t>
            </a:fld>
            <a:endParaRPr lang="en-US"/>
          </a:p>
        </p:txBody>
      </p:sp>
    </p:spTree>
    <p:extLst>
      <p:ext uri="{BB962C8B-B14F-4D97-AF65-F5344CB8AC3E}">
        <p14:creationId xmlns:p14="http://schemas.microsoft.com/office/powerpoint/2010/main" val="504922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25</a:t>
            </a:fld>
            <a:endParaRPr lang="en-US"/>
          </a:p>
        </p:txBody>
      </p:sp>
    </p:spTree>
    <p:extLst>
      <p:ext uri="{BB962C8B-B14F-4D97-AF65-F5344CB8AC3E}">
        <p14:creationId xmlns:p14="http://schemas.microsoft.com/office/powerpoint/2010/main" val="769069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26</a:t>
            </a:fld>
            <a:endParaRPr lang="en-US"/>
          </a:p>
        </p:txBody>
      </p:sp>
    </p:spTree>
    <p:extLst>
      <p:ext uri="{BB962C8B-B14F-4D97-AF65-F5344CB8AC3E}">
        <p14:creationId xmlns:p14="http://schemas.microsoft.com/office/powerpoint/2010/main" val="382484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2</a:t>
            </a:fld>
            <a:endParaRPr lang="en-US"/>
          </a:p>
        </p:txBody>
      </p:sp>
    </p:spTree>
    <p:extLst>
      <p:ext uri="{BB962C8B-B14F-4D97-AF65-F5344CB8AC3E}">
        <p14:creationId xmlns:p14="http://schemas.microsoft.com/office/powerpoint/2010/main" val="319002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RPR screening is recommend early in all pregnancies    </a:t>
            </a:r>
          </a:p>
          <a:p>
            <a:r>
              <a:rPr lang="en-US" dirty="0"/>
              <a:t> Women who maintain a VDRL titer 1:2 or less or an RPR 1:4 or less beyond 1 year after successful treatment are considered </a:t>
            </a:r>
            <a:r>
              <a:rPr lang="en-US" dirty="0" err="1"/>
              <a:t>serofast</a:t>
            </a:r>
            <a:r>
              <a:rPr lang="en-US" dirty="0"/>
              <a:t>.</a:t>
            </a:r>
            <a:br>
              <a:rPr lang="en-US" dirty="0">
                <a:cs typeface="+mn-lt"/>
              </a:rPr>
            </a:br>
            <a:r>
              <a:rPr lang="en-US" dirty="0"/>
              <a:t>¥ Complete blood cell (CBC) and platelet count; cerebrospinal fluid (CSF) examination for cell count, protein, and quantitative VDRL; other tests as clinically indicated (</a:t>
            </a:r>
            <a:r>
              <a:rPr lang="en-US" dirty="0" err="1"/>
              <a:t>eg</a:t>
            </a:r>
            <a:r>
              <a:rPr lang="en-US" dirty="0"/>
              <a:t>, chest radiographs, long-bone radiographs, eye examination, liver function tests, neuroimaging, and auditory brainstem response).</a:t>
            </a:r>
            <a:br>
              <a:rPr lang="en-US" dirty="0">
                <a:cs typeface="+mn-lt"/>
              </a:rPr>
            </a:br>
            <a:r>
              <a:rPr lang="en-US" dirty="0"/>
              <a:t>‡ Some experts would consider a single intramuscular injection of benzathine penicillin (Treatment Option 2), particularly if follow-up is not certain.</a:t>
            </a:r>
            <a:br>
              <a:rPr lang="en-US" dirty="0">
                <a:cs typeface="+mn-lt"/>
              </a:rPr>
            </a:br>
            <a:r>
              <a:rPr lang="en-US" dirty="0"/>
              <a:t>† Treatment (Option 1 or Option 2, above) with many experts recommending Treatment Option 1. If a single dose of benzathine penicillin G is used, then the infant must be fully evaluated, full evaluation must be normal, and follow-up must be certain. If any part of the infant's evaluation is abnormal or not performed, or if the CSF analysis is rendered uninterpretable, then a 10-day course of penicillin is required.</a:t>
            </a:r>
            <a:endParaRPr lang="en-US" dirty="0">
              <a:cs typeface="Calibri"/>
            </a:endParaRPr>
          </a:p>
        </p:txBody>
      </p:sp>
      <p:sp>
        <p:nvSpPr>
          <p:cNvPr id="4" name="Slide Number Placeholder 3"/>
          <p:cNvSpPr>
            <a:spLocks noGrp="1"/>
          </p:cNvSpPr>
          <p:nvPr>
            <p:ph type="sldNum" sz="quarter" idx="5"/>
          </p:nvPr>
        </p:nvSpPr>
        <p:spPr/>
        <p:txBody>
          <a:bodyPr/>
          <a:lstStyle/>
          <a:p>
            <a:fld id="{DD87DF22-38AA-449A-8908-5602C504D491}" type="slidenum">
              <a:rPr lang="en-US"/>
              <a:t>27</a:t>
            </a:fld>
            <a:endParaRPr lang="en-US"/>
          </a:p>
        </p:txBody>
      </p:sp>
    </p:spTree>
    <p:extLst>
      <p:ext uri="{BB962C8B-B14F-4D97-AF65-F5344CB8AC3E}">
        <p14:creationId xmlns:p14="http://schemas.microsoft.com/office/powerpoint/2010/main" val="4228615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maternal HIV-1 serostatus unknown, rapid HIV-1 antibody should be preformed on mother or infant ASAP. Sensitivity is better on maternal blood, preferred method.  </a:t>
            </a:r>
          </a:p>
          <a:p>
            <a:r>
              <a:rPr lang="en-US" dirty="0"/>
              <a:t>If any positive HIV-1 NAAT result, test is promptly repeated to confirm the diagnosis of HIV-1 infection.     </a:t>
            </a:r>
            <a:endParaRPr lang="en-US" dirty="0">
              <a:cs typeface="Calibri"/>
            </a:endParaRPr>
          </a:p>
        </p:txBody>
      </p:sp>
      <p:sp>
        <p:nvSpPr>
          <p:cNvPr id="4" name="Slide Number Placeholder 3"/>
          <p:cNvSpPr>
            <a:spLocks noGrp="1"/>
          </p:cNvSpPr>
          <p:nvPr>
            <p:ph type="sldNum" sz="quarter" idx="5"/>
          </p:nvPr>
        </p:nvSpPr>
        <p:spPr/>
        <p:txBody>
          <a:bodyPr/>
          <a:lstStyle/>
          <a:p>
            <a:fld id="{DD87DF22-38AA-449A-8908-5602C504D491}" type="slidenum">
              <a:rPr lang="en-US"/>
              <a:t>30</a:t>
            </a:fld>
            <a:endParaRPr lang="en-US"/>
          </a:p>
        </p:txBody>
      </p:sp>
    </p:spTree>
    <p:extLst>
      <p:ext uri="{BB962C8B-B14F-4D97-AF65-F5344CB8AC3E}">
        <p14:creationId xmlns:p14="http://schemas.microsoft.com/office/powerpoint/2010/main" val="166434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endParaRPr lang="en-US" dirty="0">
              <a:cs typeface="Calibri"/>
            </a:endParaRPr>
          </a:p>
        </p:txBody>
      </p:sp>
      <p:sp>
        <p:nvSpPr>
          <p:cNvPr id="4" name="Slide Number Placeholder 3"/>
          <p:cNvSpPr>
            <a:spLocks noGrp="1"/>
          </p:cNvSpPr>
          <p:nvPr>
            <p:ph type="sldNum" sz="quarter" idx="5"/>
          </p:nvPr>
        </p:nvSpPr>
        <p:spPr/>
        <p:txBody>
          <a:bodyPr/>
          <a:lstStyle/>
          <a:p>
            <a:fld id="{DD87DF22-38AA-449A-8908-5602C504D491}" type="slidenum">
              <a:rPr lang="en-US"/>
              <a:t>31</a:t>
            </a:fld>
            <a:endParaRPr lang="en-US"/>
          </a:p>
        </p:txBody>
      </p:sp>
    </p:spTree>
    <p:extLst>
      <p:ext uri="{BB962C8B-B14F-4D97-AF65-F5344CB8AC3E}">
        <p14:creationId xmlns:p14="http://schemas.microsoft.com/office/powerpoint/2010/main" val="2800705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DD87DF22-38AA-449A-8908-5602C504D491}" type="slidenum">
              <a:rPr lang="en-US" smtClean="0"/>
              <a:t>3</a:t>
            </a:fld>
            <a:endParaRPr lang="en-US"/>
          </a:p>
        </p:txBody>
      </p:sp>
    </p:spTree>
    <p:extLst>
      <p:ext uri="{BB962C8B-B14F-4D97-AF65-F5344CB8AC3E}">
        <p14:creationId xmlns:p14="http://schemas.microsoft.com/office/powerpoint/2010/main" val="60248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There are more specific guidelines for PROM and early delivery &lt; 35 weeks gestation </a:t>
            </a:r>
          </a:p>
          <a:p>
            <a:r>
              <a:rPr lang="en-US" dirty="0">
                <a:cs typeface="Calibri"/>
              </a:rPr>
              <a:t>Controversy around mothers who are GBS positive, who have c-section before onset of labor and rupture of membranes. Recommendations currently state no prophylaxis as risk of GBS still possible but low. Most mother after c-sections stay 48 hours, where infant can be monitored for GBS disease. </a:t>
            </a:r>
          </a:p>
          <a:p>
            <a:r>
              <a:rPr lang="en-US">
                <a:cs typeface="Calibri"/>
              </a:rPr>
              <a:t>Due to current guidelines, the incidence of Early onset sepsis is 0.5 per 1,000 live births, higher prevalence in late preterm births. </a:t>
            </a:r>
            <a:endParaRPr lang="en-US" dirty="0">
              <a:cs typeface="Calibri"/>
            </a:endParaRPr>
          </a:p>
        </p:txBody>
      </p:sp>
      <p:sp>
        <p:nvSpPr>
          <p:cNvPr id="4" name="Slide Number Placeholder 3"/>
          <p:cNvSpPr>
            <a:spLocks noGrp="1"/>
          </p:cNvSpPr>
          <p:nvPr>
            <p:ph type="sldNum" sz="quarter" idx="5"/>
          </p:nvPr>
        </p:nvSpPr>
        <p:spPr/>
        <p:txBody>
          <a:bodyPr/>
          <a:lstStyle/>
          <a:p>
            <a:fld id="{DD87DF22-38AA-449A-8908-5602C504D491}" type="slidenum">
              <a:rPr lang="en-US"/>
              <a:t>5</a:t>
            </a:fld>
            <a:endParaRPr lang="en-US"/>
          </a:p>
        </p:txBody>
      </p:sp>
    </p:spTree>
    <p:extLst>
      <p:ext uri="{BB962C8B-B14F-4D97-AF65-F5344CB8AC3E}">
        <p14:creationId xmlns:p14="http://schemas.microsoft.com/office/powerpoint/2010/main" val="353139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spcBef>
                <a:spcPts val="1000"/>
              </a:spcBef>
              <a:buFont typeface="Arial"/>
              <a:buNone/>
            </a:pPr>
            <a:endParaRPr lang="en-US" dirty="0">
              <a:cs typeface="Calibri"/>
            </a:endParaRPr>
          </a:p>
        </p:txBody>
      </p:sp>
      <p:sp>
        <p:nvSpPr>
          <p:cNvPr id="4" name="Slide Number Placeholder 3"/>
          <p:cNvSpPr>
            <a:spLocks noGrp="1"/>
          </p:cNvSpPr>
          <p:nvPr>
            <p:ph type="sldNum" sz="quarter" idx="5"/>
          </p:nvPr>
        </p:nvSpPr>
        <p:spPr/>
        <p:txBody>
          <a:bodyPr/>
          <a:lstStyle/>
          <a:p>
            <a:fld id="{DD87DF22-38AA-449A-8908-5602C504D491}" type="slidenum">
              <a:rPr lang="en-US"/>
              <a:t>8</a:t>
            </a:fld>
            <a:endParaRPr lang="en-US"/>
          </a:p>
        </p:txBody>
      </p:sp>
    </p:spTree>
    <p:extLst>
      <p:ext uri="{BB962C8B-B14F-4D97-AF65-F5344CB8AC3E}">
        <p14:creationId xmlns:p14="http://schemas.microsoft.com/office/powerpoint/2010/main" val="232029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10</a:t>
            </a:fld>
            <a:endParaRPr lang="en-US"/>
          </a:p>
        </p:txBody>
      </p:sp>
    </p:spTree>
    <p:extLst>
      <p:ext uri="{BB962C8B-B14F-4D97-AF65-F5344CB8AC3E}">
        <p14:creationId xmlns:p14="http://schemas.microsoft.com/office/powerpoint/2010/main" val="167138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11</a:t>
            </a:fld>
            <a:endParaRPr lang="en-US"/>
          </a:p>
        </p:txBody>
      </p:sp>
    </p:spTree>
    <p:extLst>
      <p:ext uri="{BB962C8B-B14F-4D97-AF65-F5344CB8AC3E}">
        <p14:creationId xmlns:p14="http://schemas.microsoft.com/office/powerpoint/2010/main" val="96908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culture proven sepsis or neonatal meningitis the antibiotic course is extended to 10 days for bacteremia, sepsis and pneumonia and 14 days for meningitis. </a:t>
            </a:r>
          </a:p>
        </p:txBody>
      </p:sp>
      <p:sp>
        <p:nvSpPr>
          <p:cNvPr id="4" name="Slide Number Placeholder 3"/>
          <p:cNvSpPr>
            <a:spLocks noGrp="1"/>
          </p:cNvSpPr>
          <p:nvPr>
            <p:ph type="sldNum" sz="quarter" idx="5"/>
          </p:nvPr>
        </p:nvSpPr>
        <p:spPr/>
        <p:txBody>
          <a:bodyPr/>
          <a:lstStyle/>
          <a:p>
            <a:fld id="{DD87DF22-38AA-449A-8908-5602C504D491}" type="slidenum">
              <a:rPr lang="en-US" smtClean="0"/>
              <a:t>13</a:t>
            </a:fld>
            <a:endParaRPr lang="en-US"/>
          </a:p>
        </p:txBody>
      </p:sp>
    </p:spTree>
    <p:extLst>
      <p:ext uri="{BB962C8B-B14F-4D97-AF65-F5344CB8AC3E}">
        <p14:creationId xmlns:p14="http://schemas.microsoft.com/office/powerpoint/2010/main" val="1024974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DD87DF22-38AA-449A-8908-5602C504D491}" type="slidenum">
              <a:rPr lang="en-US"/>
              <a:t>14</a:t>
            </a:fld>
            <a:endParaRPr lang="en-US"/>
          </a:p>
        </p:txBody>
      </p:sp>
    </p:spTree>
    <p:extLst>
      <p:ext uri="{BB962C8B-B14F-4D97-AF65-F5344CB8AC3E}">
        <p14:creationId xmlns:p14="http://schemas.microsoft.com/office/powerpoint/2010/main" val="111925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579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8824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560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412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170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46CE7D5-CF57-46EF-B807-FDD0502418D4}" type="datetimeFigureOut">
              <a:rPr lang="en-US" smtClean="0"/>
              <a:t>8/1/24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732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46CE7D5-CF57-46EF-B807-FDD0502418D4}" type="datetimeFigureOut">
              <a:rPr lang="en-US" smtClean="0"/>
              <a:t>8/1/24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7064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46CE7D5-CF57-46EF-B807-FDD0502418D4}" type="datetimeFigureOut">
              <a:rPr lang="en-US" smtClean="0"/>
              <a:t>8/1/24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109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8/1/24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151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46CE7D5-CF57-46EF-B807-FDD0502418D4}" type="datetimeFigureOut">
              <a:rPr lang="en-US" smtClean="0"/>
              <a:t>8/1/24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935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46CE7D5-CF57-46EF-B807-FDD0502418D4}" type="datetimeFigureOut">
              <a:rPr lang="en-US" smtClean="0"/>
              <a:t>8/1/24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467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46CE7D5-CF57-46EF-B807-FDD0502418D4}" type="datetimeFigureOut">
              <a:rPr lang="en-US" smtClean="0"/>
              <a:t>8/1/24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753740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eonatalsepsiscalculator.kaiserpermanente.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dc.gov/cmv/clinical/index.html" TargetMode="External"/><Relationship Id="rId7" Type="http://schemas.openxmlformats.org/officeDocument/2006/relationships/hyperlink" Target="https://www.merckmanuals.com/professional/pediatrics/infections-in-neonates/congenital-toxoplasmosi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cdc.gov/pregnancy/zika/testing-follow-up/zika-syndrome-birth-defects.html" TargetMode="External"/><Relationship Id="rId5" Type="http://schemas.openxmlformats.org/officeDocument/2006/relationships/hyperlink" Target="https://www.cdc.gov/vaccines/pubs/surv-manual/chpt15-crs.html" TargetMode="External"/><Relationship Id="rId4" Type="http://schemas.openxmlformats.org/officeDocument/2006/relationships/hyperlink" Target="https://www.cdc.gov/hepatitis/hbv/perinatalxmtn.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9849" y="1298448"/>
            <a:ext cx="7056444" cy="3255264"/>
          </a:xfrm>
        </p:spPr>
        <p:txBody>
          <a:bodyPr>
            <a:normAutofit/>
          </a:bodyPr>
          <a:lstStyle/>
          <a:p>
            <a:pPr algn="ctr"/>
            <a:r>
              <a:rPr lang="en-US" dirty="0">
                <a:solidFill>
                  <a:schemeClr val="tx1"/>
                </a:solidFill>
                <a:cs typeface="Calibri Light"/>
              </a:rPr>
              <a:t>Management of Perinatal and Newborn Infections</a:t>
            </a:r>
            <a:endParaRPr lang="en-US" dirty="0">
              <a:solidFill>
                <a:schemeClr val="tx1"/>
              </a:solidFill>
            </a:endParaRPr>
          </a:p>
        </p:txBody>
      </p:sp>
      <p:sp>
        <p:nvSpPr>
          <p:cNvPr id="3" name="Subtitle 2"/>
          <p:cNvSpPr>
            <a:spLocks noGrp="1"/>
          </p:cNvSpPr>
          <p:nvPr>
            <p:ph type="subTitle" idx="1"/>
          </p:nvPr>
        </p:nvSpPr>
        <p:spPr>
          <a:xfrm>
            <a:off x="9031622" y="4816409"/>
            <a:ext cx="3021621" cy="1709159"/>
          </a:xfrm>
        </p:spPr>
        <p:txBody>
          <a:bodyPr vert="horz" lIns="91440" tIns="45720" rIns="91440" bIns="45720" rtlCol="0">
            <a:normAutofit/>
          </a:bodyPr>
          <a:lstStyle/>
          <a:p>
            <a:pPr algn="r"/>
            <a:r>
              <a:rPr lang="en-US" sz="1800" dirty="0">
                <a:solidFill>
                  <a:schemeClr val="tx1"/>
                </a:solidFill>
                <a:cs typeface="Calibri"/>
              </a:rPr>
              <a:t>Jessie Marks DNP, ARNP</a:t>
            </a:r>
            <a:endParaRPr lang="en-US" sz="1800" dirty="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5C68-6325-40F8-964C-5D90B24DC04A}"/>
              </a:ext>
            </a:extLst>
          </p:cNvPr>
          <p:cNvSpPr>
            <a:spLocks noGrp="1"/>
          </p:cNvSpPr>
          <p:nvPr>
            <p:ph type="title"/>
          </p:nvPr>
        </p:nvSpPr>
        <p:spPr/>
        <p:txBody>
          <a:bodyPr/>
          <a:lstStyle/>
          <a:p>
            <a:r>
              <a:rPr lang="en-US">
                <a:cs typeface="Calibri Light"/>
              </a:rPr>
              <a:t>Multivariate Risk Assessment Tool</a:t>
            </a:r>
            <a:endParaRPr lang="en-US"/>
          </a:p>
        </p:txBody>
      </p:sp>
      <p:sp>
        <p:nvSpPr>
          <p:cNvPr id="3" name="Content Placeholder 2">
            <a:extLst>
              <a:ext uri="{FF2B5EF4-FFF2-40B4-BE49-F238E27FC236}">
                <a16:creationId xmlns:a16="http://schemas.microsoft.com/office/drawing/2014/main" id="{F9EB7E63-0448-481D-9D8B-C885CE84F3A4}"/>
              </a:ext>
            </a:extLst>
          </p:cNvPr>
          <p:cNvSpPr>
            <a:spLocks noGrp="1"/>
          </p:cNvSpPr>
          <p:nvPr>
            <p:ph idx="1"/>
          </p:nvPr>
        </p:nvSpPr>
        <p:spPr>
          <a:xfrm>
            <a:off x="3512390" y="776078"/>
            <a:ext cx="8186467" cy="5616545"/>
          </a:xfrm>
        </p:spPr>
        <p:txBody>
          <a:bodyPr vert="horz" lIns="91440" tIns="45720" rIns="91440" bIns="45720" rtlCol="0" anchor="t">
            <a:normAutofit/>
          </a:bodyPr>
          <a:lstStyle/>
          <a:p>
            <a:r>
              <a:rPr lang="en-US" sz="2800" dirty="0">
                <a:cs typeface="Calibri"/>
              </a:rPr>
              <a:t>Recommended tool based on cohort study of 608,000 newborns. </a:t>
            </a:r>
          </a:p>
          <a:p>
            <a:r>
              <a:rPr lang="en-US" sz="2800" dirty="0">
                <a:cs typeface="Calibri"/>
              </a:rPr>
              <a:t>The objective data include:</a:t>
            </a:r>
          </a:p>
          <a:p>
            <a:pPr lvl="1"/>
            <a:r>
              <a:rPr lang="en-US" sz="2800" dirty="0">
                <a:cs typeface="Calibri"/>
              </a:rPr>
              <a:t> gestational age</a:t>
            </a:r>
          </a:p>
          <a:p>
            <a:pPr lvl="1"/>
            <a:r>
              <a:rPr lang="en-US" sz="2800" dirty="0">
                <a:cs typeface="Calibri"/>
              </a:rPr>
              <a:t>the highest maternal temperature</a:t>
            </a:r>
          </a:p>
          <a:p>
            <a:pPr lvl="1"/>
            <a:r>
              <a:rPr lang="en-US" sz="2800" dirty="0">
                <a:cs typeface="Calibri"/>
              </a:rPr>
              <a:t>maternal GBS status</a:t>
            </a:r>
          </a:p>
          <a:p>
            <a:pPr lvl="1"/>
            <a:r>
              <a:rPr lang="en-US" sz="2800" dirty="0">
                <a:cs typeface="Calibri"/>
              </a:rPr>
              <a:t>duration of ROM</a:t>
            </a:r>
          </a:p>
          <a:p>
            <a:pPr lvl="1"/>
            <a:r>
              <a:rPr lang="en-US" sz="2800" dirty="0">
                <a:cs typeface="Calibri"/>
              </a:rPr>
              <a:t>type and duration of IAP. </a:t>
            </a:r>
            <a:endParaRPr lang="en-US" sz="2800"/>
          </a:p>
          <a:p>
            <a:r>
              <a:rPr lang="en-US" sz="2800" dirty="0">
                <a:cs typeface="Calibri"/>
              </a:rPr>
              <a:t>No adverse effects during hospitalization were noted using the sepsis risk tool </a:t>
            </a:r>
            <a:endParaRPr lang="en-US" sz="2800" dirty="0"/>
          </a:p>
          <a:p>
            <a:r>
              <a:rPr lang="en-US" sz="2800" dirty="0">
                <a:cs typeface="Calibri"/>
              </a:rPr>
              <a:t>Readmission of newborns due to sepsis were rare</a:t>
            </a:r>
          </a:p>
          <a:p>
            <a:endParaRPr lang="en-US" dirty="0">
              <a:cs typeface="Calibri"/>
            </a:endParaRPr>
          </a:p>
        </p:txBody>
      </p:sp>
    </p:spTree>
    <p:extLst>
      <p:ext uri="{BB962C8B-B14F-4D97-AF65-F5344CB8AC3E}">
        <p14:creationId xmlns:p14="http://schemas.microsoft.com/office/powerpoint/2010/main" val="193263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00BA-1B8A-4092-A769-E1112C079CEA}"/>
              </a:ext>
            </a:extLst>
          </p:cNvPr>
          <p:cNvSpPr>
            <a:spLocks noGrp="1"/>
          </p:cNvSpPr>
          <p:nvPr>
            <p:ph type="title"/>
          </p:nvPr>
        </p:nvSpPr>
        <p:spPr/>
        <p:txBody>
          <a:bodyPr/>
          <a:lstStyle/>
          <a:p>
            <a:r>
              <a:rPr lang="en-US">
                <a:cs typeface="Calibri Light"/>
              </a:rPr>
              <a:t>Neonatal Sepsis Calculator </a:t>
            </a:r>
            <a:endParaRPr lang="en-US"/>
          </a:p>
        </p:txBody>
      </p:sp>
      <p:sp>
        <p:nvSpPr>
          <p:cNvPr id="3" name="Content Placeholder 2">
            <a:extLst>
              <a:ext uri="{FF2B5EF4-FFF2-40B4-BE49-F238E27FC236}">
                <a16:creationId xmlns:a16="http://schemas.microsoft.com/office/drawing/2014/main" id="{6467129C-F241-4108-95A7-DD3F90001D55}"/>
              </a:ext>
            </a:extLst>
          </p:cNvPr>
          <p:cNvSpPr>
            <a:spLocks noGrp="1"/>
          </p:cNvSpPr>
          <p:nvPr>
            <p:ph idx="1"/>
          </p:nvPr>
        </p:nvSpPr>
        <p:spPr/>
        <p:txBody>
          <a:bodyPr vert="horz" lIns="91440" tIns="45720" rIns="91440" bIns="45720" rtlCol="0" anchor="t">
            <a:normAutofit/>
          </a:bodyPr>
          <a:lstStyle/>
          <a:p>
            <a:r>
              <a:rPr lang="en-US" dirty="0">
                <a:cs typeface="Calibri"/>
                <a:hlinkClick r:id="rId3"/>
              </a:rPr>
              <a:t>https://neonatalsepsiscalculator.kaiserpermanente.org/</a:t>
            </a:r>
            <a:endParaRPr lang="en-US"/>
          </a:p>
        </p:txBody>
      </p:sp>
    </p:spTree>
    <p:extLst>
      <p:ext uri="{BB962C8B-B14F-4D97-AF65-F5344CB8AC3E}">
        <p14:creationId xmlns:p14="http://schemas.microsoft.com/office/powerpoint/2010/main" val="342936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EC92-1BFF-4C7F-9BCC-0644ECD57067}"/>
              </a:ext>
            </a:extLst>
          </p:cNvPr>
          <p:cNvSpPr>
            <a:spLocks noGrp="1"/>
          </p:cNvSpPr>
          <p:nvPr>
            <p:ph type="title"/>
          </p:nvPr>
        </p:nvSpPr>
        <p:spPr/>
        <p:txBody>
          <a:bodyPr/>
          <a:lstStyle/>
          <a:p>
            <a:r>
              <a:rPr lang="en-US" dirty="0"/>
              <a:t>Newborn Clinical condition </a:t>
            </a:r>
          </a:p>
        </p:txBody>
      </p:sp>
      <p:pic>
        <p:nvPicPr>
          <p:cNvPr id="4" name="Picture 2">
            <a:extLst>
              <a:ext uri="{FF2B5EF4-FFF2-40B4-BE49-F238E27FC236}">
                <a16:creationId xmlns:a16="http://schemas.microsoft.com/office/drawing/2014/main" id="{291EE24F-254F-47B0-ABC5-4FD5E6AD5772}"/>
              </a:ext>
            </a:extLst>
          </p:cNvPr>
          <p:cNvPicPr>
            <a:picLocks noGrp="1" noChangeAspect="1"/>
          </p:cNvPicPr>
          <p:nvPr>
            <p:ph idx="1"/>
          </p:nvPr>
        </p:nvPicPr>
        <p:blipFill>
          <a:blip r:embed="rId2"/>
          <a:stretch>
            <a:fillRect/>
          </a:stretch>
        </p:blipFill>
        <p:spPr>
          <a:xfrm>
            <a:off x="3440885" y="109282"/>
            <a:ext cx="7309585" cy="12077950"/>
          </a:xfrm>
          <a:prstGeom prst="rect">
            <a:avLst/>
          </a:prstGeom>
        </p:spPr>
      </p:pic>
    </p:spTree>
    <p:extLst>
      <p:ext uri="{BB962C8B-B14F-4D97-AF65-F5344CB8AC3E}">
        <p14:creationId xmlns:p14="http://schemas.microsoft.com/office/powerpoint/2010/main" val="302549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EFCA-5F8C-4473-8D6E-2A0546947CAD}"/>
              </a:ext>
            </a:extLst>
          </p:cNvPr>
          <p:cNvSpPr>
            <a:spLocks noGrp="1"/>
          </p:cNvSpPr>
          <p:nvPr>
            <p:ph type="title"/>
          </p:nvPr>
        </p:nvSpPr>
        <p:spPr/>
        <p:txBody>
          <a:bodyPr/>
          <a:lstStyle/>
          <a:p>
            <a:r>
              <a:rPr lang="en-US" dirty="0"/>
              <a:t>Empiric Antibiotic therapy</a:t>
            </a:r>
          </a:p>
        </p:txBody>
      </p:sp>
      <p:sp>
        <p:nvSpPr>
          <p:cNvPr id="3" name="Content Placeholder 2">
            <a:extLst>
              <a:ext uri="{FF2B5EF4-FFF2-40B4-BE49-F238E27FC236}">
                <a16:creationId xmlns:a16="http://schemas.microsoft.com/office/drawing/2014/main" id="{033F9F92-84A0-4879-9930-833A629EE2B5}"/>
              </a:ext>
            </a:extLst>
          </p:cNvPr>
          <p:cNvSpPr>
            <a:spLocks noGrp="1"/>
          </p:cNvSpPr>
          <p:nvPr>
            <p:ph idx="1"/>
          </p:nvPr>
        </p:nvSpPr>
        <p:spPr/>
        <p:txBody>
          <a:bodyPr>
            <a:normAutofit/>
          </a:bodyPr>
          <a:lstStyle/>
          <a:p>
            <a:pPr indent="0"/>
            <a:r>
              <a:rPr lang="en-US" sz="2400" b="0" i="0" dirty="0">
                <a:solidFill>
                  <a:srgbClr val="232323"/>
                </a:solidFill>
                <a:effectLst/>
              </a:rPr>
              <a:t>The empiric antibiotic regimen should include agents active against GBS and other organisms that commonly cause neonatal sepsis.</a:t>
            </a:r>
          </a:p>
          <a:p>
            <a:pPr indent="0"/>
            <a:r>
              <a:rPr lang="en-US" sz="2400" b="0" i="0" dirty="0">
                <a:solidFill>
                  <a:srgbClr val="232323"/>
                </a:solidFill>
                <a:effectLst/>
              </a:rPr>
              <a:t>Most common recommended course is </a:t>
            </a:r>
            <a:r>
              <a:rPr lang="en-US" sz="2400" dirty="0">
                <a:solidFill>
                  <a:srgbClr val="232323"/>
                </a:solidFill>
              </a:rPr>
              <a:t>ampicillin and gentamycin </a:t>
            </a:r>
          </a:p>
          <a:p>
            <a:pPr indent="0"/>
            <a:r>
              <a:rPr lang="en-US" sz="2400" b="0" i="0" dirty="0">
                <a:solidFill>
                  <a:srgbClr val="232323"/>
                </a:solidFill>
                <a:effectLst/>
              </a:rPr>
              <a:t>However, local antibiotic resistance patterns must also be considered.</a:t>
            </a:r>
            <a:endParaRPr lang="en-US" sz="2800" dirty="0">
              <a:cs typeface="Calibri"/>
            </a:endParaRPr>
          </a:p>
          <a:p>
            <a:pPr indent="0"/>
            <a:r>
              <a:rPr lang="en-US" sz="2800" dirty="0">
                <a:cs typeface="Calibri"/>
              </a:rPr>
              <a:t>For all infants, regardless of gestational age: </a:t>
            </a:r>
          </a:p>
          <a:p>
            <a:pPr lvl="1"/>
            <a:r>
              <a:rPr lang="en-US" sz="2800" dirty="0">
                <a:cs typeface="Calibri"/>
              </a:rPr>
              <a:t>When blood cultures are sterile, antibiotic therapy should be discontinued by 36-48 hours of incubation, unless there is clear evidence of infection.  </a:t>
            </a:r>
            <a:r>
              <a:rPr lang="en-US" dirty="0">
                <a:cs typeface="Calibri"/>
              </a:rPr>
              <a:t>   </a:t>
            </a:r>
            <a:endParaRPr lang="en-US" dirty="0"/>
          </a:p>
          <a:p>
            <a:endParaRPr lang="en-US" dirty="0"/>
          </a:p>
        </p:txBody>
      </p:sp>
    </p:spTree>
    <p:extLst>
      <p:ext uri="{BB962C8B-B14F-4D97-AF65-F5344CB8AC3E}">
        <p14:creationId xmlns:p14="http://schemas.microsoft.com/office/powerpoint/2010/main" val="45325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A4B1-D734-4D02-ACA9-F713AB87B4AA}"/>
              </a:ext>
            </a:extLst>
          </p:cNvPr>
          <p:cNvSpPr>
            <a:spLocks noGrp="1"/>
          </p:cNvSpPr>
          <p:nvPr>
            <p:ph type="title"/>
          </p:nvPr>
        </p:nvSpPr>
        <p:spPr>
          <a:xfrm>
            <a:off x="205596" y="1170258"/>
            <a:ext cx="2967487" cy="750469"/>
          </a:xfrm>
        </p:spPr>
        <p:txBody>
          <a:bodyPr>
            <a:normAutofit fontScale="90000"/>
          </a:bodyPr>
          <a:lstStyle/>
          <a:p>
            <a:r>
              <a:rPr lang="en-US" dirty="0">
                <a:cs typeface="Calibri Light"/>
              </a:rPr>
              <a:t>Cytomegalovirus </a:t>
            </a:r>
            <a:endParaRPr lang="en-US" dirty="0"/>
          </a:p>
        </p:txBody>
      </p:sp>
      <p:sp>
        <p:nvSpPr>
          <p:cNvPr id="3" name="Content Placeholder 2">
            <a:extLst>
              <a:ext uri="{FF2B5EF4-FFF2-40B4-BE49-F238E27FC236}">
                <a16:creationId xmlns:a16="http://schemas.microsoft.com/office/drawing/2014/main" id="{F2CB7F20-71B9-49DA-A5CB-568029E2D980}"/>
              </a:ext>
            </a:extLst>
          </p:cNvPr>
          <p:cNvSpPr>
            <a:spLocks noGrp="1"/>
          </p:cNvSpPr>
          <p:nvPr>
            <p:ph idx="1"/>
          </p:nvPr>
        </p:nvSpPr>
        <p:spPr>
          <a:xfrm>
            <a:off x="3699295" y="847965"/>
            <a:ext cx="8085825" cy="5242734"/>
          </a:xfrm>
        </p:spPr>
        <p:txBody>
          <a:bodyPr vert="horz" lIns="91440" tIns="45720" rIns="91440" bIns="45720" rtlCol="0" anchor="t">
            <a:normAutofit/>
          </a:bodyPr>
          <a:lstStyle/>
          <a:p>
            <a:pPr marL="0" indent="0">
              <a:buNone/>
            </a:pPr>
            <a:r>
              <a:rPr lang="en-US" sz="2800" dirty="0">
                <a:cs typeface="Calibri"/>
              </a:rPr>
              <a:t>About 1 in 200 babies is born with congenital CMV infection. Of these babies, around 1 in 5 will have long-term health problems such as:</a:t>
            </a:r>
          </a:p>
          <a:p>
            <a:r>
              <a:rPr lang="en-US" sz="2800" dirty="0">
                <a:cs typeface="Calibri"/>
              </a:rPr>
              <a:t>Hearing loss</a:t>
            </a:r>
            <a:endParaRPr lang="en-US" sz="2800" dirty="0"/>
          </a:p>
          <a:p>
            <a:r>
              <a:rPr lang="en-US" sz="2800" dirty="0">
                <a:cs typeface="Calibri"/>
              </a:rPr>
              <a:t>Developmental and motor delay</a:t>
            </a:r>
            <a:endParaRPr lang="en-US" sz="2800" dirty="0"/>
          </a:p>
          <a:p>
            <a:r>
              <a:rPr lang="en-US" sz="2800" dirty="0">
                <a:cs typeface="Calibri"/>
              </a:rPr>
              <a:t>Vision loss</a:t>
            </a:r>
            <a:endParaRPr lang="en-US" sz="2800" dirty="0"/>
          </a:p>
          <a:p>
            <a:r>
              <a:rPr lang="en-US" sz="2800" dirty="0">
                <a:cs typeface="Calibri"/>
              </a:rPr>
              <a:t>Microcephaly</a:t>
            </a:r>
            <a:endParaRPr lang="en-US" sz="2800" dirty="0"/>
          </a:p>
          <a:p>
            <a:r>
              <a:rPr lang="en-US" sz="2800" dirty="0">
                <a:cs typeface="Calibri"/>
              </a:rPr>
              <a:t>Seizures</a:t>
            </a:r>
            <a:endParaRPr lang="en-US" sz="2800" dirty="0"/>
          </a:p>
          <a:p>
            <a:r>
              <a:rPr lang="en-US" sz="2800" dirty="0">
                <a:cs typeface="Calibri"/>
              </a:rPr>
              <a:t>About 15% of babies with congenital CMV will not have signs at birth but will later develop hearing loss.</a:t>
            </a:r>
            <a:endParaRPr lang="en-US" sz="2800" dirty="0"/>
          </a:p>
          <a:p>
            <a:endParaRPr lang="en-US" b="1" dirty="0">
              <a:cs typeface="Calibri"/>
            </a:endParaRPr>
          </a:p>
          <a:p>
            <a:endParaRPr lang="en-US" dirty="0">
              <a:cs typeface="Calibri"/>
            </a:endParaRPr>
          </a:p>
        </p:txBody>
      </p:sp>
    </p:spTree>
    <p:extLst>
      <p:ext uri="{BB962C8B-B14F-4D97-AF65-F5344CB8AC3E}">
        <p14:creationId xmlns:p14="http://schemas.microsoft.com/office/powerpoint/2010/main" val="94530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1995-9A6D-4C21-B637-0785B16CC07A}"/>
              </a:ext>
            </a:extLst>
          </p:cNvPr>
          <p:cNvSpPr>
            <a:spLocks noGrp="1"/>
          </p:cNvSpPr>
          <p:nvPr>
            <p:ph type="title"/>
          </p:nvPr>
        </p:nvSpPr>
        <p:spPr/>
        <p:txBody>
          <a:bodyPr/>
          <a:lstStyle/>
          <a:p>
            <a:r>
              <a:rPr lang="en-US">
                <a:cs typeface="Calibri Light"/>
              </a:rPr>
              <a:t>Signs of Congenital CMV</a:t>
            </a:r>
            <a:endParaRPr lang="en-US"/>
          </a:p>
        </p:txBody>
      </p:sp>
      <p:sp>
        <p:nvSpPr>
          <p:cNvPr id="3" name="Content Placeholder 2">
            <a:extLst>
              <a:ext uri="{FF2B5EF4-FFF2-40B4-BE49-F238E27FC236}">
                <a16:creationId xmlns:a16="http://schemas.microsoft.com/office/drawing/2014/main" id="{A471A776-9834-46C8-B2E3-4062FDD3C3E1}"/>
              </a:ext>
            </a:extLst>
          </p:cNvPr>
          <p:cNvSpPr>
            <a:spLocks noGrp="1"/>
          </p:cNvSpPr>
          <p:nvPr>
            <p:ph idx="1"/>
          </p:nvPr>
        </p:nvSpPr>
        <p:spPr>
          <a:xfrm>
            <a:off x="3670540" y="1063625"/>
            <a:ext cx="7683260" cy="4868922"/>
          </a:xfrm>
        </p:spPr>
        <p:txBody>
          <a:bodyPr vert="horz" lIns="91440" tIns="45720" rIns="91440" bIns="45720" rtlCol="0" anchor="t">
            <a:normAutofit/>
          </a:bodyPr>
          <a:lstStyle/>
          <a:p>
            <a:pPr marL="0" indent="0">
              <a:buNone/>
            </a:pPr>
            <a:r>
              <a:rPr lang="en-US" sz="2800" dirty="0">
                <a:cs typeface="Calibri"/>
              </a:rPr>
              <a:t>10% of babies with congenital CMV infection have signs at birth.</a:t>
            </a:r>
            <a:endParaRPr lang="en-US" sz="2800" b="1" dirty="0">
              <a:cs typeface="Calibri"/>
            </a:endParaRPr>
          </a:p>
          <a:p>
            <a:pPr>
              <a:buFont typeface="Arial"/>
              <a:buChar char="•"/>
            </a:pPr>
            <a:r>
              <a:rPr lang="en-US" sz="2800" dirty="0">
                <a:cs typeface="Calibri"/>
              </a:rPr>
              <a:t>Petechiae/purpura</a:t>
            </a:r>
          </a:p>
          <a:p>
            <a:pPr>
              <a:buFont typeface="Arial"/>
              <a:buChar char="•"/>
            </a:pPr>
            <a:r>
              <a:rPr lang="en-US" sz="2800" dirty="0">
                <a:cs typeface="Calibri"/>
              </a:rPr>
              <a:t>Jaundice</a:t>
            </a:r>
          </a:p>
          <a:p>
            <a:pPr>
              <a:buFont typeface="Arial"/>
              <a:buChar char="•"/>
            </a:pPr>
            <a:r>
              <a:rPr lang="en-US" sz="2800" dirty="0">
                <a:cs typeface="Calibri"/>
              </a:rPr>
              <a:t>Microcephaly</a:t>
            </a:r>
          </a:p>
          <a:p>
            <a:pPr>
              <a:buFont typeface="Arial"/>
              <a:buChar char="•"/>
            </a:pPr>
            <a:r>
              <a:rPr lang="en-US" sz="2800" dirty="0">
                <a:cs typeface="Calibri"/>
              </a:rPr>
              <a:t>Intrauterine growth restriction</a:t>
            </a:r>
          </a:p>
          <a:p>
            <a:pPr>
              <a:buFont typeface="Arial"/>
              <a:buChar char="•"/>
            </a:pPr>
            <a:r>
              <a:rPr lang="en-US" sz="2800" dirty="0">
                <a:cs typeface="Calibri"/>
              </a:rPr>
              <a:t>Hepatosplenomegaly</a:t>
            </a:r>
          </a:p>
          <a:p>
            <a:pPr>
              <a:buFont typeface="Arial"/>
              <a:buChar char="•"/>
            </a:pPr>
            <a:r>
              <a:rPr lang="en-US" sz="2800" dirty="0">
                <a:cs typeface="Calibri"/>
              </a:rPr>
              <a:t>Seizures</a:t>
            </a:r>
          </a:p>
          <a:p>
            <a:pPr>
              <a:buFont typeface="Arial"/>
              <a:buChar char="•"/>
            </a:pPr>
            <a:r>
              <a:rPr lang="en-US" sz="2800" dirty="0">
                <a:cs typeface="Calibri"/>
              </a:rPr>
              <a:t>Retinitis</a:t>
            </a:r>
            <a:endParaRPr lang="en-US" sz="2800" dirty="0"/>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2074250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64E2-0510-439C-A2DC-4561FA67511B}"/>
              </a:ext>
            </a:extLst>
          </p:cNvPr>
          <p:cNvSpPr>
            <a:spLocks noGrp="1"/>
          </p:cNvSpPr>
          <p:nvPr>
            <p:ph type="title"/>
          </p:nvPr>
        </p:nvSpPr>
        <p:spPr/>
        <p:txBody>
          <a:bodyPr/>
          <a:lstStyle/>
          <a:p>
            <a:r>
              <a:rPr lang="en-US">
                <a:cs typeface="Calibri Light"/>
              </a:rPr>
              <a:t>Management of Congenital CMV</a:t>
            </a:r>
            <a:endParaRPr lang="en-US"/>
          </a:p>
        </p:txBody>
      </p:sp>
      <p:sp>
        <p:nvSpPr>
          <p:cNvPr id="3" name="Content Placeholder 2">
            <a:extLst>
              <a:ext uri="{FF2B5EF4-FFF2-40B4-BE49-F238E27FC236}">
                <a16:creationId xmlns:a16="http://schemas.microsoft.com/office/drawing/2014/main" id="{A3DC127C-CD12-4C2B-B12E-3A0401FBA1B8}"/>
              </a:ext>
            </a:extLst>
          </p:cNvPr>
          <p:cNvSpPr>
            <a:spLocks noGrp="1"/>
          </p:cNvSpPr>
          <p:nvPr>
            <p:ph idx="1"/>
          </p:nvPr>
        </p:nvSpPr>
        <p:spPr>
          <a:xfrm>
            <a:off x="3555520" y="1121135"/>
            <a:ext cx="7942053" cy="4739526"/>
          </a:xfrm>
        </p:spPr>
        <p:txBody>
          <a:bodyPr vert="horz" lIns="91440" tIns="45720" rIns="91440" bIns="45720" rtlCol="0" anchor="t">
            <a:normAutofit lnSpcReduction="10000"/>
          </a:bodyPr>
          <a:lstStyle/>
          <a:p>
            <a:r>
              <a:rPr lang="en-US" sz="2400" dirty="0">
                <a:cs typeface="Calibri"/>
              </a:rPr>
              <a:t>Need laboratory testing to confirm diagnosis (within 2-3 weeks from birth)</a:t>
            </a:r>
          </a:p>
          <a:p>
            <a:pPr lvl="1"/>
            <a:r>
              <a:rPr lang="en-US" sz="2400" dirty="0">
                <a:cs typeface="Calibri"/>
              </a:rPr>
              <a:t>CMV PCR from urine, saliva (preferred) or blood or </a:t>
            </a:r>
          </a:p>
          <a:p>
            <a:pPr lvl="1"/>
            <a:r>
              <a:rPr lang="en-US" sz="2400" dirty="0">
                <a:cs typeface="Calibri"/>
              </a:rPr>
              <a:t>CMV culture</a:t>
            </a:r>
          </a:p>
          <a:p>
            <a:pPr marL="457200" lvl="1" indent="0">
              <a:buNone/>
            </a:pPr>
            <a:endParaRPr lang="en-US" sz="2400" dirty="0">
              <a:cs typeface="Calibri"/>
            </a:endParaRPr>
          </a:p>
          <a:p>
            <a:r>
              <a:rPr lang="en-US" sz="2400" dirty="0">
                <a:cs typeface="Calibri"/>
              </a:rPr>
              <a:t>For babies with signs of congenital CMV at birth: </a:t>
            </a:r>
          </a:p>
          <a:p>
            <a:pPr lvl="1"/>
            <a:r>
              <a:rPr lang="en-US" sz="2400" dirty="0">
                <a:cs typeface="Calibri"/>
              </a:rPr>
              <a:t>Valganciclovir is recommended</a:t>
            </a:r>
          </a:p>
          <a:p>
            <a:pPr lvl="1"/>
            <a:r>
              <a:rPr lang="en-US" sz="2400" dirty="0">
                <a:cs typeface="Calibri"/>
              </a:rPr>
              <a:t>Has serious side effects</a:t>
            </a:r>
          </a:p>
          <a:p>
            <a:pPr lvl="1"/>
            <a:r>
              <a:rPr lang="en-US" sz="2400" dirty="0">
                <a:cs typeface="Calibri"/>
              </a:rPr>
              <a:t>May improve hearing and developmental outcomes </a:t>
            </a:r>
          </a:p>
          <a:p>
            <a:pPr lvl="1"/>
            <a:endParaRPr lang="en-US" sz="2400" dirty="0">
              <a:cs typeface="Calibri"/>
            </a:endParaRPr>
          </a:p>
          <a:p>
            <a:r>
              <a:rPr lang="en-US" sz="2400" dirty="0">
                <a:cs typeface="Calibri"/>
              </a:rPr>
              <a:t>Newborns with congenital CMV need regular hearing and vision exams.</a:t>
            </a:r>
            <a:r>
              <a:rPr lang="en-US" dirty="0">
                <a:cs typeface="Calibri"/>
              </a:rPr>
              <a:t> </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0765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A9E1-8F81-4B3A-81B1-3FA9C127F960}"/>
              </a:ext>
            </a:extLst>
          </p:cNvPr>
          <p:cNvSpPr>
            <a:spLocks noGrp="1"/>
          </p:cNvSpPr>
          <p:nvPr>
            <p:ph type="title"/>
          </p:nvPr>
        </p:nvSpPr>
        <p:spPr>
          <a:xfrm>
            <a:off x="4313" y="853955"/>
            <a:ext cx="3226280" cy="1325563"/>
          </a:xfrm>
        </p:spPr>
        <p:txBody>
          <a:bodyPr/>
          <a:lstStyle/>
          <a:p>
            <a:r>
              <a:rPr lang="en-US">
                <a:cs typeface="Calibri Light"/>
              </a:rPr>
              <a:t>HSV infection in the newborn</a:t>
            </a:r>
            <a:endParaRPr lang="en-US" dirty="0"/>
          </a:p>
        </p:txBody>
      </p:sp>
      <p:sp>
        <p:nvSpPr>
          <p:cNvPr id="3" name="Content Placeholder 2">
            <a:extLst>
              <a:ext uri="{FF2B5EF4-FFF2-40B4-BE49-F238E27FC236}">
                <a16:creationId xmlns:a16="http://schemas.microsoft.com/office/drawing/2014/main" id="{E85F6404-DF4A-4DD2-BE4E-B828A3643E17}"/>
              </a:ext>
            </a:extLst>
          </p:cNvPr>
          <p:cNvSpPr>
            <a:spLocks noGrp="1"/>
          </p:cNvSpPr>
          <p:nvPr>
            <p:ph idx="1"/>
          </p:nvPr>
        </p:nvSpPr>
        <p:spPr>
          <a:xfrm>
            <a:off x="3382994" y="129097"/>
            <a:ext cx="9005975" cy="6105374"/>
          </a:xfrm>
        </p:spPr>
        <p:txBody>
          <a:bodyPr vert="horz" lIns="91440" tIns="45720" rIns="91440" bIns="45720" rtlCol="0" anchor="t">
            <a:noAutofit/>
          </a:bodyPr>
          <a:lstStyle/>
          <a:p>
            <a:r>
              <a:rPr lang="en-US" sz="2400" dirty="0">
                <a:solidFill>
                  <a:schemeClr val="tx1"/>
                </a:solidFill>
                <a:cs typeface="Calibri"/>
              </a:rPr>
              <a:t>Acquired during 1 of 3 distinct times: </a:t>
            </a:r>
          </a:p>
          <a:p>
            <a:pPr lvl="1"/>
            <a:r>
              <a:rPr lang="en-US" sz="2400" dirty="0">
                <a:solidFill>
                  <a:schemeClr val="tx1"/>
                </a:solidFill>
                <a:cs typeface="Calibri"/>
              </a:rPr>
              <a:t>intrauterine (in utero), </a:t>
            </a:r>
          </a:p>
          <a:p>
            <a:pPr lvl="1"/>
            <a:r>
              <a:rPr lang="en-US" sz="2400" dirty="0">
                <a:solidFill>
                  <a:schemeClr val="tx1"/>
                </a:solidFill>
                <a:cs typeface="Calibri"/>
              </a:rPr>
              <a:t>intrapartum (perinatal), 85% of transmission occurs here</a:t>
            </a:r>
          </a:p>
          <a:p>
            <a:pPr lvl="1"/>
            <a:r>
              <a:rPr lang="en-US" sz="2400" dirty="0">
                <a:solidFill>
                  <a:schemeClr val="tx1"/>
                </a:solidFill>
                <a:cs typeface="Calibri"/>
              </a:rPr>
              <a:t>postpartum (postnatal). </a:t>
            </a:r>
          </a:p>
          <a:p>
            <a:endParaRPr lang="en-US" sz="2400" dirty="0">
              <a:solidFill>
                <a:schemeClr val="tx1"/>
              </a:solidFill>
              <a:cs typeface="Calibri"/>
            </a:endParaRPr>
          </a:p>
          <a:p>
            <a:r>
              <a:rPr lang="en-US" sz="2400" dirty="0">
                <a:solidFill>
                  <a:schemeClr val="tx1"/>
                </a:solidFill>
                <a:cs typeface="Calibri"/>
              </a:rPr>
              <a:t> Five factors known to influence transmission:</a:t>
            </a:r>
            <a:endParaRPr lang="en-US" sz="2400">
              <a:solidFill>
                <a:schemeClr val="tx1"/>
              </a:solidFill>
            </a:endParaRPr>
          </a:p>
          <a:p>
            <a:pPr lvl="1"/>
            <a:r>
              <a:rPr lang="en-US" sz="2400" dirty="0">
                <a:solidFill>
                  <a:schemeClr val="tx1"/>
                </a:solidFill>
                <a:cs typeface="Calibri"/>
              </a:rPr>
              <a:t>Type of maternal infection (primary versus recurrent)</a:t>
            </a:r>
            <a:endParaRPr lang="en-US" sz="2400" b="1">
              <a:solidFill>
                <a:schemeClr val="tx1"/>
              </a:solidFill>
              <a:cs typeface="Calibri"/>
            </a:endParaRPr>
          </a:p>
          <a:p>
            <a:pPr lvl="1"/>
            <a:r>
              <a:rPr lang="en-US" sz="2400" dirty="0">
                <a:solidFill>
                  <a:schemeClr val="tx1"/>
                </a:solidFill>
                <a:cs typeface="Calibri"/>
              </a:rPr>
              <a:t>Maternal HSV antibody status</a:t>
            </a:r>
            <a:endParaRPr lang="en-US" sz="2400" b="1">
              <a:solidFill>
                <a:schemeClr val="tx1"/>
              </a:solidFill>
              <a:cs typeface="Calibri"/>
            </a:endParaRPr>
          </a:p>
          <a:p>
            <a:pPr lvl="1"/>
            <a:r>
              <a:rPr lang="en-US" sz="2400" dirty="0">
                <a:solidFill>
                  <a:schemeClr val="tx1"/>
                </a:solidFill>
                <a:cs typeface="Calibri"/>
              </a:rPr>
              <a:t>Duration of rupture of membranes</a:t>
            </a:r>
            <a:endParaRPr lang="en-US" sz="2400" b="1">
              <a:solidFill>
                <a:schemeClr val="tx1"/>
              </a:solidFill>
              <a:cs typeface="Calibri"/>
            </a:endParaRPr>
          </a:p>
          <a:p>
            <a:pPr lvl="1"/>
            <a:r>
              <a:rPr lang="en-US" sz="2400" dirty="0">
                <a:solidFill>
                  <a:schemeClr val="tx1"/>
                </a:solidFill>
                <a:cs typeface="Calibri"/>
              </a:rPr>
              <a:t>Integrity of mucocutaneous barriers (</a:t>
            </a:r>
            <a:r>
              <a:rPr lang="en-US" sz="2400" dirty="0" err="1">
                <a:solidFill>
                  <a:schemeClr val="tx1"/>
                </a:solidFill>
                <a:cs typeface="Calibri"/>
              </a:rPr>
              <a:t>eg</a:t>
            </a:r>
            <a:r>
              <a:rPr lang="en-US" sz="2400" dirty="0">
                <a:solidFill>
                  <a:schemeClr val="tx1"/>
                </a:solidFill>
                <a:cs typeface="Calibri"/>
              </a:rPr>
              <a:t>, use of fetal scalp electrodes)</a:t>
            </a:r>
            <a:endParaRPr lang="en-US" sz="2400" b="1">
              <a:solidFill>
                <a:schemeClr val="tx1"/>
              </a:solidFill>
              <a:cs typeface="Calibri"/>
            </a:endParaRPr>
          </a:p>
          <a:p>
            <a:pPr lvl="1"/>
            <a:r>
              <a:rPr lang="en-US" sz="2400" dirty="0">
                <a:solidFill>
                  <a:schemeClr val="tx1"/>
                </a:solidFill>
                <a:cs typeface="Calibri"/>
              </a:rPr>
              <a:t>Mode of delivery (cesarean versus vaginal delivery)</a:t>
            </a:r>
            <a:endParaRPr lang="en-US" sz="2400" b="1">
              <a:solidFill>
                <a:schemeClr val="tx1"/>
              </a:solidFill>
              <a:cs typeface="Calibri"/>
            </a:endParaRPr>
          </a:p>
          <a:p>
            <a:pPr marL="457200" lvl="1" indent="0">
              <a:buNone/>
            </a:pPr>
            <a:endParaRPr lang="en-US" sz="2400" dirty="0">
              <a:solidFill>
                <a:schemeClr val="tx1"/>
              </a:solidFill>
              <a:cs typeface="Calibri"/>
            </a:endParaRPr>
          </a:p>
          <a:p>
            <a:r>
              <a:rPr lang="en-US" sz="2400" dirty="0">
                <a:solidFill>
                  <a:schemeClr val="tx1"/>
                </a:solidFill>
                <a:cs typeface="Calibri"/>
              </a:rPr>
              <a:t>Primary genital HSV infection near term (higher risk due to viral shedding)</a:t>
            </a:r>
          </a:p>
          <a:p>
            <a:r>
              <a:rPr lang="en-US" sz="2400" dirty="0">
                <a:solidFill>
                  <a:schemeClr val="tx1"/>
                </a:solidFill>
                <a:cs typeface="Calibri"/>
              </a:rPr>
              <a:t>Recurrent genital HSV (lower risk) </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66713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61CC-1B9E-44D9-B758-2971B0B2E721}"/>
              </a:ext>
            </a:extLst>
          </p:cNvPr>
          <p:cNvSpPr>
            <a:spLocks noGrp="1"/>
          </p:cNvSpPr>
          <p:nvPr>
            <p:ph type="title"/>
          </p:nvPr>
        </p:nvSpPr>
        <p:spPr/>
        <p:txBody>
          <a:bodyPr>
            <a:normAutofit/>
          </a:bodyPr>
          <a:lstStyle/>
          <a:p>
            <a:r>
              <a:rPr lang="en-US" dirty="0">
                <a:cs typeface="Calibri Light"/>
              </a:rPr>
              <a:t>Neonatal HSV</a:t>
            </a:r>
            <a:endParaRPr lang="en-US" dirty="0"/>
          </a:p>
        </p:txBody>
      </p:sp>
      <p:sp>
        <p:nvSpPr>
          <p:cNvPr id="3" name="Content Placeholder 2">
            <a:extLst>
              <a:ext uri="{FF2B5EF4-FFF2-40B4-BE49-F238E27FC236}">
                <a16:creationId xmlns:a16="http://schemas.microsoft.com/office/drawing/2014/main" id="{F638A20B-118F-44C7-942C-990EE2886FE5}"/>
              </a:ext>
            </a:extLst>
          </p:cNvPr>
          <p:cNvSpPr>
            <a:spLocks noGrp="1"/>
          </p:cNvSpPr>
          <p:nvPr>
            <p:ph idx="1"/>
          </p:nvPr>
        </p:nvSpPr>
        <p:spPr>
          <a:xfrm>
            <a:off x="3569898" y="359135"/>
            <a:ext cx="4042222" cy="6263525"/>
          </a:xfrm>
        </p:spPr>
        <p:txBody>
          <a:bodyPr vert="horz" lIns="91440" tIns="45720" rIns="91440" bIns="45720" rtlCol="0" anchor="ctr">
            <a:noAutofit/>
          </a:bodyPr>
          <a:lstStyle/>
          <a:p>
            <a:r>
              <a:rPr lang="en-US" sz="2800" dirty="0">
                <a:cs typeface="Calibri"/>
              </a:rPr>
              <a:t>3 categories:</a:t>
            </a:r>
          </a:p>
          <a:p>
            <a:r>
              <a:rPr lang="en-US" sz="2400" b="0" i="0" dirty="0">
                <a:solidFill>
                  <a:srgbClr val="232323"/>
                </a:solidFill>
                <a:effectLst/>
                <a:latin typeface="Noto Sans"/>
              </a:rPr>
              <a:t>localized skin, eye, and mouth disease (SEM)</a:t>
            </a:r>
          </a:p>
          <a:p>
            <a:r>
              <a:rPr lang="en-US" sz="2400" b="0" i="0" dirty="0">
                <a:solidFill>
                  <a:srgbClr val="232323"/>
                </a:solidFill>
                <a:effectLst/>
                <a:latin typeface="Noto Sans"/>
              </a:rPr>
              <a:t>CNS with or without SEM</a:t>
            </a:r>
          </a:p>
          <a:p>
            <a:r>
              <a:rPr lang="en-US" sz="2400" b="0" i="0" dirty="0">
                <a:solidFill>
                  <a:srgbClr val="232323"/>
                </a:solidFill>
                <a:effectLst/>
                <a:latin typeface="Noto Sans"/>
              </a:rPr>
              <a:t>disseminated disease</a:t>
            </a:r>
            <a:r>
              <a:rPr lang="en-US" sz="2800" dirty="0">
                <a:cs typeface="Calibri"/>
              </a:rPr>
              <a:t> </a:t>
            </a:r>
            <a:endParaRPr lang="en-US" sz="2800" b="1" dirty="0">
              <a:cs typeface="Calibri"/>
            </a:endParaRPr>
          </a:p>
        </p:txBody>
      </p:sp>
      <p:pic>
        <p:nvPicPr>
          <p:cNvPr id="5" name="Picture 2">
            <a:extLst>
              <a:ext uri="{FF2B5EF4-FFF2-40B4-BE49-F238E27FC236}">
                <a16:creationId xmlns:a16="http://schemas.microsoft.com/office/drawing/2014/main" id="{FBE82DAF-1FFF-48EC-BAF0-7983C61DF01A}"/>
              </a:ext>
            </a:extLst>
          </p:cNvPr>
          <p:cNvPicPr>
            <a:picLocks noChangeAspect="1"/>
          </p:cNvPicPr>
          <p:nvPr/>
        </p:nvPicPr>
        <p:blipFill>
          <a:blip r:embed="rId3"/>
          <a:stretch>
            <a:fillRect/>
          </a:stretch>
        </p:blipFill>
        <p:spPr>
          <a:xfrm>
            <a:off x="7064674" y="1789890"/>
            <a:ext cx="4035396" cy="4132634"/>
          </a:xfrm>
          <a:prstGeom prst="rect">
            <a:avLst/>
          </a:prstGeom>
        </p:spPr>
      </p:pic>
    </p:spTree>
    <p:extLst>
      <p:ext uri="{BB962C8B-B14F-4D97-AF65-F5344CB8AC3E}">
        <p14:creationId xmlns:p14="http://schemas.microsoft.com/office/powerpoint/2010/main" val="301928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4BA9-7849-4C19-9ACE-9A59E3D0DE75}"/>
              </a:ext>
            </a:extLst>
          </p:cNvPr>
          <p:cNvSpPr>
            <a:spLocks noGrp="1"/>
          </p:cNvSpPr>
          <p:nvPr>
            <p:ph type="title"/>
          </p:nvPr>
        </p:nvSpPr>
        <p:spPr/>
        <p:txBody>
          <a:bodyPr/>
          <a:lstStyle/>
          <a:p>
            <a:r>
              <a:rPr lang="en-US" dirty="0">
                <a:cs typeface="Calibri Light"/>
              </a:rPr>
              <a:t>Clinical Manifestations of Neonatal HSV</a:t>
            </a:r>
            <a:endParaRPr lang="en-US" dirty="0"/>
          </a:p>
        </p:txBody>
      </p:sp>
      <p:sp>
        <p:nvSpPr>
          <p:cNvPr id="3" name="Content Placeholder 2">
            <a:extLst>
              <a:ext uri="{FF2B5EF4-FFF2-40B4-BE49-F238E27FC236}">
                <a16:creationId xmlns:a16="http://schemas.microsoft.com/office/drawing/2014/main" id="{871EA1FE-8EC3-4B79-BC71-4B74040E570D}"/>
              </a:ext>
            </a:extLst>
          </p:cNvPr>
          <p:cNvSpPr>
            <a:spLocks noGrp="1"/>
          </p:cNvSpPr>
          <p:nvPr>
            <p:ph idx="1"/>
          </p:nvPr>
        </p:nvSpPr>
        <p:spPr>
          <a:xfrm>
            <a:off x="3368842" y="327259"/>
            <a:ext cx="8412480" cy="6429676"/>
          </a:xfrm>
        </p:spPr>
        <p:txBody>
          <a:bodyPr>
            <a:normAutofit fontScale="92500" lnSpcReduction="20000"/>
          </a:bodyPr>
          <a:lstStyle/>
          <a:p>
            <a:r>
              <a:rPr lang="en-US" dirty="0"/>
              <a:t>SEM Disease: </a:t>
            </a:r>
          </a:p>
          <a:p>
            <a:pPr lvl="1"/>
            <a:r>
              <a:rPr lang="en-US" dirty="0"/>
              <a:t>Coalescing or clustering vesicular lesions with an erythematous base</a:t>
            </a:r>
          </a:p>
          <a:p>
            <a:pPr lvl="1"/>
            <a:r>
              <a:rPr lang="en-US" dirty="0"/>
              <a:t>Excessive eye watering and conjunctival erythema</a:t>
            </a:r>
          </a:p>
          <a:p>
            <a:pPr lvl="1"/>
            <a:r>
              <a:rPr lang="en-US" dirty="0"/>
              <a:t>HSV keratoconjunctivitis may progress to cataracts and chorioretinitis resulting in permanent vision loss</a:t>
            </a:r>
          </a:p>
          <a:p>
            <a:r>
              <a:rPr lang="en-US" dirty="0"/>
              <a:t>CNS Disease: </a:t>
            </a:r>
          </a:p>
          <a:p>
            <a:pPr lvl="1"/>
            <a:r>
              <a:rPr lang="en-US" dirty="0"/>
              <a:t>Early in course- asymptomatic</a:t>
            </a:r>
          </a:p>
          <a:p>
            <a:pPr lvl="1"/>
            <a:r>
              <a:rPr lang="en-US" dirty="0"/>
              <a:t>Later signs</a:t>
            </a:r>
          </a:p>
          <a:p>
            <a:pPr lvl="2"/>
            <a:r>
              <a:rPr lang="en-US" dirty="0"/>
              <a:t>Seizures (focal or generalized)</a:t>
            </a:r>
          </a:p>
          <a:p>
            <a:pPr lvl="2"/>
            <a:r>
              <a:rPr lang="en-US" dirty="0"/>
              <a:t>Lethargy</a:t>
            </a:r>
          </a:p>
          <a:p>
            <a:pPr lvl="2"/>
            <a:r>
              <a:rPr lang="en-US" dirty="0"/>
              <a:t>Irritability </a:t>
            </a:r>
          </a:p>
          <a:p>
            <a:pPr lvl="2"/>
            <a:r>
              <a:rPr lang="en-US" dirty="0"/>
              <a:t>Tremors</a:t>
            </a:r>
          </a:p>
          <a:p>
            <a:pPr lvl="2"/>
            <a:r>
              <a:rPr lang="en-US" dirty="0"/>
              <a:t>Poor feeding</a:t>
            </a:r>
          </a:p>
          <a:p>
            <a:pPr lvl="2"/>
            <a:r>
              <a:rPr lang="en-US" dirty="0"/>
              <a:t>Temperature instability</a:t>
            </a:r>
          </a:p>
          <a:p>
            <a:pPr lvl="2"/>
            <a:r>
              <a:rPr lang="en-US" dirty="0"/>
              <a:t>Full anterior fontanelle</a:t>
            </a:r>
          </a:p>
          <a:p>
            <a:r>
              <a:rPr lang="en-US" dirty="0"/>
              <a:t>Disseminated Disease</a:t>
            </a:r>
          </a:p>
          <a:p>
            <a:pPr lvl="1"/>
            <a:r>
              <a:rPr lang="en-US" dirty="0"/>
              <a:t>Liver: hepatitis, ascites, direct hyperbilirubinemia</a:t>
            </a:r>
          </a:p>
          <a:p>
            <a:pPr lvl="1"/>
            <a:r>
              <a:rPr lang="en-US" dirty="0"/>
              <a:t>Lungs: pneumonia, hemorrhagic pneumonitis</a:t>
            </a:r>
          </a:p>
          <a:p>
            <a:pPr lvl="1"/>
            <a:r>
              <a:rPr lang="en-US" dirty="0"/>
              <a:t>CNS</a:t>
            </a:r>
          </a:p>
          <a:p>
            <a:pPr lvl="1"/>
            <a:r>
              <a:rPr lang="en-US" dirty="0"/>
              <a:t>Heart: myocarditis and myocardial dysfunction</a:t>
            </a:r>
          </a:p>
          <a:p>
            <a:pPr lvl="1"/>
            <a:r>
              <a:rPr lang="en-US" dirty="0"/>
              <a:t>Adrenal gland and kidneys</a:t>
            </a:r>
          </a:p>
          <a:p>
            <a:pPr lvl="1"/>
            <a:r>
              <a:rPr lang="en-US" dirty="0"/>
              <a:t>GI tract: necrotizing enterocolitis</a:t>
            </a:r>
          </a:p>
          <a:p>
            <a:pPr lvl="1"/>
            <a:r>
              <a:rPr lang="en-US" dirty="0"/>
              <a:t>Skin and mucus membranes </a:t>
            </a:r>
          </a:p>
          <a:p>
            <a:pPr lvl="1"/>
            <a:r>
              <a:rPr lang="en-US" dirty="0"/>
              <a:t>Bone marrow and coagulation system: DIC, thrombocytopenia, neutropenia </a:t>
            </a:r>
          </a:p>
        </p:txBody>
      </p:sp>
    </p:spTree>
    <p:extLst>
      <p:ext uri="{BB962C8B-B14F-4D97-AF65-F5344CB8AC3E}">
        <p14:creationId xmlns:p14="http://schemas.microsoft.com/office/powerpoint/2010/main" val="338891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0475-1B0E-4C0F-9489-D1253A8CD1FD}"/>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625E4579-2150-43E1-A3AA-591AD562048D}"/>
              </a:ext>
            </a:extLst>
          </p:cNvPr>
          <p:cNvSpPr>
            <a:spLocks noGrp="1"/>
          </p:cNvSpPr>
          <p:nvPr>
            <p:ph idx="1"/>
          </p:nvPr>
        </p:nvSpPr>
        <p:spPr>
          <a:xfrm>
            <a:off x="3777828" y="1534668"/>
            <a:ext cx="7315200" cy="5120640"/>
          </a:xfrm>
        </p:spPr>
        <p:txBody>
          <a:bodyPr vert="horz" lIns="91440" tIns="45720" rIns="91440" bIns="45720" rtlCol="0" anchor="t">
            <a:normAutofit/>
          </a:bodyPr>
          <a:lstStyle/>
          <a:p>
            <a:r>
              <a:rPr lang="en-US" sz="2800" dirty="0">
                <a:cs typeface="Calibri"/>
              </a:rPr>
              <a:t>Understand the various risk assessment approaches for early onset sepsis and recommendations for management</a:t>
            </a:r>
          </a:p>
          <a:p>
            <a:r>
              <a:rPr lang="en-US" sz="2800" dirty="0">
                <a:cs typeface="Calibri"/>
              </a:rPr>
              <a:t>Understand the management of neonatal HSV</a:t>
            </a:r>
          </a:p>
          <a:p>
            <a:r>
              <a:rPr lang="en-US" sz="2800" dirty="0">
                <a:cs typeface="Calibri"/>
              </a:rPr>
              <a:t>Be able to describe recommendations for preventing perinatal HBV transmission</a:t>
            </a:r>
          </a:p>
          <a:p>
            <a:r>
              <a:rPr lang="en-US" sz="2800" dirty="0">
                <a:cs typeface="Calibri"/>
              </a:rPr>
              <a:t>Understand risks for, signs of and sequelae of perinatal infections </a:t>
            </a:r>
          </a:p>
          <a:p>
            <a:pPr marL="0" indent="0">
              <a:buNone/>
            </a:pP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52676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4FC4D32-F282-427D-83D7-79F138E2CF96}"/>
              </a:ext>
            </a:extLst>
          </p:cNvPr>
          <p:cNvPicPr>
            <a:picLocks noGrp="1" noChangeAspect="1"/>
          </p:cNvPicPr>
          <p:nvPr>
            <p:ph idx="1"/>
          </p:nvPr>
        </p:nvPicPr>
        <p:blipFill>
          <a:blip r:embed="rId2"/>
          <a:stretch>
            <a:fillRect/>
          </a:stretch>
        </p:blipFill>
        <p:spPr>
          <a:xfrm>
            <a:off x="3486846" y="0"/>
            <a:ext cx="7009298" cy="10275671"/>
          </a:xfrm>
          <a:prstGeom prst="rect">
            <a:avLst/>
          </a:prstGeom>
        </p:spPr>
      </p:pic>
    </p:spTree>
    <p:extLst>
      <p:ext uri="{BB962C8B-B14F-4D97-AF65-F5344CB8AC3E}">
        <p14:creationId xmlns:p14="http://schemas.microsoft.com/office/powerpoint/2010/main" val="3004606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3022-5A1A-4277-909D-E587D9E38632}"/>
              </a:ext>
            </a:extLst>
          </p:cNvPr>
          <p:cNvSpPr>
            <a:spLocks noGrp="1"/>
          </p:cNvSpPr>
          <p:nvPr>
            <p:ph type="title"/>
          </p:nvPr>
        </p:nvSpPr>
        <p:spPr>
          <a:xfrm>
            <a:off x="881332" y="120710"/>
            <a:ext cx="10515600" cy="750470"/>
          </a:xfrm>
        </p:spPr>
        <p:txBody>
          <a:bodyPr/>
          <a:lstStyle/>
          <a:p>
            <a:pPr algn="ctr"/>
            <a:r>
              <a:rPr lang="en-US" dirty="0">
                <a:solidFill>
                  <a:schemeClr val="tx1"/>
                </a:solidFill>
                <a:cs typeface="Calibri Light"/>
              </a:rPr>
              <a:t>Hepatitis B virus </a:t>
            </a:r>
          </a:p>
        </p:txBody>
      </p:sp>
      <p:sp>
        <p:nvSpPr>
          <p:cNvPr id="3" name="Content Placeholder 2">
            <a:extLst>
              <a:ext uri="{FF2B5EF4-FFF2-40B4-BE49-F238E27FC236}">
                <a16:creationId xmlns:a16="http://schemas.microsoft.com/office/drawing/2014/main" id="{D42B4377-68A7-4A1B-8B0A-727F0C14CCB3}"/>
              </a:ext>
            </a:extLst>
          </p:cNvPr>
          <p:cNvSpPr>
            <a:spLocks noGrp="1"/>
          </p:cNvSpPr>
          <p:nvPr>
            <p:ph idx="1"/>
          </p:nvPr>
        </p:nvSpPr>
        <p:spPr>
          <a:xfrm>
            <a:off x="4313" y="1149891"/>
            <a:ext cx="11881447" cy="5501524"/>
          </a:xfrm>
        </p:spPr>
        <p:txBody>
          <a:bodyPr vert="horz" lIns="91440" tIns="45720" rIns="91440" bIns="45720" rtlCol="0" anchor="t">
            <a:noAutofit/>
          </a:bodyPr>
          <a:lstStyle/>
          <a:p>
            <a:r>
              <a:rPr lang="en-US" sz="2400" dirty="0">
                <a:solidFill>
                  <a:schemeClr val="tx1"/>
                </a:solidFill>
                <a:cs typeface="Calibri"/>
              </a:rPr>
              <a:t>Universal screening of pregnant women for HBsAg during each pregnancy is recommended</a:t>
            </a:r>
          </a:p>
          <a:p>
            <a:pPr lvl="1"/>
            <a:endParaRPr lang="en-US" sz="2400" dirty="0">
              <a:solidFill>
                <a:schemeClr val="tx1"/>
              </a:solidFill>
              <a:cs typeface="Calibri"/>
            </a:endParaRPr>
          </a:p>
          <a:p>
            <a:r>
              <a:rPr lang="en-US" sz="2400" dirty="0">
                <a:solidFill>
                  <a:schemeClr val="tx1"/>
                </a:solidFill>
                <a:cs typeface="Calibri"/>
              </a:rPr>
              <a:t>Mother is HBsAg-positive:</a:t>
            </a:r>
          </a:p>
          <a:p>
            <a:pPr lvl="1"/>
            <a:r>
              <a:rPr lang="en-US" sz="2400" dirty="0">
                <a:solidFill>
                  <a:schemeClr val="tx1"/>
                </a:solidFill>
                <a:cs typeface="Calibri"/>
              </a:rPr>
              <a:t>Administer </a:t>
            </a:r>
            <a:r>
              <a:rPr lang="en-US" sz="2400" dirty="0" err="1">
                <a:solidFill>
                  <a:schemeClr val="tx1"/>
                </a:solidFill>
                <a:cs typeface="Calibri"/>
              </a:rPr>
              <a:t>HepB</a:t>
            </a:r>
            <a:r>
              <a:rPr lang="en-US" sz="2400" dirty="0">
                <a:solidFill>
                  <a:schemeClr val="tx1"/>
                </a:solidFill>
                <a:cs typeface="Calibri"/>
              </a:rPr>
              <a:t> vaccine and 0.5 mL of hepatitis B immune globulin (HBIG) (at separate anatomic sites) </a:t>
            </a:r>
            <a:r>
              <a:rPr lang="en-US" sz="2400" b="1" dirty="0">
                <a:solidFill>
                  <a:schemeClr val="tx1"/>
                </a:solidFill>
                <a:cs typeface="Calibri"/>
              </a:rPr>
              <a:t>within 12 hours of birth</a:t>
            </a:r>
            <a:r>
              <a:rPr lang="en-US" sz="2400" dirty="0">
                <a:solidFill>
                  <a:schemeClr val="tx1"/>
                </a:solidFill>
                <a:cs typeface="Calibri"/>
              </a:rPr>
              <a:t>, regardless of birth weight. </a:t>
            </a:r>
          </a:p>
          <a:p>
            <a:pPr lvl="1"/>
            <a:endParaRPr lang="en-US" sz="2400" dirty="0">
              <a:solidFill>
                <a:schemeClr val="tx1"/>
              </a:solidFill>
              <a:cs typeface="Calibri"/>
            </a:endParaRPr>
          </a:p>
          <a:p>
            <a:pPr lvl="1"/>
            <a:r>
              <a:rPr lang="en-US" sz="2400" dirty="0">
                <a:solidFill>
                  <a:schemeClr val="tx1"/>
                </a:solidFill>
                <a:cs typeface="Calibri"/>
              </a:rPr>
              <a:t>Test for HBsAg and anti-HBs at age 9–12 months. If </a:t>
            </a:r>
            <a:r>
              <a:rPr lang="en-US" sz="2400" dirty="0" err="1">
                <a:solidFill>
                  <a:schemeClr val="tx1"/>
                </a:solidFill>
                <a:cs typeface="Calibri"/>
              </a:rPr>
              <a:t>HepB</a:t>
            </a:r>
            <a:r>
              <a:rPr lang="en-US" sz="2400" dirty="0">
                <a:solidFill>
                  <a:schemeClr val="tx1"/>
                </a:solidFill>
                <a:cs typeface="Calibri"/>
              </a:rPr>
              <a:t> series is delayed, test 1–2 months after final dose.</a:t>
            </a:r>
            <a:endParaRPr lang="en-US" sz="2400">
              <a:solidFill>
                <a:schemeClr val="tx1"/>
              </a:solidFill>
            </a:endParaRPr>
          </a:p>
          <a:p>
            <a:r>
              <a:rPr lang="en-US" sz="2400" dirty="0">
                <a:solidFill>
                  <a:schemeClr val="tx1"/>
                </a:solidFill>
                <a:cs typeface="Calibri"/>
              </a:rPr>
              <a:t>Mother’s HBsAg status is unknown:</a:t>
            </a:r>
            <a:endParaRPr lang="en-US" sz="2400">
              <a:solidFill>
                <a:schemeClr val="tx1"/>
              </a:solidFill>
            </a:endParaRPr>
          </a:p>
          <a:p>
            <a:pPr lvl="1"/>
            <a:r>
              <a:rPr lang="en-US" sz="2400" dirty="0">
                <a:solidFill>
                  <a:schemeClr val="tx1"/>
                </a:solidFill>
                <a:cs typeface="Calibri"/>
              </a:rPr>
              <a:t>Administer </a:t>
            </a:r>
            <a:r>
              <a:rPr lang="en-US" sz="2400" dirty="0" err="1">
                <a:solidFill>
                  <a:schemeClr val="tx1"/>
                </a:solidFill>
                <a:cs typeface="Calibri"/>
              </a:rPr>
              <a:t>HepB</a:t>
            </a:r>
            <a:r>
              <a:rPr lang="en-US" sz="2400" dirty="0">
                <a:solidFill>
                  <a:schemeClr val="tx1"/>
                </a:solidFill>
                <a:cs typeface="Calibri"/>
              </a:rPr>
              <a:t> vaccine within 12 hours of birth, regardless of birth weight.</a:t>
            </a:r>
            <a:endParaRPr lang="en-US" sz="2400" dirty="0">
              <a:solidFill>
                <a:schemeClr val="tx1"/>
              </a:solidFill>
            </a:endParaRPr>
          </a:p>
          <a:p>
            <a:pPr lvl="1"/>
            <a:r>
              <a:rPr lang="en-US" sz="2400" dirty="0">
                <a:solidFill>
                  <a:schemeClr val="tx1"/>
                </a:solidFill>
                <a:cs typeface="Calibri"/>
              </a:rPr>
              <a:t>Determine mother’s HBsAg status as soon as possible. If mother is HBsAg-positive, administer 0.5 mL of HBIG to infants ≥2,000 grams as soon as possible, </a:t>
            </a:r>
            <a:r>
              <a:rPr lang="en-US" sz="2400" b="1" dirty="0">
                <a:solidFill>
                  <a:schemeClr val="tx1"/>
                </a:solidFill>
                <a:cs typeface="Calibri"/>
              </a:rPr>
              <a:t>but no later than 7 days of age.</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3480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E8C5-A7D0-4244-A44F-93DC6B67916C}"/>
              </a:ext>
            </a:extLst>
          </p:cNvPr>
          <p:cNvSpPr>
            <a:spLocks noGrp="1"/>
          </p:cNvSpPr>
          <p:nvPr>
            <p:ph type="title"/>
          </p:nvPr>
        </p:nvSpPr>
        <p:spPr>
          <a:xfrm>
            <a:off x="838200" y="365125"/>
            <a:ext cx="10515600" cy="506054"/>
          </a:xfrm>
        </p:spPr>
        <p:txBody>
          <a:bodyPr>
            <a:normAutofit fontScale="90000"/>
          </a:bodyPr>
          <a:lstStyle/>
          <a:p>
            <a:pPr algn="ctr"/>
            <a:r>
              <a:rPr lang="en-US" dirty="0">
                <a:solidFill>
                  <a:schemeClr val="tx1"/>
                </a:solidFill>
                <a:cs typeface="Calibri Light"/>
              </a:rPr>
              <a:t>Congenital Rubella Syndrome</a:t>
            </a:r>
            <a:endParaRPr lang="en-US">
              <a:solidFill>
                <a:schemeClr val="tx1"/>
              </a:solidFill>
            </a:endParaRPr>
          </a:p>
        </p:txBody>
      </p:sp>
      <p:sp>
        <p:nvSpPr>
          <p:cNvPr id="3" name="Content Placeholder 2">
            <a:extLst>
              <a:ext uri="{FF2B5EF4-FFF2-40B4-BE49-F238E27FC236}">
                <a16:creationId xmlns:a16="http://schemas.microsoft.com/office/drawing/2014/main" id="{5039C1E2-81FC-4291-919A-A308AC93C00B}"/>
              </a:ext>
            </a:extLst>
          </p:cNvPr>
          <p:cNvSpPr>
            <a:spLocks noGrp="1"/>
          </p:cNvSpPr>
          <p:nvPr>
            <p:ph idx="1"/>
          </p:nvPr>
        </p:nvSpPr>
        <p:spPr>
          <a:xfrm>
            <a:off x="191220" y="1034871"/>
            <a:ext cx="5911277" cy="5415261"/>
          </a:xfrm>
        </p:spPr>
        <p:txBody>
          <a:bodyPr vert="horz" lIns="91440" tIns="45720" rIns="91440" bIns="45720" rtlCol="0" anchor="t">
            <a:noAutofit/>
          </a:bodyPr>
          <a:lstStyle/>
          <a:p>
            <a:r>
              <a:rPr lang="en-US" sz="2400" dirty="0">
                <a:solidFill>
                  <a:schemeClr val="tx1"/>
                </a:solidFill>
                <a:cs typeface="Calibri"/>
              </a:rPr>
              <a:t>Cases have decreased in the US due to rubella vaccine</a:t>
            </a:r>
          </a:p>
          <a:p>
            <a:r>
              <a:rPr lang="en-US" sz="2400" dirty="0">
                <a:solidFill>
                  <a:schemeClr val="tx1"/>
                </a:solidFill>
                <a:cs typeface="Calibri"/>
              </a:rPr>
              <a:t>The risks of congenital infection and defects are highest during the first 12 weeks</a:t>
            </a:r>
          </a:p>
          <a:p>
            <a:r>
              <a:rPr lang="en-US" sz="2400" dirty="0">
                <a:solidFill>
                  <a:schemeClr val="tx1"/>
                </a:solidFill>
                <a:cs typeface="Calibri"/>
              </a:rPr>
              <a:t>Symptoms include </a:t>
            </a:r>
          </a:p>
          <a:p>
            <a:pPr lvl="1"/>
            <a:r>
              <a:rPr lang="en-US" sz="2400" dirty="0">
                <a:solidFill>
                  <a:schemeClr val="tx1"/>
                </a:solidFill>
                <a:cs typeface="Calibri"/>
              </a:rPr>
              <a:t>Cataracts</a:t>
            </a:r>
          </a:p>
          <a:p>
            <a:pPr lvl="1"/>
            <a:r>
              <a:rPr lang="en-US" sz="2400" dirty="0">
                <a:solidFill>
                  <a:schemeClr val="tx1"/>
                </a:solidFill>
                <a:cs typeface="Calibri"/>
              </a:rPr>
              <a:t>Deafness</a:t>
            </a:r>
          </a:p>
          <a:p>
            <a:pPr lvl="1"/>
            <a:r>
              <a:rPr lang="en-US" sz="2400" dirty="0">
                <a:solidFill>
                  <a:schemeClr val="tx1"/>
                </a:solidFill>
                <a:cs typeface="Calibri"/>
              </a:rPr>
              <a:t>Heart defects</a:t>
            </a:r>
          </a:p>
          <a:p>
            <a:pPr lvl="1"/>
            <a:r>
              <a:rPr lang="en-US" sz="2400" dirty="0">
                <a:solidFill>
                  <a:schemeClr val="tx1"/>
                </a:solidFill>
                <a:cs typeface="Calibri"/>
              </a:rPr>
              <a:t>IUGR</a:t>
            </a:r>
          </a:p>
          <a:p>
            <a:pPr lvl="1"/>
            <a:r>
              <a:rPr lang="en-US" sz="2400" dirty="0">
                <a:solidFill>
                  <a:schemeClr val="tx1"/>
                </a:solidFill>
                <a:cs typeface="Calibri"/>
              </a:rPr>
              <a:t>Microcephaly</a:t>
            </a:r>
          </a:p>
          <a:p>
            <a:pPr lvl="1"/>
            <a:r>
              <a:rPr lang="en-US" sz="2400" dirty="0">
                <a:solidFill>
                  <a:schemeClr val="tx1"/>
                </a:solidFill>
                <a:cs typeface="Calibri"/>
              </a:rPr>
              <a:t>Developmental delay</a:t>
            </a:r>
          </a:p>
          <a:p>
            <a:r>
              <a:rPr lang="en-US" sz="2400" dirty="0">
                <a:solidFill>
                  <a:schemeClr val="tx1"/>
                </a:solidFill>
                <a:cs typeface="Calibri"/>
              </a:rPr>
              <a:t>No treatment</a:t>
            </a:r>
          </a:p>
          <a:p>
            <a:r>
              <a:rPr lang="en-US" sz="2400" dirty="0">
                <a:solidFill>
                  <a:schemeClr val="tx1"/>
                </a:solidFill>
                <a:cs typeface="Calibri"/>
              </a:rPr>
              <a:t>Therapies focus on addressing complications</a:t>
            </a:r>
          </a:p>
          <a:p>
            <a:endParaRPr lang="en-US" sz="1700" dirty="0">
              <a:cs typeface="Calibri"/>
            </a:endParaRPr>
          </a:p>
        </p:txBody>
      </p:sp>
      <p:pic>
        <p:nvPicPr>
          <p:cNvPr id="4" name="Picture 4" descr="A picture containing person, indoor, mouth, teeth&#10;&#10;Description generated with very high confidence">
            <a:extLst>
              <a:ext uri="{FF2B5EF4-FFF2-40B4-BE49-F238E27FC236}">
                <a16:creationId xmlns:a16="http://schemas.microsoft.com/office/drawing/2014/main" id="{A841BD74-3B2A-4936-B24A-37A7CD4D3172}"/>
              </a:ext>
            </a:extLst>
          </p:cNvPr>
          <p:cNvPicPr>
            <a:picLocks noChangeAspect="1"/>
          </p:cNvPicPr>
          <p:nvPr/>
        </p:nvPicPr>
        <p:blipFill rotWithShape="1">
          <a:blip r:embed="rId3"/>
          <a:srcRect r="435" b="1"/>
          <a:stretch/>
        </p:blipFill>
        <p:spPr>
          <a:xfrm>
            <a:off x="6472111" y="1587979"/>
            <a:ext cx="4881689" cy="3338153"/>
          </a:xfrm>
          <a:prstGeom prst="rect">
            <a:avLst/>
          </a:prstGeom>
        </p:spPr>
      </p:pic>
    </p:spTree>
    <p:extLst>
      <p:ext uri="{BB962C8B-B14F-4D97-AF65-F5344CB8AC3E}">
        <p14:creationId xmlns:p14="http://schemas.microsoft.com/office/powerpoint/2010/main" val="412359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95BD-5515-4BCD-B914-8185FB1C6FF8}"/>
              </a:ext>
            </a:extLst>
          </p:cNvPr>
          <p:cNvSpPr>
            <a:spLocks noGrp="1"/>
          </p:cNvSpPr>
          <p:nvPr>
            <p:ph type="title"/>
          </p:nvPr>
        </p:nvSpPr>
        <p:spPr>
          <a:xfrm>
            <a:off x="838200" y="120710"/>
            <a:ext cx="10515600" cy="879865"/>
          </a:xfrm>
        </p:spPr>
        <p:txBody>
          <a:bodyPr/>
          <a:lstStyle/>
          <a:p>
            <a:pPr algn="ctr"/>
            <a:r>
              <a:rPr lang="en-US" dirty="0">
                <a:solidFill>
                  <a:schemeClr val="tx1"/>
                </a:solidFill>
                <a:cs typeface="Calibri Light"/>
              </a:rPr>
              <a:t>Congenital Zika Syndrome</a:t>
            </a:r>
            <a:endParaRPr lang="en-US">
              <a:solidFill>
                <a:schemeClr val="tx1"/>
              </a:solidFill>
            </a:endParaRPr>
          </a:p>
        </p:txBody>
      </p:sp>
      <p:sp>
        <p:nvSpPr>
          <p:cNvPr id="3" name="Content Placeholder 2">
            <a:extLst>
              <a:ext uri="{FF2B5EF4-FFF2-40B4-BE49-F238E27FC236}">
                <a16:creationId xmlns:a16="http://schemas.microsoft.com/office/drawing/2014/main" id="{726AE042-43B4-4FAE-869E-710F6F7F625F}"/>
              </a:ext>
            </a:extLst>
          </p:cNvPr>
          <p:cNvSpPr>
            <a:spLocks noGrp="1"/>
          </p:cNvSpPr>
          <p:nvPr>
            <p:ph idx="1"/>
          </p:nvPr>
        </p:nvSpPr>
        <p:spPr>
          <a:xfrm>
            <a:off x="263106" y="1451814"/>
            <a:ext cx="5325375" cy="5832205"/>
          </a:xfrm>
        </p:spPr>
        <p:txBody>
          <a:bodyPr vert="horz" lIns="91440" tIns="45720" rIns="91440" bIns="45720" rtlCol="0" anchor="t">
            <a:normAutofit/>
          </a:bodyPr>
          <a:lstStyle/>
          <a:p>
            <a:r>
              <a:rPr lang="en-US" sz="2400" dirty="0">
                <a:solidFill>
                  <a:schemeClr val="tx1"/>
                </a:solidFill>
                <a:cs typeface="Calibri"/>
              </a:rPr>
              <a:t>Infants infected with Zika virus before birth</a:t>
            </a:r>
          </a:p>
          <a:p>
            <a:r>
              <a:rPr lang="en-US" sz="2400" dirty="0">
                <a:solidFill>
                  <a:schemeClr val="tx1"/>
                </a:solidFill>
                <a:cs typeface="Calibri"/>
              </a:rPr>
              <a:t>Described by the following five features:</a:t>
            </a:r>
            <a:endParaRPr lang="en-US" sz="2400">
              <a:solidFill>
                <a:schemeClr val="tx1"/>
              </a:solidFill>
            </a:endParaRPr>
          </a:p>
          <a:p>
            <a:pPr lvl="1"/>
            <a:r>
              <a:rPr lang="en-US" sz="2400" dirty="0">
                <a:solidFill>
                  <a:schemeClr val="tx1"/>
                </a:solidFill>
                <a:cs typeface="Calibri"/>
              </a:rPr>
              <a:t>Severe microcephaly in which the skull has partially collapsed</a:t>
            </a:r>
          </a:p>
          <a:p>
            <a:pPr lvl="1"/>
            <a:r>
              <a:rPr lang="en-US" sz="2400" dirty="0">
                <a:solidFill>
                  <a:schemeClr val="tx1"/>
                </a:solidFill>
                <a:cs typeface="Calibri"/>
              </a:rPr>
              <a:t>Decreased brain tissue with a specific pattern of brain damage</a:t>
            </a:r>
          </a:p>
          <a:p>
            <a:pPr lvl="1"/>
            <a:r>
              <a:rPr lang="en-US" sz="2400" dirty="0">
                <a:solidFill>
                  <a:schemeClr val="tx1"/>
                </a:solidFill>
                <a:cs typeface="Calibri"/>
              </a:rPr>
              <a:t>Damage to the back of the eye</a:t>
            </a:r>
          </a:p>
          <a:p>
            <a:pPr lvl="1"/>
            <a:r>
              <a:rPr lang="en-US" sz="2400" dirty="0">
                <a:solidFill>
                  <a:schemeClr val="tx1"/>
                </a:solidFill>
                <a:cs typeface="Calibri"/>
              </a:rPr>
              <a:t>Congenital contractures, such as clubfoot or arthrogryposis</a:t>
            </a:r>
          </a:p>
          <a:p>
            <a:pPr lvl="1"/>
            <a:r>
              <a:rPr lang="en-US" sz="2400" dirty="0">
                <a:solidFill>
                  <a:schemeClr val="tx1"/>
                </a:solidFill>
                <a:cs typeface="Calibri"/>
              </a:rPr>
              <a:t>Hypertonia restricting body movement soon after birth</a:t>
            </a:r>
            <a:endParaRPr lang="en-US" sz="2400">
              <a:solidFill>
                <a:schemeClr val="tx1"/>
              </a:solidFill>
              <a:cs typeface="Calibri"/>
            </a:endParaRPr>
          </a:p>
          <a:p>
            <a:endParaRPr lang="en-US" dirty="0">
              <a:cs typeface="Calibri"/>
            </a:endParaRPr>
          </a:p>
        </p:txBody>
      </p:sp>
      <p:pic>
        <p:nvPicPr>
          <p:cNvPr id="4" name="Picture 4" descr="A group of people posing for the camera&#10;&#10;Description generated with very high confidence">
            <a:extLst>
              <a:ext uri="{FF2B5EF4-FFF2-40B4-BE49-F238E27FC236}">
                <a16:creationId xmlns:a16="http://schemas.microsoft.com/office/drawing/2014/main" id="{BA7201DE-7F43-4D56-9A1F-88525380C8A0}"/>
              </a:ext>
            </a:extLst>
          </p:cNvPr>
          <p:cNvPicPr>
            <a:picLocks noChangeAspect="1"/>
          </p:cNvPicPr>
          <p:nvPr/>
        </p:nvPicPr>
        <p:blipFill>
          <a:blip r:embed="rId3"/>
          <a:stretch>
            <a:fillRect/>
          </a:stretch>
        </p:blipFill>
        <p:spPr>
          <a:xfrm>
            <a:off x="5601419" y="2056737"/>
            <a:ext cx="6524444" cy="2629509"/>
          </a:xfrm>
          <a:prstGeom prst="rect">
            <a:avLst/>
          </a:prstGeom>
        </p:spPr>
      </p:pic>
    </p:spTree>
    <p:extLst>
      <p:ext uri="{BB962C8B-B14F-4D97-AF65-F5344CB8AC3E}">
        <p14:creationId xmlns:p14="http://schemas.microsoft.com/office/powerpoint/2010/main" val="2483720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3CB8-B3F0-4523-839F-42CE264FD89F}"/>
              </a:ext>
            </a:extLst>
          </p:cNvPr>
          <p:cNvSpPr>
            <a:spLocks noGrp="1"/>
          </p:cNvSpPr>
          <p:nvPr>
            <p:ph type="title"/>
          </p:nvPr>
        </p:nvSpPr>
        <p:spPr>
          <a:xfrm>
            <a:off x="838200" y="365125"/>
            <a:ext cx="10515600" cy="1066771"/>
          </a:xfrm>
        </p:spPr>
        <p:txBody>
          <a:bodyPr/>
          <a:lstStyle/>
          <a:p>
            <a:pPr algn="ctr"/>
            <a:r>
              <a:rPr lang="en-US" dirty="0">
                <a:solidFill>
                  <a:schemeClr val="tx1"/>
                </a:solidFill>
                <a:cs typeface="Calibri Light"/>
              </a:rPr>
              <a:t>Follow up care</a:t>
            </a:r>
          </a:p>
        </p:txBody>
      </p:sp>
      <p:sp>
        <p:nvSpPr>
          <p:cNvPr id="3" name="Content Placeholder 2">
            <a:extLst>
              <a:ext uri="{FF2B5EF4-FFF2-40B4-BE49-F238E27FC236}">
                <a16:creationId xmlns:a16="http://schemas.microsoft.com/office/drawing/2014/main" id="{37994F0B-05B7-47E0-A31C-B20C10D0FBA6}"/>
              </a:ext>
            </a:extLst>
          </p:cNvPr>
          <p:cNvSpPr>
            <a:spLocks noGrp="1"/>
          </p:cNvSpPr>
          <p:nvPr>
            <p:ph idx="1"/>
          </p:nvPr>
        </p:nvSpPr>
        <p:spPr>
          <a:xfrm>
            <a:off x="378125" y="1825625"/>
            <a:ext cx="11450127" cy="4351338"/>
          </a:xfrm>
        </p:spPr>
        <p:txBody>
          <a:bodyPr vert="horz" lIns="91440" tIns="45720" rIns="91440" bIns="45720" rtlCol="0" anchor="t">
            <a:normAutofit/>
          </a:bodyPr>
          <a:lstStyle/>
          <a:p>
            <a:pPr marL="457200" indent="-457200">
              <a:lnSpc>
                <a:spcPct val="100000"/>
              </a:lnSpc>
              <a:spcBef>
                <a:spcPts val="0"/>
              </a:spcBef>
            </a:pPr>
            <a:r>
              <a:rPr lang="en-US" sz="2400" dirty="0">
                <a:solidFill>
                  <a:schemeClr val="tx1"/>
                </a:solidFill>
                <a:cs typeface="Calibri"/>
              </a:rPr>
              <a:t>A standard evaluation with routine preventive pediatric care and immunizations at each subsequent well-child visit</a:t>
            </a:r>
          </a:p>
          <a:p>
            <a:pPr marL="457200" indent="-457200">
              <a:lnSpc>
                <a:spcPct val="100000"/>
              </a:lnSpc>
              <a:spcBef>
                <a:spcPts val="0"/>
              </a:spcBef>
            </a:pPr>
            <a:r>
              <a:rPr lang="en-US" sz="2400" dirty="0">
                <a:solidFill>
                  <a:schemeClr val="tx1"/>
                </a:solidFill>
                <a:cs typeface="Calibri"/>
              </a:rPr>
              <a:t>Additional eye exams as recommended by ophthalmologists</a:t>
            </a:r>
          </a:p>
          <a:p>
            <a:pPr marL="457200" indent="-457200">
              <a:lnSpc>
                <a:spcPct val="100000"/>
              </a:lnSpc>
              <a:spcBef>
                <a:spcPts val="0"/>
              </a:spcBef>
            </a:pPr>
            <a:r>
              <a:rPr lang="en-US" sz="2400" dirty="0">
                <a:solidFill>
                  <a:schemeClr val="tx1"/>
                </a:solidFill>
                <a:cs typeface="Calibri"/>
              </a:rPr>
              <a:t>Referral for automated auditory brainstem response (ABR) testing by 1 month, if infant passed the newborn hearing screen using only the otoacoustic emissions (OAE) method</a:t>
            </a:r>
          </a:p>
          <a:p>
            <a:pPr marL="457200" indent="-457200">
              <a:lnSpc>
                <a:spcPct val="100000"/>
              </a:lnSpc>
              <a:spcBef>
                <a:spcPts val="0"/>
              </a:spcBef>
            </a:pPr>
            <a:r>
              <a:rPr lang="en-US" sz="2400" dirty="0">
                <a:solidFill>
                  <a:schemeClr val="tx1"/>
                </a:solidFill>
                <a:cs typeface="Calibri"/>
              </a:rPr>
              <a:t>Referral to specialists for management of clinical abnormalities</a:t>
            </a:r>
          </a:p>
        </p:txBody>
      </p:sp>
    </p:spTree>
    <p:extLst>
      <p:ext uri="{BB962C8B-B14F-4D97-AF65-F5344CB8AC3E}">
        <p14:creationId xmlns:p14="http://schemas.microsoft.com/office/powerpoint/2010/main" val="1075948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73F5-BD33-46AF-9981-5BB1FA73D3F2}"/>
              </a:ext>
            </a:extLst>
          </p:cNvPr>
          <p:cNvSpPr>
            <a:spLocks noGrp="1"/>
          </p:cNvSpPr>
          <p:nvPr>
            <p:ph type="title"/>
          </p:nvPr>
        </p:nvSpPr>
        <p:spPr>
          <a:xfrm>
            <a:off x="838200" y="365125"/>
            <a:ext cx="10515600" cy="1009262"/>
          </a:xfrm>
        </p:spPr>
        <p:txBody>
          <a:bodyPr/>
          <a:lstStyle/>
          <a:p>
            <a:pPr algn="ctr"/>
            <a:r>
              <a:rPr lang="en-US" dirty="0">
                <a:solidFill>
                  <a:schemeClr val="tx1"/>
                </a:solidFill>
                <a:cs typeface="Calibri Light"/>
              </a:rPr>
              <a:t>Congenital Toxoplasmosis</a:t>
            </a:r>
          </a:p>
        </p:txBody>
      </p:sp>
      <p:sp>
        <p:nvSpPr>
          <p:cNvPr id="3" name="Content Placeholder 2">
            <a:extLst>
              <a:ext uri="{FF2B5EF4-FFF2-40B4-BE49-F238E27FC236}">
                <a16:creationId xmlns:a16="http://schemas.microsoft.com/office/drawing/2014/main" id="{A7A91AB2-A32B-4F65-AD13-9FF803480A52}"/>
              </a:ext>
            </a:extLst>
          </p:cNvPr>
          <p:cNvSpPr>
            <a:spLocks noGrp="1"/>
          </p:cNvSpPr>
          <p:nvPr>
            <p:ph idx="1"/>
          </p:nvPr>
        </p:nvSpPr>
        <p:spPr>
          <a:xfrm>
            <a:off x="694427" y="1451814"/>
            <a:ext cx="10659373" cy="4969564"/>
          </a:xfrm>
        </p:spPr>
        <p:txBody>
          <a:bodyPr vert="horz" lIns="91440" tIns="45720" rIns="91440" bIns="45720" rtlCol="0" anchor="t">
            <a:normAutofit fontScale="92500" lnSpcReduction="10000"/>
          </a:bodyPr>
          <a:lstStyle/>
          <a:p>
            <a:r>
              <a:rPr lang="en-US" sz="2400" dirty="0">
                <a:solidFill>
                  <a:schemeClr val="tx1"/>
                </a:solidFill>
                <a:cs typeface="Calibri"/>
              </a:rPr>
              <a:t>From maternal infection acquired during pregnancy (symptoms may be flu-like but most are asymptomatic) </a:t>
            </a:r>
          </a:p>
          <a:p>
            <a:r>
              <a:rPr lang="en-US" sz="2400" dirty="0">
                <a:solidFill>
                  <a:schemeClr val="tx1"/>
                </a:solidFill>
                <a:cs typeface="Calibri"/>
              </a:rPr>
              <a:t>The classic triad of neonatal findings consists of chorioretinitis, hydrocephalus, and intracranial calcifications.</a:t>
            </a:r>
            <a:endParaRPr lang="en-US" sz="2400">
              <a:solidFill>
                <a:schemeClr val="tx1"/>
              </a:solidFill>
            </a:endParaRPr>
          </a:p>
          <a:p>
            <a:r>
              <a:rPr lang="en-US" sz="2400" dirty="0">
                <a:solidFill>
                  <a:schemeClr val="tx1"/>
                </a:solidFill>
                <a:cs typeface="Calibri"/>
              </a:rPr>
              <a:t>Severe disease can cause early death</a:t>
            </a:r>
          </a:p>
          <a:p>
            <a:r>
              <a:rPr lang="en-US" sz="2400" dirty="0">
                <a:solidFill>
                  <a:schemeClr val="tx1"/>
                </a:solidFill>
                <a:cs typeface="Calibri"/>
              </a:rPr>
              <a:t>Long term neurologic and ophthalmologic sequelae may not develop for several years </a:t>
            </a:r>
          </a:p>
          <a:p>
            <a:r>
              <a:rPr lang="en-US" sz="2400" dirty="0">
                <a:solidFill>
                  <a:schemeClr val="tx1"/>
                </a:solidFill>
                <a:cs typeface="Calibri"/>
              </a:rPr>
              <a:t>For diagnosis:</a:t>
            </a:r>
          </a:p>
          <a:p>
            <a:pPr lvl="1"/>
            <a:r>
              <a:rPr lang="en-US" sz="2400" dirty="0">
                <a:solidFill>
                  <a:schemeClr val="tx1"/>
                </a:solidFill>
                <a:cs typeface="Calibri"/>
              </a:rPr>
              <a:t>PCR of amniotic fluid</a:t>
            </a:r>
          </a:p>
          <a:p>
            <a:pPr lvl="1"/>
            <a:r>
              <a:rPr lang="en-US" sz="2400" dirty="0">
                <a:solidFill>
                  <a:schemeClr val="tx1"/>
                </a:solidFill>
                <a:cs typeface="Calibri"/>
              </a:rPr>
              <a:t>PCR of body fluids</a:t>
            </a:r>
          </a:p>
          <a:p>
            <a:pPr lvl="1"/>
            <a:r>
              <a:rPr lang="en-US" sz="2400" dirty="0">
                <a:solidFill>
                  <a:schemeClr val="tx1"/>
                </a:solidFill>
                <a:cs typeface="Calibri"/>
              </a:rPr>
              <a:t>MRI or CT of brain </a:t>
            </a:r>
          </a:p>
          <a:p>
            <a:r>
              <a:rPr lang="en-US" sz="2400" dirty="0">
                <a:solidFill>
                  <a:schemeClr val="tx1"/>
                </a:solidFill>
                <a:cs typeface="Calibri"/>
              </a:rPr>
              <a:t>Treatment: </a:t>
            </a:r>
          </a:p>
          <a:p>
            <a:pPr lvl="1"/>
            <a:r>
              <a:rPr lang="en-US" sz="2400" u="sng" dirty="0">
                <a:solidFill>
                  <a:schemeClr val="tx1"/>
                </a:solidFill>
                <a:cs typeface="Calibri"/>
              </a:rPr>
              <a:t>Pyrimethamine</a:t>
            </a:r>
            <a:r>
              <a:rPr lang="en-US" sz="2400" dirty="0">
                <a:solidFill>
                  <a:schemeClr val="tx1"/>
                </a:solidFill>
                <a:cs typeface="Calibri"/>
              </a:rPr>
              <a:t>, </a:t>
            </a:r>
            <a:r>
              <a:rPr lang="en-US" sz="2400" u="sng" dirty="0">
                <a:solidFill>
                  <a:schemeClr val="tx1"/>
                </a:solidFill>
                <a:cs typeface="Calibri"/>
              </a:rPr>
              <a:t>sulfadiazine</a:t>
            </a:r>
            <a:r>
              <a:rPr lang="en-US" sz="2400" dirty="0">
                <a:solidFill>
                  <a:schemeClr val="tx1"/>
                </a:solidFill>
                <a:cs typeface="Calibri"/>
              </a:rPr>
              <a:t>, and leucovorin may help.</a:t>
            </a:r>
          </a:p>
          <a:p>
            <a:pPr lvl="1"/>
            <a:r>
              <a:rPr lang="en-US" sz="2400" dirty="0">
                <a:solidFill>
                  <a:schemeClr val="tx1"/>
                </a:solidFill>
                <a:cs typeface="Calibri"/>
              </a:rPr>
              <a:t>Prevention is best, education on pregnant woman to avoid cat feces</a:t>
            </a:r>
          </a:p>
        </p:txBody>
      </p:sp>
    </p:spTree>
    <p:extLst>
      <p:ext uri="{BB962C8B-B14F-4D97-AF65-F5344CB8AC3E}">
        <p14:creationId xmlns:p14="http://schemas.microsoft.com/office/powerpoint/2010/main" val="2089023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F42E-5C35-42B3-8A94-DAF19DAE54B0}"/>
              </a:ext>
            </a:extLst>
          </p:cNvPr>
          <p:cNvSpPr>
            <a:spLocks noGrp="1"/>
          </p:cNvSpPr>
          <p:nvPr>
            <p:ph type="title"/>
          </p:nvPr>
        </p:nvSpPr>
        <p:spPr>
          <a:xfrm>
            <a:off x="838200" y="278861"/>
            <a:ext cx="10515600" cy="779224"/>
          </a:xfrm>
        </p:spPr>
        <p:txBody>
          <a:bodyPr/>
          <a:lstStyle/>
          <a:p>
            <a:pPr algn="ctr"/>
            <a:r>
              <a:rPr lang="en-US" dirty="0">
                <a:solidFill>
                  <a:schemeClr val="tx1"/>
                </a:solidFill>
                <a:cs typeface="Calibri Light"/>
              </a:rPr>
              <a:t>Congenital Syphilis</a:t>
            </a:r>
          </a:p>
        </p:txBody>
      </p:sp>
      <p:sp>
        <p:nvSpPr>
          <p:cNvPr id="3" name="Content Placeholder 2">
            <a:extLst>
              <a:ext uri="{FF2B5EF4-FFF2-40B4-BE49-F238E27FC236}">
                <a16:creationId xmlns:a16="http://schemas.microsoft.com/office/drawing/2014/main" id="{F1188919-2E20-43D7-84FA-2FBB417CE52A}"/>
              </a:ext>
            </a:extLst>
          </p:cNvPr>
          <p:cNvSpPr>
            <a:spLocks noGrp="1"/>
          </p:cNvSpPr>
          <p:nvPr>
            <p:ph idx="1"/>
          </p:nvPr>
        </p:nvSpPr>
        <p:spPr>
          <a:xfrm>
            <a:off x="5652060" y="1252297"/>
            <a:ext cx="5618672" cy="5120640"/>
          </a:xfrm>
        </p:spPr>
        <p:txBody>
          <a:bodyPr vert="horz" lIns="91440" tIns="45720" rIns="91440" bIns="45720" rtlCol="0" anchor="t">
            <a:normAutofit/>
          </a:bodyPr>
          <a:lstStyle/>
          <a:p>
            <a:r>
              <a:rPr lang="en-US" sz="2400" dirty="0">
                <a:solidFill>
                  <a:schemeClr val="tx1"/>
                </a:solidFill>
                <a:cs typeface="Calibri"/>
              </a:rPr>
              <a:t>Can cause stillbirth or neonatal death (up to 40% of cases) </a:t>
            </a:r>
          </a:p>
          <a:p>
            <a:pPr marL="0" indent="0">
              <a:buNone/>
            </a:pPr>
            <a:endParaRPr lang="en-US" sz="2400" dirty="0">
              <a:solidFill>
                <a:schemeClr val="tx1"/>
              </a:solidFill>
              <a:cs typeface="Calibri"/>
            </a:endParaRPr>
          </a:p>
          <a:p>
            <a:r>
              <a:rPr lang="en-US" sz="2400" dirty="0">
                <a:solidFill>
                  <a:schemeClr val="tx1"/>
                </a:solidFill>
                <a:cs typeface="Calibri"/>
              </a:rPr>
              <a:t>Possible sequalae: </a:t>
            </a:r>
          </a:p>
          <a:p>
            <a:pPr lvl="1"/>
            <a:r>
              <a:rPr lang="en-US" sz="2400" dirty="0">
                <a:solidFill>
                  <a:schemeClr val="tx1"/>
                </a:solidFill>
                <a:cs typeface="Calibri"/>
              </a:rPr>
              <a:t>Deformed bones</a:t>
            </a:r>
          </a:p>
          <a:p>
            <a:pPr lvl="1"/>
            <a:r>
              <a:rPr lang="en-US" sz="2400" dirty="0">
                <a:solidFill>
                  <a:schemeClr val="tx1"/>
                </a:solidFill>
                <a:cs typeface="Calibri"/>
              </a:rPr>
              <a:t>Severe anemia </a:t>
            </a:r>
          </a:p>
          <a:p>
            <a:pPr lvl="1"/>
            <a:r>
              <a:rPr lang="en-US" sz="2400" dirty="0">
                <a:solidFill>
                  <a:schemeClr val="tx1"/>
                </a:solidFill>
                <a:cs typeface="Calibri"/>
              </a:rPr>
              <a:t>Enlarged liver and spleen</a:t>
            </a:r>
          </a:p>
          <a:p>
            <a:pPr lvl="1"/>
            <a:r>
              <a:rPr lang="en-US" sz="2400" dirty="0">
                <a:solidFill>
                  <a:schemeClr val="tx1"/>
                </a:solidFill>
                <a:cs typeface="Calibri"/>
              </a:rPr>
              <a:t>Jaundice</a:t>
            </a:r>
          </a:p>
          <a:p>
            <a:pPr lvl="1"/>
            <a:r>
              <a:rPr lang="en-US" sz="2400" dirty="0">
                <a:solidFill>
                  <a:schemeClr val="tx1"/>
                </a:solidFill>
                <a:cs typeface="Calibri"/>
              </a:rPr>
              <a:t>Brain and nerve problems</a:t>
            </a:r>
          </a:p>
          <a:p>
            <a:pPr lvl="1"/>
            <a:r>
              <a:rPr lang="en-US" sz="2400" dirty="0">
                <a:solidFill>
                  <a:schemeClr val="tx1"/>
                </a:solidFill>
                <a:cs typeface="Calibri"/>
              </a:rPr>
              <a:t>Meningitis</a:t>
            </a:r>
          </a:p>
          <a:p>
            <a:pPr lvl="1"/>
            <a:r>
              <a:rPr lang="en-US" sz="2400" dirty="0">
                <a:solidFill>
                  <a:schemeClr val="tx1"/>
                </a:solidFill>
                <a:cs typeface="Calibri"/>
              </a:rPr>
              <a:t>Skin rashes</a:t>
            </a:r>
            <a:endParaRPr lang="en-US" sz="2400">
              <a:solidFill>
                <a:schemeClr val="tx1"/>
              </a:solidFill>
              <a:cs typeface="Calibri"/>
            </a:endParaRPr>
          </a:p>
          <a:p>
            <a:endParaRPr lang="en-US" dirty="0">
              <a:cs typeface="Calibri"/>
            </a:endParaRPr>
          </a:p>
        </p:txBody>
      </p:sp>
      <p:pic>
        <p:nvPicPr>
          <p:cNvPr id="4" name="Picture 4" descr="A picture containing indoor, man, person&#10;&#10;Description generated with high confidence">
            <a:extLst>
              <a:ext uri="{FF2B5EF4-FFF2-40B4-BE49-F238E27FC236}">
                <a16:creationId xmlns:a16="http://schemas.microsoft.com/office/drawing/2014/main" id="{7783ED0D-D45A-4A62-8BAB-90311836417A}"/>
              </a:ext>
            </a:extLst>
          </p:cNvPr>
          <p:cNvPicPr>
            <a:picLocks noChangeAspect="1"/>
          </p:cNvPicPr>
          <p:nvPr/>
        </p:nvPicPr>
        <p:blipFill>
          <a:blip r:embed="rId3"/>
          <a:stretch>
            <a:fillRect/>
          </a:stretch>
        </p:blipFill>
        <p:spPr>
          <a:xfrm>
            <a:off x="209460" y="1354618"/>
            <a:ext cx="5130739" cy="3501784"/>
          </a:xfrm>
          <a:prstGeom prst="rect">
            <a:avLst/>
          </a:prstGeom>
        </p:spPr>
      </p:pic>
    </p:spTree>
    <p:extLst>
      <p:ext uri="{BB962C8B-B14F-4D97-AF65-F5344CB8AC3E}">
        <p14:creationId xmlns:p14="http://schemas.microsoft.com/office/powerpoint/2010/main" val="698922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A close up of text on a white background&#10;&#10;Description generated with very high confidence">
            <a:extLst>
              <a:ext uri="{FF2B5EF4-FFF2-40B4-BE49-F238E27FC236}">
                <a16:creationId xmlns:a16="http://schemas.microsoft.com/office/drawing/2014/main" id="{80FDC20F-76C2-4E58-829D-B2A99F39EFEE}"/>
              </a:ext>
            </a:extLst>
          </p:cNvPr>
          <p:cNvPicPr>
            <a:picLocks noChangeAspect="1"/>
          </p:cNvPicPr>
          <p:nvPr/>
        </p:nvPicPr>
        <p:blipFill>
          <a:blip r:embed="rId3"/>
          <a:stretch>
            <a:fillRect/>
          </a:stretch>
        </p:blipFill>
        <p:spPr>
          <a:xfrm>
            <a:off x="2783458" y="5464"/>
            <a:ext cx="6510065" cy="6832695"/>
          </a:xfrm>
          <a:prstGeom prst="rect">
            <a:avLst/>
          </a:prstGeom>
        </p:spPr>
      </p:pic>
    </p:spTree>
    <p:extLst>
      <p:ext uri="{BB962C8B-B14F-4D97-AF65-F5344CB8AC3E}">
        <p14:creationId xmlns:p14="http://schemas.microsoft.com/office/powerpoint/2010/main" val="538446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4B93-39CA-4AB5-B5E2-9DD6AD870343}"/>
              </a:ext>
            </a:extLst>
          </p:cNvPr>
          <p:cNvSpPr>
            <a:spLocks noGrp="1"/>
          </p:cNvSpPr>
          <p:nvPr>
            <p:ph type="title"/>
          </p:nvPr>
        </p:nvSpPr>
        <p:spPr>
          <a:xfrm>
            <a:off x="838200" y="120710"/>
            <a:ext cx="10515600" cy="807979"/>
          </a:xfrm>
        </p:spPr>
        <p:txBody>
          <a:bodyPr/>
          <a:lstStyle/>
          <a:p>
            <a:pPr algn="ctr"/>
            <a:r>
              <a:rPr lang="en-US" dirty="0">
                <a:solidFill>
                  <a:schemeClr val="tx1"/>
                </a:solidFill>
                <a:cs typeface="Calibri Light"/>
              </a:rPr>
              <a:t>Infant exposed to maternal HIV</a:t>
            </a:r>
          </a:p>
        </p:txBody>
      </p:sp>
      <p:sp>
        <p:nvSpPr>
          <p:cNvPr id="3" name="Content Placeholder 2">
            <a:extLst>
              <a:ext uri="{FF2B5EF4-FFF2-40B4-BE49-F238E27FC236}">
                <a16:creationId xmlns:a16="http://schemas.microsoft.com/office/drawing/2014/main" id="{777E386D-2F0C-4DDF-9860-8BF84BAB5435}"/>
              </a:ext>
            </a:extLst>
          </p:cNvPr>
          <p:cNvSpPr>
            <a:spLocks noGrp="1"/>
          </p:cNvSpPr>
          <p:nvPr>
            <p:ph idx="1"/>
          </p:nvPr>
        </p:nvSpPr>
        <p:spPr>
          <a:xfrm>
            <a:off x="838200" y="1020493"/>
            <a:ext cx="10515600" cy="4351338"/>
          </a:xfrm>
        </p:spPr>
        <p:txBody>
          <a:bodyPr vert="horz" lIns="91440" tIns="45720" rIns="91440" bIns="45720" rtlCol="0" anchor="t">
            <a:normAutofit/>
          </a:bodyPr>
          <a:lstStyle/>
          <a:p>
            <a:r>
              <a:rPr lang="en-US" sz="2400" dirty="0">
                <a:solidFill>
                  <a:schemeClr val="tx1"/>
                </a:solidFill>
                <a:cs typeface="Calibri"/>
              </a:rPr>
              <a:t>Vertical transmission of HIV can occur in utero, during labor or after delivery. </a:t>
            </a:r>
          </a:p>
          <a:p>
            <a:r>
              <a:rPr lang="en-US" sz="2400" dirty="0">
                <a:solidFill>
                  <a:schemeClr val="tx1"/>
                </a:solidFill>
                <a:cs typeface="Calibri"/>
              </a:rPr>
              <a:t>Up to 65% of transmission occurs during labor</a:t>
            </a:r>
          </a:p>
          <a:p>
            <a:r>
              <a:rPr lang="en-US" sz="2400" dirty="0">
                <a:solidFill>
                  <a:schemeClr val="tx1"/>
                </a:solidFill>
                <a:cs typeface="Calibri"/>
              </a:rPr>
              <a:t>The following factors increase the risk of transmission: </a:t>
            </a:r>
          </a:p>
          <a:p>
            <a:endParaRPr lang="en-US">
              <a:cs typeface="Calibri"/>
            </a:endParaRPr>
          </a:p>
        </p:txBody>
      </p:sp>
      <p:graphicFrame>
        <p:nvGraphicFramePr>
          <p:cNvPr id="5" name="Table 4">
            <a:extLst>
              <a:ext uri="{FF2B5EF4-FFF2-40B4-BE49-F238E27FC236}">
                <a16:creationId xmlns:a16="http://schemas.microsoft.com/office/drawing/2014/main" id="{EBF97462-536A-4309-8AE0-7FECBB7C3FB3}"/>
              </a:ext>
            </a:extLst>
          </p:cNvPr>
          <p:cNvGraphicFramePr>
            <a:graphicFrameLocks noGrp="1"/>
          </p:cNvGraphicFramePr>
          <p:nvPr>
            <p:extLst>
              <p:ext uri="{D42A27DB-BD31-4B8C-83A1-F6EECF244321}">
                <p14:modId xmlns:p14="http://schemas.microsoft.com/office/powerpoint/2010/main" val="3597572009"/>
              </p:ext>
            </p:extLst>
          </p:nvPr>
        </p:nvGraphicFramePr>
        <p:xfrm>
          <a:off x="2170981" y="2717320"/>
          <a:ext cx="7422070" cy="2926080"/>
        </p:xfrm>
        <a:graphic>
          <a:graphicData uri="http://schemas.openxmlformats.org/drawingml/2006/table">
            <a:tbl>
              <a:tblPr firstRow="1" bandRow="1">
                <a:tableStyleId>{5C22544A-7EE6-4342-B048-85BDC9FD1C3A}</a:tableStyleId>
              </a:tblPr>
              <a:tblGrid>
                <a:gridCol w="3711035">
                  <a:extLst>
                    <a:ext uri="{9D8B030D-6E8A-4147-A177-3AD203B41FA5}">
                      <a16:colId xmlns:a16="http://schemas.microsoft.com/office/drawing/2014/main" val="377518658"/>
                    </a:ext>
                  </a:extLst>
                </a:gridCol>
                <a:gridCol w="3711035">
                  <a:extLst>
                    <a:ext uri="{9D8B030D-6E8A-4147-A177-3AD203B41FA5}">
                      <a16:colId xmlns:a16="http://schemas.microsoft.com/office/drawing/2014/main" val="3592992121"/>
                    </a:ext>
                  </a:extLst>
                </a:gridCol>
              </a:tblGrid>
              <a:tr h="0">
                <a:tc>
                  <a:txBody>
                    <a:bodyPr/>
                    <a:lstStyle/>
                    <a:p>
                      <a:pPr algn="l" fontAlgn="t"/>
                      <a:r>
                        <a:rPr lang="en-US" dirty="0">
                          <a:effectLst/>
                        </a:rPr>
                        <a:t>Maternal factors</a:t>
                      </a:r>
                      <a:endParaRPr lang="en-US" dirty="0">
                        <a:solidFill>
                          <a:srgbClr val="444444"/>
                        </a:solidFill>
                        <a:effectLst/>
                      </a:endParaRPr>
                    </a:p>
                  </a:txBody>
                  <a:tcPr/>
                </a:tc>
                <a:tc>
                  <a:txBody>
                    <a:bodyPr/>
                    <a:lstStyle/>
                    <a:p>
                      <a:pPr algn="l" fontAlgn="t"/>
                      <a:r>
                        <a:rPr lang="en-US" dirty="0">
                          <a:effectLst/>
                        </a:rPr>
                        <a:t>Intrapartum events</a:t>
                      </a:r>
                      <a:endParaRPr lang="en-US" dirty="0">
                        <a:solidFill>
                          <a:srgbClr val="444444"/>
                        </a:solidFill>
                        <a:effectLst/>
                      </a:endParaRPr>
                    </a:p>
                  </a:txBody>
                  <a:tcPr/>
                </a:tc>
                <a:extLst>
                  <a:ext uri="{0D108BD9-81ED-4DB2-BD59-A6C34878D82A}">
                    <a16:rowId xmlns:a16="http://schemas.microsoft.com/office/drawing/2014/main" val="273636330"/>
                  </a:ext>
                </a:extLst>
              </a:tr>
              <a:tr h="0">
                <a:tc>
                  <a:txBody>
                    <a:bodyPr/>
                    <a:lstStyle/>
                    <a:p>
                      <a:pPr algn="l"/>
                      <a:r>
                        <a:rPr lang="en-US" dirty="0">
                          <a:effectLst/>
                        </a:rPr>
                        <a:t>Low CD4+ lymphocyte </a:t>
                      </a:r>
                      <a:r>
                        <a:rPr lang="en-US" dirty="0"/>
                        <a:t>count</a:t>
                      </a:r>
                      <a:endParaRPr lang="en-US" dirty="0">
                        <a:solidFill>
                          <a:srgbClr val="444444"/>
                        </a:solidFill>
                      </a:endParaRPr>
                    </a:p>
                    <a:p>
                      <a:pPr lvl="0" algn="l">
                        <a:buNone/>
                      </a:pPr>
                      <a:r>
                        <a:rPr lang="en-US" dirty="0"/>
                        <a:t>High</a:t>
                      </a:r>
                      <a:r>
                        <a:rPr lang="en-US" dirty="0">
                          <a:effectLst/>
                        </a:rPr>
                        <a:t> viral </a:t>
                      </a:r>
                      <a:r>
                        <a:rPr lang="en-US" dirty="0"/>
                        <a:t>load</a:t>
                      </a:r>
                      <a:endParaRPr lang="en-US" dirty="0">
                        <a:solidFill>
                          <a:srgbClr val="444444"/>
                        </a:solidFill>
                      </a:endParaRPr>
                    </a:p>
                    <a:p>
                      <a:pPr lvl="0" algn="l">
                        <a:buNone/>
                      </a:pPr>
                      <a:r>
                        <a:rPr lang="en-US" dirty="0"/>
                        <a:t>Advanced</a:t>
                      </a:r>
                      <a:r>
                        <a:rPr lang="en-US" dirty="0">
                          <a:effectLst/>
                        </a:rPr>
                        <a:t> </a:t>
                      </a:r>
                      <a:r>
                        <a:rPr lang="en-US" dirty="0"/>
                        <a:t>AIDS</a:t>
                      </a:r>
                      <a:endParaRPr lang="en-US" dirty="0">
                        <a:solidFill>
                          <a:srgbClr val="444444"/>
                        </a:solidFill>
                      </a:endParaRPr>
                    </a:p>
                    <a:p>
                      <a:pPr lvl="0" algn="l">
                        <a:buNone/>
                      </a:pPr>
                      <a:r>
                        <a:rPr lang="en-US" dirty="0"/>
                        <a:t>Preterm</a:t>
                      </a:r>
                      <a:r>
                        <a:rPr lang="en-US" dirty="0">
                          <a:effectLst/>
                        </a:rPr>
                        <a:t> </a:t>
                      </a:r>
                      <a:r>
                        <a:rPr lang="en-US" dirty="0"/>
                        <a:t>delivery</a:t>
                      </a:r>
                      <a:endParaRPr lang="en-US" dirty="0">
                        <a:solidFill>
                          <a:srgbClr val="444444"/>
                        </a:solidFill>
                      </a:endParaRPr>
                    </a:p>
                    <a:p>
                      <a:pPr lvl="0" algn="l">
                        <a:buNone/>
                      </a:pPr>
                      <a:r>
                        <a:rPr lang="en-US" dirty="0"/>
                        <a:t>Chorioamnionitis</a:t>
                      </a:r>
                      <a:endParaRPr lang="en-US" dirty="0">
                        <a:solidFill>
                          <a:srgbClr val="444444"/>
                        </a:solidFill>
                      </a:endParaRPr>
                    </a:p>
                    <a:p>
                      <a:pPr lvl="0" algn="l" fontAlgn="t">
                        <a:buNone/>
                      </a:pPr>
                      <a:r>
                        <a:rPr lang="en-US" dirty="0"/>
                        <a:t>Presence</a:t>
                      </a:r>
                      <a:r>
                        <a:rPr lang="en-US" dirty="0">
                          <a:effectLst/>
                        </a:rPr>
                        <a:t> of p24 core antigen</a:t>
                      </a:r>
                      <a:endParaRPr lang="en-US">
                        <a:solidFill>
                          <a:srgbClr val="444444"/>
                        </a:solidFill>
                        <a:effectLst/>
                      </a:endParaRPr>
                    </a:p>
                  </a:txBody>
                  <a:tcPr/>
                </a:tc>
                <a:tc>
                  <a:txBody>
                    <a:bodyPr/>
                    <a:lstStyle/>
                    <a:p>
                      <a:pPr algn="l"/>
                      <a:r>
                        <a:rPr lang="en-US" dirty="0">
                          <a:effectLst/>
                        </a:rPr>
                        <a:t>Instrumental </a:t>
                      </a:r>
                      <a:r>
                        <a:rPr lang="en-US" dirty="0"/>
                        <a:t>delivery</a:t>
                      </a:r>
                      <a:endParaRPr lang="en-US" dirty="0">
                        <a:solidFill>
                          <a:srgbClr val="444444"/>
                        </a:solidFill>
                      </a:endParaRPr>
                    </a:p>
                    <a:p>
                      <a:pPr lvl="0" algn="l">
                        <a:buNone/>
                      </a:pPr>
                      <a:r>
                        <a:rPr lang="en-US" dirty="0"/>
                        <a:t>Use</a:t>
                      </a:r>
                      <a:r>
                        <a:rPr lang="en-US" dirty="0">
                          <a:effectLst/>
                        </a:rPr>
                        <a:t> of fetal scalp </a:t>
                      </a:r>
                      <a:r>
                        <a:rPr lang="en-US" dirty="0"/>
                        <a:t>monitor</a:t>
                      </a:r>
                      <a:endParaRPr lang="en-US" dirty="0">
                        <a:solidFill>
                          <a:srgbClr val="444444"/>
                        </a:solidFill>
                      </a:endParaRPr>
                    </a:p>
                    <a:p>
                      <a:pPr lvl="0" algn="l">
                        <a:buNone/>
                      </a:pPr>
                      <a:r>
                        <a:rPr lang="en-US" dirty="0"/>
                        <a:t>Fetal</a:t>
                      </a:r>
                      <a:r>
                        <a:rPr lang="en-US" dirty="0">
                          <a:effectLst/>
                        </a:rPr>
                        <a:t> scalp pH </a:t>
                      </a:r>
                      <a:r>
                        <a:rPr lang="en-US" dirty="0"/>
                        <a:t>measurement</a:t>
                      </a:r>
                      <a:endParaRPr lang="en-US" dirty="0">
                        <a:solidFill>
                          <a:srgbClr val="444444"/>
                        </a:solidFill>
                      </a:endParaRPr>
                    </a:p>
                    <a:p>
                      <a:pPr lvl="0" algn="l">
                        <a:buNone/>
                      </a:pPr>
                      <a:r>
                        <a:rPr lang="en-US" dirty="0"/>
                        <a:t>Use</a:t>
                      </a:r>
                      <a:r>
                        <a:rPr lang="en-US" dirty="0">
                          <a:effectLst/>
                        </a:rPr>
                        <a:t> of </a:t>
                      </a:r>
                      <a:r>
                        <a:rPr lang="en-US" dirty="0" err="1">
                          <a:effectLst/>
                        </a:rPr>
                        <a:t>DeLee</a:t>
                      </a:r>
                      <a:r>
                        <a:rPr lang="en-US" dirty="0">
                          <a:effectLst/>
                        </a:rPr>
                        <a:t> </a:t>
                      </a:r>
                      <a:r>
                        <a:rPr lang="en-US" dirty="0"/>
                        <a:t>suctioning</a:t>
                      </a:r>
                      <a:endParaRPr lang="en-US" dirty="0">
                        <a:solidFill>
                          <a:srgbClr val="444444"/>
                        </a:solidFill>
                      </a:endParaRPr>
                    </a:p>
                    <a:p>
                      <a:pPr lvl="0" algn="l">
                        <a:buNone/>
                      </a:pPr>
                      <a:r>
                        <a:rPr lang="en-US" dirty="0"/>
                        <a:t>Artificial</a:t>
                      </a:r>
                      <a:r>
                        <a:rPr lang="en-US" dirty="0">
                          <a:effectLst/>
                        </a:rPr>
                        <a:t> rupture of </a:t>
                      </a:r>
                      <a:r>
                        <a:rPr lang="en-US" dirty="0"/>
                        <a:t>membranes</a:t>
                      </a:r>
                      <a:endParaRPr lang="en-US" dirty="0">
                        <a:solidFill>
                          <a:srgbClr val="444444"/>
                        </a:solidFill>
                      </a:endParaRPr>
                    </a:p>
                    <a:p>
                      <a:pPr lvl="0" algn="l">
                        <a:buNone/>
                      </a:pPr>
                      <a:r>
                        <a:rPr lang="en-US" dirty="0"/>
                        <a:t>Rupture</a:t>
                      </a:r>
                      <a:r>
                        <a:rPr lang="en-US" dirty="0">
                          <a:effectLst/>
                        </a:rPr>
                        <a:t> of membranes for longer than 4 </a:t>
                      </a:r>
                      <a:r>
                        <a:rPr lang="en-US" dirty="0"/>
                        <a:t>hours</a:t>
                      </a:r>
                      <a:endParaRPr lang="en-US" dirty="0">
                        <a:solidFill>
                          <a:srgbClr val="444444"/>
                        </a:solidFill>
                      </a:endParaRPr>
                    </a:p>
                    <a:p>
                      <a:pPr lvl="0" algn="l" fontAlgn="t">
                        <a:buNone/>
                      </a:pPr>
                      <a:r>
                        <a:rPr lang="en-US" dirty="0"/>
                        <a:t>Other</a:t>
                      </a:r>
                      <a:r>
                        <a:rPr lang="en-US" dirty="0">
                          <a:effectLst/>
                        </a:rPr>
                        <a:t> events increasing fetal exposure to maternal blood</a:t>
                      </a:r>
                      <a:endParaRPr lang="en-US">
                        <a:solidFill>
                          <a:srgbClr val="444444"/>
                        </a:solidFill>
                        <a:effectLst/>
                      </a:endParaRPr>
                    </a:p>
                  </a:txBody>
                  <a:tcPr/>
                </a:tc>
                <a:extLst>
                  <a:ext uri="{0D108BD9-81ED-4DB2-BD59-A6C34878D82A}">
                    <a16:rowId xmlns:a16="http://schemas.microsoft.com/office/drawing/2014/main" val="3663217974"/>
                  </a:ext>
                </a:extLst>
              </a:tr>
            </a:tbl>
          </a:graphicData>
        </a:graphic>
      </p:graphicFrame>
    </p:spTree>
    <p:extLst>
      <p:ext uri="{BB962C8B-B14F-4D97-AF65-F5344CB8AC3E}">
        <p14:creationId xmlns:p14="http://schemas.microsoft.com/office/powerpoint/2010/main" val="3371632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1906-8A29-47DE-A705-5AAB397D632B}"/>
              </a:ext>
            </a:extLst>
          </p:cNvPr>
          <p:cNvSpPr>
            <a:spLocks noGrp="1"/>
          </p:cNvSpPr>
          <p:nvPr>
            <p:ph type="title"/>
          </p:nvPr>
        </p:nvSpPr>
        <p:spPr/>
        <p:txBody>
          <a:bodyPr/>
          <a:lstStyle/>
          <a:p>
            <a:pPr algn="ctr"/>
            <a:r>
              <a:rPr lang="en-US" dirty="0">
                <a:cs typeface="Calibri Light"/>
              </a:rPr>
              <a:t>Antiretroviral Prophylaxis</a:t>
            </a:r>
            <a:endParaRPr lang="en-US"/>
          </a:p>
        </p:txBody>
      </p:sp>
      <p:sp>
        <p:nvSpPr>
          <p:cNvPr id="3" name="Content Placeholder 2">
            <a:extLst>
              <a:ext uri="{FF2B5EF4-FFF2-40B4-BE49-F238E27FC236}">
                <a16:creationId xmlns:a16="http://schemas.microsoft.com/office/drawing/2014/main" id="{2C0C4371-4A77-4AAC-B2B1-732E88F54A8C}"/>
              </a:ext>
            </a:extLst>
          </p:cNvPr>
          <p:cNvSpPr>
            <a:spLocks noGrp="1"/>
          </p:cNvSpPr>
          <p:nvPr>
            <p:ph idx="1"/>
          </p:nvPr>
        </p:nvSpPr>
        <p:spPr>
          <a:xfrm>
            <a:off x="3555520" y="790456"/>
            <a:ext cx="8114581" cy="5386507"/>
          </a:xfrm>
        </p:spPr>
        <p:txBody>
          <a:bodyPr vert="horz" lIns="91440" tIns="45720" rIns="91440" bIns="45720" rtlCol="0" anchor="t">
            <a:normAutofit/>
          </a:bodyPr>
          <a:lstStyle/>
          <a:p>
            <a:r>
              <a:rPr lang="en-US" sz="2800" dirty="0">
                <a:solidFill>
                  <a:schemeClr val="tx1"/>
                </a:solidFill>
                <a:cs typeface="Calibri"/>
              </a:rPr>
              <a:t>Zidovudine prophylaxis should be initiated as soon as possible after birth within 12 hours from delivery. </a:t>
            </a:r>
          </a:p>
          <a:p>
            <a:r>
              <a:rPr lang="en-US" sz="2800" dirty="0">
                <a:solidFill>
                  <a:schemeClr val="tx1"/>
                </a:solidFill>
                <a:cs typeface="Calibri"/>
              </a:rPr>
              <a:t>If AVR prophylaxis is initiated 24-36 hours after birth, usually not effective for preventing infection. </a:t>
            </a:r>
          </a:p>
          <a:p>
            <a:r>
              <a:rPr lang="en-US" sz="2800" dirty="0">
                <a:solidFill>
                  <a:schemeClr val="tx1"/>
                </a:solidFill>
                <a:cs typeface="Calibri"/>
              </a:rPr>
              <a:t>HIV-1 infection is established in most perinatally infected infants by 1-2 weeks. </a:t>
            </a:r>
          </a:p>
          <a:p>
            <a:r>
              <a:rPr lang="en-US" sz="2800" dirty="0">
                <a:solidFill>
                  <a:schemeClr val="tx1"/>
                </a:solidFill>
                <a:cs typeface="Calibri"/>
              </a:rPr>
              <a:t>Zidovudine (ZDV) is given orally at 2 mg/kg/dose every 6 hours for 6 weeks</a:t>
            </a:r>
          </a:p>
          <a:p>
            <a:r>
              <a:rPr lang="en-US" sz="2800" dirty="0">
                <a:solidFill>
                  <a:schemeClr val="tx1"/>
                </a:solidFill>
                <a:cs typeface="Calibri"/>
              </a:rPr>
              <a:t>IF concerned about adherence can consider 4 mg/kg/dose BID</a:t>
            </a:r>
            <a:endParaRPr lang="en-US" sz="2800" dirty="0">
              <a:solidFill>
                <a:schemeClr val="tx1"/>
              </a:solidFill>
            </a:endParaRPr>
          </a:p>
          <a:p>
            <a:endParaRPr lang="en-US">
              <a:cs typeface="Calibri"/>
            </a:endParaRPr>
          </a:p>
        </p:txBody>
      </p:sp>
    </p:spTree>
    <p:extLst>
      <p:ext uri="{BB962C8B-B14F-4D97-AF65-F5344CB8AC3E}">
        <p14:creationId xmlns:p14="http://schemas.microsoft.com/office/powerpoint/2010/main" val="285994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AA98-A510-4A78-9D6C-E8DB147C1288}"/>
              </a:ext>
            </a:extLst>
          </p:cNvPr>
          <p:cNvSpPr>
            <a:spLocks noGrp="1"/>
          </p:cNvSpPr>
          <p:nvPr>
            <p:ph type="title"/>
          </p:nvPr>
        </p:nvSpPr>
        <p:spPr/>
        <p:txBody>
          <a:bodyPr/>
          <a:lstStyle/>
          <a:p>
            <a:r>
              <a:rPr lang="en-US" dirty="0">
                <a:cs typeface="Calibri Light"/>
              </a:rPr>
              <a:t>Group B Streptococcus</a:t>
            </a:r>
            <a:endParaRPr lang="en-US" dirty="0"/>
          </a:p>
        </p:txBody>
      </p:sp>
      <p:sp>
        <p:nvSpPr>
          <p:cNvPr id="3" name="Content Placeholder 2">
            <a:extLst>
              <a:ext uri="{FF2B5EF4-FFF2-40B4-BE49-F238E27FC236}">
                <a16:creationId xmlns:a16="http://schemas.microsoft.com/office/drawing/2014/main" id="{9379119D-F356-4F25-8D0B-5128E49F15D6}"/>
              </a:ext>
            </a:extLst>
          </p:cNvPr>
          <p:cNvSpPr>
            <a:spLocks noGrp="1"/>
          </p:cNvSpPr>
          <p:nvPr>
            <p:ph idx="1"/>
          </p:nvPr>
        </p:nvSpPr>
        <p:spPr>
          <a:xfrm>
            <a:off x="3429001" y="1063624"/>
            <a:ext cx="8011064" cy="5443855"/>
          </a:xfrm>
        </p:spPr>
        <p:txBody>
          <a:bodyPr vert="horz" lIns="91440" tIns="45720" rIns="91440" bIns="45720" rtlCol="0" anchor="t">
            <a:normAutofit/>
          </a:bodyPr>
          <a:lstStyle/>
          <a:p>
            <a:r>
              <a:rPr lang="en-US" sz="2600" dirty="0">
                <a:cs typeface="Calibri"/>
              </a:rPr>
              <a:t>Gram positive, beta hemolytic bacteria</a:t>
            </a:r>
          </a:p>
          <a:p>
            <a:r>
              <a:rPr lang="en-US" sz="2600" dirty="0">
                <a:cs typeface="Calibri"/>
              </a:rPr>
              <a:t>It is a common colonizer of the human gastrointestinal and genitourinary tracts.</a:t>
            </a:r>
          </a:p>
          <a:p>
            <a:r>
              <a:rPr lang="en-US" sz="2600" dirty="0">
                <a:cs typeface="Calibri"/>
              </a:rPr>
              <a:t>It was first recognized as causing disease in humans in the 1930s.</a:t>
            </a:r>
            <a:endParaRPr lang="en-US" sz="2600" dirty="0"/>
          </a:p>
          <a:p>
            <a:r>
              <a:rPr lang="en-US" sz="2600" dirty="0">
                <a:cs typeface="Calibri"/>
              </a:rPr>
              <a:t>It can cause serious disease in young infants, pregnant women and older adults.</a:t>
            </a:r>
            <a:endParaRPr lang="en-US" sz="2600" dirty="0"/>
          </a:p>
          <a:p>
            <a:r>
              <a:rPr lang="en-US" sz="2600" dirty="0">
                <a:cs typeface="Calibri"/>
              </a:rPr>
              <a:t>It emerged as the most common cause of sepsis and meningitis in young infants in the 1970s</a:t>
            </a:r>
            <a:endParaRPr lang="en-US" sz="2600" dirty="0"/>
          </a:p>
          <a:p>
            <a:r>
              <a:rPr lang="en-US" sz="2600" dirty="0">
                <a:cs typeface="Calibri"/>
              </a:rPr>
              <a:t>Maternal intrapartum GBS colonization is the primary risk factor for early-onset disease in infants</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208654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86CC99B-CB90-45FA-B5C5-9BECA8CD9D4C}"/>
              </a:ext>
            </a:extLst>
          </p:cNvPr>
          <p:cNvGraphicFramePr>
            <a:graphicFrameLocks noGrp="1"/>
          </p:cNvGraphicFramePr>
          <p:nvPr>
            <p:ph idx="1"/>
            <p:extLst>
              <p:ext uri="{D42A27DB-BD31-4B8C-83A1-F6EECF244321}">
                <p14:modId xmlns:p14="http://schemas.microsoft.com/office/powerpoint/2010/main" val="3302407760"/>
              </p:ext>
            </p:extLst>
          </p:nvPr>
        </p:nvGraphicFramePr>
        <p:xfrm>
          <a:off x="546339" y="86264"/>
          <a:ext cx="11014533" cy="6248400"/>
        </p:xfrm>
        <a:graphic>
          <a:graphicData uri="http://schemas.openxmlformats.org/drawingml/2006/table">
            <a:tbl>
              <a:tblPr firstRow="1" bandRow="1">
                <a:tableStyleId>{5C22544A-7EE6-4342-B048-85BDC9FD1C3A}</a:tableStyleId>
              </a:tblPr>
              <a:tblGrid>
                <a:gridCol w="1028391">
                  <a:extLst>
                    <a:ext uri="{9D8B030D-6E8A-4147-A177-3AD203B41FA5}">
                      <a16:colId xmlns:a16="http://schemas.microsoft.com/office/drawing/2014/main" val="2103838999"/>
                    </a:ext>
                  </a:extLst>
                </a:gridCol>
                <a:gridCol w="3975426">
                  <a:extLst>
                    <a:ext uri="{9D8B030D-6E8A-4147-A177-3AD203B41FA5}">
                      <a16:colId xmlns:a16="http://schemas.microsoft.com/office/drawing/2014/main" val="2008903166"/>
                    </a:ext>
                  </a:extLst>
                </a:gridCol>
                <a:gridCol w="6010716">
                  <a:extLst>
                    <a:ext uri="{9D8B030D-6E8A-4147-A177-3AD203B41FA5}">
                      <a16:colId xmlns:a16="http://schemas.microsoft.com/office/drawing/2014/main" val="3923803668"/>
                    </a:ext>
                  </a:extLst>
                </a:gridCol>
              </a:tblGrid>
              <a:tr h="0">
                <a:tc>
                  <a:txBody>
                    <a:bodyPr/>
                    <a:lstStyle/>
                    <a:p>
                      <a:pPr algn="ctr" fontAlgn="base"/>
                      <a:r>
                        <a:rPr lang="en-US" dirty="0">
                          <a:effectLst/>
                        </a:rPr>
                        <a:t>Age</a:t>
                      </a:r>
                    </a:p>
                  </a:txBody>
                  <a:tcPr marL="76200" marR="76200" marT="47625" marB="47625" anchor="b"/>
                </a:tc>
                <a:tc>
                  <a:txBody>
                    <a:bodyPr/>
                    <a:lstStyle/>
                    <a:p>
                      <a:pPr algn="ctr" fontAlgn="base"/>
                      <a:r>
                        <a:rPr lang="en-US" dirty="0">
                          <a:effectLst/>
                        </a:rPr>
                        <a:t>Action</a:t>
                      </a:r>
                      <a:endParaRPr lang="en-US" dirty="0">
                        <a:effectLst/>
                        <a:latin typeface="inherit"/>
                      </a:endParaRPr>
                    </a:p>
                  </a:txBody>
                  <a:tcPr marL="76200" marR="76200" marT="47625" marB="47625" anchor="b"/>
                </a:tc>
                <a:tc>
                  <a:txBody>
                    <a:bodyPr/>
                    <a:lstStyle/>
                    <a:p>
                      <a:pPr algn="ctr" fontAlgn="base"/>
                      <a:r>
                        <a:rPr lang="en-US" dirty="0">
                          <a:effectLst/>
                        </a:rPr>
                        <a:t>Comment</a:t>
                      </a:r>
                      <a:endParaRPr lang="en-US" dirty="0">
                        <a:effectLst/>
                        <a:latin typeface="inherit"/>
                      </a:endParaRPr>
                    </a:p>
                  </a:txBody>
                  <a:tcPr marL="76200" marR="76200" marT="47625" marB="47625" anchor="b"/>
                </a:tc>
                <a:extLst>
                  <a:ext uri="{0D108BD9-81ED-4DB2-BD59-A6C34878D82A}">
                    <a16:rowId xmlns:a16="http://schemas.microsoft.com/office/drawing/2014/main" val="3709153709"/>
                  </a:ext>
                </a:extLst>
              </a:tr>
              <a:tr h="0">
                <a:tc>
                  <a:txBody>
                    <a:bodyPr/>
                    <a:lstStyle/>
                    <a:p>
                      <a:pPr algn="l" fontAlgn="base"/>
                      <a:r>
                        <a:rPr lang="en-US" dirty="0">
                          <a:effectLst/>
                        </a:rPr>
                        <a:t>Birth</a:t>
                      </a:r>
                    </a:p>
                  </a:txBody>
                  <a:tcPr marL="76200" marR="76200" marT="47625" marB="47625"/>
                </a:tc>
                <a:tc>
                  <a:txBody>
                    <a:bodyPr/>
                    <a:lstStyle/>
                    <a:p>
                      <a:pPr algn="l" fontAlgn="base"/>
                      <a:r>
                        <a:rPr lang="en-US" dirty="0">
                          <a:effectLst/>
                        </a:rPr>
                        <a:t>History and physical examination; assess risk of other infections; </a:t>
                      </a:r>
                      <a:r>
                        <a:rPr lang="en-US" b="1" dirty="0">
                          <a:effectLst/>
                        </a:rPr>
                        <a:t>start ARV prophylaxis</a:t>
                      </a:r>
                      <a:r>
                        <a:rPr lang="en-US" dirty="0">
                          <a:effectLst/>
                        </a:rPr>
                        <a:t>; check hemoglobin level</a:t>
                      </a:r>
                    </a:p>
                  </a:txBody>
                  <a:tcPr marL="76200" marR="76200" marT="47625" marB="47625"/>
                </a:tc>
                <a:tc>
                  <a:txBody>
                    <a:bodyPr/>
                    <a:lstStyle/>
                    <a:p>
                      <a:pPr algn="l"/>
                      <a:r>
                        <a:rPr lang="en-US" dirty="0">
                          <a:effectLst/>
                        </a:rPr>
                        <a:t>HIV-1 </a:t>
                      </a:r>
                      <a:r>
                        <a:rPr lang="en-US" dirty="0"/>
                        <a:t>NAAT</a:t>
                      </a:r>
                      <a:r>
                        <a:rPr lang="en-US" dirty="0">
                          <a:effectLst/>
                        </a:rPr>
                        <a:t> is not needed at birth</a:t>
                      </a:r>
                      <a:r>
                        <a:rPr lang="en-US" b="1" dirty="0">
                          <a:effectLst/>
                        </a:rPr>
                        <a:t> </a:t>
                      </a:r>
                      <a:r>
                        <a:rPr lang="en-US" b="1" dirty="0"/>
                        <a:t>IF </a:t>
                      </a:r>
                      <a:r>
                        <a:rPr lang="en-US" b="0" dirty="0"/>
                        <a:t>mother is taking highly active ARV therapy since 2nd trimester, virus load undetectable the week before delivery </a:t>
                      </a:r>
                      <a:r>
                        <a:rPr lang="en-US" b="1" dirty="0"/>
                        <a:t>and </a:t>
                      </a:r>
                      <a:r>
                        <a:rPr lang="en-US" b="0" dirty="0"/>
                        <a:t>mother received 3 hours of ZDV IV before delivery. </a:t>
                      </a:r>
                      <a:endParaRPr lang="en-US" b="1" dirty="0"/>
                    </a:p>
                    <a:p>
                      <a:pPr lvl="0" algn="l">
                        <a:buNone/>
                      </a:pPr>
                      <a:endParaRPr lang="en-US" sz="1800" b="0" i="0" u="none" strike="noStrike" noProof="0" dirty="0">
                        <a:solidFill>
                          <a:srgbClr val="000000"/>
                        </a:solidFill>
                        <a:latin typeface="Calibri"/>
                      </a:endParaRPr>
                    </a:p>
                    <a:p>
                      <a:pPr lvl="0" algn="l" fontAlgn="base">
                        <a:buNone/>
                      </a:pPr>
                      <a:r>
                        <a:rPr lang="en-US" dirty="0"/>
                        <a:t>For</a:t>
                      </a:r>
                      <a:r>
                        <a:rPr lang="en-US" dirty="0">
                          <a:effectLst/>
                        </a:rPr>
                        <a:t> infant whose mother had high virus load during pregnancy, consider HIV-1 NAAT at this time</a:t>
                      </a:r>
                    </a:p>
                  </a:txBody>
                  <a:tcPr marL="76200" marR="76200" marT="47625" marB="47625"/>
                </a:tc>
                <a:extLst>
                  <a:ext uri="{0D108BD9-81ED-4DB2-BD59-A6C34878D82A}">
                    <a16:rowId xmlns:a16="http://schemas.microsoft.com/office/drawing/2014/main" val="3661454655"/>
                  </a:ext>
                </a:extLst>
              </a:tr>
              <a:tr h="0">
                <a:tc>
                  <a:txBody>
                    <a:bodyPr/>
                    <a:lstStyle/>
                    <a:p>
                      <a:pPr algn="l" fontAlgn="base"/>
                      <a:r>
                        <a:rPr lang="en-US" dirty="0">
                          <a:effectLst/>
                        </a:rPr>
                        <a:t>14 d</a:t>
                      </a:r>
                    </a:p>
                  </a:txBody>
                  <a:tcPr marL="76200" marR="76200" marT="47625" marB="47625"/>
                </a:tc>
                <a:tc>
                  <a:txBody>
                    <a:bodyPr/>
                    <a:lstStyle/>
                    <a:p>
                      <a:pPr algn="l" fontAlgn="base"/>
                      <a:r>
                        <a:rPr lang="en-US" dirty="0">
                          <a:effectLst/>
                        </a:rPr>
                        <a:t>HIV-1 NAAT</a:t>
                      </a:r>
                    </a:p>
                  </a:txBody>
                  <a:tcPr marL="76200" marR="76200" marT="47625" marB="47625"/>
                </a:tc>
                <a:tc>
                  <a:txBody>
                    <a:bodyPr/>
                    <a:lstStyle/>
                    <a:p>
                      <a:pPr algn="l" fontAlgn="base"/>
                      <a:r>
                        <a:rPr lang="en-US" dirty="0">
                          <a:effectLst/>
                        </a:rPr>
                        <a:t>If result is negative, repeat at 4 </a:t>
                      </a:r>
                      <a:r>
                        <a:rPr lang="en-US" dirty="0" err="1"/>
                        <a:t>wk</a:t>
                      </a:r>
                      <a:endParaRPr lang="en-US" dirty="0" err="1">
                        <a:effectLst/>
                      </a:endParaRPr>
                    </a:p>
                  </a:txBody>
                  <a:tcPr marL="76200" marR="76200" marT="47625" marB="47625"/>
                </a:tc>
                <a:extLst>
                  <a:ext uri="{0D108BD9-81ED-4DB2-BD59-A6C34878D82A}">
                    <a16:rowId xmlns:a16="http://schemas.microsoft.com/office/drawing/2014/main" val="2110370396"/>
                  </a:ext>
                </a:extLst>
              </a:tr>
              <a:tr h="0">
                <a:tc>
                  <a:txBody>
                    <a:bodyPr/>
                    <a:lstStyle/>
                    <a:p>
                      <a:pPr algn="l" fontAlgn="base"/>
                      <a:r>
                        <a:rPr lang="en-US" dirty="0">
                          <a:effectLst/>
                        </a:rPr>
                        <a:t>4 </a:t>
                      </a:r>
                      <a:r>
                        <a:rPr lang="en-US" dirty="0" err="1">
                          <a:effectLst/>
                        </a:rPr>
                        <a:t>wk</a:t>
                      </a:r>
                    </a:p>
                  </a:txBody>
                  <a:tcPr marL="76200" marR="76200" marT="47625" marB="47625"/>
                </a:tc>
                <a:tc>
                  <a:txBody>
                    <a:bodyPr/>
                    <a:lstStyle/>
                    <a:p>
                      <a:pPr algn="l" fontAlgn="base"/>
                      <a:r>
                        <a:rPr lang="en-US" dirty="0">
                          <a:effectLst/>
                        </a:rPr>
                        <a:t>HIV-1 NAAT</a:t>
                      </a:r>
                    </a:p>
                  </a:txBody>
                  <a:tcPr marL="76200" marR="76200" marT="47625" marB="47625"/>
                </a:tc>
                <a:tc>
                  <a:txBody>
                    <a:bodyPr/>
                    <a:lstStyle/>
                    <a:p>
                      <a:pPr algn="l" fontAlgn="base"/>
                      <a:r>
                        <a:rPr lang="en-US" dirty="0">
                          <a:effectLst/>
                        </a:rPr>
                        <a:t>If result is negative, HIV-1 infection is presumptively excluded (given previous negative result at ≥2 </a:t>
                      </a:r>
                      <a:r>
                        <a:rPr lang="en-US" dirty="0" err="1">
                          <a:effectLst/>
                        </a:rPr>
                        <a:t>wk</a:t>
                      </a:r>
                      <a:r>
                        <a:rPr lang="en-US" dirty="0">
                          <a:effectLst/>
                        </a:rPr>
                        <a:t> of age)</a:t>
                      </a:r>
                    </a:p>
                  </a:txBody>
                  <a:tcPr marL="76200" marR="76200" marT="47625" marB="47625"/>
                </a:tc>
                <a:extLst>
                  <a:ext uri="{0D108BD9-81ED-4DB2-BD59-A6C34878D82A}">
                    <a16:rowId xmlns:a16="http://schemas.microsoft.com/office/drawing/2014/main" val="4132085385"/>
                  </a:ext>
                </a:extLst>
              </a:tr>
              <a:tr h="0">
                <a:tc>
                  <a:txBody>
                    <a:bodyPr/>
                    <a:lstStyle/>
                    <a:p>
                      <a:pPr algn="l" fontAlgn="base"/>
                      <a:r>
                        <a:rPr lang="en-US" dirty="0">
                          <a:effectLst/>
                        </a:rPr>
                        <a:t>6 </a:t>
                      </a:r>
                      <a:r>
                        <a:rPr lang="en-US" dirty="0" err="1">
                          <a:effectLst/>
                        </a:rPr>
                        <a:t>wk</a:t>
                      </a:r>
                    </a:p>
                  </a:txBody>
                  <a:tcPr marL="76200" marR="76200" marT="47625" marB="47625"/>
                </a:tc>
                <a:tc>
                  <a:txBody>
                    <a:bodyPr/>
                    <a:lstStyle/>
                    <a:p>
                      <a:pPr algn="l" fontAlgn="base"/>
                      <a:r>
                        <a:rPr lang="en-US" dirty="0">
                          <a:effectLst/>
                        </a:rPr>
                        <a:t>Stop ARV prophylaxis</a:t>
                      </a:r>
                    </a:p>
                  </a:txBody>
                  <a:tcPr marL="76200" marR="76200" marT="47625" marB="47625"/>
                </a:tc>
                <a:tc>
                  <a:txBody>
                    <a:bodyPr/>
                    <a:lstStyle/>
                    <a:p>
                      <a:pPr algn="l" fontAlgn="base"/>
                      <a:r>
                        <a:rPr lang="en-US" dirty="0">
                          <a:effectLst/>
                        </a:rPr>
                        <a:t>PCP prophylaxis is not needed if HIV-1 NAAT result is negative at 14 d and 4 </a:t>
                      </a:r>
                      <a:r>
                        <a:rPr lang="en-US" dirty="0" err="1">
                          <a:effectLst/>
                        </a:rPr>
                        <a:t>wk</a:t>
                      </a:r>
                      <a:r>
                        <a:rPr lang="en-US" dirty="0">
                          <a:effectLst/>
                        </a:rPr>
                        <a:t> of </a:t>
                      </a:r>
                      <a:r>
                        <a:rPr lang="en-US" dirty="0"/>
                        <a:t>age</a:t>
                      </a:r>
                      <a:endParaRPr lang="en-US" dirty="0">
                        <a:effectLst/>
                      </a:endParaRPr>
                    </a:p>
                  </a:txBody>
                  <a:tcPr marL="76200" marR="76200" marT="47625" marB="47625"/>
                </a:tc>
                <a:extLst>
                  <a:ext uri="{0D108BD9-81ED-4DB2-BD59-A6C34878D82A}">
                    <a16:rowId xmlns:a16="http://schemas.microsoft.com/office/drawing/2014/main" val="1343321106"/>
                  </a:ext>
                </a:extLst>
              </a:tr>
              <a:tr h="0">
                <a:tc>
                  <a:txBody>
                    <a:bodyPr/>
                    <a:lstStyle/>
                    <a:p>
                      <a:pPr algn="l" fontAlgn="base"/>
                      <a:r>
                        <a:rPr lang="en-US" dirty="0">
                          <a:effectLst/>
                        </a:rPr>
                        <a:t>8 </a:t>
                      </a:r>
                      <a:r>
                        <a:rPr lang="en-US" dirty="0" err="1">
                          <a:effectLst/>
                        </a:rPr>
                        <a:t>wk</a:t>
                      </a:r>
                    </a:p>
                  </a:txBody>
                  <a:tcPr marL="76200" marR="76200" marT="47625" marB="47625"/>
                </a:tc>
                <a:tc>
                  <a:txBody>
                    <a:bodyPr/>
                    <a:lstStyle/>
                    <a:p>
                      <a:pPr algn="l" fontAlgn="base"/>
                      <a:r>
                        <a:rPr lang="en-US" dirty="0">
                          <a:effectLst/>
                        </a:rPr>
                        <a:t>No HIV-1 NAAT needed if previous test results were negative at 14 d and 4 </a:t>
                      </a:r>
                      <a:r>
                        <a:rPr lang="en-US" dirty="0" err="1">
                          <a:effectLst/>
                        </a:rPr>
                        <a:t>wk</a:t>
                      </a:r>
                      <a:r>
                        <a:rPr lang="en-US" dirty="0">
                          <a:effectLst/>
                        </a:rPr>
                        <a:t> of age</a:t>
                      </a:r>
                    </a:p>
                  </a:txBody>
                  <a:tcPr marL="76200" marR="76200" marT="47625" marB="47625"/>
                </a:tc>
                <a:tc>
                  <a:txBody>
                    <a:bodyPr/>
                    <a:lstStyle/>
                    <a:p>
                      <a:pPr algn="l" fontAlgn="base"/>
                      <a:r>
                        <a:rPr lang="en-US" dirty="0">
                          <a:effectLst/>
                        </a:rPr>
                        <a:t>A single negative result of HIV-1 NAAT performed at 8 </a:t>
                      </a:r>
                      <a:r>
                        <a:rPr lang="en-US" dirty="0" err="1">
                          <a:effectLst/>
                        </a:rPr>
                        <a:t>wk</a:t>
                      </a:r>
                      <a:r>
                        <a:rPr lang="en-US" dirty="0">
                          <a:effectLst/>
                        </a:rPr>
                        <a:t> of age allows presumptive exclusion of HIV-1 </a:t>
                      </a:r>
                      <a:r>
                        <a:rPr lang="en-US" dirty="0"/>
                        <a:t>infection</a:t>
                      </a:r>
                      <a:endParaRPr lang="en-US" dirty="0">
                        <a:effectLst/>
                      </a:endParaRPr>
                    </a:p>
                  </a:txBody>
                  <a:tcPr marL="76200" marR="76200" marT="47625" marB="47625"/>
                </a:tc>
                <a:extLst>
                  <a:ext uri="{0D108BD9-81ED-4DB2-BD59-A6C34878D82A}">
                    <a16:rowId xmlns:a16="http://schemas.microsoft.com/office/drawing/2014/main" val="1273872906"/>
                  </a:ext>
                </a:extLst>
              </a:tr>
              <a:tr h="0">
                <a:tc>
                  <a:txBody>
                    <a:bodyPr/>
                    <a:lstStyle/>
                    <a:p>
                      <a:pPr algn="l" fontAlgn="base"/>
                      <a:r>
                        <a:rPr lang="en-US" dirty="0">
                          <a:effectLst/>
                        </a:rPr>
                        <a:t>4 </a:t>
                      </a:r>
                      <a:r>
                        <a:rPr lang="en-US" dirty="0" err="1">
                          <a:effectLst/>
                        </a:rPr>
                        <a:t>mo</a:t>
                      </a:r>
                    </a:p>
                  </a:txBody>
                  <a:tcPr marL="76200" marR="76200" marT="47625" marB="47625"/>
                </a:tc>
                <a:tc>
                  <a:txBody>
                    <a:bodyPr/>
                    <a:lstStyle/>
                    <a:p>
                      <a:pPr algn="l" fontAlgn="base"/>
                      <a:r>
                        <a:rPr lang="en-US" dirty="0">
                          <a:effectLst/>
                        </a:rPr>
                        <a:t>HIV-1 NAAT</a:t>
                      </a:r>
                    </a:p>
                  </a:txBody>
                  <a:tcPr marL="76200" marR="76200" marT="47625" marB="47625"/>
                </a:tc>
                <a:tc>
                  <a:txBody>
                    <a:bodyPr/>
                    <a:lstStyle/>
                    <a:p>
                      <a:pPr algn="l" fontAlgn="base"/>
                      <a:r>
                        <a:rPr lang="en-US" dirty="0">
                          <a:effectLst/>
                        </a:rPr>
                        <a:t>If negative, HIV-1 infection is definitively excluded in the infant with previous presumptive exclusion</a:t>
                      </a:r>
                    </a:p>
                  </a:txBody>
                  <a:tcPr marL="76200" marR="76200" marT="47625" marB="47625"/>
                </a:tc>
                <a:extLst>
                  <a:ext uri="{0D108BD9-81ED-4DB2-BD59-A6C34878D82A}">
                    <a16:rowId xmlns:a16="http://schemas.microsoft.com/office/drawing/2014/main" val="567080106"/>
                  </a:ext>
                </a:extLst>
              </a:tr>
              <a:tr h="0">
                <a:tc>
                  <a:txBody>
                    <a:bodyPr/>
                    <a:lstStyle/>
                    <a:p>
                      <a:pPr algn="l" fontAlgn="base"/>
                      <a:r>
                        <a:rPr lang="en-US" dirty="0">
                          <a:effectLst/>
                        </a:rPr>
                        <a:t>12–18 </a:t>
                      </a:r>
                      <a:r>
                        <a:rPr lang="en-US" dirty="0" err="1">
                          <a:effectLst/>
                        </a:rPr>
                        <a:t>mo</a:t>
                      </a:r>
                    </a:p>
                  </a:txBody>
                  <a:tcPr marL="76200" marR="76200" marT="47625" marB="47625"/>
                </a:tc>
                <a:tc>
                  <a:txBody>
                    <a:bodyPr/>
                    <a:lstStyle/>
                    <a:p>
                      <a:pPr algn="l" fontAlgn="base"/>
                      <a:r>
                        <a:rPr lang="en-US" dirty="0">
                          <a:effectLst/>
                        </a:rPr>
                        <a:t>Enzyme immunoassay for antibody to HIV</a:t>
                      </a:r>
                    </a:p>
                  </a:txBody>
                  <a:tcPr marL="76200" marR="76200" marT="47625" marB="47625"/>
                </a:tc>
                <a:tc>
                  <a:txBody>
                    <a:bodyPr/>
                    <a:lstStyle/>
                    <a:p>
                      <a:pPr algn="l" fontAlgn="base"/>
                      <a:r>
                        <a:rPr lang="en-US" dirty="0">
                          <a:effectLst/>
                        </a:rPr>
                        <a:t>To confirm the absence of HIV </a:t>
                      </a:r>
                      <a:r>
                        <a:rPr lang="en-US" dirty="0"/>
                        <a:t>infection</a:t>
                      </a:r>
                      <a:endParaRPr lang="en-US" dirty="0">
                        <a:effectLst/>
                      </a:endParaRPr>
                    </a:p>
                  </a:txBody>
                  <a:tcPr marL="76200" marR="76200" marT="47625" marB="47625"/>
                </a:tc>
                <a:extLst>
                  <a:ext uri="{0D108BD9-81ED-4DB2-BD59-A6C34878D82A}">
                    <a16:rowId xmlns:a16="http://schemas.microsoft.com/office/drawing/2014/main" val="96681314"/>
                  </a:ext>
                </a:extLst>
              </a:tr>
            </a:tbl>
          </a:graphicData>
        </a:graphic>
      </p:graphicFrame>
    </p:spTree>
    <p:extLst>
      <p:ext uri="{BB962C8B-B14F-4D97-AF65-F5344CB8AC3E}">
        <p14:creationId xmlns:p14="http://schemas.microsoft.com/office/powerpoint/2010/main" val="878382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F5BA-A110-43A8-AD7D-9C6BE88FD32B}"/>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82B76AEF-C696-4478-B839-E687F5CB32B1}"/>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US" sz="1300" dirty="0">
              <a:latin typeface="Arial" panose="020B0604020202020204" pitchFamily="34" charset="0"/>
              <a:cs typeface="Arial" panose="020B0604020202020204" pitchFamily="34" charset="0"/>
              <a:hlinkClick r:id="rId3"/>
            </a:endParaRPr>
          </a:p>
          <a:p>
            <a:r>
              <a:rPr lang="en-US" sz="1300" dirty="0">
                <a:solidFill>
                  <a:schemeClr val="tx1"/>
                </a:solidFill>
                <a:latin typeface="Arial" panose="020B0604020202020204" pitchFamily="34" charset="0"/>
                <a:cs typeface="Arial" panose="020B0604020202020204" pitchFamily="34" charset="0"/>
              </a:rPr>
              <a:t>David W. Kimberlin et al. Pediatrics 2013;131:e635-e646</a:t>
            </a:r>
          </a:p>
          <a:p>
            <a:r>
              <a:rPr lang="en-US" sz="1300" i="1" dirty="0">
                <a:solidFill>
                  <a:schemeClr val="tx1"/>
                </a:solidFill>
                <a:latin typeface="Arial" panose="020B0604020202020204" pitchFamily="34" charset="0"/>
                <a:cs typeface="Arial" panose="020B0604020202020204" pitchFamily="34" charset="0"/>
              </a:rPr>
              <a:t>Cytomegalovirus (CMV) and Congenital CMV Infection. </a:t>
            </a:r>
            <a:r>
              <a:rPr lang="en-US" sz="1300" dirty="0">
                <a:solidFill>
                  <a:schemeClr val="tx1"/>
                </a:solidFill>
                <a:latin typeface="Arial" panose="020B0604020202020204" pitchFamily="34" charset="0"/>
                <a:cs typeface="Arial" panose="020B0604020202020204" pitchFamily="34" charset="0"/>
              </a:rPr>
              <a:t>Centers for Disease Control and Prevention. Accessed April 24, 2021. </a:t>
            </a:r>
            <a:r>
              <a:rPr lang="en-US" sz="1300"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https://www.cdc.gov/cmv/clinical/index.html</a:t>
            </a:r>
            <a:endParaRPr lang="en-US" sz="1300" dirty="0">
              <a:solidFill>
                <a:schemeClr val="tx1"/>
              </a:solidFill>
              <a:latin typeface="Arial" panose="020B0604020202020204" pitchFamily="34" charset="0"/>
              <a:cs typeface="Arial" panose="020B0604020202020204" pitchFamily="34" charset="0"/>
            </a:endParaRPr>
          </a:p>
          <a:p>
            <a:r>
              <a:rPr lang="en-US" sz="1300" i="1" dirty="0">
                <a:solidFill>
                  <a:schemeClr val="tx1"/>
                </a:solidFill>
                <a:latin typeface="Arial" panose="020B0604020202020204" pitchFamily="34" charset="0"/>
                <a:cs typeface="Arial" panose="020B0604020202020204" pitchFamily="34" charset="0"/>
              </a:rPr>
              <a:t>Hepatitis B. </a:t>
            </a:r>
            <a:r>
              <a:rPr lang="en-US" sz="1300" dirty="0">
                <a:solidFill>
                  <a:schemeClr val="tx1"/>
                </a:solidFill>
                <a:latin typeface="Arial" panose="020B0604020202020204" pitchFamily="34" charset="0"/>
                <a:cs typeface="Arial" panose="020B0604020202020204" pitchFamily="34" charset="0"/>
              </a:rPr>
              <a:t>Centers for Disease Control and Prevention. Accessed April 24, 2021. </a:t>
            </a:r>
            <a:r>
              <a:rPr lang="en-US" sz="1300"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https://www.cdc.gov/hepatitis/hbv/perinatalxmtn.htm</a:t>
            </a:r>
            <a:r>
              <a:rPr lang="en-US" sz="1300" dirty="0">
                <a:solidFill>
                  <a:schemeClr val="tx1"/>
                </a:solidFill>
                <a:latin typeface="Arial" panose="020B0604020202020204" pitchFamily="34" charset="0"/>
                <a:cs typeface="Arial" panose="020B0604020202020204" pitchFamily="34" charset="0"/>
              </a:rPr>
              <a:t> </a:t>
            </a:r>
          </a:p>
          <a:p>
            <a:r>
              <a:rPr lang="en-US" sz="1300" i="1" dirty="0">
                <a:solidFill>
                  <a:schemeClr val="tx1"/>
                </a:solidFill>
                <a:latin typeface="Arial" panose="020B0604020202020204" pitchFamily="34" charset="0"/>
                <a:cs typeface="Arial" panose="020B0604020202020204" pitchFamily="34" charset="0"/>
              </a:rPr>
              <a:t>Chapter 15: Congenital Rubella Syndrome. </a:t>
            </a:r>
            <a:r>
              <a:rPr lang="en-US" sz="1300" dirty="0">
                <a:solidFill>
                  <a:schemeClr val="tx1"/>
                </a:solidFill>
                <a:latin typeface="Arial" panose="020B0604020202020204" pitchFamily="34" charset="0"/>
                <a:cs typeface="Arial" panose="020B0604020202020204" pitchFamily="34" charset="0"/>
              </a:rPr>
              <a:t>Centers for Disease Control and Prevention. Accessed April 24, 2021. </a:t>
            </a:r>
            <a:r>
              <a:rPr lang="en-US" sz="1300" dirty="0">
                <a:solidFill>
                  <a:schemeClr val="tx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https://www.cdc.gov/vaccines/pubs/surv-manual/chpt15-crs.html</a:t>
            </a:r>
            <a:r>
              <a:rPr lang="en-US" sz="1300" dirty="0">
                <a:solidFill>
                  <a:schemeClr val="tx1"/>
                </a:solidFill>
                <a:latin typeface="Arial" panose="020B0604020202020204" pitchFamily="34" charset="0"/>
                <a:cs typeface="Arial" panose="020B0604020202020204" pitchFamily="34" charset="0"/>
              </a:rPr>
              <a:t> </a:t>
            </a:r>
          </a:p>
          <a:p>
            <a:r>
              <a:rPr lang="en-US" sz="1300" i="1" dirty="0">
                <a:solidFill>
                  <a:schemeClr val="tx1"/>
                </a:solidFill>
                <a:latin typeface="Arial" panose="020B0604020202020204" pitchFamily="34" charset="0"/>
                <a:cs typeface="Arial" panose="020B0604020202020204" pitchFamily="34" charset="0"/>
              </a:rPr>
              <a:t>Congenital Zika Syndrome and Other Birth Defects. </a:t>
            </a:r>
            <a:r>
              <a:rPr lang="en-US" sz="1300" dirty="0">
                <a:solidFill>
                  <a:schemeClr val="tx1"/>
                </a:solidFill>
                <a:latin typeface="Arial" panose="020B0604020202020204" pitchFamily="34" charset="0"/>
                <a:cs typeface="Arial" panose="020B0604020202020204" pitchFamily="34" charset="0"/>
              </a:rPr>
              <a:t>Centers for Disease Control and Prevention. Accessed April 24, 2021. </a:t>
            </a:r>
            <a:r>
              <a:rPr lang="en-US" sz="1300" dirty="0">
                <a:solidFill>
                  <a:schemeClr val="tx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https://www.cdc.gov/pregnancy/zika/testing-follow-up/zika-syndrome-birth-defects.html</a:t>
            </a:r>
            <a:r>
              <a:rPr lang="en-US" sz="1300" dirty="0">
                <a:solidFill>
                  <a:schemeClr val="tx1"/>
                </a:solidFill>
                <a:latin typeface="Arial" panose="020B0604020202020204" pitchFamily="34" charset="0"/>
                <a:cs typeface="Arial" panose="020B0604020202020204" pitchFamily="34" charset="0"/>
              </a:rPr>
              <a:t> </a:t>
            </a:r>
          </a:p>
          <a:p>
            <a:r>
              <a:rPr lang="en-US" sz="1300" dirty="0">
                <a:solidFill>
                  <a:schemeClr val="tx1"/>
                </a:solidFill>
                <a:latin typeface="Arial" panose="020B0604020202020204" pitchFamily="34" charset="0"/>
                <a:cs typeface="Arial" panose="020B0604020202020204" pitchFamily="34" charset="0"/>
              </a:rPr>
              <a:t>Congenital Toxoplasmosis - Pediatrics. (n.d.). Retrieved from </a:t>
            </a:r>
            <a:r>
              <a:rPr lang="en-US" sz="1300" dirty="0">
                <a:solidFill>
                  <a:schemeClr val="tx1"/>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https://www.merckmanuals.com/professional/pediatrics/infections-in-neonates/congenital-toxoplasmosis</a:t>
            </a:r>
            <a:endParaRPr lang="en-US" sz="1300" dirty="0">
              <a:solidFill>
                <a:schemeClr val="tx1"/>
              </a:solidFill>
              <a:latin typeface="Arial" panose="020B0604020202020204" pitchFamily="34" charset="0"/>
              <a:cs typeface="Arial" panose="020B0604020202020204" pitchFamily="34" charset="0"/>
            </a:endParaRPr>
          </a:p>
          <a:p>
            <a:r>
              <a:rPr lang="en-US" sz="1300" dirty="0">
                <a:solidFill>
                  <a:schemeClr val="tx1"/>
                </a:solidFill>
                <a:latin typeface="Arial" panose="020B0604020202020204" pitchFamily="34" charset="0"/>
                <a:cs typeface="Arial" panose="020B0604020202020204" pitchFamily="34" charset="0"/>
              </a:rPr>
              <a:t>ALEX H. KRIST, M.D., and AMY CRAWFORD-FAUCHER, M.D., Fairfax Family Practice Residency, Virginia Commonwealth University School of Medicine, Fairfax, Virginia. </a:t>
            </a:r>
            <a:r>
              <a:rPr lang="en-US" sz="1300" i="1" dirty="0">
                <a:solidFill>
                  <a:schemeClr val="tx1"/>
                </a:solidFill>
                <a:latin typeface="Arial" panose="020B0604020202020204" pitchFamily="34" charset="0"/>
                <a:cs typeface="Arial" panose="020B0604020202020204" pitchFamily="34" charset="0"/>
              </a:rPr>
              <a:t>Am Fam Physician.</a:t>
            </a:r>
            <a:r>
              <a:rPr lang="en-US" sz="1300" dirty="0">
                <a:solidFill>
                  <a:schemeClr val="tx1"/>
                </a:solidFill>
                <a:latin typeface="Arial" panose="020B0604020202020204" pitchFamily="34" charset="0"/>
                <a:cs typeface="Arial" panose="020B0604020202020204" pitchFamily="34" charset="0"/>
              </a:rPr>
              <a:t> 2002 May 15;65(10):2049-2057.</a:t>
            </a:r>
          </a:p>
          <a:p>
            <a:r>
              <a:rPr lang="en-US" sz="1300" b="0" i="1" dirty="0">
                <a:solidFill>
                  <a:schemeClr val="tx1"/>
                </a:solidFill>
                <a:effectLst/>
                <a:latin typeface="Arial" panose="020B0604020202020204" pitchFamily="34" charset="0"/>
                <a:cs typeface="Arial" panose="020B0604020202020204" pitchFamily="34" charset="0"/>
              </a:rPr>
              <a:t>American Academy of Pediatrics. Group B streptococcal infections. In: Red Book: 2018 Report of the Committee on Infectious Diseases, 31st ed, Kimberlin DW, Brady MT, Jackson MA, Long SS (Eds), American Academy of Pediatrics, Itasca, IL 2018. p.762.</a:t>
            </a:r>
          </a:p>
          <a:p>
            <a:r>
              <a:rPr lang="en-US" sz="1300" b="0" i="1" dirty="0">
                <a:solidFill>
                  <a:schemeClr val="tx1"/>
                </a:solidFill>
                <a:effectLst/>
                <a:latin typeface="Arial" panose="020B0604020202020204" pitchFamily="34" charset="0"/>
                <a:cs typeface="Arial" panose="020B0604020202020204" pitchFamily="34" charset="0"/>
              </a:rPr>
              <a:t>Medications. In: Guidelines for Acute Care of the Neonate, 26th Ed, Fernandes CJ, </a:t>
            </a:r>
            <a:r>
              <a:rPr lang="en-US" sz="1300" b="0" i="1" dirty="0" err="1">
                <a:solidFill>
                  <a:schemeClr val="tx1"/>
                </a:solidFill>
                <a:effectLst/>
                <a:latin typeface="Arial" panose="020B0604020202020204" pitchFamily="34" charset="0"/>
                <a:cs typeface="Arial" panose="020B0604020202020204" pitchFamily="34" charset="0"/>
              </a:rPr>
              <a:t>Pammi</a:t>
            </a:r>
            <a:r>
              <a:rPr lang="en-US" sz="1300" b="0" i="1" dirty="0">
                <a:solidFill>
                  <a:schemeClr val="tx1"/>
                </a:solidFill>
                <a:effectLst/>
                <a:latin typeface="Arial" panose="020B0604020202020204" pitchFamily="34" charset="0"/>
                <a:cs typeface="Arial" panose="020B0604020202020204" pitchFamily="34" charset="0"/>
              </a:rPr>
              <a:t> M, </a:t>
            </a:r>
            <a:r>
              <a:rPr lang="en-US" sz="1300" b="0" i="1" dirty="0" err="1">
                <a:solidFill>
                  <a:schemeClr val="tx1"/>
                </a:solidFill>
                <a:effectLst/>
                <a:latin typeface="Arial" panose="020B0604020202020204" pitchFamily="34" charset="0"/>
                <a:cs typeface="Arial" panose="020B0604020202020204" pitchFamily="34" charset="0"/>
              </a:rPr>
              <a:t>Katakam</a:t>
            </a:r>
            <a:r>
              <a:rPr lang="en-US" sz="1300" b="0" i="1" dirty="0">
                <a:solidFill>
                  <a:schemeClr val="tx1"/>
                </a:solidFill>
                <a:effectLst/>
                <a:latin typeface="Arial" panose="020B0604020202020204" pitchFamily="34" charset="0"/>
                <a:cs typeface="Arial" panose="020B0604020202020204" pitchFamily="34" charset="0"/>
              </a:rPr>
              <a:t> L (Eds), Baylor College of Medicine, Houston, TX 2018. p.228.</a:t>
            </a:r>
          </a:p>
          <a:p>
            <a:r>
              <a:rPr lang="en-US" sz="1300" b="0" i="1" dirty="0">
                <a:solidFill>
                  <a:schemeClr val="tx1"/>
                </a:solidFill>
                <a:effectLst/>
                <a:latin typeface="Arial" panose="020B0604020202020204" pitchFamily="34" charset="0"/>
                <a:cs typeface="Arial" panose="020B0604020202020204" pitchFamily="34" charset="0"/>
              </a:rPr>
              <a:t>Puopolo KM, </a:t>
            </a:r>
            <a:r>
              <a:rPr lang="en-US" sz="1300" b="0" i="1" dirty="0" err="1">
                <a:solidFill>
                  <a:schemeClr val="tx1"/>
                </a:solidFill>
                <a:effectLst/>
                <a:latin typeface="Arial" panose="020B0604020202020204" pitchFamily="34" charset="0"/>
                <a:cs typeface="Arial" panose="020B0604020202020204" pitchFamily="34" charset="0"/>
              </a:rPr>
              <a:t>Lynfield</a:t>
            </a:r>
            <a:r>
              <a:rPr lang="en-US" sz="1300" b="0" i="1" dirty="0">
                <a:solidFill>
                  <a:schemeClr val="tx1"/>
                </a:solidFill>
                <a:effectLst/>
                <a:latin typeface="Arial" panose="020B0604020202020204" pitchFamily="34" charset="0"/>
                <a:cs typeface="Arial" panose="020B0604020202020204" pitchFamily="34" charset="0"/>
              </a:rPr>
              <a:t> R, Cummings JJ, et al. Management of Infants at Risk for Group B Streptococcal Disease. Pediatrics 2019; 144.</a:t>
            </a:r>
          </a:p>
          <a:p>
            <a:r>
              <a:rPr lang="en-US" sz="1300" i="1" dirty="0">
                <a:solidFill>
                  <a:schemeClr val="tx1"/>
                </a:solidFill>
                <a:latin typeface="Arial" panose="020B0604020202020204" pitchFamily="34" charset="0"/>
                <a:cs typeface="Arial" panose="020B0604020202020204" pitchFamily="34" charset="0"/>
              </a:rPr>
              <a:t>HIV and Pregnant Women, Infant and Children. </a:t>
            </a:r>
            <a:r>
              <a:rPr lang="en-US" sz="1300" dirty="0">
                <a:solidFill>
                  <a:schemeClr val="tx1"/>
                </a:solidFill>
                <a:latin typeface="Arial" panose="020B0604020202020204" pitchFamily="34" charset="0"/>
                <a:cs typeface="Arial" panose="020B0604020202020204" pitchFamily="34" charset="0"/>
              </a:rPr>
              <a:t>Centers for Disease Control and Prevention. Accessed April 24, 2021. https://www.cdc.gov/hiv/group/gender/pregnantwomen/</a:t>
            </a:r>
            <a:endParaRPr lang="en-US" sz="1300" b="0" i="1" dirty="0">
              <a:solidFill>
                <a:schemeClr val="tx1"/>
              </a:solidFill>
              <a:effectLst/>
              <a:latin typeface="Arial" panose="020B0604020202020204" pitchFamily="34" charset="0"/>
              <a:cs typeface="Arial" panose="020B0604020202020204" pitchFamily="34" charset="0"/>
            </a:endParaRPr>
          </a:p>
          <a:p>
            <a:endParaRPr lang="en-US" dirty="0">
              <a:cs typeface="Calibri" panose="020F0502020204030204"/>
            </a:endParaRPr>
          </a:p>
          <a:p>
            <a:endParaRPr lang="en-US" dirty="0">
              <a:cs typeface="Calibri" panose="020F0502020204030204"/>
            </a:endParaRPr>
          </a:p>
          <a:p>
            <a:pPr marL="0" indent="0">
              <a:buNone/>
            </a:pPr>
            <a:endParaRPr lang="en-US" dirty="0">
              <a:cs typeface="Calibri" panose="020F0502020204030204"/>
            </a:endParaRPr>
          </a:p>
          <a:p>
            <a:endParaRPr lang="en-US" b="1"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16724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FAB0-86A6-4967-9346-6DAE9078F50E}"/>
              </a:ext>
            </a:extLst>
          </p:cNvPr>
          <p:cNvSpPr>
            <a:spLocks noGrp="1"/>
          </p:cNvSpPr>
          <p:nvPr>
            <p:ph type="title"/>
          </p:nvPr>
        </p:nvSpPr>
        <p:spPr/>
        <p:txBody>
          <a:bodyPr/>
          <a:lstStyle/>
          <a:p>
            <a:r>
              <a:rPr lang="en-US" dirty="0">
                <a:cs typeface="Calibri Light"/>
              </a:rPr>
              <a:t>GBS Disease</a:t>
            </a:r>
            <a:endParaRPr lang="en-US" dirty="0"/>
          </a:p>
        </p:txBody>
      </p:sp>
      <p:sp>
        <p:nvSpPr>
          <p:cNvPr id="3" name="Content Placeholder 2">
            <a:extLst>
              <a:ext uri="{FF2B5EF4-FFF2-40B4-BE49-F238E27FC236}">
                <a16:creationId xmlns:a16="http://schemas.microsoft.com/office/drawing/2014/main" id="{724A5491-71A6-4FDF-9ED5-D25F041172EA}"/>
              </a:ext>
            </a:extLst>
          </p:cNvPr>
          <p:cNvSpPr>
            <a:spLocks noGrp="1"/>
          </p:cNvSpPr>
          <p:nvPr>
            <p:ph idx="1"/>
          </p:nvPr>
        </p:nvSpPr>
        <p:spPr>
          <a:xfrm>
            <a:off x="3627407" y="991738"/>
            <a:ext cx="7855789" cy="4667639"/>
          </a:xfrm>
        </p:spPr>
        <p:txBody>
          <a:bodyPr vert="horz" lIns="91440" tIns="45720" rIns="91440" bIns="45720" rtlCol="0" anchor="t">
            <a:noAutofit/>
          </a:bodyPr>
          <a:lstStyle/>
          <a:p>
            <a:pPr marL="0" indent="0">
              <a:buNone/>
            </a:pPr>
            <a:r>
              <a:rPr lang="en-US" sz="2800" b="1" dirty="0">
                <a:cs typeface="Calibri"/>
              </a:rPr>
              <a:t>Early-onset: </a:t>
            </a:r>
            <a:r>
              <a:rPr lang="en-US" sz="2800" dirty="0">
                <a:cs typeface="Calibri"/>
              </a:rPr>
              <a:t>occurs within 24-48 hours up to first week of life causing</a:t>
            </a:r>
          </a:p>
          <a:p>
            <a:pPr marL="914400" lvl="1" indent="-457200"/>
            <a:r>
              <a:rPr lang="en-US" sz="2800" dirty="0">
                <a:cs typeface="Calibri"/>
              </a:rPr>
              <a:t>Bacteremia</a:t>
            </a:r>
          </a:p>
          <a:p>
            <a:pPr marL="914400" lvl="1" indent="-457200"/>
            <a:r>
              <a:rPr lang="en-US" sz="2800" dirty="0">
                <a:cs typeface="Calibri"/>
              </a:rPr>
              <a:t>Sepsis </a:t>
            </a:r>
          </a:p>
          <a:p>
            <a:pPr marL="914400" lvl="1" indent="-457200"/>
            <a:r>
              <a:rPr lang="en-US" sz="2800" dirty="0">
                <a:cs typeface="Calibri"/>
              </a:rPr>
              <a:t>Pneumonia</a:t>
            </a:r>
          </a:p>
          <a:p>
            <a:pPr marL="914400" lvl="1" indent="-457200"/>
            <a:r>
              <a:rPr lang="en-US" sz="2800" dirty="0">
                <a:cs typeface="Calibri"/>
              </a:rPr>
              <a:t>Meningitis</a:t>
            </a:r>
          </a:p>
          <a:p>
            <a:pPr marL="914400" lvl="1" indent="-457200"/>
            <a:endParaRPr lang="en-US" sz="2800" dirty="0">
              <a:cs typeface="Calibri"/>
            </a:endParaRPr>
          </a:p>
          <a:p>
            <a:pPr marL="0" indent="0">
              <a:buNone/>
            </a:pPr>
            <a:r>
              <a:rPr lang="en-US" sz="2800" b="1" dirty="0">
                <a:cs typeface="Calibri"/>
              </a:rPr>
              <a:t>Late-onset: </a:t>
            </a:r>
            <a:r>
              <a:rPr lang="en-US" sz="2800" dirty="0">
                <a:cs typeface="Calibri"/>
              </a:rPr>
              <a:t>occurs from the first week to three months of life </a:t>
            </a:r>
          </a:p>
          <a:p>
            <a:pPr marL="914400" lvl="1" indent="-457200"/>
            <a:r>
              <a:rPr lang="en-US" sz="2800" dirty="0">
                <a:cs typeface="Calibri"/>
              </a:rPr>
              <a:t>Similar outcomes as early onset with meningitis being the most common. </a:t>
            </a: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265369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E346-89F6-43A1-9472-2331B7BAAFEB}"/>
              </a:ext>
            </a:extLst>
          </p:cNvPr>
          <p:cNvSpPr>
            <a:spLocks noGrp="1"/>
          </p:cNvSpPr>
          <p:nvPr>
            <p:ph type="title"/>
          </p:nvPr>
        </p:nvSpPr>
        <p:spPr>
          <a:xfrm>
            <a:off x="723181" y="106332"/>
            <a:ext cx="10515600" cy="807979"/>
          </a:xfrm>
        </p:spPr>
        <p:txBody>
          <a:bodyPr/>
          <a:lstStyle/>
          <a:p>
            <a:pPr algn="ctr"/>
            <a:r>
              <a:rPr lang="en-US" dirty="0">
                <a:solidFill>
                  <a:schemeClr val="tx1"/>
                </a:solidFill>
                <a:cs typeface="Calibri Light"/>
              </a:rPr>
              <a:t>Prevention of GBS Disease</a:t>
            </a:r>
            <a:endParaRPr lang="en-US">
              <a:solidFill>
                <a:schemeClr val="tx1"/>
              </a:solidFill>
            </a:endParaRPr>
          </a:p>
        </p:txBody>
      </p:sp>
      <p:sp>
        <p:nvSpPr>
          <p:cNvPr id="3" name="Content Placeholder 2">
            <a:extLst>
              <a:ext uri="{FF2B5EF4-FFF2-40B4-BE49-F238E27FC236}">
                <a16:creationId xmlns:a16="http://schemas.microsoft.com/office/drawing/2014/main" id="{880EA5E3-0AD6-4B6B-B9D6-144F24442A8A}"/>
              </a:ext>
            </a:extLst>
          </p:cNvPr>
          <p:cNvSpPr>
            <a:spLocks noGrp="1"/>
          </p:cNvSpPr>
          <p:nvPr>
            <p:ph idx="1"/>
          </p:nvPr>
        </p:nvSpPr>
        <p:spPr>
          <a:xfrm>
            <a:off x="3454880" y="1006116"/>
            <a:ext cx="8100203" cy="5846582"/>
          </a:xfrm>
        </p:spPr>
        <p:txBody>
          <a:bodyPr vert="horz" lIns="91440" tIns="45720" rIns="91440" bIns="45720" rtlCol="0" anchor="t">
            <a:normAutofit/>
          </a:bodyPr>
          <a:lstStyle/>
          <a:p>
            <a:r>
              <a:rPr lang="en-US" sz="2400" dirty="0">
                <a:solidFill>
                  <a:schemeClr val="tx1"/>
                </a:solidFill>
                <a:cs typeface="Calibri"/>
              </a:rPr>
              <a:t>In the 1980s, it was discovered that intrapartum antibiotics are highly effective in preventing mothers at risk from transmitting GBS to their newborns.  </a:t>
            </a:r>
          </a:p>
          <a:p>
            <a:r>
              <a:rPr lang="en-US" sz="2400" dirty="0">
                <a:solidFill>
                  <a:schemeClr val="tx1"/>
                </a:solidFill>
                <a:cs typeface="Calibri"/>
              </a:rPr>
              <a:t>Universal screening of pregnant women at 35-37 weeks gestational age started. </a:t>
            </a:r>
          </a:p>
          <a:p>
            <a:r>
              <a:rPr lang="en-US" sz="2400" dirty="0">
                <a:solidFill>
                  <a:schemeClr val="tx1"/>
                </a:solidFill>
                <a:cs typeface="Calibri"/>
              </a:rPr>
              <a:t>Women should receive intrapartum antibiotic prophylaxis against GBS if they had:</a:t>
            </a:r>
          </a:p>
          <a:p>
            <a:pPr marL="457200" lvl="1" indent="0">
              <a:buNone/>
            </a:pPr>
            <a:r>
              <a:rPr lang="en-US" sz="2400" dirty="0">
                <a:solidFill>
                  <a:schemeClr val="tx1"/>
                </a:solidFill>
                <a:cs typeface="Calibri"/>
              </a:rPr>
              <a:t>• a GBS + screening culture</a:t>
            </a:r>
          </a:p>
          <a:p>
            <a:pPr marL="457200" lvl="1" indent="0">
              <a:buNone/>
            </a:pPr>
            <a:r>
              <a:rPr lang="en-US" sz="2400" dirty="0">
                <a:solidFill>
                  <a:schemeClr val="tx1"/>
                </a:solidFill>
                <a:cs typeface="Calibri"/>
              </a:rPr>
              <a:t>•an unknown GBS colonization status with delivery before 37 weeks, a temperature during labor greater than or equal to 100.4˚F  or 38.0˚C, </a:t>
            </a:r>
          </a:p>
          <a:p>
            <a:pPr marL="457200" lvl="1" indent="0">
              <a:buNone/>
            </a:pPr>
            <a:r>
              <a:rPr lang="en-US" sz="2400" dirty="0">
                <a:solidFill>
                  <a:schemeClr val="tx1"/>
                </a:solidFill>
                <a:cs typeface="Calibri"/>
              </a:rPr>
              <a:t>or rupture of membranes for more than 18 hours</a:t>
            </a:r>
          </a:p>
          <a:p>
            <a:pPr marL="457200" lvl="1" indent="0">
              <a:buNone/>
            </a:pPr>
            <a:r>
              <a:rPr lang="en-US" sz="2400" dirty="0">
                <a:solidFill>
                  <a:schemeClr val="tx1"/>
                </a:solidFill>
                <a:cs typeface="Calibri"/>
              </a:rPr>
              <a:t>•a previous infant with GBS disease</a:t>
            </a:r>
          </a:p>
          <a:p>
            <a:pPr marL="457200" lvl="1" indent="0">
              <a:buNone/>
            </a:pPr>
            <a:r>
              <a:rPr lang="en-US" sz="2400" dirty="0">
                <a:solidFill>
                  <a:schemeClr val="tx1"/>
                </a:solidFill>
                <a:cs typeface="Calibri"/>
              </a:rPr>
              <a:t>•or GBS bacteriuria during the current pregnancy</a:t>
            </a:r>
          </a:p>
          <a:p>
            <a:endParaRPr lang="en-US" dirty="0">
              <a:cs typeface="Calibri"/>
            </a:endParaRPr>
          </a:p>
        </p:txBody>
      </p:sp>
    </p:spTree>
    <p:extLst>
      <p:ext uri="{BB962C8B-B14F-4D97-AF65-F5344CB8AC3E}">
        <p14:creationId xmlns:p14="http://schemas.microsoft.com/office/powerpoint/2010/main" val="169197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9090-1D87-43FE-986C-51326A759978}"/>
              </a:ext>
            </a:extLst>
          </p:cNvPr>
          <p:cNvSpPr>
            <a:spLocks noGrp="1"/>
          </p:cNvSpPr>
          <p:nvPr>
            <p:ph type="title"/>
          </p:nvPr>
        </p:nvSpPr>
        <p:spPr>
          <a:xfrm>
            <a:off x="-5873" y="1123837"/>
            <a:ext cx="3651971" cy="4601183"/>
          </a:xfrm>
        </p:spPr>
        <p:txBody>
          <a:bodyPr/>
          <a:lstStyle/>
          <a:p>
            <a:r>
              <a:rPr lang="en-US" dirty="0">
                <a:cs typeface="Calibri Light"/>
              </a:rPr>
              <a:t>Antibiotic recommendations</a:t>
            </a:r>
            <a:endParaRPr lang="en-US" dirty="0"/>
          </a:p>
        </p:txBody>
      </p:sp>
      <p:sp>
        <p:nvSpPr>
          <p:cNvPr id="3" name="Content Placeholder 2">
            <a:extLst>
              <a:ext uri="{FF2B5EF4-FFF2-40B4-BE49-F238E27FC236}">
                <a16:creationId xmlns:a16="http://schemas.microsoft.com/office/drawing/2014/main" id="{7EA16007-4BB9-4FBE-A2E4-AA25635788AF}"/>
              </a:ext>
            </a:extLst>
          </p:cNvPr>
          <p:cNvSpPr>
            <a:spLocks noGrp="1"/>
          </p:cNvSpPr>
          <p:nvPr>
            <p:ph idx="1"/>
          </p:nvPr>
        </p:nvSpPr>
        <p:spPr/>
        <p:txBody>
          <a:bodyPr vert="horz" lIns="91440" tIns="45720" rIns="91440" bIns="45720" rtlCol="0" anchor="t">
            <a:normAutofit/>
          </a:bodyPr>
          <a:lstStyle/>
          <a:p>
            <a:r>
              <a:rPr lang="en-US" sz="2800" dirty="0">
                <a:cs typeface="Calibri"/>
              </a:rPr>
              <a:t>Penicillin is the preferred drug, although ampicillin is an acceptable alternative</a:t>
            </a:r>
          </a:p>
          <a:p>
            <a:r>
              <a:rPr lang="en-US" sz="2800" dirty="0">
                <a:cs typeface="Calibri"/>
              </a:rPr>
              <a:t>Cefazolin is the preferred option for penicillin allergic women with low risk of anaphylaxis</a:t>
            </a:r>
          </a:p>
          <a:p>
            <a:r>
              <a:rPr lang="en-US" sz="2800" dirty="0">
                <a:cs typeface="Calibri"/>
              </a:rPr>
              <a:t>With high risk of anaphylaxis, clindamycin or vancomycin is recommended </a:t>
            </a:r>
            <a:endParaRPr lang="en-US" sz="2800" dirty="0"/>
          </a:p>
        </p:txBody>
      </p:sp>
    </p:spTree>
    <p:extLst>
      <p:ext uri="{BB962C8B-B14F-4D97-AF65-F5344CB8AC3E}">
        <p14:creationId xmlns:p14="http://schemas.microsoft.com/office/powerpoint/2010/main" val="309620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144D-C932-41CC-803A-96ADA0886B30}"/>
              </a:ext>
            </a:extLst>
          </p:cNvPr>
          <p:cNvSpPr>
            <a:spLocks noGrp="1"/>
          </p:cNvSpPr>
          <p:nvPr>
            <p:ph type="title"/>
          </p:nvPr>
        </p:nvSpPr>
        <p:spPr/>
        <p:txBody>
          <a:bodyPr/>
          <a:lstStyle/>
          <a:p>
            <a:r>
              <a:rPr lang="en-US" dirty="0">
                <a:cs typeface="Calibri Light"/>
              </a:rPr>
              <a:t>NAAT vs Culture</a:t>
            </a:r>
            <a:endParaRPr lang="en-US" dirty="0"/>
          </a:p>
        </p:txBody>
      </p:sp>
      <p:sp>
        <p:nvSpPr>
          <p:cNvPr id="3" name="Content Placeholder 2">
            <a:extLst>
              <a:ext uri="{FF2B5EF4-FFF2-40B4-BE49-F238E27FC236}">
                <a16:creationId xmlns:a16="http://schemas.microsoft.com/office/drawing/2014/main" id="{A5D8D456-6DB4-44AB-81DC-5F3B0FF160D8}"/>
              </a:ext>
            </a:extLst>
          </p:cNvPr>
          <p:cNvSpPr>
            <a:spLocks noGrp="1"/>
          </p:cNvSpPr>
          <p:nvPr>
            <p:ph idx="1"/>
          </p:nvPr>
        </p:nvSpPr>
        <p:spPr/>
        <p:txBody>
          <a:bodyPr vert="horz" lIns="91440" tIns="45720" rIns="91440" bIns="45720" rtlCol="0" anchor="t">
            <a:normAutofit/>
          </a:bodyPr>
          <a:lstStyle/>
          <a:p>
            <a:pPr marL="0" indent="0">
              <a:buNone/>
            </a:pPr>
            <a:r>
              <a:rPr lang="en-US" sz="2800" dirty="0">
                <a:cs typeface="Calibri"/>
              </a:rPr>
              <a:t>•Can do nucleic acid amplification tests (or NAAT) such as PCR for women who are GBS unknown at labor onset and have no risk factors</a:t>
            </a:r>
            <a:endParaRPr lang="en-US" sz="2800"/>
          </a:p>
          <a:p>
            <a:pPr marL="0" indent="0">
              <a:buNone/>
            </a:pPr>
            <a:r>
              <a:rPr lang="en-US" sz="2800" dirty="0">
                <a:cs typeface="Calibri"/>
              </a:rPr>
              <a:t>•Studies have found PCR for GBS to have a lower sensitivity </a:t>
            </a:r>
          </a:p>
          <a:p>
            <a:pPr lvl="1" indent="0"/>
            <a:r>
              <a:rPr lang="en-US" sz="2800" dirty="0">
                <a:cs typeface="Calibri"/>
              </a:rPr>
              <a:t>Positive result: Administer IAP</a:t>
            </a:r>
          </a:p>
          <a:p>
            <a:pPr lvl="1" indent="0"/>
            <a:r>
              <a:rPr lang="en-US" sz="2800" dirty="0">
                <a:cs typeface="Calibri"/>
              </a:rPr>
              <a:t>Negative result and patient does not develop  intrapartum fever or have ROM ≥18 hours:  No IAP</a:t>
            </a:r>
          </a:p>
          <a:p>
            <a:pPr lvl="1" indent="0"/>
            <a:r>
              <a:rPr lang="en-US" sz="2800" dirty="0">
                <a:cs typeface="Calibri"/>
              </a:rPr>
              <a:t>Negative result and patient develops intrapartum fever or has ROM ≥18 hours or &lt; 37 weeks: Administer IAP </a:t>
            </a:r>
          </a:p>
          <a:p>
            <a:endParaRPr lang="en-US" dirty="0">
              <a:cs typeface="Calibri"/>
            </a:endParaRPr>
          </a:p>
        </p:txBody>
      </p:sp>
    </p:spTree>
    <p:extLst>
      <p:ext uri="{BB962C8B-B14F-4D97-AF65-F5344CB8AC3E}">
        <p14:creationId xmlns:p14="http://schemas.microsoft.com/office/powerpoint/2010/main" val="109604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095E-4046-4DAE-9C9B-591FC498B852}"/>
              </a:ext>
            </a:extLst>
          </p:cNvPr>
          <p:cNvSpPr>
            <a:spLocks noGrp="1"/>
          </p:cNvSpPr>
          <p:nvPr>
            <p:ph type="title"/>
          </p:nvPr>
        </p:nvSpPr>
        <p:spPr>
          <a:xfrm>
            <a:off x="406879" y="206974"/>
            <a:ext cx="10515600" cy="692960"/>
          </a:xfrm>
        </p:spPr>
        <p:txBody>
          <a:bodyPr>
            <a:normAutofit/>
          </a:bodyPr>
          <a:lstStyle/>
          <a:p>
            <a:r>
              <a:rPr lang="en-US">
                <a:cs typeface="Calibri Light"/>
              </a:rPr>
              <a:t>AAP Recommendations</a:t>
            </a:r>
            <a:endParaRPr lang="en-US"/>
          </a:p>
        </p:txBody>
      </p:sp>
      <p:sp>
        <p:nvSpPr>
          <p:cNvPr id="3" name="Content Placeholder 2">
            <a:extLst>
              <a:ext uri="{FF2B5EF4-FFF2-40B4-BE49-F238E27FC236}">
                <a16:creationId xmlns:a16="http://schemas.microsoft.com/office/drawing/2014/main" id="{4E750EDB-894A-4069-896C-0E4E771F329C}"/>
              </a:ext>
            </a:extLst>
          </p:cNvPr>
          <p:cNvSpPr>
            <a:spLocks noGrp="1"/>
          </p:cNvSpPr>
          <p:nvPr>
            <p:ph idx="1"/>
          </p:nvPr>
        </p:nvSpPr>
        <p:spPr>
          <a:xfrm>
            <a:off x="3291840" y="819211"/>
            <a:ext cx="8493281" cy="5127714"/>
          </a:xfrm>
        </p:spPr>
        <p:txBody>
          <a:bodyPr vert="horz" lIns="91440" tIns="45720" rIns="91440" bIns="45720" rtlCol="0" anchor="t">
            <a:normAutofit/>
          </a:bodyPr>
          <a:lstStyle/>
          <a:p>
            <a:pPr marL="457200" indent="-457200"/>
            <a:r>
              <a:rPr lang="en-US" sz="3000" dirty="0">
                <a:cs typeface="Calibri"/>
              </a:rPr>
              <a:t>Infants born at ≥35 0/7 weeks’ gestation can be stratified by level of risk for EOS using one of these approaches:</a:t>
            </a:r>
          </a:p>
          <a:p>
            <a:pPr marL="0" indent="0">
              <a:buNone/>
            </a:pPr>
            <a:endParaRPr lang="en-US" sz="3000" dirty="0">
              <a:cs typeface="Calibri"/>
            </a:endParaRPr>
          </a:p>
          <a:p>
            <a:pPr lvl="1" indent="0"/>
            <a:r>
              <a:rPr lang="en-US" sz="3000" dirty="0">
                <a:cs typeface="Calibri"/>
              </a:rPr>
              <a:t>Category Risk Factor Assessment </a:t>
            </a:r>
          </a:p>
          <a:p>
            <a:pPr lvl="1" indent="0"/>
            <a:r>
              <a:rPr lang="en-US" sz="3000" dirty="0">
                <a:cs typeface="Calibri"/>
              </a:rPr>
              <a:t>Multivariate Risk Assessment </a:t>
            </a:r>
          </a:p>
          <a:p>
            <a:pPr lvl="1" indent="0"/>
            <a:r>
              <a:rPr lang="en-US" sz="3000" dirty="0">
                <a:cs typeface="Calibri"/>
              </a:rPr>
              <a:t>Newborn clinical condition</a:t>
            </a:r>
          </a:p>
          <a:p>
            <a:pPr lvl="1" indent="0"/>
            <a:endParaRPr lang="en-US" sz="2800" dirty="0">
              <a:cs typeface="Calibri"/>
            </a:endParaRPr>
          </a:p>
        </p:txBody>
      </p:sp>
    </p:spTree>
    <p:extLst>
      <p:ext uri="{BB962C8B-B14F-4D97-AF65-F5344CB8AC3E}">
        <p14:creationId xmlns:p14="http://schemas.microsoft.com/office/powerpoint/2010/main" val="213252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85E7-A1BD-40EF-9527-DEA3F05EDF9D}"/>
              </a:ext>
            </a:extLst>
          </p:cNvPr>
          <p:cNvSpPr>
            <a:spLocks noGrp="1"/>
          </p:cNvSpPr>
          <p:nvPr>
            <p:ph type="title"/>
          </p:nvPr>
        </p:nvSpPr>
        <p:spPr/>
        <p:txBody>
          <a:bodyPr/>
          <a:lstStyle/>
          <a:p>
            <a:r>
              <a:rPr lang="en-US" dirty="0"/>
              <a:t>Category Risk Factor Assessment</a:t>
            </a:r>
          </a:p>
        </p:txBody>
      </p:sp>
      <p:pic>
        <p:nvPicPr>
          <p:cNvPr id="4" name="Picture 2">
            <a:extLst>
              <a:ext uri="{FF2B5EF4-FFF2-40B4-BE49-F238E27FC236}">
                <a16:creationId xmlns:a16="http://schemas.microsoft.com/office/drawing/2014/main" id="{B94213BA-598E-4F09-880B-1514A0483AEA}"/>
              </a:ext>
            </a:extLst>
          </p:cNvPr>
          <p:cNvPicPr>
            <a:picLocks noGrp="1" noChangeAspect="1"/>
          </p:cNvPicPr>
          <p:nvPr>
            <p:ph idx="1"/>
          </p:nvPr>
        </p:nvPicPr>
        <p:blipFill>
          <a:blip r:embed="rId2"/>
          <a:stretch>
            <a:fillRect/>
          </a:stretch>
        </p:blipFill>
        <p:spPr>
          <a:xfrm>
            <a:off x="3489960" y="57738"/>
            <a:ext cx="6263641" cy="11352849"/>
          </a:xfrm>
          <a:prstGeom prst="rect">
            <a:avLst/>
          </a:prstGeom>
        </p:spPr>
      </p:pic>
    </p:spTree>
    <p:extLst>
      <p:ext uri="{BB962C8B-B14F-4D97-AF65-F5344CB8AC3E}">
        <p14:creationId xmlns:p14="http://schemas.microsoft.com/office/powerpoint/2010/main" val="3619446390"/>
      </p:ext>
    </p:extLst>
  </p:cSld>
  <p:clrMapOvr>
    <a:masterClrMapping/>
  </p:clrMapOvr>
</p:sld>
</file>

<file path=ppt/theme/theme1.xml><?xml version="1.0" encoding="utf-8"?>
<a:theme xmlns:a="http://schemas.openxmlformats.org/drawingml/2006/main" name="Fra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243</TotalTime>
  <Words>2789</Words>
  <Application>Microsoft Macintosh PowerPoint</Application>
  <PresentationFormat>Widescreen</PresentationFormat>
  <Paragraphs>319</Paragraphs>
  <Slides>31</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Corbel</vt:lpstr>
      <vt:lpstr>inherit</vt:lpstr>
      <vt:lpstr>Noto Sans</vt:lpstr>
      <vt:lpstr>Open Sans</vt:lpstr>
      <vt:lpstr>Wingdings 2</vt:lpstr>
      <vt:lpstr>Frame</vt:lpstr>
      <vt:lpstr>Management of Perinatal and Newborn Infections</vt:lpstr>
      <vt:lpstr>Learning Objectives</vt:lpstr>
      <vt:lpstr>Group B Streptococcus</vt:lpstr>
      <vt:lpstr>GBS Disease</vt:lpstr>
      <vt:lpstr>Prevention of GBS Disease</vt:lpstr>
      <vt:lpstr>Antibiotic recommendations</vt:lpstr>
      <vt:lpstr>NAAT vs Culture</vt:lpstr>
      <vt:lpstr>AAP Recommendations</vt:lpstr>
      <vt:lpstr>Category Risk Factor Assessment</vt:lpstr>
      <vt:lpstr>Multivariate Risk Assessment Tool</vt:lpstr>
      <vt:lpstr>Neonatal Sepsis Calculator </vt:lpstr>
      <vt:lpstr>Newborn Clinical condition </vt:lpstr>
      <vt:lpstr>Empiric Antibiotic therapy</vt:lpstr>
      <vt:lpstr>Cytomegalovirus </vt:lpstr>
      <vt:lpstr>Signs of Congenital CMV</vt:lpstr>
      <vt:lpstr>Management of Congenital CMV</vt:lpstr>
      <vt:lpstr>HSV infection in the newborn</vt:lpstr>
      <vt:lpstr>Neonatal HSV</vt:lpstr>
      <vt:lpstr>Clinical Manifestations of Neonatal HSV</vt:lpstr>
      <vt:lpstr>PowerPoint Presentation</vt:lpstr>
      <vt:lpstr>Hepatitis B virus </vt:lpstr>
      <vt:lpstr>Congenital Rubella Syndrome</vt:lpstr>
      <vt:lpstr>Congenital Zika Syndrome</vt:lpstr>
      <vt:lpstr>Follow up care</vt:lpstr>
      <vt:lpstr>Congenital Toxoplasmosis</vt:lpstr>
      <vt:lpstr>Congenital Syphilis</vt:lpstr>
      <vt:lpstr>PowerPoint Presentation</vt:lpstr>
      <vt:lpstr>Infant exposed to maternal HIV</vt:lpstr>
      <vt:lpstr>Antiretroviral Prophylaxis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dc:creator>
  <cp:lastModifiedBy>Lauren Shade</cp:lastModifiedBy>
  <cp:revision>1529</cp:revision>
  <dcterms:created xsi:type="dcterms:W3CDTF">2013-07-15T20:26:40Z</dcterms:created>
  <dcterms:modified xsi:type="dcterms:W3CDTF">2024-08-01T18:33:10Z</dcterms:modified>
</cp:coreProperties>
</file>