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7" r:id="rId2"/>
    <p:sldId id="263" r:id="rId3"/>
    <p:sldId id="258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2624" autoAdjust="0"/>
  </p:normalViewPr>
  <p:slideViewPr>
    <p:cSldViewPr snapToGrid="0">
      <p:cViewPr varScale="1">
        <p:scale>
          <a:sx n="102" d="100"/>
          <a:sy n="102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3C799-98F9-4C26-AD1F-AD9C7CAB9111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3F2AF0-0821-4714-9FAC-BC53E87A644E}">
      <dgm:prSet custT="1"/>
      <dgm:spPr>
        <a:solidFill>
          <a:schemeClr val="tx2">
            <a:lumMod val="5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400" dirty="0"/>
            <a:t>Identify risk factors associated with maternal HTN</a:t>
          </a:r>
        </a:p>
        <a:p>
          <a:r>
            <a:rPr lang="en-US" sz="2400" dirty="0"/>
            <a:t>Understand neonatal management of mother with gestational hypertension and pre-eclampsia</a:t>
          </a:r>
        </a:p>
      </dgm:t>
    </dgm:pt>
    <dgm:pt modelId="{99B9FC0D-0187-4B3E-99B8-7A233DF177B3}" type="parTrans" cxnId="{93E34961-7E7C-42E9-A6BD-CF6258DF8E6F}">
      <dgm:prSet/>
      <dgm:spPr/>
      <dgm:t>
        <a:bodyPr/>
        <a:lstStyle/>
        <a:p>
          <a:endParaRPr lang="en-US"/>
        </a:p>
      </dgm:t>
    </dgm:pt>
    <dgm:pt modelId="{91BBDDC8-D2FA-4324-BE77-C129B653CCC7}" type="sibTrans" cxnId="{93E34961-7E7C-42E9-A6BD-CF6258DF8E6F}">
      <dgm:prSet/>
      <dgm:spPr/>
      <dgm:t>
        <a:bodyPr/>
        <a:lstStyle/>
        <a:p>
          <a:endParaRPr lang="en-US"/>
        </a:p>
      </dgm:t>
    </dgm:pt>
    <dgm:pt modelId="{3229D792-17A8-4B2A-A0C2-76464F17CF80}" type="pres">
      <dgm:prSet presAssocID="{7013C799-98F9-4C26-AD1F-AD9C7CAB9111}" presName="diagram" presStyleCnt="0">
        <dgm:presLayoutVars>
          <dgm:dir/>
          <dgm:resizeHandles val="exact"/>
        </dgm:presLayoutVars>
      </dgm:prSet>
      <dgm:spPr/>
    </dgm:pt>
    <dgm:pt modelId="{568A4B7E-06FD-4464-BE52-E050E9B9C8EA}" type="pres">
      <dgm:prSet presAssocID="{643F2AF0-0821-4714-9FAC-BC53E87A644E}" presName="node" presStyleLbl="node1" presStyleIdx="0" presStyleCnt="1" custScaleX="125490">
        <dgm:presLayoutVars>
          <dgm:bulletEnabled val="1"/>
        </dgm:presLayoutVars>
      </dgm:prSet>
      <dgm:spPr/>
    </dgm:pt>
  </dgm:ptLst>
  <dgm:cxnLst>
    <dgm:cxn modelId="{4C0D4E59-E9A7-4DD1-A51D-72854837B842}" type="presOf" srcId="{643F2AF0-0821-4714-9FAC-BC53E87A644E}" destId="{568A4B7E-06FD-4464-BE52-E050E9B9C8EA}" srcOrd="0" destOrd="0" presId="urn:microsoft.com/office/officeart/2005/8/layout/default"/>
    <dgm:cxn modelId="{93E34961-7E7C-42E9-A6BD-CF6258DF8E6F}" srcId="{7013C799-98F9-4C26-AD1F-AD9C7CAB9111}" destId="{643F2AF0-0821-4714-9FAC-BC53E87A644E}" srcOrd="0" destOrd="0" parTransId="{99B9FC0D-0187-4B3E-99B8-7A233DF177B3}" sibTransId="{91BBDDC8-D2FA-4324-BE77-C129B653CCC7}"/>
    <dgm:cxn modelId="{C3FF436A-4DCE-4F89-BD4A-E3E7220F1419}" type="presOf" srcId="{7013C799-98F9-4C26-AD1F-AD9C7CAB9111}" destId="{3229D792-17A8-4B2A-A0C2-76464F17CF80}" srcOrd="0" destOrd="0" presId="urn:microsoft.com/office/officeart/2005/8/layout/default"/>
    <dgm:cxn modelId="{A9517C05-2160-4322-AB64-5101D69EE476}" type="presParOf" srcId="{3229D792-17A8-4B2A-A0C2-76464F17CF80}" destId="{568A4B7E-06FD-4464-BE52-E050E9B9C8E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A4B7E-06FD-4464-BE52-E050E9B9C8EA}">
      <dsp:nvSpPr>
        <dsp:cNvPr id="0" name=""/>
        <dsp:cNvSpPr/>
      </dsp:nvSpPr>
      <dsp:spPr>
        <a:xfrm>
          <a:off x="6" y="2409"/>
          <a:ext cx="8777315" cy="4196660"/>
        </a:xfrm>
        <a:prstGeom prst="rect">
          <a:avLst/>
        </a:prstGeom>
        <a:solidFill>
          <a:schemeClr val="tx2">
            <a:lumMod val="50000"/>
          </a:schemeClr>
        </a:solidFill>
        <a:ln>
          <a:solidFill>
            <a:schemeClr val="tx2"/>
          </a:solidFill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risk factors associated with maternal HTN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Understand neonatal management of mother with gestational hypertension and pre-eclampsia</a:t>
          </a:r>
        </a:p>
      </dsp:txBody>
      <dsp:txXfrm>
        <a:off x="6" y="2409"/>
        <a:ext cx="8777315" cy="4196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329EC-BFDB-484C-977D-C9F6E3F31BBF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452DA-6A81-44B7-87BA-8A057EAFE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   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9BD13-F290-4504-B1F8-BF032C644B7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1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criteria distinguish gestational hypertension from preeclampsia (proteinuria or signs of end-organ dysfunction must be present)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9BD13-F290-4504-B1F8-BF032C644B7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7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52DA-6A81-44B7-87BA-8A057EAFEC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9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89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2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5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2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1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91C05-A3AA-4F6D-A62B-07D747BDA526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BA269-DBD8-49E0-832A-9A9EDA58B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25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clinicalkey-com.offcampus.lib.washington.edu/#!/browse/book/3-s2.0-C2013000320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EFD219-8BCD-4714-AFB2-AA1C6CAA6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9063" y="1060110"/>
            <a:ext cx="6801998" cy="4737780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cs typeface="Calibri Light"/>
              </a:rPr>
              <a:t>Maternal Hypertension</a:t>
            </a:r>
            <a:endParaRPr lang="en-US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06646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075" y="1060110"/>
            <a:ext cx="2540787" cy="4737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200" dirty="0">
                <a:solidFill>
                  <a:schemeClr val="bg2"/>
                </a:solidFill>
                <a:cs typeface="Calibri"/>
              </a:rPr>
              <a:t>Jessie Marks DNP, ARNP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B60C-6F44-450E-893D-408AC23C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Learning Objectives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A79DDA-E433-4EA9-8AD0-2CD691658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082945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0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175-B082-4ACF-9971-FAB1C56D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Maternal Hypertension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5880-74FD-44B3-B1CB-7530DA242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Gestational Hypertension – new onset HTN </a:t>
            </a:r>
          </a:p>
          <a:p>
            <a:pPr lvl="1"/>
            <a:r>
              <a:rPr lang="en-US" sz="2400" dirty="0">
                <a:cs typeface="Calibri"/>
              </a:rPr>
              <a:t>Systolic BP </a:t>
            </a:r>
            <a:r>
              <a:rPr lang="en-US" sz="2400" u="sng" dirty="0">
                <a:cs typeface="Calibri"/>
              </a:rPr>
              <a:t>&gt;</a:t>
            </a:r>
            <a:r>
              <a:rPr lang="en-US" sz="2400" dirty="0">
                <a:cs typeface="Calibri"/>
              </a:rPr>
              <a:t> 140 mmHg and/or diastolic BP </a:t>
            </a:r>
            <a:r>
              <a:rPr lang="en-US" sz="2400" u="sng" dirty="0">
                <a:cs typeface="Calibri"/>
              </a:rPr>
              <a:t>&gt;</a:t>
            </a:r>
            <a:r>
              <a:rPr lang="en-US" sz="2400" dirty="0">
                <a:cs typeface="Calibri"/>
              </a:rPr>
              <a:t> 90 mmHg after 20 weeks </a:t>
            </a:r>
            <a:endParaRPr lang="en-US" sz="2400" u="sng" dirty="0">
              <a:cs typeface="Calibri"/>
            </a:endParaRPr>
          </a:p>
          <a:p>
            <a:pPr lvl="1"/>
            <a:r>
              <a:rPr lang="en-US" sz="2400" dirty="0">
                <a:cs typeface="Calibri"/>
              </a:rPr>
              <a:t>With the absence of proteinuria, severe HTN or new signs of end organ dysfunction </a:t>
            </a:r>
          </a:p>
          <a:p>
            <a:r>
              <a:rPr lang="en-US" sz="2400" dirty="0">
                <a:cs typeface="Calibri"/>
              </a:rPr>
              <a:t>Chronic Hypertension- HTN predate pregnancy or develops before 20 weeks   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81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52C4-6FCD-4186-ABEC-9DB3E129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3" y="365125"/>
            <a:ext cx="11637033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Risk factors associated with maternal hypertension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624A-92F1-46F1-918F-AAAD44FD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9" y="1825625"/>
            <a:ext cx="10831901" cy="4739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IUGR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SGA newborn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Preterm birth</a:t>
            </a:r>
          </a:p>
          <a:p>
            <a:r>
              <a:rPr lang="en-US">
                <a:cs typeface="Calibri"/>
              </a:rPr>
              <a:t>Placental Abruption (5 times higher in chronic HTN)</a:t>
            </a:r>
          </a:p>
          <a:p>
            <a:r>
              <a:rPr lang="en-US">
                <a:cs typeface="Calibri"/>
              </a:rPr>
              <a:t>Respiratory distress syndrome</a:t>
            </a:r>
          </a:p>
          <a:p>
            <a:r>
              <a:rPr lang="en-US">
                <a:cs typeface="Calibri"/>
              </a:rPr>
              <a:t>Pneumonia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Neonatal neutropenia (40-50% of cases) </a:t>
            </a:r>
          </a:p>
          <a:p>
            <a:r>
              <a:rPr lang="en-US">
                <a:cs typeface="Calibri"/>
              </a:rPr>
              <a:t>Perinatal death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70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925A-99A6-4FA0-8FA8-3661A72D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Neonatal Management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20C4-415E-49A6-B9D2-E91E1F0F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cs typeface="Calibri"/>
              </a:rPr>
              <a:t>If the infant doesn't need respiratory or NICU support</a:t>
            </a:r>
          </a:p>
          <a:p>
            <a:pPr lvl="1"/>
            <a:r>
              <a:rPr lang="en-US" sz="2400" dirty="0">
                <a:cs typeface="Calibri"/>
              </a:rPr>
              <a:t>Take measurements, if infant is SGA start hypoglycemia monitoring</a:t>
            </a:r>
          </a:p>
          <a:p>
            <a:pPr lvl="1"/>
            <a:r>
              <a:rPr lang="en-US" sz="2400" dirty="0">
                <a:cs typeface="Calibri"/>
              </a:rPr>
              <a:t>Obtain CBC to monitor for neutropenia </a:t>
            </a:r>
          </a:p>
          <a:p>
            <a:pPr lvl="1"/>
            <a:r>
              <a:rPr lang="en-US" sz="2400" dirty="0">
                <a:cs typeface="Calibri"/>
              </a:rPr>
              <a:t>Majority of </a:t>
            </a:r>
            <a:r>
              <a:rPr lang="en-US" sz="2400" dirty="0" err="1">
                <a:cs typeface="Calibri"/>
              </a:rPr>
              <a:t>neutropenias</a:t>
            </a:r>
            <a:r>
              <a:rPr lang="en-US" sz="2400" dirty="0">
                <a:cs typeface="Calibri"/>
              </a:rPr>
              <a:t> associated with maternal HTN resolve around 72-96 hours</a:t>
            </a:r>
          </a:p>
          <a:p>
            <a:pPr lvl="1"/>
            <a:r>
              <a:rPr lang="en-US" sz="2400" dirty="0">
                <a:cs typeface="Calibri"/>
              </a:rPr>
              <a:t>If unsure if neutropenia is from HTN or sepsis consult with NICU</a:t>
            </a:r>
          </a:p>
          <a:p>
            <a:pPr lvl="1"/>
            <a:r>
              <a:rPr lang="en-US" sz="2400" dirty="0">
                <a:cs typeface="Calibri"/>
              </a:rPr>
              <a:t>Continue close monitoring of infant   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98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A33F-ECEB-44C4-9BEA-6771DCD3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4F4E-D609-4140-813C-BC628797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1" dirty="0">
                <a:cs typeface="Calibri"/>
              </a:rPr>
              <a:t>Cruz MO, Gao W, Hibbard JU. Obstetrical and perinatal outcomes among women with gestational hypertension, mild preeclampsia, and mild chronic hypertension. Am J </a:t>
            </a:r>
            <a:r>
              <a:rPr lang="en-US" sz="1200" b="1" dirty="0" err="1">
                <a:cs typeface="Calibri"/>
              </a:rPr>
              <a:t>Obstet</a:t>
            </a:r>
            <a:r>
              <a:rPr lang="en-US" sz="1200" b="1" dirty="0">
                <a:cs typeface="Calibri"/>
              </a:rPr>
              <a:t> </a:t>
            </a:r>
            <a:r>
              <a:rPr lang="en-US" sz="1200" b="1" dirty="0" err="1">
                <a:cs typeface="Calibri"/>
              </a:rPr>
              <a:t>Gynecol</a:t>
            </a:r>
            <a:r>
              <a:rPr lang="en-US" sz="1200" b="1" dirty="0">
                <a:cs typeface="Calibri"/>
              </a:rPr>
              <a:t> 2011;205:260.e1-9. </a:t>
            </a:r>
            <a:endParaRPr lang="en-US" sz="1200" dirty="0">
              <a:cs typeface="Calibri"/>
            </a:endParaRPr>
          </a:p>
          <a:p>
            <a:endParaRPr lang="en-US" sz="1200" b="1" dirty="0">
              <a:cs typeface="Calibri"/>
            </a:endParaRPr>
          </a:p>
          <a:p>
            <a:r>
              <a:rPr lang="en-US" sz="1200" dirty="0">
                <a:cs typeface="Calibri"/>
              </a:rPr>
              <a:t>Hypertensive Complications of Pregnancy. Moore, Thomas R. </a:t>
            </a:r>
            <a:r>
              <a:rPr lang="en-US" sz="1200" u="sng" dirty="0">
                <a:cs typeface="Calibri"/>
                <a:hlinkClick r:id="rId2"/>
              </a:rPr>
              <a:t>Avery's Diseases of the Newborn</a:t>
            </a:r>
            <a:r>
              <a:rPr lang="en-US" sz="1200" dirty="0">
                <a:cs typeface="Calibri"/>
              </a:rPr>
              <a:t>, 12, 119-125.e2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Gestational Hypertension. </a:t>
            </a:r>
            <a:r>
              <a:rPr lang="en-US" sz="1200" dirty="0" err="1">
                <a:cs typeface="Calibri"/>
              </a:rPr>
              <a:t>UptoDate</a:t>
            </a:r>
            <a:r>
              <a:rPr lang="en-US" sz="1200" dirty="0">
                <a:cs typeface="Calibri"/>
              </a:rPr>
              <a:t>. Accessed May 3, 2021. https://www-uptodate-com.offcampus.lib.washington.edu/contents/gestational-hypertension?search=gestational%20hypertension&amp;source=search_result&amp;selectedTitle=1~108&amp;usage_type=default&amp;display_rank=1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67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</TotalTime>
  <Words>299</Words>
  <Application>Microsoft Macintosh PowerPoint</Application>
  <PresentationFormat>Widescreen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Rockwell</vt:lpstr>
      <vt:lpstr>Damask</vt:lpstr>
      <vt:lpstr>Maternal Hypertension</vt:lpstr>
      <vt:lpstr>Learning Objectives</vt:lpstr>
      <vt:lpstr>Maternal Hypertension</vt:lpstr>
      <vt:lpstr>Risk factors associated with maternal hypertension</vt:lpstr>
      <vt:lpstr>Neonatal Management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Maternal Hypertension</dc:title>
  <dc:creator>jnmks0115@gmail.com</dc:creator>
  <cp:lastModifiedBy>Lauren Shade</cp:lastModifiedBy>
  <cp:revision>2</cp:revision>
  <dcterms:created xsi:type="dcterms:W3CDTF">2021-05-03T08:13:18Z</dcterms:created>
  <dcterms:modified xsi:type="dcterms:W3CDTF">2024-08-01T18:38:10Z</dcterms:modified>
</cp:coreProperties>
</file>