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306" r:id="rId4"/>
    <p:sldId id="345" r:id="rId5"/>
    <p:sldId id="258" r:id="rId6"/>
    <p:sldId id="445" r:id="rId7"/>
    <p:sldId id="441" r:id="rId8"/>
    <p:sldId id="447" r:id="rId9"/>
    <p:sldId id="429" r:id="rId10"/>
    <p:sldId id="393" r:id="rId11"/>
    <p:sldId id="438" r:id="rId12"/>
    <p:sldId id="443" r:id="rId13"/>
    <p:sldId id="269" r:id="rId14"/>
    <p:sldId id="295" r:id="rId15"/>
    <p:sldId id="440" r:id="rId16"/>
    <p:sldId id="446" r:id="rId17"/>
    <p:sldId id="397" r:id="rId18"/>
    <p:sldId id="439" r:id="rId19"/>
    <p:sldId id="40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75699" autoAdjust="0"/>
  </p:normalViewPr>
  <p:slideViewPr>
    <p:cSldViewPr snapToGrid="0">
      <p:cViewPr varScale="1">
        <p:scale>
          <a:sx n="82" d="100"/>
          <a:sy n="82" d="100"/>
        </p:scale>
        <p:origin x="1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72A53-8088-4C48-A143-08DC90EFD118}" type="datetimeFigureOut">
              <a:rPr lang="en-US" smtClean="0"/>
              <a:t>8/1/24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F2B2E-B273-41C9-A099-DDE4C74A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66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-uptodate-com.offcampus.lib.washington.edu/contents/identifying-newborns-with-critical-congenital-heart-disease?search=normal%20vs%20fetal%20heart%20physiology&amp;topicRef=101291&amp;source=see_link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F2B2E-B273-41C9-A099-DDE4C74AB1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78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Frank, J. E. and </a:t>
            </a:r>
            <a:r>
              <a:rPr lang="en-US" dirty="0" err="1"/>
              <a:t>Jacobe</a:t>
            </a:r>
            <a:r>
              <a:rPr lang="en-US" dirty="0"/>
              <a:t>, K. M. Evaluation and Management of Heart Murmurs in Children. Am Fam Physician. 2011;84(7):793- 800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F2B2E-B273-41C9-A099-DDE4C74AB1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27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40C275-5471-491E-8BAD-8ADC8950A09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09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40C275-5471-491E-8BAD-8ADC8950A09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67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Altman, CA., Fulton, DR., and Weisman, L. E. Identifying Newborns with critical congenital heart disease. Up To Date. Accessed May 2, 2021. </a:t>
            </a:r>
            <a:r>
              <a:rPr lang="en-US" dirty="0">
                <a:hlinkClick r:id="rId3"/>
              </a:rPr>
              <a:t>https://www-uptodate-com.offcampus.lib.washington.edu/contents/identifying-newborns-with-critical-congenital-heart-disease?search=normal%20vs%20fetal%20heart%20physiology&amp;topicRef=101291&amp;source=see_link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F2B2E-B273-41C9-A099-DDE4C74AB1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67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Further evaluation meaning ECHO and consulting cardiology. Possible transfer to NICU.    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F2B2E-B273-41C9-A099-DDE4C74AB1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06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 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F2B2E-B273-41C9-A099-DDE4C74AB1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7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>
            <a:extLst>
              <a:ext uri="{FF2B5EF4-FFF2-40B4-BE49-F238E27FC236}">
                <a16:creationId xmlns:a16="http://schemas.microsoft.com/office/drawing/2014/main" id="{17C81FFE-8517-4908-AE42-EA3AD6DBE51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/>
              <a:t>Blackburn 2004</a:t>
            </a:r>
          </a:p>
        </p:txBody>
      </p:sp>
      <p:sp>
        <p:nvSpPr>
          <p:cNvPr id="76803" name="Rectangle 7">
            <a:extLst>
              <a:ext uri="{FF2B5EF4-FFF2-40B4-BE49-F238E27FC236}">
                <a16:creationId xmlns:a16="http://schemas.microsoft.com/office/drawing/2014/main" id="{20E645C3-A9A6-4FB3-BD19-45BB5C0C55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5C1795D-8F29-4B14-9265-EC0401DC8DF9}" type="slidenum">
              <a:rPr lang="en-US" altLang="en-US" sz="1100"/>
              <a:pPr/>
              <a:t>3</a:t>
            </a:fld>
            <a:endParaRPr lang="en-US" altLang="en-US" sz="1100"/>
          </a:p>
        </p:txBody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6DEDFA7A-4AD2-4D9E-8805-6BB2A492C3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8375" y="727075"/>
            <a:ext cx="5378450" cy="3586163"/>
          </a:xfrm>
          <a:ln/>
        </p:spPr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id="{545268C0-0768-44B9-B651-023D029CC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>
            <a:extLst>
              <a:ext uri="{FF2B5EF4-FFF2-40B4-BE49-F238E27FC236}">
                <a16:creationId xmlns:a16="http://schemas.microsoft.com/office/drawing/2014/main" id="{D9D2DD36-A05C-4627-8E8A-1D874385E15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100"/>
              <a:t>Blackburn 2004</a:t>
            </a:r>
          </a:p>
        </p:txBody>
      </p:sp>
      <p:sp>
        <p:nvSpPr>
          <p:cNvPr id="64515" name="Rectangle 7">
            <a:extLst>
              <a:ext uri="{FF2B5EF4-FFF2-40B4-BE49-F238E27FC236}">
                <a16:creationId xmlns:a16="http://schemas.microsoft.com/office/drawing/2014/main" id="{8DA78618-547E-4A18-AADB-DF1D4BB66D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5763CE4-394D-46B2-9F5D-C94680612E90}" type="slidenum">
              <a:rPr lang="en-US" altLang="en-US" sz="1100"/>
              <a:pPr/>
              <a:t>4</a:t>
            </a:fld>
            <a:endParaRPr lang="en-US" altLang="en-US" sz="1100"/>
          </a:p>
        </p:txBody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7279C491-5041-4EAF-B5F4-B6540EA1F2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8375" y="727075"/>
            <a:ext cx="5378450" cy="3586163"/>
          </a:xfrm>
          <a:ln/>
        </p:spPr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3CEB9691-CF22-41A9-BC2B-E108C47948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changes can lead to transient murmurs in newborns. </a:t>
            </a:r>
          </a:p>
          <a:p>
            <a:endParaRPr lang="en-US" altLang="en-US" dirty="0"/>
          </a:p>
          <a:p>
            <a:r>
              <a:rPr lang="en-US" altLang="en-US" dirty="0"/>
              <a:t>Pulmonary blood flow increases 8-10 fold</a:t>
            </a:r>
          </a:p>
          <a:p>
            <a:endParaRPr lang="en-US" altLang="en-US" dirty="0"/>
          </a:p>
          <a:p>
            <a:r>
              <a:rPr lang="en-US" altLang="en-US" dirty="0"/>
              <a:t>Changes in myocardial function may be mediated by epinephrine surge at birth (decreases by ~4 hours)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205 echocardiograms done in neonatal nursery because of a murmur: major structural lesions were identified in 2% of them. Half were coarctation, 26% of the echoes were normal, 38% had defects like small VSD or atrial septal defect (ASD). Transient circulatory changes like patent ductus arteriosus, tricuspid regurgitation accounted for the other 34%. Singh A, Desai T, Miller P, </a:t>
            </a:r>
            <a:r>
              <a:rPr lang="en-US" dirty="0" err="1"/>
              <a:t>Rasiah</a:t>
            </a:r>
            <a:r>
              <a:rPr lang="en-US" dirty="0"/>
              <a:t> SV. Benefits of predischarge echocardiography service for postnatal heart murmurs. Acta </a:t>
            </a:r>
            <a:r>
              <a:rPr lang="en-US" dirty="0" err="1"/>
              <a:t>Paediatr</a:t>
            </a:r>
            <a:r>
              <a:rPr lang="en-US" dirty="0"/>
              <a:t>. 2012;101(8):e333-e336.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40C275-5471-491E-8BAD-8ADC8950A09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54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32323"/>
                </a:solidFill>
                <a:effectLst/>
              </a:rPr>
              <a:t>In critical right heart obstructive lesions, the PDA is necessary to supply blood flow to the lungs; in critical left heart lesions, the PDA supplies systemic circulation; and in parallel circulations (</a:t>
            </a:r>
            <a:r>
              <a:rPr lang="en-US" b="0" i="0" dirty="0" err="1">
                <a:solidFill>
                  <a:srgbClr val="232323"/>
                </a:solidFill>
                <a:effectLst/>
              </a:rPr>
              <a:t>eg</a:t>
            </a:r>
            <a:r>
              <a:rPr lang="en-US" b="0" i="0" dirty="0">
                <a:solidFill>
                  <a:srgbClr val="232323"/>
                </a:solidFill>
                <a:effectLst/>
              </a:rPr>
              <a:t>, transposition of the great arteries), bidirectional flow in the PDA allows mixing between oxygenated and deoxygenated circuits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F2B2E-B273-41C9-A099-DDE4C74AB1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60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Trisomy 21</a:t>
            </a:r>
          </a:p>
          <a:p>
            <a:pPr lvl="2"/>
            <a:r>
              <a:rPr lang="en-US" dirty="0"/>
              <a:t>40-60% have a congenital heart defect	</a:t>
            </a:r>
          </a:p>
          <a:p>
            <a:pPr lvl="1"/>
            <a:r>
              <a:rPr lang="en-US" dirty="0"/>
              <a:t>Williams Syndrome</a:t>
            </a:r>
          </a:p>
          <a:p>
            <a:pPr lvl="2"/>
            <a:r>
              <a:rPr lang="en-US" dirty="0"/>
              <a:t>Aortic stenosis, pulmonic stenosis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F2B2E-B273-41C9-A099-DDE4C74AB1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05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40C275-5471-491E-8BAD-8ADC8950A09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64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40C275-5471-491E-8BAD-8ADC8950A09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79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40C275-5471-491E-8BAD-8ADC8950A09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60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E100BDA-402D-42D8-A902-AA433FFAEEDC}" type="datetimeFigureOut">
              <a:rPr lang="en-US" smtClean="0"/>
              <a:t>8/1/24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EAAD9FE-2EBD-4CF5-B138-BAD688674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0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0BDA-402D-42D8-A902-AA433FFAEEDC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D9FE-2EBD-4CF5-B138-BAD688674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3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0BDA-402D-42D8-A902-AA433FFAEEDC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D9FE-2EBD-4CF5-B138-BAD688674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18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0D0890-D49C-4C0D-8FE9-C88CB58E9D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4D1CFB6-DE39-4309-BA0C-2210A1387C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2005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B640E7-5DA4-479A-BBCD-F312C81A83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2AC508-C21B-4745-B57E-BD47CB3174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12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0BDA-402D-42D8-A902-AA433FFAEEDC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D9FE-2EBD-4CF5-B138-BAD688674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5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0BDA-402D-42D8-A902-AA433FFAEEDC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D9FE-2EBD-4CF5-B138-BAD688674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5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0BDA-402D-42D8-A902-AA433FFAEEDC}" type="datetimeFigureOut">
              <a:rPr lang="en-US" smtClean="0"/>
              <a:t>8/1/24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D9FE-2EBD-4CF5-B138-BAD688674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0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0BDA-402D-42D8-A902-AA433FFAEEDC}" type="datetimeFigureOut">
              <a:rPr lang="en-US" smtClean="0"/>
              <a:t>8/1/24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D9FE-2EBD-4CF5-B138-BAD688674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68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0BDA-402D-42D8-A902-AA433FFAEEDC}" type="datetimeFigureOut">
              <a:rPr lang="en-US" smtClean="0"/>
              <a:t>8/1/24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D9FE-2EBD-4CF5-B138-BAD688674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4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0BDA-402D-42D8-A902-AA433FFAEEDC}" type="datetimeFigureOut">
              <a:rPr lang="en-US" smtClean="0"/>
              <a:t>8/1/24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D9FE-2EBD-4CF5-B138-BAD688674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1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0BDA-402D-42D8-A902-AA433FFAEEDC}" type="datetimeFigureOut">
              <a:rPr lang="en-US" smtClean="0"/>
              <a:t>8/1/24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EAAD9FE-2EBD-4CF5-B138-BAD688674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2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E100BDA-402D-42D8-A902-AA433FFAEEDC}" type="datetimeFigureOut">
              <a:rPr lang="en-US" smtClean="0"/>
              <a:t>8/1/24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1EAAD9FE-2EBD-4CF5-B138-BAD688674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74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E100BDA-402D-42D8-A902-AA433FFAEEDC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1EAAD9FE-2EBD-4CF5-B138-BAD688674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0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-uptodate-com.offcampus.lib.washington.edu/contents/identifying-newborns-with-critical-congenital-heart-disease?search=normal%20vs%20fetal%20heart%20physiology&amp;topicRef=101291&amp;source=see_link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F12-C919-4F9C-B7EE-A918ECEBA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3038" y="770467"/>
            <a:ext cx="3740270" cy="3352800"/>
          </a:xfrm>
        </p:spPr>
        <p:txBody>
          <a:bodyPr>
            <a:normAutofit/>
          </a:bodyPr>
          <a:lstStyle/>
          <a:p>
            <a:r>
              <a:rPr lang="en-US" sz="5400" dirty="0"/>
              <a:t>Newborn Heart Murmurs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47B84-7AC7-4563-8861-52835945E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3038" y="4206876"/>
            <a:ext cx="3660084" cy="1645920"/>
          </a:xfrm>
        </p:spPr>
        <p:txBody>
          <a:bodyPr>
            <a:normAutofit/>
          </a:bodyPr>
          <a:lstStyle/>
          <a:p>
            <a:r>
              <a:rPr lang="en-US" sz="1800" dirty="0"/>
              <a:t>Jessie Marks ARNP </a:t>
            </a:r>
          </a:p>
          <a:p>
            <a:r>
              <a:rPr lang="en-US" sz="1800" dirty="0"/>
              <a:t>Adapted</a:t>
            </a:r>
            <a:r>
              <a:rPr lang="en-US" sz="1800" b="0" dirty="0"/>
              <a:t> slides by Karen Kilian, ARNP, CCRN, Seattle Children’s Hospital</a:t>
            </a:r>
          </a:p>
          <a:p>
            <a:endParaRPr lang="en-US" sz="1800"/>
          </a:p>
        </p:txBody>
      </p:sp>
      <p:pic>
        <p:nvPicPr>
          <p:cNvPr id="14" name="Picture 13" descr="Stethoscope">
            <a:extLst>
              <a:ext uri="{FF2B5EF4-FFF2-40B4-BE49-F238E27FC236}">
                <a16:creationId xmlns:a16="http://schemas.microsoft.com/office/drawing/2014/main" id="{229D64CB-0CCF-4905-BDFD-641ACB9D8A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19" r="6473" b="-1"/>
          <a:stretch/>
        </p:blipFill>
        <p:spPr>
          <a:xfrm>
            <a:off x="-10287" y="10"/>
            <a:ext cx="755226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7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Murmurs</a:t>
            </a:r>
            <a:endParaRPr lang="en-US" dirty="0"/>
          </a:p>
        </p:txBody>
      </p:sp>
      <p:pic>
        <p:nvPicPr>
          <p:cNvPr id="8" name="Content Placeholder 7" descr="auscultation_edited-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581400" y="152400"/>
            <a:ext cx="5132800" cy="656181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Innocent vs Pathologic Murmur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26215"/>
              </p:ext>
            </p:extLst>
          </p:nvPr>
        </p:nvGraphicFramePr>
        <p:xfrm>
          <a:off x="1981200" y="1828798"/>
          <a:ext cx="8229600" cy="4191002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Innocent Murmur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Pathologic Murmur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44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Systolic  only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Usually little radiation</a:t>
                      </a:r>
                    </a:p>
                    <a:p>
                      <a:endParaRPr lang="en-US" sz="240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Diastolic – always pathologic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Tend to be harsh quality</a:t>
                      </a:r>
                    </a:p>
                    <a:p>
                      <a:pPr marL="285750" indent="-285750">
                        <a:buFont typeface="Wingdings"/>
                        <a:buChar char="Ø"/>
                      </a:pPr>
                      <a:r>
                        <a:rPr lang="en-US" sz="24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Grade 2-3/6</a:t>
                      </a:r>
                    </a:p>
                    <a:p>
                      <a:pPr marL="285750" indent="-285750">
                        <a:buFont typeface="Wingdings"/>
                        <a:buChar char="Ø"/>
                      </a:pPr>
                      <a:r>
                        <a:rPr lang="en-US" sz="24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Radiate</a:t>
                      </a:r>
                    </a:p>
                    <a:p>
                      <a:pPr marL="285750" indent="-285750">
                        <a:buFont typeface="Wingdings"/>
                        <a:buChar char="Ø"/>
                      </a:pPr>
                      <a:r>
                        <a:rPr lang="en-US" sz="24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Symptoms</a:t>
                      </a:r>
                    </a:p>
                    <a:p>
                      <a:pPr marL="285750" indent="-285750">
                        <a:buFont typeface="Wingdings"/>
                        <a:buChar char="Ø"/>
                      </a:pPr>
                      <a:r>
                        <a:rPr lang="en-US" sz="2400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Fixed split 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260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724B-EE30-4DCF-BAFD-15E3CFBB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The Seven S’s: Key Features of Innocent Murmurs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F695D-DFAE-4744-B273-E95DD8068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Sensitive (changes with child’s position or with respiration) </a:t>
            </a:r>
          </a:p>
          <a:p>
            <a:r>
              <a:rPr lang="en-US" dirty="0"/>
              <a:t>Short duration (not holosystolic) </a:t>
            </a:r>
          </a:p>
          <a:p>
            <a:r>
              <a:rPr lang="en-US" dirty="0"/>
              <a:t>Single (no associated clicks or gallops) </a:t>
            </a:r>
          </a:p>
          <a:p>
            <a:r>
              <a:rPr lang="en-US" dirty="0"/>
              <a:t>Small (murmur limited to a small area and nonradiating) </a:t>
            </a:r>
          </a:p>
          <a:p>
            <a:r>
              <a:rPr lang="en-US" dirty="0"/>
              <a:t>Soft (low amplitude) </a:t>
            </a:r>
          </a:p>
          <a:p>
            <a:r>
              <a:rPr lang="en-US" dirty="0"/>
              <a:t>Sweet (not harsh sounding) </a:t>
            </a:r>
          </a:p>
          <a:p>
            <a:r>
              <a:rPr lang="en-US" dirty="0"/>
              <a:t>Systolic (occurs during and is limited to systole)</a:t>
            </a:r>
          </a:p>
        </p:txBody>
      </p:sp>
    </p:spTree>
    <p:extLst>
      <p:ext uri="{BB962C8B-B14F-4D97-AF65-F5344CB8AC3E}">
        <p14:creationId xmlns:p14="http://schemas.microsoft.com/office/powerpoint/2010/main" val="1501306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Patent ductus arteriosus:  PDA</a:t>
            </a:r>
          </a:p>
        </p:txBody>
      </p:sp>
      <p:pic>
        <p:nvPicPr>
          <p:cNvPr id="26628" name="Picture 7" descr="PDA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2537333" y="1923193"/>
            <a:ext cx="2615184" cy="3578352"/>
          </a:xfrm>
        </p:spPr>
      </p:pic>
      <p:sp>
        <p:nvSpPr>
          <p:cNvPr id="40963" name="Rectangle 3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Should disappear in early newborn period</a:t>
            </a:r>
          </a:p>
          <a:p>
            <a:r>
              <a:rPr lang="en-US" dirty="0"/>
              <a:t>Continuous murmur (systolic and diastolic) </a:t>
            </a:r>
          </a:p>
          <a:p>
            <a:r>
              <a:rPr lang="en-US" dirty="0"/>
              <a:t>Loudest at upper left sternal border</a:t>
            </a:r>
          </a:p>
          <a:p>
            <a:r>
              <a:rPr lang="en-US" dirty="0"/>
              <a:t>Can be harsh in quality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Murmurs:  Branch PS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Branch pulmonary stenosis</a:t>
            </a:r>
          </a:p>
          <a:p>
            <a:pPr lvl="1"/>
            <a:r>
              <a:rPr lang="en-US" dirty="0"/>
              <a:t>Common in premature infants</a:t>
            </a:r>
          </a:p>
          <a:p>
            <a:r>
              <a:rPr lang="en-US" dirty="0"/>
              <a:t>KEY:  noise radiates and is loudest at axilla, typically bilateral</a:t>
            </a:r>
          </a:p>
          <a:p>
            <a:r>
              <a:rPr lang="en-US" dirty="0"/>
              <a:t>Seldom persists beyond ages 3-6 months</a:t>
            </a:r>
          </a:p>
          <a:p>
            <a:endParaRPr lang="en-US" dirty="0"/>
          </a:p>
        </p:txBody>
      </p:sp>
      <p:pic>
        <p:nvPicPr>
          <p:cNvPr id="14" name="Picture 5" descr="normal ap cxr drawi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7048501" y="2209801"/>
            <a:ext cx="2741907" cy="2849785"/>
          </a:xfrm>
          <a:prstGeom prst="rect">
            <a:avLst/>
          </a:prstGeom>
        </p:spPr>
      </p:pic>
      <p:sp>
        <p:nvSpPr>
          <p:cNvPr id="27653" name="Line 6"/>
          <p:cNvSpPr>
            <a:spLocks noChangeShapeType="1"/>
          </p:cNvSpPr>
          <p:nvPr/>
        </p:nvSpPr>
        <p:spPr bwMode="auto">
          <a:xfrm flipV="1">
            <a:off x="4648200" y="2895600"/>
            <a:ext cx="2819400" cy="68580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654" name="Line 7"/>
          <p:cNvSpPr>
            <a:spLocks noChangeShapeType="1"/>
          </p:cNvSpPr>
          <p:nvPr/>
        </p:nvSpPr>
        <p:spPr bwMode="auto">
          <a:xfrm flipV="1">
            <a:off x="4648200" y="2895600"/>
            <a:ext cx="4572000" cy="723900"/>
          </a:xfrm>
          <a:prstGeom prst="line">
            <a:avLst/>
          </a:prstGeom>
          <a:noFill/>
          <a:ln w="57150">
            <a:solidFill>
              <a:srgbClr val="80008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5C2D-31C1-4A59-A5BD-4EA66DD1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Ventral Septal Defect: VSD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B32A7-FC5F-4267-8710-255803AE4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231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small ventricular septal defect may cause no problems, and many small VSDs close on their own. </a:t>
            </a:r>
            <a:endParaRPr lang="en-US"/>
          </a:p>
          <a:p>
            <a:r>
              <a:rPr lang="en-US" dirty="0"/>
              <a:t>Medium or larger VSDs may need surgical repair 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Often heard day 2 or 3</a:t>
            </a:r>
          </a:p>
          <a:p>
            <a:r>
              <a:rPr lang="en-US" dirty="0">
                <a:cs typeface="Calibri"/>
              </a:rPr>
              <a:t>Harsh jet-like quality and is systolic </a:t>
            </a:r>
          </a:p>
          <a:p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B5865C7C-5A76-4EB5-80FE-69DB3EBA0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996" y="1729697"/>
            <a:ext cx="6454876" cy="362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04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C0CE-920B-4F74-B4AB-1D487B1C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156117"/>
            <a:ext cx="10772775" cy="1217755"/>
          </a:xfrm>
        </p:spPr>
        <p:txBody>
          <a:bodyPr/>
          <a:lstStyle/>
          <a:p>
            <a:r>
              <a:rPr lang="en-US" dirty="0"/>
              <a:t>CHD Management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2C700-3A36-4D2E-843F-036DFB1D7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5327" y="1483112"/>
            <a:ext cx="6122018" cy="51072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232323"/>
                </a:solidFill>
                <a:effectLst/>
              </a:rPr>
              <a:t>Symptomatic neonates</a:t>
            </a:r>
            <a:r>
              <a:rPr lang="en-US" b="0" i="0" dirty="0">
                <a:solidFill>
                  <a:srgbClr val="232323"/>
                </a:solidFill>
                <a:effectLst/>
              </a:rPr>
              <a:t>  </a:t>
            </a:r>
          </a:p>
          <a:p>
            <a:pPr marL="4572" lvl="1" indent="0">
              <a:buNone/>
            </a:pPr>
            <a:r>
              <a:rPr lang="en-US" b="0" i="0" dirty="0">
                <a:solidFill>
                  <a:srgbClr val="232323"/>
                </a:solidFill>
                <a:effectLst/>
              </a:rPr>
              <a:t>Urgent consultation/referral to a pediatric cardiologist should be made when CHD is suspected</a:t>
            </a:r>
          </a:p>
          <a:p>
            <a:pPr marL="461772" lvl="1" indent="-457200">
              <a:buAutoNum type="arabicPeriod"/>
            </a:pPr>
            <a:r>
              <a:rPr lang="en-US" b="1" dirty="0">
                <a:solidFill>
                  <a:srgbClr val="232323"/>
                </a:solidFill>
              </a:rPr>
              <a:t>Physical exam </a:t>
            </a:r>
          </a:p>
          <a:p>
            <a:pPr marL="662940" lvl="2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2323"/>
                </a:solidFill>
              </a:rPr>
              <a:t>Precordial activity</a:t>
            </a:r>
          </a:p>
          <a:p>
            <a:pPr marL="662940" lvl="2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2323"/>
                </a:solidFill>
              </a:rPr>
              <a:t>Heart sounds</a:t>
            </a:r>
          </a:p>
          <a:p>
            <a:pPr marL="662940" lvl="2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2323"/>
                </a:solidFill>
              </a:rPr>
              <a:t>Presence of murmur</a:t>
            </a:r>
          </a:p>
          <a:p>
            <a:pPr marL="662940" lvl="2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2323"/>
                </a:solidFill>
              </a:rPr>
              <a:t>Hepatomegaly</a:t>
            </a:r>
          </a:p>
          <a:p>
            <a:pPr marL="662940" lvl="2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2323"/>
                </a:solidFill>
              </a:rPr>
              <a:t>Diminished or absent lower extremity pulses</a:t>
            </a:r>
          </a:p>
          <a:p>
            <a:pPr marL="662940" lvl="2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32323"/>
                </a:solidFill>
              </a:rPr>
              <a:t>Abnormal 4 extremity BPs</a:t>
            </a:r>
          </a:p>
          <a:p>
            <a:pPr marL="0" indent="0">
              <a:buNone/>
            </a:pPr>
            <a:r>
              <a:rPr lang="en-US" dirty="0">
                <a:solidFill>
                  <a:srgbClr val="232323"/>
                </a:solidFill>
              </a:rPr>
              <a:t>2. </a:t>
            </a:r>
            <a:r>
              <a:rPr lang="en-US" b="1" dirty="0">
                <a:solidFill>
                  <a:srgbClr val="232323"/>
                </a:solidFill>
              </a:rPr>
              <a:t>CCHD screen</a:t>
            </a:r>
          </a:p>
          <a:p>
            <a:pPr marL="0" indent="0">
              <a:buNone/>
            </a:pPr>
            <a:r>
              <a:rPr lang="en-US" dirty="0">
                <a:solidFill>
                  <a:srgbClr val="232323"/>
                </a:solidFill>
              </a:rPr>
              <a:t>3. </a:t>
            </a:r>
            <a:r>
              <a:rPr lang="en-US" b="1" dirty="0">
                <a:solidFill>
                  <a:srgbClr val="232323"/>
                </a:solidFill>
              </a:rPr>
              <a:t>Chest radiograph- </a:t>
            </a:r>
            <a:r>
              <a:rPr lang="en-US" dirty="0">
                <a:solidFill>
                  <a:srgbClr val="232323"/>
                </a:solidFill>
              </a:rPr>
              <a:t>To help differentiate between cardiac and pulmonary disorders</a:t>
            </a:r>
          </a:p>
          <a:p>
            <a:pPr marL="0" indent="0">
              <a:buNone/>
            </a:pPr>
            <a:r>
              <a:rPr lang="en-US" dirty="0">
                <a:solidFill>
                  <a:srgbClr val="232323"/>
                </a:solidFill>
              </a:rPr>
              <a:t>4. </a:t>
            </a:r>
            <a:r>
              <a:rPr lang="en-US" b="1" dirty="0">
                <a:solidFill>
                  <a:srgbClr val="232323"/>
                </a:solidFill>
              </a:rPr>
              <a:t>EKG-</a:t>
            </a:r>
            <a:r>
              <a:rPr lang="en-US" dirty="0">
                <a:solidFill>
                  <a:srgbClr val="232323"/>
                </a:solidFill>
              </a:rPr>
              <a:t> Some cardiac lesions are associated with specific EKG patterns </a:t>
            </a:r>
          </a:p>
          <a:p>
            <a:pPr marL="0" indent="0">
              <a:buNone/>
            </a:pPr>
            <a:r>
              <a:rPr lang="en-US" dirty="0">
                <a:solidFill>
                  <a:srgbClr val="232323"/>
                </a:solidFill>
              </a:rPr>
              <a:t>5. </a:t>
            </a:r>
            <a:r>
              <a:rPr lang="en-US" b="1" dirty="0">
                <a:solidFill>
                  <a:srgbClr val="232323"/>
                </a:solidFill>
              </a:rPr>
              <a:t>Hyperoxia test- </a:t>
            </a:r>
            <a:r>
              <a:rPr lang="en-US" dirty="0">
                <a:solidFill>
                  <a:srgbClr val="232323"/>
                </a:solidFill>
              </a:rPr>
              <a:t>not necessary but can be done if ECHO not readily available</a:t>
            </a:r>
          </a:p>
          <a:p>
            <a:pPr marL="0" indent="0">
              <a:buNone/>
            </a:pPr>
            <a:r>
              <a:rPr lang="en-US" dirty="0">
                <a:solidFill>
                  <a:srgbClr val="232323"/>
                </a:solidFill>
              </a:rPr>
              <a:t>6. </a:t>
            </a:r>
            <a:r>
              <a:rPr lang="en-US" b="1" dirty="0">
                <a:solidFill>
                  <a:srgbClr val="232323"/>
                </a:solidFill>
              </a:rPr>
              <a:t>Echocardiogram</a:t>
            </a:r>
          </a:p>
          <a:p>
            <a:pPr lvl="1"/>
            <a:r>
              <a:rPr lang="en-US" dirty="0">
                <a:solidFill>
                  <a:srgbClr val="232323"/>
                </a:solidFill>
                <a:latin typeface="Noto Sans"/>
              </a:rPr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346C6-E3E5-4D79-B9D6-7B075D15C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89" y="1594624"/>
            <a:ext cx="4663440" cy="3767328"/>
          </a:xfrm>
        </p:spPr>
        <p:txBody>
          <a:bodyPr>
            <a:normAutofit fontScale="85000" lnSpcReduction="20000"/>
          </a:bodyPr>
          <a:lstStyle/>
          <a:p>
            <a:r>
              <a:rPr lang="en-US" b="1" i="0" dirty="0">
                <a:solidFill>
                  <a:srgbClr val="232323"/>
                </a:solidFill>
                <a:effectLst/>
              </a:rPr>
              <a:t>Asymptomatic neonates</a:t>
            </a:r>
          </a:p>
          <a:p>
            <a:r>
              <a:rPr lang="en-US" b="1" dirty="0">
                <a:solidFill>
                  <a:srgbClr val="232323"/>
                </a:solidFill>
              </a:rPr>
              <a:t>1. History</a:t>
            </a:r>
          </a:p>
          <a:p>
            <a:r>
              <a:rPr lang="en-US" b="1" dirty="0">
                <a:solidFill>
                  <a:srgbClr val="232323"/>
                </a:solidFill>
              </a:rPr>
              <a:t>2. Physical Exam evaluating for</a:t>
            </a:r>
          </a:p>
          <a:p>
            <a:pPr lvl="1"/>
            <a:r>
              <a:rPr lang="en-US" dirty="0">
                <a:solidFill>
                  <a:srgbClr val="232323"/>
                </a:solidFill>
              </a:rPr>
              <a:t>Abnormal heart rate</a:t>
            </a:r>
          </a:p>
          <a:p>
            <a:pPr lvl="1"/>
            <a:r>
              <a:rPr lang="en-US" dirty="0">
                <a:solidFill>
                  <a:srgbClr val="232323"/>
                </a:solidFill>
              </a:rPr>
              <a:t>Abnormal precordial activity</a:t>
            </a:r>
          </a:p>
          <a:p>
            <a:pPr lvl="1"/>
            <a:r>
              <a:rPr lang="en-US" dirty="0">
                <a:solidFill>
                  <a:srgbClr val="232323"/>
                </a:solidFill>
              </a:rPr>
              <a:t>Abnormal S2 splitting </a:t>
            </a:r>
          </a:p>
          <a:p>
            <a:pPr lvl="1"/>
            <a:r>
              <a:rPr lang="en-US" dirty="0">
                <a:solidFill>
                  <a:srgbClr val="232323"/>
                </a:solidFill>
              </a:rPr>
              <a:t>Extra heart sounds</a:t>
            </a:r>
          </a:p>
          <a:p>
            <a:pPr lvl="1"/>
            <a:r>
              <a:rPr lang="en-US" dirty="0">
                <a:solidFill>
                  <a:srgbClr val="232323"/>
                </a:solidFill>
              </a:rPr>
              <a:t>Murmur</a:t>
            </a:r>
          </a:p>
          <a:p>
            <a:pPr lvl="1"/>
            <a:r>
              <a:rPr lang="en-US" dirty="0">
                <a:solidFill>
                  <a:srgbClr val="232323"/>
                </a:solidFill>
              </a:rPr>
              <a:t>Hepatomegaly</a:t>
            </a:r>
          </a:p>
          <a:p>
            <a:pPr lvl="1"/>
            <a:r>
              <a:rPr lang="en-US" dirty="0">
                <a:solidFill>
                  <a:srgbClr val="232323"/>
                </a:solidFill>
              </a:rPr>
              <a:t>Diminished pulses in 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05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Concerning Exam Findings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sz="3200">
                <a:cs typeface="Calibri"/>
              </a:rPr>
              <a:t>Any central cyanosis </a:t>
            </a:r>
            <a:endParaRPr lang="en-US" sz="3200" dirty="0">
              <a:cs typeface="Calibri"/>
            </a:endParaRPr>
          </a:p>
          <a:p>
            <a:pPr marL="457200" indent="-457200"/>
            <a:r>
              <a:rPr lang="en-US" sz="3200">
                <a:cs typeface="Calibri"/>
              </a:rPr>
              <a:t>Poor perfusion </a:t>
            </a:r>
          </a:p>
          <a:p>
            <a:pPr marL="457200" indent="-457200"/>
            <a:r>
              <a:rPr lang="en-US" sz="3200">
                <a:cs typeface="Calibri"/>
              </a:rPr>
              <a:t>Respiratory distress or tachypnea </a:t>
            </a:r>
          </a:p>
          <a:p>
            <a:pPr marL="457200" indent="-457200"/>
            <a:r>
              <a:rPr lang="en-US" sz="3200">
                <a:cs typeface="Calibri"/>
              </a:rPr>
              <a:t>Congenital anomalies </a:t>
            </a:r>
          </a:p>
          <a:p>
            <a:pPr marL="457200" indent="-457200"/>
            <a:r>
              <a:rPr lang="en-US" sz="3200">
                <a:cs typeface="Calibri"/>
              </a:rPr>
              <a:t>Decreased systemic perfusion (cool extremities, poor capillary refill, weak pulses) </a:t>
            </a:r>
            <a:endParaRPr lang="en-US">
              <a:cs typeface="Calibri" panose="020F0502020204030204"/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887FE-DFBE-48A9-A903-748B241A1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294" y="181124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6B1196DE-BD88-44A9-BBC2-3ADE0E76F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722" y="69408"/>
            <a:ext cx="5877462" cy="664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471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Abdurrahman R et al.  Pediatric Cardiology Update:  Office-Based Practice of Pediatric Cardiology for the Primary Care Provider.  </a:t>
            </a:r>
            <a:r>
              <a:rPr lang="en-US" dirty="0" err="1"/>
              <a:t>Curr</a:t>
            </a:r>
            <a:r>
              <a:rPr lang="en-US" dirty="0"/>
              <a:t> </a:t>
            </a:r>
            <a:r>
              <a:rPr lang="en-US" dirty="0" err="1"/>
              <a:t>Probl</a:t>
            </a:r>
            <a:r>
              <a:rPr lang="en-US" dirty="0"/>
              <a:t> </a:t>
            </a:r>
            <a:r>
              <a:rPr lang="en-US" dirty="0" err="1"/>
              <a:t>Pediatr</a:t>
            </a:r>
            <a:r>
              <a:rPr lang="en-US" dirty="0"/>
              <a:t> </a:t>
            </a:r>
            <a:r>
              <a:rPr lang="en-US" dirty="0" err="1"/>
              <a:t>Adolesc</a:t>
            </a:r>
            <a:r>
              <a:rPr lang="en-US" dirty="0"/>
              <a:t> Health Care.  Nov/Dec.  2003.  318-347.  </a:t>
            </a:r>
          </a:p>
          <a:p>
            <a:endParaRPr lang="en-US" dirty="0"/>
          </a:p>
          <a:p>
            <a:r>
              <a:rPr lang="en-US" dirty="0"/>
              <a:t>Everett AD &amp; Lim DS.  Illustrated Field Guide to Congenital Heart Disease and Repair, 2nd edition, revised.  Scientific Software Solutions.  2007.  </a:t>
            </a:r>
          </a:p>
          <a:p>
            <a:endParaRPr lang="en-US" dirty="0"/>
          </a:p>
          <a:p>
            <a:r>
              <a:rPr lang="en-US" dirty="0"/>
              <a:t>Kemper AR, </a:t>
            </a:r>
            <a:r>
              <a:rPr lang="en-US" dirty="0" err="1"/>
              <a:t>Mahle</a:t>
            </a:r>
            <a:r>
              <a:rPr lang="en-US" dirty="0"/>
              <a:t> WT et al.  Strategies for Implementing Screening for Critical Congenital Heart Disease.  Pediatrics.  2011.  (128) e1259.  </a:t>
            </a:r>
          </a:p>
          <a:p>
            <a:endParaRPr lang="en-US" dirty="0"/>
          </a:p>
          <a:p>
            <a:r>
              <a:rPr lang="en-US" dirty="0"/>
              <a:t>Park MK &amp; Troxler RG.  Pediatric Cardiology for Practitioners, 4th Edition.  Mosby 2002.</a:t>
            </a:r>
          </a:p>
          <a:p>
            <a:r>
              <a:rPr lang="en-US" dirty="0"/>
              <a:t>Frank, J. E. and </a:t>
            </a:r>
            <a:r>
              <a:rPr lang="en-US" dirty="0" err="1"/>
              <a:t>Jacobe</a:t>
            </a:r>
            <a:r>
              <a:rPr lang="en-US" dirty="0"/>
              <a:t>, K. M. Evaluation and Management of Heart Murmurs in Children. Am Fam Physician. 2011;84(7):793- 800</a:t>
            </a:r>
          </a:p>
          <a:p>
            <a:r>
              <a:rPr lang="en-US" dirty="0"/>
              <a:t>Altman, CA., Fulton, DR., and Weisman, L. E. Identifying Newborns with critical congenital heart disease. Up To Date. Accessed May 2, 2021. </a:t>
            </a:r>
            <a:r>
              <a:rPr lang="en-US" dirty="0">
                <a:hlinkClick r:id="rId3"/>
              </a:rPr>
              <a:t>https://www-uptodate-com.offcampus.lib.washington.edu/contents/identifying-newborns-with-critical-congenital-heart-disease?search=normal%20vs%20fetal%20heart%20physiology&amp;topicRef=101291&amp;source=see_link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D3C40-00A8-48BD-8D91-9FE2AE6D8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99D6-60D1-4E12-9C6F-CFCD084D0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Understand concerning cardiac symptoms </a:t>
            </a:r>
          </a:p>
          <a:p>
            <a:r>
              <a:rPr lang="en-US" dirty="0">
                <a:cs typeface="Calibri"/>
              </a:rPr>
              <a:t>Understand management of newborn murmurs</a:t>
            </a:r>
          </a:p>
        </p:txBody>
      </p:sp>
    </p:spTree>
    <p:extLst>
      <p:ext uri="{BB962C8B-B14F-4D97-AF65-F5344CB8AC3E}">
        <p14:creationId xmlns:p14="http://schemas.microsoft.com/office/powerpoint/2010/main" val="322880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1A299B19-0700-4791-8C86-A172F8F7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40B4DA-1E96-48DB-83D3-947D37B77059}" type="slidenum">
              <a:rPr lang="en-US" altLang="en-US" sz="1400"/>
              <a:pPr/>
              <a:t>3</a:t>
            </a:fld>
            <a:endParaRPr lang="en-US" altLang="en-US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99E8D364-2F82-4D89-BEA1-5AF5567BD6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en-US" sz="2800" dirty="0"/>
              <a:t>Fetal Versus Neonatal Circulation</a:t>
            </a:r>
          </a:p>
        </p:txBody>
      </p:sp>
      <p:graphicFrame>
        <p:nvGraphicFramePr>
          <p:cNvPr id="36900" name="Group 36">
            <a:extLst>
              <a:ext uri="{FF2B5EF4-FFF2-40B4-BE49-F238E27FC236}">
                <a16:creationId xmlns:a16="http://schemas.microsoft.com/office/drawing/2014/main" id="{64003EE6-DE8B-4757-AA1C-425CAE5B0345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619943388"/>
              </p:ext>
            </p:extLst>
          </p:nvPr>
        </p:nvGraphicFramePr>
        <p:xfrm>
          <a:off x="914400" y="1752600"/>
          <a:ext cx="5669232" cy="3899578"/>
        </p:xfrm>
        <a:graphic>
          <a:graphicData uri="http://schemas.openxmlformats.org/drawingml/2006/table">
            <a:tbl>
              <a:tblPr/>
              <a:tblGrid>
                <a:gridCol w="1889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9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7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Parameter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Fetal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Neonatal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Circuits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Parallel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24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PVR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Pulmonary &gt; systemic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Systemic &gt; pulmonary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PO2 (mm Hg)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15-25 UA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32-35 UV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&gt;60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7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O2/CO2 exchange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Intervilllous 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Alveolus/capillary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0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Shunts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DV, DA,FO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5" descr="Fetal circulation">
            <a:extLst>
              <a:ext uri="{FF2B5EF4-FFF2-40B4-BE49-F238E27FC236}">
                <a16:creationId xmlns:a16="http://schemas.microsoft.com/office/drawing/2014/main" id="{A6463A79-E48D-4910-8245-F84589952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173815" y="1124047"/>
            <a:ext cx="6468932" cy="4609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>
            <a:extLst>
              <a:ext uri="{FF2B5EF4-FFF2-40B4-BE49-F238E27FC236}">
                <a16:creationId xmlns:a16="http://schemas.microsoft.com/office/drawing/2014/main" id="{FEA88306-C4E4-4B83-ABCD-83620A0A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A35604-5670-4E04-B56C-B175E05694D7}" type="slidenum">
              <a:rPr lang="en-US" altLang="en-US" sz="1400"/>
              <a:pPr/>
              <a:t>4</a:t>
            </a:fld>
            <a:endParaRPr lang="en-US" altLang="en-US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9FAF9646-C9B9-4CAF-9490-5CFC509141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2527" y="354012"/>
            <a:ext cx="9258300" cy="788988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dirty="0"/>
              <a:t>Changes At Birth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4CD6D27E-C8CA-4238-99C5-5AD1C574426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81051" y="1143000"/>
            <a:ext cx="4724400" cy="5715000"/>
          </a:xfrm>
          <a:noFill/>
        </p:spPr>
        <p:txBody>
          <a:bodyPr/>
          <a:lstStyle/>
          <a:p>
            <a:r>
              <a:rPr lang="en-US" altLang="en-US" sz="3200" dirty="0"/>
              <a:t>Redistribution of cardiac output</a:t>
            </a:r>
          </a:p>
          <a:p>
            <a:endParaRPr lang="en-US" altLang="en-US" sz="3200" dirty="0"/>
          </a:p>
          <a:p>
            <a:r>
              <a:rPr lang="en-US" altLang="en-US" sz="3200" dirty="0"/>
              <a:t>Increased pulmonary blood flow</a:t>
            </a:r>
          </a:p>
          <a:p>
            <a:endParaRPr lang="en-US" altLang="en-US" sz="3200" dirty="0"/>
          </a:p>
          <a:p>
            <a:r>
              <a:rPr lang="en-US" altLang="en-US" sz="3200" dirty="0"/>
              <a:t>Changes in pulmonary-systemic pressures</a:t>
            </a:r>
          </a:p>
          <a:p>
            <a:endParaRPr lang="en-US" altLang="en-US" sz="3200" dirty="0"/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539D7B6C-CC4D-4C74-B3DF-5F0A6358559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374316" y="1143000"/>
            <a:ext cx="4552950" cy="594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Increased </a:t>
            </a:r>
            <a:r>
              <a:rPr lang="en-US" altLang="en-US" sz="3200" dirty="0" err="1"/>
              <a:t>catacholamines</a:t>
            </a:r>
            <a:endParaRPr lang="en-US" altLang="en-US" sz="3200" dirty="0"/>
          </a:p>
          <a:p>
            <a:pPr>
              <a:lnSpc>
                <a:spcPct val="90000"/>
              </a:lnSpc>
            </a:pPr>
            <a:endParaRPr lang="en-US" altLang="en-US" sz="3200" dirty="0"/>
          </a:p>
          <a:p>
            <a:pPr>
              <a:lnSpc>
                <a:spcPct val="90000"/>
              </a:lnSpc>
            </a:pPr>
            <a:r>
              <a:rPr lang="en-US" altLang="en-US" sz="3200" dirty="0"/>
              <a:t>Ventricles begin working in series</a:t>
            </a:r>
          </a:p>
          <a:p>
            <a:pPr>
              <a:lnSpc>
                <a:spcPct val="90000"/>
              </a:lnSpc>
            </a:pPr>
            <a:endParaRPr lang="en-US" altLang="en-US" sz="3200" dirty="0"/>
          </a:p>
          <a:p>
            <a:pPr>
              <a:lnSpc>
                <a:spcPct val="90000"/>
              </a:lnSpc>
            </a:pPr>
            <a:r>
              <a:rPr lang="en-US" altLang="en-US" sz="3200" dirty="0"/>
              <a:t>Functional closure of fetal shunts</a:t>
            </a:r>
          </a:p>
          <a:p>
            <a:pPr>
              <a:lnSpc>
                <a:spcPct val="90000"/>
              </a:lnSpc>
            </a:pPr>
            <a:endParaRPr lang="en-US" altLang="en-US" sz="3200" dirty="0"/>
          </a:p>
          <a:p>
            <a:pPr>
              <a:lnSpc>
                <a:spcPct val="90000"/>
              </a:lnSpc>
            </a:pPr>
            <a:r>
              <a:rPr lang="en-US" altLang="en-US" sz="3200" dirty="0"/>
              <a:t>Changes in myocardial function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48139" y="304800"/>
            <a:ext cx="9515854" cy="758952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/>
              <a:t>Congenital Heart Disease</a:t>
            </a:r>
            <a:endParaRPr lang="en-US" b="1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192696" y="1371600"/>
            <a:ext cx="4114800" cy="5181600"/>
          </a:xfrm>
        </p:spPr>
        <p:txBody>
          <a:bodyPr>
            <a:normAutofit/>
          </a:bodyPr>
          <a:lstStyle/>
          <a:p>
            <a:r>
              <a:rPr lang="en-US" dirty="0"/>
              <a:t>The incidence of CHD varies between 4 to 50 per 1,000 live births.</a:t>
            </a:r>
          </a:p>
          <a:p>
            <a:r>
              <a:rPr lang="en-US" dirty="0"/>
              <a:t>For comparison:</a:t>
            </a:r>
          </a:p>
          <a:p>
            <a:pPr lvl="1"/>
            <a:r>
              <a:rPr lang="en-US" dirty="0"/>
              <a:t>Congenital deafness:  1 in 1000 infants</a:t>
            </a:r>
          </a:p>
          <a:p>
            <a:pPr lvl="1"/>
            <a:r>
              <a:rPr lang="en-US" dirty="0"/>
              <a:t>PKU:  1 in 13,500 to 19,000 infants</a:t>
            </a:r>
          </a:p>
        </p:txBody>
      </p:sp>
      <p:pic>
        <p:nvPicPr>
          <p:cNvPr id="8197" name="Picture 15" descr="william smiling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 cstate="print"/>
          <a:srcRect l="15863"/>
          <a:stretch/>
        </p:blipFill>
        <p:spPr>
          <a:xfrm>
            <a:off x="6324600" y="2034343"/>
            <a:ext cx="4019658" cy="3299657"/>
          </a:xfrm>
        </p:spPr>
      </p:pic>
      <p:sp>
        <p:nvSpPr>
          <p:cNvPr id="8196" name="AutoShape 12" descr="PKG9A"/>
          <p:cNvSpPr>
            <a:spLocks noChangeAspect="1" noChangeArrowheads="1"/>
          </p:cNvSpPr>
          <p:nvPr/>
        </p:nvSpPr>
        <p:spPr bwMode="auto">
          <a:xfrm>
            <a:off x="1490663" y="417514"/>
            <a:ext cx="9212263" cy="602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4F17-D261-4FB6-8C1C-50D6B1C2C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080C-3115-46DA-A380-03813B52F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224" y="1839951"/>
            <a:ext cx="10877552" cy="3925511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32323"/>
                </a:solidFill>
                <a:effectLst/>
              </a:rPr>
              <a:t>●</a:t>
            </a:r>
            <a:r>
              <a:rPr lang="en-US" b="1" i="0" dirty="0">
                <a:solidFill>
                  <a:srgbClr val="232323"/>
                </a:solidFill>
                <a:effectLst/>
              </a:rPr>
              <a:t>Cyanotic CHD</a:t>
            </a:r>
            <a:r>
              <a:rPr lang="en-US" b="0" i="0" dirty="0">
                <a:solidFill>
                  <a:srgbClr val="232323"/>
                </a:solidFill>
                <a:effectLst/>
              </a:rPr>
              <a:t> – includes lesions that allow circulation of deoxygenated blood in the systemic circulation via intracardiac or extracardiac shunting </a:t>
            </a:r>
          </a:p>
          <a:p>
            <a:pPr algn="l"/>
            <a:r>
              <a:rPr lang="en-US" b="0" i="0" dirty="0">
                <a:solidFill>
                  <a:srgbClr val="232323"/>
                </a:solidFill>
                <a:effectLst/>
              </a:rPr>
              <a:t>●</a:t>
            </a:r>
            <a:r>
              <a:rPr lang="en-US" b="1" i="0" dirty="0">
                <a:solidFill>
                  <a:srgbClr val="232323"/>
                </a:solidFill>
                <a:effectLst/>
              </a:rPr>
              <a:t>Ductal-dependent CHD</a:t>
            </a:r>
            <a:r>
              <a:rPr lang="en-US" b="0" i="0" dirty="0">
                <a:solidFill>
                  <a:srgbClr val="232323"/>
                </a:solidFill>
                <a:effectLst/>
              </a:rPr>
              <a:t> – Ductal-dependent congenital heart lesions are dependent upon a patent ductus arteriosus (PDA) to supply pulmonary or systemic blood flow or to allow adequate mixing between parallel circulations. </a:t>
            </a:r>
          </a:p>
          <a:p>
            <a:pPr algn="l"/>
            <a:r>
              <a:rPr lang="en-US" b="0" i="0" dirty="0">
                <a:solidFill>
                  <a:srgbClr val="232323"/>
                </a:solidFill>
                <a:effectLst/>
              </a:rPr>
              <a:t>●</a:t>
            </a:r>
            <a:r>
              <a:rPr lang="en-US" b="1" i="0" dirty="0">
                <a:solidFill>
                  <a:srgbClr val="232323"/>
                </a:solidFill>
                <a:effectLst/>
              </a:rPr>
              <a:t>Critical CHD</a:t>
            </a:r>
            <a:r>
              <a:rPr lang="en-US" b="0" i="0" dirty="0">
                <a:solidFill>
                  <a:srgbClr val="232323"/>
                </a:solidFill>
                <a:effectLst/>
              </a:rPr>
              <a:t> – Critical CHD refers to lesions requiring surgery or catheter-based intervention in the first year of life. Critical CHD accounts for approximately 25 percent of all CHD.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28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5D1B-B6C9-422A-973C-170773AB1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111553"/>
          </a:xfrm>
        </p:spPr>
        <p:txBody>
          <a:bodyPr>
            <a:normAutofit/>
          </a:bodyPr>
          <a:lstStyle/>
          <a:p>
            <a:r>
              <a:rPr lang="en-US" sz="3800" dirty="0"/>
              <a:t>Significant history associations with CHD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FA03C-2ACA-4854-B8F3-CFED288F6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224" y="1672772"/>
            <a:ext cx="6724883" cy="46856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Family history of sudden cardiac death or hypertrophic cardiomyopathy</a:t>
            </a:r>
          </a:p>
          <a:p>
            <a:r>
              <a:rPr lang="en-US" dirty="0"/>
              <a:t>Family history of congenital heart disease</a:t>
            </a:r>
          </a:p>
          <a:p>
            <a:r>
              <a:rPr lang="en-US" dirty="0"/>
              <a:t>In utero exposure to medications or alcohol</a:t>
            </a:r>
          </a:p>
          <a:p>
            <a:r>
              <a:rPr lang="en-US" dirty="0"/>
              <a:t>Maternal diabetes mellitus</a:t>
            </a:r>
          </a:p>
          <a:p>
            <a:r>
              <a:rPr lang="en-US" dirty="0"/>
              <a:t>Preterm delivery</a:t>
            </a:r>
          </a:p>
          <a:p>
            <a:r>
              <a:rPr lang="en-US" dirty="0"/>
              <a:t>In uterine infection</a:t>
            </a:r>
          </a:p>
          <a:p>
            <a:r>
              <a:rPr lang="en-US" dirty="0"/>
              <a:t>Genetic Disorders</a:t>
            </a:r>
          </a:p>
          <a:p>
            <a:pPr lvl="1"/>
            <a:r>
              <a:rPr lang="en-US" dirty="0"/>
              <a:t>Aneuploidy (Trisomy 21, Turner syndrome)</a:t>
            </a:r>
          </a:p>
          <a:p>
            <a:pPr lvl="1"/>
            <a:r>
              <a:rPr lang="en-US" dirty="0"/>
              <a:t>Connective Tissue disorder</a:t>
            </a:r>
          </a:p>
          <a:p>
            <a:pPr lvl="1"/>
            <a:r>
              <a:rPr lang="en-US" dirty="0"/>
              <a:t>Inborn error of metabolism</a:t>
            </a:r>
          </a:p>
          <a:p>
            <a:pPr lvl="1"/>
            <a:r>
              <a:rPr lang="en-US" dirty="0"/>
              <a:t>Marfan syndrome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81664-FAEC-4D24-AC56-F97A732B374E}"/>
              </a:ext>
            </a:extLst>
          </p:cNvPr>
          <p:cNvSpPr txBox="1"/>
          <p:nvPr/>
        </p:nvSpPr>
        <p:spPr>
          <a:xfrm>
            <a:off x="6835699" y="1672772"/>
            <a:ext cx="406345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Feeding difficulty</a:t>
            </a:r>
            <a:r>
              <a:rPr lang="en-US" sz="2400" dirty="0"/>
              <a:t> (shortened feeding times, multiple breaks)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Tachypnea</a:t>
            </a:r>
            <a:endParaRPr lang="en-US" sz="2400" dirty="0">
              <a:solidFill>
                <a:srgbClr val="FF0000"/>
              </a:solidFill>
              <a:cs typeface="Calibri"/>
            </a:endParaRPr>
          </a:p>
          <a:p>
            <a:r>
              <a:rPr lang="en-US" sz="2400" dirty="0"/>
              <a:t>Fussiness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Color change</a:t>
            </a:r>
            <a:r>
              <a:rPr lang="en-US" sz="2400" dirty="0"/>
              <a:t> either pallor or cyanosis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Sweating during feeding  </a:t>
            </a:r>
            <a:endParaRPr lang="en-US" sz="2400" dirty="0">
              <a:solidFill>
                <a:srgbClr val="FF0000"/>
              </a:solidFill>
              <a:cs typeface="Calibri"/>
            </a:endParaRPr>
          </a:p>
          <a:p>
            <a:endParaRPr lang="en-US" dirty="0"/>
          </a:p>
        </p:txBody>
      </p:sp>
      <p:pic>
        <p:nvPicPr>
          <p:cNvPr id="6" name="Content Placeholder 9" descr="Jason P TAPVR.jpg">
            <a:extLst>
              <a:ext uri="{FF2B5EF4-FFF2-40B4-BE49-F238E27FC236}">
                <a16:creationId xmlns:a16="http://schemas.microsoft.com/office/drawing/2014/main" id="{E5AFA851-C63E-4EE9-8083-F79FCD74F1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66646" y="4360127"/>
            <a:ext cx="1498948" cy="22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6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56BF6295-2282-4CAD-BCC5-643B14D97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0"/>
            <a:ext cx="6827954" cy="997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8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Murmurs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u="sng" dirty="0"/>
              <a:t>A murmur is a noise</a:t>
            </a:r>
          </a:p>
          <a:p>
            <a:r>
              <a:rPr lang="en-US" dirty="0"/>
              <a:t>May or may not be pathologic</a:t>
            </a:r>
          </a:p>
          <a:p>
            <a:r>
              <a:rPr lang="en-US" dirty="0"/>
              <a:t>Intensity will increase with fever, exercise, and excitement</a:t>
            </a:r>
          </a:p>
          <a:p>
            <a:r>
              <a:rPr lang="en-US" dirty="0"/>
              <a:t>Absence of a murmur does NOT indicate absence of congenital heart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29FE6-EC66-4C47-A63E-5A61534A30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/>
              <a:t>Graded 1-6</a:t>
            </a:r>
          </a:p>
          <a:p>
            <a:pPr lvl="1"/>
            <a:r>
              <a:rPr lang="en-US" sz="2800" dirty="0"/>
              <a:t>1:  Barely audible</a:t>
            </a:r>
          </a:p>
          <a:p>
            <a:pPr lvl="1"/>
            <a:r>
              <a:rPr lang="en-US" sz="2800" dirty="0"/>
              <a:t>2:  Audible</a:t>
            </a:r>
          </a:p>
          <a:p>
            <a:pPr lvl="1"/>
            <a:r>
              <a:rPr lang="en-US" sz="2800" dirty="0"/>
              <a:t>3:  Louder than a 2</a:t>
            </a:r>
          </a:p>
          <a:p>
            <a:pPr lvl="1"/>
            <a:r>
              <a:rPr lang="en-US" sz="2800" dirty="0"/>
              <a:t>4:  You can FEEL it on the chest (thrill)</a:t>
            </a:r>
          </a:p>
          <a:p>
            <a:pPr lvl="1"/>
            <a:r>
              <a:rPr lang="en-US" sz="2800" dirty="0"/>
              <a:t>5:  Louder than a 4</a:t>
            </a:r>
          </a:p>
          <a:p>
            <a:pPr lvl="1"/>
            <a:r>
              <a:rPr lang="en-US" sz="2800" dirty="0"/>
              <a:t>6:  You can truly hear it without a stethoscope!  </a:t>
            </a:r>
          </a:p>
        </p:txBody>
      </p:sp>
    </p:spTree>
    <p:extLst>
      <p:ext uri="{BB962C8B-B14F-4D97-AF65-F5344CB8AC3E}">
        <p14:creationId xmlns:p14="http://schemas.microsoft.com/office/powerpoint/2010/main" val="135156653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145</TotalTime>
  <Words>1267</Words>
  <Application>Microsoft Macintosh PowerPoint</Application>
  <PresentationFormat>Widescreen</PresentationFormat>
  <Paragraphs>199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Noto Sans</vt:lpstr>
      <vt:lpstr>Tahoma</vt:lpstr>
      <vt:lpstr>Wingdings</vt:lpstr>
      <vt:lpstr>Metropolitan</vt:lpstr>
      <vt:lpstr>Newborn Heart Murmurs</vt:lpstr>
      <vt:lpstr>Learning Objectives</vt:lpstr>
      <vt:lpstr>Fetal Versus Neonatal Circulation</vt:lpstr>
      <vt:lpstr>Changes At Birth</vt:lpstr>
      <vt:lpstr>Congenital Heart Disease</vt:lpstr>
      <vt:lpstr>Classifications</vt:lpstr>
      <vt:lpstr>Significant history associations with CHD</vt:lpstr>
      <vt:lpstr>PowerPoint Presentation</vt:lpstr>
      <vt:lpstr>Murmurs</vt:lpstr>
      <vt:lpstr>Murmurs</vt:lpstr>
      <vt:lpstr>Innocent vs Pathologic Murmur</vt:lpstr>
      <vt:lpstr>The Seven S’s: Key Features of Innocent Murmurs  </vt:lpstr>
      <vt:lpstr>Patent ductus arteriosus:  PDA</vt:lpstr>
      <vt:lpstr>Murmurs:  Branch PS</vt:lpstr>
      <vt:lpstr>Ventral Septal Defect: VSD</vt:lpstr>
      <vt:lpstr>CHD Management Approach</vt:lpstr>
      <vt:lpstr>Concerning Exam Findings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Newborn Heart Murmurs</dc:title>
  <dc:creator>JESSIE N. MARKS</dc:creator>
  <cp:lastModifiedBy>Lauren Shade</cp:lastModifiedBy>
  <cp:revision>214</cp:revision>
  <dcterms:created xsi:type="dcterms:W3CDTF">2019-02-19T23:17:09Z</dcterms:created>
  <dcterms:modified xsi:type="dcterms:W3CDTF">2024-08-01T18:34:50Z</dcterms:modified>
</cp:coreProperties>
</file>