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5" r:id="rId1"/>
  </p:sldMasterIdLst>
  <p:notesMasterIdLst>
    <p:notesMasterId r:id="rId19"/>
  </p:notesMasterIdLst>
  <p:sldIdLst>
    <p:sldId id="256" r:id="rId2"/>
    <p:sldId id="257" r:id="rId3"/>
    <p:sldId id="258" r:id="rId4"/>
    <p:sldId id="262" r:id="rId5"/>
    <p:sldId id="263" r:id="rId6"/>
    <p:sldId id="265" r:id="rId7"/>
    <p:sldId id="266" r:id="rId8"/>
    <p:sldId id="267" r:id="rId9"/>
    <p:sldId id="274" r:id="rId10"/>
    <p:sldId id="281" r:id="rId11"/>
    <p:sldId id="282" r:id="rId12"/>
    <p:sldId id="275" r:id="rId13"/>
    <p:sldId id="276" r:id="rId14"/>
    <p:sldId id="280" r:id="rId15"/>
    <p:sldId id="264" r:id="rId16"/>
    <p:sldId id="277" r:id="rId17"/>
    <p:sldId id="278" r:id="rId18"/>
  </p:sldIdLst>
  <p:sldSz cx="12192000" cy="6858000"/>
  <p:notesSz cx="6858000" cy="9144000"/>
  <p:embeddedFontLst>
    <p:embeddedFont>
      <p:font typeface="Trebuchet MS" panose="020B0703020202090204" pitchFamily="34" charset="0"/>
      <p:regular r:id="rId20"/>
      <p:bold r:id="rId21"/>
      <p:italic r:id="rId22"/>
      <p:boldItalic r:id="rId23"/>
    </p:embeddedFont>
    <p:embeddedFont>
      <p:font typeface="Wingdings 3" pitchFamily="2"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94255" autoAdjust="0"/>
  </p:normalViewPr>
  <p:slideViewPr>
    <p:cSldViewPr snapToGrid="0">
      <p:cViewPr varScale="1">
        <p:scale>
          <a:sx n="105" d="100"/>
          <a:sy n="105" d="100"/>
        </p:scale>
        <p:origin x="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43724-8689-46F0-9D2A-DDA429CFAC97}" type="datetimeFigureOut">
              <a:rPr lang="en-US" smtClean="0"/>
              <a:t>8/1/24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C1664-1E65-40F5-8490-553A25867978}" type="slidenum">
              <a:rPr lang="en-US" smtClean="0"/>
              <a:t>‹#›</a:t>
            </a:fld>
            <a:endParaRPr lang="en-US"/>
          </a:p>
        </p:txBody>
      </p:sp>
    </p:spTree>
    <p:extLst>
      <p:ext uri="{BB962C8B-B14F-4D97-AF65-F5344CB8AC3E}">
        <p14:creationId xmlns:p14="http://schemas.microsoft.com/office/powerpoint/2010/main" val="390997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p>
        </p:txBody>
      </p:sp>
      <p:sp>
        <p:nvSpPr>
          <p:cNvPr id="4" name="Slide Number Placeholder 3"/>
          <p:cNvSpPr>
            <a:spLocks noGrp="1"/>
          </p:cNvSpPr>
          <p:nvPr>
            <p:ph type="sldNum" sz="quarter" idx="5"/>
          </p:nvPr>
        </p:nvSpPr>
        <p:spPr/>
        <p:txBody>
          <a:bodyPr/>
          <a:lstStyle/>
          <a:p>
            <a:fld id="{5B3C1664-1E65-40F5-8490-553A25867978}" type="slidenum">
              <a:rPr lang="en-US" smtClean="0"/>
              <a:t>1</a:t>
            </a:fld>
            <a:endParaRPr lang="en-US"/>
          </a:p>
        </p:txBody>
      </p:sp>
    </p:spTree>
    <p:extLst>
      <p:ext uri="{BB962C8B-B14F-4D97-AF65-F5344CB8AC3E}">
        <p14:creationId xmlns:p14="http://schemas.microsoft.com/office/powerpoint/2010/main" val="2247404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p>
        </p:txBody>
      </p:sp>
      <p:sp>
        <p:nvSpPr>
          <p:cNvPr id="4" name="Slide Number Placeholder 3"/>
          <p:cNvSpPr>
            <a:spLocks noGrp="1"/>
          </p:cNvSpPr>
          <p:nvPr>
            <p:ph type="sldNum" sz="quarter" idx="5"/>
          </p:nvPr>
        </p:nvSpPr>
        <p:spPr/>
        <p:txBody>
          <a:bodyPr/>
          <a:lstStyle/>
          <a:p>
            <a:fld id="{5B3C1664-1E65-40F5-8490-553A25867978}" type="slidenum">
              <a:rPr lang="en-US" smtClean="0"/>
              <a:t>15</a:t>
            </a:fld>
            <a:endParaRPr lang="en-US"/>
          </a:p>
        </p:txBody>
      </p:sp>
    </p:spTree>
    <p:extLst>
      <p:ext uri="{BB962C8B-B14F-4D97-AF65-F5344CB8AC3E}">
        <p14:creationId xmlns:p14="http://schemas.microsoft.com/office/powerpoint/2010/main" val="1683342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endParaRPr lang="en-US" dirty="0"/>
          </a:p>
        </p:txBody>
      </p:sp>
      <p:sp>
        <p:nvSpPr>
          <p:cNvPr id="4" name="Slide Number Placeholder 3"/>
          <p:cNvSpPr>
            <a:spLocks noGrp="1"/>
          </p:cNvSpPr>
          <p:nvPr>
            <p:ph type="sldNum" sz="quarter" idx="5"/>
          </p:nvPr>
        </p:nvSpPr>
        <p:spPr/>
        <p:txBody>
          <a:bodyPr/>
          <a:lstStyle/>
          <a:p>
            <a:fld id="{5B3C1664-1E65-40F5-8490-553A25867978}" type="slidenum">
              <a:rPr lang="en-US" smtClean="0"/>
              <a:t>17</a:t>
            </a:fld>
            <a:endParaRPr lang="en-US"/>
          </a:p>
        </p:txBody>
      </p:sp>
    </p:spTree>
    <p:extLst>
      <p:ext uri="{BB962C8B-B14F-4D97-AF65-F5344CB8AC3E}">
        <p14:creationId xmlns:p14="http://schemas.microsoft.com/office/powerpoint/2010/main" val="1288597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5B3C1664-1E65-40F5-8490-553A25867978}" type="slidenum">
              <a:rPr lang="en-US" smtClean="0"/>
              <a:t>2</a:t>
            </a:fld>
            <a:endParaRPr lang="en-US"/>
          </a:p>
        </p:txBody>
      </p:sp>
    </p:spTree>
    <p:extLst>
      <p:ext uri="{BB962C8B-B14F-4D97-AF65-F5344CB8AC3E}">
        <p14:creationId xmlns:p14="http://schemas.microsoft.com/office/powerpoint/2010/main" val="1909617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care about late preterm births: because of the physiologic and developmental immaturity </a:t>
            </a:r>
          </a:p>
          <a:p>
            <a:r>
              <a:rPr lang="en-US" dirty="0"/>
              <a:t>Late Preterm infants tire at breast more easily </a:t>
            </a:r>
          </a:p>
        </p:txBody>
      </p:sp>
      <p:sp>
        <p:nvSpPr>
          <p:cNvPr id="4" name="Slide Number Placeholder 3"/>
          <p:cNvSpPr>
            <a:spLocks noGrp="1"/>
          </p:cNvSpPr>
          <p:nvPr>
            <p:ph type="sldNum" sz="quarter" idx="5"/>
          </p:nvPr>
        </p:nvSpPr>
        <p:spPr/>
        <p:txBody>
          <a:bodyPr/>
          <a:lstStyle/>
          <a:p>
            <a:fld id="{5B3C1664-1E65-40F5-8490-553A25867978}" type="slidenum">
              <a:rPr lang="en-US" smtClean="0"/>
              <a:t>4</a:t>
            </a:fld>
            <a:endParaRPr lang="en-US"/>
          </a:p>
        </p:txBody>
      </p:sp>
    </p:spTree>
    <p:extLst>
      <p:ext uri="{BB962C8B-B14F-4D97-AF65-F5344CB8AC3E}">
        <p14:creationId xmlns:p14="http://schemas.microsoft.com/office/powerpoint/2010/main" val="404574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5B3C1664-1E65-40F5-8490-553A25867978}" type="slidenum">
              <a:rPr lang="en-US" smtClean="0"/>
              <a:t>6</a:t>
            </a:fld>
            <a:endParaRPr lang="en-US"/>
          </a:p>
        </p:txBody>
      </p:sp>
    </p:spTree>
    <p:extLst>
      <p:ext uri="{BB962C8B-B14F-4D97-AF65-F5344CB8AC3E}">
        <p14:creationId xmlns:p14="http://schemas.microsoft.com/office/powerpoint/2010/main" val="2891377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endParaRPr lang="en-US" dirty="0">
              <a:cs typeface="Calibri"/>
            </a:endParaRPr>
          </a:p>
        </p:txBody>
      </p:sp>
      <p:sp>
        <p:nvSpPr>
          <p:cNvPr id="4" name="Slide Number Placeholder 3"/>
          <p:cNvSpPr>
            <a:spLocks noGrp="1"/>
          </p:cNvSpPr>
          <p:nvPr>
            <p:ph type="sldNum" sz="quarter" idx="5"/>
          </p:nvPr>
        </p:nvSpPr>
        <p:spPr/>
        <p:txBody>
          <a:bodyPr/>
          <a:lstStyle/>
          <a:p>
            <a:fld id="{5B3C1664-1E65-40F5-8490-553A25867978}" type="slidenum">
              <a:rPr lang="en-US" smtClean="0"/>
              <a:t>7</a:t>
            </a:fld>
            <a:endParaRPr lang="en-US"/>
          </a:p>
        </p:txBody>
      </p:sp>
    </p:spTree>
    <p:extLst>
      <p:ext uri="{BB962C8B-B14F-4D97-AF65-F5344CB8AC3E}">
        <p14:creationId xmlns:p14="http://schemas.microsoft.com/office/powerpoint/2010/main" val="264533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p>
        </p:txBody>
      </p:sp>
      <p:sp>
        <p:nvSpPr>
          <p:cNvPr id="4" name="Slide Number Placeholder 3"/>
          <p:cNvSpPr>
            <a:spLocks noGrp="1"/>
          </p:cNvSpPr>
          <p:nvPr>
            <p:ph type="sldNum" sz="quarter" idx="5"/>
          </p:nvPr>
        </p:nvSpPr>
        <p:spPr/>
        <p:txBody>
          <a:bodyPr/>
          <a:lstStyle/>
          <a:p>
            <a:fld id="{5B3C1664-1E65-40F5-8490-553A25867978}" type="slidenum">
              <a:rPr lang="en-US" smtClean="0"/>
              <a:t>8</a:t>
            </a:fld>
            <a:endParaRPr lang="en-US"/>
          </a:p>
        </p:txBody>
      </p:sp>
    </p:spTree>
    <p:extLst>
      <p:ext uri="{BB962C8B-B14F-4D97-AF65-F5344CB8AC3E}">
        <p14:creationId xmlns:p14="http://schemas.microsoft.com/office/powerpoint/2010/main" val="3758145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5B3C1664-1E65-40F5-8490-553A25867978}" type="slidenum">
              <a:rPr lang="en-US" smtClean="0"/>
              <a:t>9</a:t>
            </a:fld>
            <a:endParaRPr lang="en-US"/>
          </a:p>
        </p:txBody>
      </p:sp>
    </p:spTree>
    <p:extLst>
      <p:ext uri="{BB962C8B-B14F-4D97-AF65-F5344CB8AC3E}">
        <p14:creationId xmlns:p14="http://schemas.microsoft.com/office/powerpoint/2010/main" val="391374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AAP recommends that IDM and LGA are screen for at least the first 12 hours of life and SGA and preterm infants are screened for at least the first 24 hours. </a:t>
            </a:r>
          </a:p>
          <a:p>
            <a:r>
              <a:rPr lang="en-US" dirty="0">
                <a:cs typeface="Calibri"/>
              </a:rPr>
              <a:t>Some authors also suggest infant with perinatal asphyxia which are APGARS &lt; 5 min at 5 minutes, or multiple gestation.  </a:t>
            </a:r>
          </a:p>
        </p:txBody>
      </p:sp>
      <p:sp>
        <p:nvSpPr>
          <p:cNvPr id="4" name="Slide Number Placeholder 3"/>
          <p:cNvSpPr>
            <a:spLocks noGrp="1"/>
          </p:cNvSpPr>
          <p:nvPr>
            <p:ph type="sldNum" sz="quarter" idx="5"/>
          </p:nvPr>
        </p:nvSpPr>
        <p:spPr/>
        <p:txBody>
          <a:bodyPr/>
          <a:lstStyle/>
          <a:p>
            <a:fld id="{BE897278-AD41-4A1D-B9C9-26A251CAEF30}" type="slidenum">
              <a:rPr lang="en-US" smtClean="0"/>
              <a:t>11</a:t>
            </a:fld>
            <a:endParaRPr lang="en-US"/>
          </a:p>
        </p:txBody>
      </p:sp>
    </p:spTree>
    <p:extLst>
      <p:ext uri="{BB962C8B-B14F-4D97-AF65-F5344CB8AC3E}">
        <p14:creationId xmlns:p14="http://schemas.microsoft.com/office/powerpoint/2010/main" val="400019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p>
        </p:txBody>
      </p:sp>
      <p:sp>
        <p:nvSpPr>
          <p:cNvPr id="4" name="Slide Number Placeholder 3"/>
          <p:cNvSpPr>
            <a:spLocks noGrp="1"/>
          </p:cNvSpPr>
          <p:nvPr>
            <p:ph type="sldNum" sz="quarter" idx="5"/>
          </p:nvPr>
        </p:nvSpPr>
        <p:spPr/>
        <p:txBody>
          <a:bodyPr/>
          <a:lstStyle/>
          <a:p>
            <a:fld id="{5B3C1664-1E65-40F5-8490-553A25867978}" type="slidenum">
              <a:rPr lang="en-US" smtClean="0"/>
              <a:t>13</a:t>
            </a:fld>
            <a:endParaRPr lang="en-US"/>
          </a:p>
        </p:txBody>
      </p:sp>
    </p:spTree>
    <p:extLst>
      <p:ext uri="{BB962C8B-B14F-4D97-AF65-F5344CB8AC3E}">
        <p14:creationId xmlns:p14="http://schemas.microsoft.com/office/powerpoint/2010/main" val="465815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52E66-87C2-4DBB-89EC-45AFBE4341D1}"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98C-448F-4771-9806-B5C4C80B9C56}" type="slidenum">
              <a:rPr lang="en-US" smtClean="0"/>
              <a:t>‹#›</a:t>
            </a:fld>
            <a:endParaRPr lang="en-US"/>
          </a:p>
        </p:txBody>
      </p:sp>
    </p:spTree>
    <p:extLst>
      <p:ext uri="{BB962C8B-B14F-4D97-AF65-F5344CB8AC3E}">
        <p14:creationId xmlns:p14="http://schemas.microsoft.com/office/powerpoint/2010/main" val="225298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C52E66-87C2-4DBB-89EC-45AFBE4341D1}"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98C-448F-4771-9806-B5C4C80B9C56}" type="slidenum">
              <a:rPr lang="en-US" smtClean="0"/>
              <a:t>‹#›</a:t>
            </a:fld>
            <a:endParaRPr lang="en-US"/>
          </a:p>
        </p:txBody>
      </p:sp>
    </p:spTree>
    <p:extLst>
      <p:ext uri="{BB962C8B-B14F-4D97-AF65-F5344CB8AC3E}">
        <p14:creationId xmlns:p14="http://schemas.microsoft.com/office/powerpoint/2010/main" val="256945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C52E66-87C2-4DBB-89EC-45AFBE4341D1}"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98C-448F-4771-9806-B5C4C80B9C5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5239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C52E66-87C2-4DBB-89EC-45AFBE4341D1}"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98C-448F-4771-9806-B5C4C80B9C56}" type="slidenum">
              <a:rPr lang="en-US" smtClean="0"/>
              <a:t>‹#›</a:t>
            </a:fld>
            <a:endParaRPr lang="en-US"/>
          </a:p>
        </p:txBody>
      </p:sp>
    </p:spTree>
    <p:extLst>
      <p:ext uri="{BB962C8B-B14F-4D97-AF65-F5344CB8AC3E}">
        <p14:creationId xmlns:p14="http://schemas.microsoft.com/office/powerpoint/2010/main" val="1740026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C52E66-87C2-4DBB-89EC-45AFBE4341D1}"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98C-448F-4771-9806-B5C4C80B9C5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091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C52E66-87C2-4DBB-89EC-45AFBE4341D1}"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98C-448F-4771-9806-B5C4C80B9C56}" type="slidenum">
              <a:rPr lang="en-US" smtClean="0"/>
              <a:t>‹#›</a:t>
            </a:fld>
            <a:endParaRPr lang="en-US"/>
          </a:p>
        </p:txBody>
      </p:sp>
    </p:spTree>
    <p:extLst>
      <p:ext uri="{BB962C8B-B14F-4D97-AF65-F5344CB8AC3E}">
        <p14:creationId xmlns:p14="http://schemas.microsoft.com/office/powerpoint/2010/main" val="340127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52E66-87C2-4DBB-89EC-45AFBE4341D1}"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98C-448F-4771-9806-B5C4C80B9C56}" type="slidenum">
              <a:rPr lang="en-US" smtClean="0"/>
              <a:t>‹#›</a:t>
            </a:fld>
            <a:endParaRPr lang="en-US"/>
          </a:p>
        </p:txBody>
      </p:sp>
    </p:spTree>
    <p:extLst>
      <p:ext uri="{BB962C8B-B14F-4D97-AF65-F5344CB8AC3E}">
        <p14:creationId xmlns:p14="http://schemas.microsoft.com/office/powerpoint/2010/main" val="649378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52E66-87C2-4DBB-89EC-45AFBE4341D1}"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98C-448F-4771-9806-B5C4C80B9C56}" type="slidenum">
              <a:rPr lang="en-US" smtClean="0"/>
              <a:t>‹#›</a:t>
            </a:fld>
            <a:endParaRPr lang="en-US"/>
          </a:p>
        </p:txBody>
      </p:sp>
    </p:spTree>
    <p:extLst>
      <p:ext uri="{BB962C8B-B14F-4D97-AF65-F5344CB8AC3E}">
        <p14:creationId xmlns:p14="http://schemas.microsoft.com/office/powerpoint/2010/main" val="394893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52E66-87C2-4DBB-89EC-45AFBE4341D1}"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98C-448F-4771-9806-B5C4C80B9C56}" type="slidenum">
              <a:rPr lang="en-US" smtClean="0"/>
              <a:t>‹#›</a:t>
            </a:fld>
            <a:endParaRPr lang="en-US"/>
          </a:p>
        </p:txBody>
      </p:sp>
    </p:spTree>
    <p:extLst>
      <p:ext uri="{BB962C8B-B14F-4D97-AF65-F5344CB8AC3E}">
        <p14:creationId xmlns:p14="http://schemas.microsoft.com/office/powerpoint/2010/main" val="371080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C52E66-87C2-4DBB-89EC-45AFBE4341D1}"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98C-448F-4771-9806-B5C4C80B9C56}" type="slidenum">
              <a:rPr lang="en-US" smtClean="0"/>
              <a:t>‹#›</a:t>
            </a:fld>
            <a:endParaRPr lang="en-US"/>
          </a:p>
        </p:txBody>
      </p:sp>
    </p:spTree>
    <p:extLst>
      <p:ext uri="{BB962C8B-B14F-4D97-AF65-F5344CB8AC3E}">
        <p14:creationId xmlns:p14="http://schemas.microsoft.com/office/powerpoint/2010/main" val="78968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C52E66-87C2-4DBB-89EC-45AFBE4341D1}" type="datetimeFigureOut">
              <a:rPr lang="en-US" smtClean="0"/>
              <a:t>8/1/24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98C-448F-4771-9806-B5C4C80B9C56}" type="slidenum">
              <a:rPr lang="en-US" smtClean="0"/>
              <a:t>‹#›</a:t>
            </a:fld>
            <a:endParaRPr lang="en-US"/>
          </a:p>
        </p:txBody>
      </p:sp>
    </p:spTree>
    <p:extLst>
      <p:ext uri="{BB962C8B-B14F-4D97-AF65-F5344CB8AC3E}">
        <p14:creationId xmlns:p14="http://schemas.microsoft.com/office/powerpoint/2010/main" val="21923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C52E66-87C2-4DBB-89EC-45AFBE4341D1}" type="datetimeFigureOut">
              <a:rPr lang="en-US" smtClean="0"/>
              <a:t>8/1/24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15198C-448F-4771-9806-B5C4C80B9C56}" type="slidenum">
              <a:rPr lang="en-US" smtClean="0"/>
              <a:t>‹#›</a:t>
            </a:fld>
            <a:endParaRPr lang="en-US"/>
          </a:p>
        </p:txBody>
      </p:sp>
    </p:spTree>
    <p:extLst>
      <p:ext uri="{BB962C8B-B14F-4D97-AF65-F5344CB8AC3E}">
        <p14:creationId xmlns:p14="http://schemas.microsoft.com/office/powerpoint/2010/main" val="411890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C52E66-87C2-4DBB-89EC-45AFBE4341D1}" type="datetimeFigureOut">
              <a:rPr lang="en-US" smtClean="0"/>
              <a:t>8/1/24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5198C-448F-4771-9806-B5C4C80B9C56}" type="slidenum">
              <a:rPr lang="en-US" smtClean="0"/>
              <a:t>‹#›</a:t>
            </a:fld>
            <a:endParaRPr lang="en-US"/>
          </a:p>
        </p:txBody>
      </p:sp>
    </p:spTree>
    <p:extLst>
      <p:ext uri="{BB962C8B-B14F-4D97-AF65-F5344CB8AC3E}">
        <p14:creationId xmlns:p14="http://schemas.microsoft.com/office/powerpoint/2010/main" val="9279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52E66-87C2-4DBB-89EC-45AFBE4341D1}" type="datetimeFigureOut">
              <a:rPr lang="en-US" smtClean="0"/>
              <a:t>8/1/24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15198C-448F-4771-9806-B5C4C80B9C56}" type="slidenum">
              <a:rPr lang="en-US" smtClean="0"/>
              <a:t>‹#›</a:t>
            </a:fld>
            <a:endParaRPr lang="en-US"/>
          </a:p>
        </p:txBody>
      </p:sp>
    </p:spTree>
    <p:extLst>
      <p:ext uri="{BB962C8B-B14F-4D97-AF65-F5344CB8AC3E}">
        <p14:creationId xmlns:p14="http://schemas.microsoft.com/office/powerpoint/2010/main" val="3182097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C52E66-87C2-4DBB-89EC-45AFBE4341D1}" type="datetimeFigureOut">
              <a:rPr lang="en-US" smtClean="0"/>
              <a:t>8/1/24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98C-448F-4771-9806-B5C4C80B9C56}" type="slidenum">
              <a:rPr lang="en-US" smtClean="0"/>
              <a:t>‹#›</a:t>
            </a:fld>
            <a:endParaRPr lang="en-US"/>
          </a:p>
        </p:txBody>
      </p:sp>
    </p:spTree>
    <p:extLst>
      <p:ext uri="{BB962C8B-B14F-4D97-AF65-F5344CB8AC3E}">
        <p14:creationId xmlns:p14="http://schemas.microsoft.com/office/powerpoint/2010/main" val="287201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98C-448F-4771-9806-B5C4C80B9C56}" type="slidenum">
              <a:rPr lang="en-US" smtClean="0"/>
              <a:t>‹#›</a:t>
            </a:fld>
            <a:endParaRPr lang="en-US"/>
          </a:p>
        </p:txBody>
      </p:sp>
      <p:sp>
        <p:nvSpPr>
          <p:cNvPr id="5" name="Date Placeholder 4"/>
          <p:cNvSpPr>
            <a:spLocks noGrp="1"/>
          </p:cNvSpPr>
          <p:nvPr>
            <p:ph type="dt" sz="half" idx="10"/>
          </p:nvPr>
        </p:nvSpPr>
        <p:spPr/>
        <p:txBody>
          <a:bodyPr/>
          <a:lstStyle/>
          <a:p>
            <a:fld id="{9DC52E66-87C2-4DBB-89EC-45AFBE4341D1}" type="datetimeFigureOut">
              <a:rPr lang="en-US" smtClean="0"/>
              <a:t>8/1/24</a:t>
            </a:fld>
            <a:endParaRPr lang="en-US"/>
          </a:p>
        </p:txBody>
      </p:sp>
    </p:spTree>
    <p:extLst>
      <p:ext uri="{BB962C8B-B14F-4D97-AF65-F5344CB8AC3E}">
        <p14:creationId xmlns:p14="http://schemas.microsoft.com/office/powerpoint/2010/main" val="52021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C52E66-87C2-4DBB-89EC-45AFBE4341D1}" type="datetimeFigureOut">
              <a:rPr lang="en-US" smtClean="0"/>
              <a:t>8/1/24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15198C-448F-4771-9806-B5C4C80B9C56}" type="slidenum">
              <a:rPr lang="en-US" smtClean="0"/>
              <a:t>‹#›</a:t>
            </a:fld>
            <a:endParaRPr lang="en-US"/>
          </a:p>
        </p:txBody>
      </p:sp>
    </p:spTree>
    <p:extLst>
      <p:ext uri="{BB962C8B-B14F-4D97-AF65-F5344CB8AC3E}">
        <p14:creationId xmlns:p14="http://schemas.microsoft.com/office/powerpoint/2010/main" val="217991602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x.doi.org/10.15585/mmwr.mm6724a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6627" y="643128"/>
            <a:ext cx="8825658" cy="3329581"/>
          </a:xfrm>
        </p:spPr>
        <p:txBody>
          <a:bodyPr/>
          <a:lstStyle/>
          <a:p>
            <a:r>
              <a:rPr lang="en-US" dirty="0"/>
              <a:t>The Late Preterm Infant</a:t>
            </a:r>
          </a:p>
        </p:txBody>
      </p:sp>
      <p:sp>
        <p:nvSpPr>
          <p:cNvPr id="3" name="Subtitle 2"/>
          <p:cNvSpPr>
            <a:spLocks noGrp="1"/>
          </p:cNvSpPr>
          <p:nvPr>
            <p:ph type="subTitle" idx="1"/>
          </p:nvPr>
        </p:nvSpPr>
        <p:spPr/>
        <p:txBody>
          <a:bodyPr>
            <a:normAutofit fontScale="55000" lnSpcReduction="20000"/>
          </a:bodyPr>
          <a:lstStyle/>
          <a:p>
            <a:endParaRPr lang="en-US" dirty="0"/>
          </a:p>
          <a:p>
            <a:r>
              <a:rPr lang="en-US" sz="3200" dirty="0"/>
              <a:t>Jessie Marks DNP, ARNP</a:t>
            </a:r>
          </a:p>
          <a:p>
            <a:r>
              <a:rPr lang="en-US" dirty="0"/>
              <a:t>Slides originally developed by </a:t>
            </a:r>
          </a:p>
          <a:p>
            <a:r>
              <a:rPr lang="en-US" dirty="0"/>
              <a:t>Yvonne Griffin, CNM, MSN</a:t>
            </a:r>
          </a:p>
        </p:txBody>
      </p:sp>
    </p:spTree>
    <p:extLst>
      <p:ext uri="{BB962C8B-B14F-4D97-AF65-F5344CB8AC3E}">
        <p14:creationId xmlns:p14="http://schemas.microsoft.com/office/powerpoint/2010/main" val="8447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D7EC-3C24-44A9-B867-5EE8104F73D6}"/>
              </a:ext>
            </a:extLst>
          </p:cNvPr>
          <p:cNvSpPr>
            <a:spLocks noGrp="1"/>
          </p:cNvSpPr>
          <p:nvPr>
            <p:ph type="title"/>
          </p:nvPr>
        </p:nvSpPr>
        <p:spPr/>
        <p:txBody>
          <a:bodyPr/>
          <a:lstStyle/>
          <a:p>
            <a:r>
              <a:rPr lang="en-US" dirty="0"/>
              <a:t>Management Continued</a:t>
            </a:r>
          </a:p>
        </p:txBody>
      </p:sp>
      <p:sp>
        <p:nvSpPr>
          <p:cNvPr id="3" name="Content Placeholder 2">
            <a:extLst>
              <a:ext uri="{FF2B5EF4-FFF2-40B4-BE49-F238E27FC236}">
                <a16:creationId xmlns:a16="http://schemas.microsoft.com/office/drawing/2014/main" id="{AEE214F4-DBCB-4855-BE3D-6511E59C7B3D}"/>
              </a:ext>
            </a:extLst>
          </p:cNvPr>
          <p:cNvSpPr>
            <a:spLocks noGrp="1"/>
          </p:cNvSpPr>
          <p:nvPr>
            <p:ph idx="1"/>
          </p:nvPr>
        </p:nvSpPr>
        <p:spPr/>
        <p:txBody>
          <a:bodyPr vert="horz" lIns="91440" tIns="45720" rIns="91440" bIns="45720" rtlCol="0" anchor="t">
            <a:normAutofit/>
          </a:bodyPr>
          <a:lstStyle/>
          <a:p>
            <a:r>
              <a:rPr lang="en-US" sz="2400" dirty="0"/>
              <a:t>Hypoglycemia monitoring</a:t>
            </a:r>
          </a:p>
          <a:p>
            <a:pPr lvl="1"/>
            <a:r>
              <a:rPr lang="en-US" sz="2400" dirty="0"/>
              <a:t>Screen infants for 24 hours</a:t>
            </a:r>
          </a:p>
          <a:p>
            <a:pPr lvl="1"/>
            <a:r>
              <a:rPr lang="en-US" sz="2400" dirty="0"/>
              <a:t>In neonates in whom hypoglycemia remains at or beyond age 48 hours (&lt;60 mg/dl), the PES recommends a fasting challenge of 6 to 8 hours, with maintenance of blood glucose greater than 70 mg/dL, to distinguish from transitional hypoglycemia </a:t>
            </a:r>
          </a:p>
        </p:txBody>
      </p:sp>
    </p:spTree>
    <p:extLst>
      <p:ext uri="{BB962C8B-B14F-4D97-AF65-F5344CB8AC3E}">
        <p14:creationId xmlns:p14="http://schemas.microsoft.com/office/powerpoint/2010/main" val="147948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994FD1-BBAA-40CE-91F4-234B3512A312}"/>
              </a:ext>
            </a:extLst>
          </p:cNvPr>
          <p:cNvPicPr>
            <a:picLocks noGrp="1" noChangeAspect="1"/>
          </p:cNvPicPr>
          <p:nvPr>
            <p:ph idx="4294967295"/>
          </p:nvPr>
        </p:nvPicPr>
        <p:blipFill>
          <a:blip r:embed="rId3"/>
          <a:stretch>
            <a:fillRect/>
          </a:stretch>
        </p:blipFill>
        <p:spPr>
          <a:xfrm>
            <a:off x="1392702" y="147593"/>
            <a:ext cx="9101796" cy="6394012"/>
          </a:xfrm>
          <a:prstGeom prst="rect">
            <a:avLst/>
          </a:prstGeom>
        </p:spPr>
      </p:pic>
    </p:spTree>
    <p:extLst>
      <p:ext uri="{BB962C8B-B14F-4D97-AF65-F5344CB8AC3E}">
        <p14:creationId xmlns:p14="http://schemas.microsoft.com/office/powerpoint/2010/main" val="254321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Discharge Criteria</a:t>
            </a:r>
          </a:p>
        </p:txBody>
      </p:sp>
      <p:sp>
        <p:nvSpPr>
          <p:cNvPr id="3" name="Content Placeholder 2"/>
          <p:cNvSpPr>
            <a:spLocks noGrp="1"/>
          </p:cNvSpPr>
          <p:nvPr>
            <p:ph idx="1"/>
          </p:nvPr>
        </p:nvSpPr>
        <p:spPr>
          <a:xfrm>
            <a:off x="677334" y="2160589"/>
            <a:ext cx="8596668" cy="4355225"/>
          </a:xfrm>
        </p:spPr>
        <p:txBody>
          <a:bodyPr vert="horz" lIns="91440" tIns="45720" rIns="91440" bIns="45720" rtlCol="0" anchor="t">
            <a:normAutofit/>
          </a:bodyPr>
          <a:lstStyle/>
          <a:p>
            <a:r>
              <a:rPr lang="en-US" sz="2400" dirty="0"/>
              <a:t>Accurate gestational age assessment</a:t>
            </a:r>
          </a:p>
          <a:p>
            <a:r>
              <a:rPr lang="en-US" sz="2400" dirty="0"/>
              <a:t>Stable vital signs x 24 hours with Temp 36.5-37.4C </a:t>
            </a:r>
          </a:p>
          <a:p>
            <a:r>
              <a:rPr lang="en-US" sz="2400" dirty="0"/>
              <a:t>Stooled at least once</a:t>
            </a:r>
          </a:p>
          <a:p>
            <a:r>
              <a:rPr lang="en-US" sz="2400" dirty="0"/>
              <a:t>Successful feeding x 24 hours with &lt;2-3% weight loss in 24 hours, 7% for hospital stay</a:t>
            </a:r>
          </a:p>
          <a:p>
            <a:r>
              <a:rPr lang="en-US" sz="2400" dirty="0"/>
              <a:t>Formal breastfeeding evaluation</a:t>
            </a:r>
          </a:p>
          <a:p>
            <a:r>
              <a:rPr lang="en-US" sz="2400" dirty="0"/>
              <a:t>Identified Pediatric provider with follow up care arranged for </a:t>
            </a:r>
            <a:r>
              <a:rPr lang="en-US" sz="2400" b="1" dirty="0"/>
              <a:t>24-48 hours</a:t>
            </a:r>
            <a:r>
              <a:rPr lang="en-US" sz="2400" dirty="0"/>
              <a:t> after discharge </a:t>
            </a:r>
          </a:p>
        </p:txBody>
      </p:sp>
      <p:sp>
        <p:nvSpPr>
          <p:cNvPr id="4" name="TextBox 3"/>
          <p:cNvSpPr txBox="1"/>
          <p:nvPr/>
        </p:nvSpPr>
        <p:spPr>
          <a:xfrm>
            <a:off x="1977656" y="1152983"/>
            <a:ext cx="6996223" cy="369332"/>
          </a:xfrm>
          <a:prstGeom prst="rect">
            <a:avLst/>
          </a:prstGeom>
          <a:noFill/>
        </p:spPr>
        <p:txBody>
          <a:bodyPr wrap="square" rtlCol="0">
            <a:spAutoFit/>
          </a:bodyPr>
          <a:lstStyle/>
          <a:p>
            <a:r>
              <a:rPr lang="en-US" dirty="0"/>
              <a:t>Engle, et al, 2007</a:t>
            </a:r>
          </a:p>
        </p:txBody>
      </p:sp>
    </p:spTree>
    <p:extLst>
      <p:ext uri="{BB962C8B-B14F-4D97-AF65-F5344CB8AC3E}">
        <p14:creationId xmlns:p14="http://schemas.microsoft.com/office/powerpoint/2010/main" val="283409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Discharge Criteria continued</a:t>
            </a:r>
          </a:p>
        </p:txBody>
      </p:sp>
      <p:sp>
        <p:nvSpPr>
          <p:cNvPr id="3" name="Content Placeholder 2"/>
          <p:cNvSpPr>
            <a:spLocks noGrp="1"/>
          </p:cNvSpPr>
          <p:nvPr>
            <p:ph idx="1"/>
          </p:nvPr>
        </p:nvSpPr>
        <p:spPr>
          <a:xfrm>
            <a:off x="677334" y="1700514"/>
            <a:ext cx="8596668" cy="4340848"/>
          </a:xfrm>
        </p:spPr>
        <p:txBody>
          <a:bodyPr vert="horz" lIns="91440" tIns="45720" rIns="91440" bIns="45720" rtlCol="0" anchor="t">
            <a:noAutofit/>
          </a:bodyPr>
          <a:lstStyle/>
          <a:p>
            <a:r>
              <a:rPr lang="en-US" sz="2400" dirty="0"/>
              <a:t>Feeding plan established</a:t>
            </a:r>
          </a:p>
          <a:p>
            <a:r>
              <a:rPr lang="en-US" sz="2400" dirty="0"/>
              <a:t>Usual labs and screening including bilirubin, newborn screening, hearing, Critical Congenital Heart Disease (CCHD)</a:t>
            </a:r>
          </a:p>
          <a:p>
            <a:r>
              <a:rPr lang="en-US" sz="2400" dirty="0"/>
              <a:t>Car seat oximetry</a:t>
            </a:r>
          </a:p>
          <a:p>
            <a:r>
              <a:rPr lang="en-US" sz="2400" dirty="0"/>
              <a:t>Family education/evaluation of understanding of warning signs and follow up plan</a:t>
            </a:r>
          </a:p>
          <a:p>
            <a:r>
              <a:rPr lang="en-US" sz="2400" dirty="0"/>
              <a:t>Individualized plan based on all the above criteria and any illness or social risk factors – may be longer than usual stay until infant stable</a:t>
            </a:r>
          </a:p>
          <a:p>
            <a:r>
              <a:rPr lang="en-US" sz="2400" dirty="0"/>
              <a:t>Delay discharge until infant is at least 48 hours old </a:t>
            </a:r>
          </a:p>
          <a:p>
            <a:endParaRPr lang="en-US" dirty="0"/>
          </a:p>
        </p:txBody>
      </p:sp>
    </p:spTree>
    <p:extLst>
      <p:ext uri="{BB962C8B-B14F-4D97-AF65-F5344CB8AC3E}">
        <p14:creationId xmlns:p14="http://schemas.microsoft.com/office/powerpoint/2010/main" val="3895574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84D-9A06-43E0-B44B-2F90F5730389}"/>
              </a:ext>
            </a:extLst>
          </p:cNvPr>
          <p:cNvSpPr>
            <a:spLocks noGrp="1"/>
          </p:cNvSpPr>
          <p:nvPr>
            <p:ph type="title"/>
          </p:nvPr>
        </p:nvSpPr>
        <p:spPr/>
        <p:txBody>
          <a:bodyPr/>
          <a:lstStyle/>
          <a:p>
            <a:r>
              <a:rPr lang="en-US" dirty="0"/>
              <a:t>Outpatient Follow up</a:t>
            </a:r>
          </a:p>
        </p:txBody>
      </p:sp>
      <p:sp>
        <p:nvSpPr>
          <p:cNvPr id="3" name="Content Placeholder 2">
            <a:extLst>
              <a:ext uri="{FF2B5EF4-FFF2-40B4-BE49-F238E27FC236}">
                <a16:creationId xmlns:a16="http://schemas.microsoft.com/office/drawing/2014/main" id="{6F77F297-E0BA-44B2-990D-CF6E4D9C0DF8}"/>
              </a:ext>
            </a:extLst>
          </p:cNvPr>
          <p:cNvSpPr>
            <a:spLocks noGrp="1"/>
          </p:cNvSpPr>
          <p:nvPr>
            <p:ph idx="1"/>
          </p:nvPr>
        </p:nvSpPr>
        <p:spPr/>
        <p:txBody>
          <a:bodyPr vert="horz" lIns="91440" tIns="45720" rIns="91440" bIns="45720" rtlCol="0" anchor="t">
            <a:normAutofit/>
          </a:bodyPr>
          <a:lstStyle/>
          <a:p>
            <a:r>
              <a:rPr lang="en-US" sz="2400" dirty="0"/>
              <a:t>Evaluated within 24-48 hours from discharge</a:t>
            </a:r>
          </a:p>
          <a:p>
            <a:r>
              <a:rPr lang="en-US" sz="2400" dirty="0"/>
              <a:t>Weekly follow up is recommended until infant is 40 weeks corrected or until clearly thriving </a:t>
            </a:r>
          </a:p>
          <a:p>
            <a:r>
              <a:rPr lang="en-US" sz="2400" dirty="0"/>
              <a:t>More frequent visits may be needed if bilirubin or weight checks are indicated </a:t>
            </a:r>
          </a:p>
        </p:txBody>
      </p:sp>
    </p:spTree>
    <p:extLst>
      <p:ext uri="{BB962C8B-B14F-4D97-AF65-F5344CB8AC3E}">
        <p14:creationId xmlns:p14="http://schemas.microsoft.com/office/powerpoint/2010/main" val="4144536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05236"/>
          </a:xfrm>
        </p:spPr>
        <p:txBody>
          <a:bodyPr/>
          <a:lstStyle/>
          <a:p>
            <a:r>
              <a:rPr lang="en-US" dirty="0"/>
              <a:t>Hospital Readmission</a:t>
            </a:r>
          </a:p>
        </p:txBody>
      </p:sp>
      <p:sp>
        <p:nvSpPr>
          <p:cNvPr id="3" name="Content Placeholder 2"/>
          <p:cNvSpPr>
            <a:spLocks noGrp="1"/>
          </p:cNvSpPr>
          <p:nvPr>
            <p:ph idx="1"/>
          </p:nvPr>
        </p:nvSpPr>
        <p:spPr>
          <a:xfrm>
            <a:off x="875201" y="2159389"/>
            <a:ext cx="8946541" cy="3349257"/>
          </a:xfrm>
        </p:spPr>
        <p:txBody>
          <a:bodyPr vert="horz" lIns="91440" tIns="45720" rIns="91440" bIns="45720" rtlCol="0" anchor="t">
            <a:normAutofit/>
          </a:bodyPr>
          <a:lstStyle/>
          <a:p>
            <a:r>
              <a:rPr lang="en-US" sz="2400" dirty="0"/>
              <a:t>Readmission rate of late preterm infants is up to 3x that of full-term infants</a:t>
            </a:r>
          </a:p>
          <a:p>
            <a:pPr marL="0" indent="0">
              <a:buNone/>
            </a:pPr>
            <a:endParaRPr lang="en-US" sz="2400" dirty="0"/>
          </a:p>
          <a:p>
            <a:r>
              <a:rPr lang="en-US" sz="2400" dirty="0"/>
              <a:t>Reasons for readmission</a:t>
            </a:r>
          </a:p>
          <a:p>
            <a:pPr lvl="1"/>
            <a:r>
              <a:rPr lang="en-US" sz="2400" dirty="0"/>
              <a:t>Jaundice</a:t>
            </a:r>
          </a:p>
          <a:p>
            <a:pPr lvl="1"/>
            <a:r>
              <a:rPr lang="en-US" sz="2400" dirty="0"/>
              <a:t>Respiratory distress</a:t>
            </a:r>
          </a:p>
          <a:p>
            <a:pPr lvl="1"/>
            <a:r>
              <a:rPr lang="en-US" sz="2400" dirty="0"/>
              <a:t>Feeding issues </a:t>
            </a:r>
          </a:p>
        </p:txBody>
      </p:sp>
    </p:spTree>
    <p:extLst>
      <p:ext uri="{BB962C8B-B14F-4D97-AF65-F5344CB8AC3E}">
        <p14:creationId xmlns:p14="http://schemas.microsoft.com/office/powerpoint/2010/main" val="387393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79464"/>
            <a:ext cx="9404723" cy="1400530"/>
          </a:xfrm>
        </p:spPr>
        <p:txBody>
          <a:bodyPr/>
          <a:lstStyle/>
          <a:p>
            <a:r>
              <a:rPr lang="en-US" dirty="0"/>
              <a:t>References</a:t>
            </a:r>
          </a:p>
        </p:txBody>
      </p:sp>
      <p:sp>
        <p:nvSpPr>
          <p:cNvPr id="3" name="Content Placeholder 2"/>
          <p:cNvSpPr>
            <a:spLocks noGrp="1"/>
          </p:cNvSpPr>
          <p:nvPr>
            <p:ph idx="1"/>
          </p:nvPr>
        </p:nvSpPr>
        <p:spPr>
          <a:xfrm>
            <a:off x="1103312" y="1020278"/>
            <a:ext cx="8946541" cy="5228121"/>
          </a:xfrm>
        </p:spPr>
        <p:txBody>
          <a:bodyPr>
            <a:normAutofit fontScale="92500" lnSpcReduction="20000"/>
          </a:bodyPr>
          <a:lstStyle/>
          <a:p>
            <a:r>
              <a:rPr lang="en-US" dirty="0"/>
              <a:t>Ashton, D.M. (2010). Elective delivery at less than 39 weeks. </a:t>
            </a:r>
            <a:r>
              <a:rPr lang="en-US" i="1" dirty="0"/>
              <a:t>Current Opinion in Obstetrics and Gynecology. </a:t>
            </a:r>
            <a:r>
              <a:rPr lang="en-US" dirty="0"/>
              <a:t>22: 506-10</a:t>
            </a:r>
            <a:endParaRPr lang="en-US" i="1" dirty="0"/>
          </a:p>
          <a:p>
            <a:r>
              <a:rPr lang="en-US" dirty="0"/>
              <a:t>Blackburn, S.T. (2007). Maternal, fetal and neonatal physiology: A clinical perspective, hyperbilirubinemia section.</a:t>
            </a:r>
          </a:p>
          <a:p>
            <a:r>
              <a:rPr lang="en-US" dirty="0"/>
              <a:t>Boyle, J.D. &amp; Boyle, E.M. (2011). Born just a few weeks too early: Does it matter? </a:t>
            </a:r>
            <a:r>
              <a:rPr lang="en-US" i="1" dirty="0"/>
              <a:t>Archives of Disease in Child. Fetal and Neonatal Edition, </a:t>
            </a:r>
            <a:r>
              <a:rPr lang="en-US" dirty="0"/>
              <a:t> doi:10.1136/archdischild-2011-300535.</a:t>
            </a:r>
          </a:p>
          <a:p>
            <a:pPr algn="just"/>
            <a:r>
              <a:rPr lang="en-US" dirty="0" err="1"/>
              <a:t>Bhutani</a:t>
            </a:r>
            <a:r>
              <a:rPr lang="en-US" dirty="0"/>
              <a:t>, V.K., </a:t>
            </a:r>
            <a:r>
              <a:rPr lang="en-US" dirty="0" err="1"/>
              <a:t>Schwoebel</a:t>
            </a:r>
            <a:r>
              <a:rPr lang="en-US" dirty="0"/>
              <a:t>, A., &amp; </a:t>
            </a:r>
            <a:r>
              <a:rPr lang="en-US" dirty="0" err="1"/>
              <a:t>Gennaro</a:t>
            </a:r>
            <a:r>
              <a:rPr lang="en-US" dirty="0"/>
              <a:t>, S. (2006). A systems approach for neonatal hyperbilirubinemia in term and late preterm infants.  </a:t>
            </a:r>
            <a:r>
              <a:rPr lang="en-US" i="1" dirty="0"/>
              <a:t>Journal of Obstetric, Gynecologic, and Neonatal Nursing, </a:t>
            </a:r>
            <a:r>
              <a:rPr lang="en-US" dirty="0"/>
              <a:t>35:444-455.</a:t>
            </a:r>
          </a:p>
          <a:p>
            <a:pPr algn="just"/>
            <a:r>
              <a:rPr lang="en-US" dirty="0"/>
              <a:t>Engle, W.A., </a:t>
            </a:r>
            <a:r>
              <a:rPr lang="en-US" dirty="0" err="1"/>
              <a:t>Tomashek</a:t>
            </a:r>
            <a:r>
              <a:rPr lang="en-US" dirty="0"/>
              <a:t>, K.M., &amp; </a:t>
            </a:r>
            <a:r>
              <a:rPr lang="en-US" dirty="0" err="1"/>
              <a:t>Wallman</a:t>
            </a:r>
            <a:r>
              <a:rPr lang="en-US" dirty="0"/>
              <a:t>, C. (2007). Late preterm infants: A population at risk. </a:t>
            </a:r>
            <a:r>
              <a:rPr lang="en-US" i="1" dirty="0"/>
              <a:t>Pediatrics, 120:1390-1401.</a:t>
            </a:r>
          </a:p>
          <a:p>
            <a:pPr algn="just"/>
            <a:r>
              <a:rPr lang="en-US" dirty="0" err="1"/>
              <a:t>Gayamfi-Batterman</a:t>
            </a:r>
            <a:r>
              <a:rPr lang="en-US" dirty="0"/>
              <a:t>, C</a:t>
            </a:r>
            <a:r>
              <a:rPr lang="en-US" i="1" dirty="0"/>
              <a:t>.</a:t>
            </a:r>
            <a:r>
              <a:rPr lang="en-US" dirty="0"/>
              <a:t>, Thom, E.A., Blackwell, S.C, et al. (2016). Antenatal Betamethasone for Women at Risk for Late Preterm Delivery. </a:t>
            </a:r>
            <a:r>
              <a:rPr lang="en-US" i="1" dirty="0"/>
              <a:t>The New England Journal of Medicine.</a:t>
            </a:r>
            <a:r>
              <a:rPr lang="en-US" dirty="0"/>
              <a:t> 374(14): 1311-1320.</a:t>
            </a:r>
            <a:endParaRPr lang="en-US" i="1" dirty="0"/>
          </a:p>
          <a:p>
            <a:pPr algn="just"/>
            <a:r>
              <a:rPr lang="en-US" dirty="0"/>
              <a:t>Holland, M.G., </a:t>
            </a:r>
            <a:r>
              <a:rPr lang="en-US" dirty="0" err="1"/>
              <a:t>Refuerzo</a:t>
            </a:r>
            <a:r>
              <a:rPr lang="en-US" dirty="0"/>
              <a:t>, J.S., </a:t>
            </a:r>
            <a:r>
              <a:rPr lang="en-US" dirty="0" err="1"/>
              <a:t>Ramin</a:t>
            </a:r>
            <a:r>
              <a:rPr lang="en-US" dirty="0"/>
              <a:t>, S.M., et al. (2009). Late preterm birth: How often is it avoidable? </a:t>
            </a:r>
            <a:r>
              <a:rPr lang="en-US" i="1" dirty="0"/>
              <a:t>American Journal of Obstetrics and Gynecology, </a:t>
            </a:r>
            <a:r>
              <a:rPr lang="en-US" dirty="0"/>
              <a:t>201, 404.e1-4.</a:t>
            </a:r>
          </a:p>
          <a:p>
            <a:pPr algn="just"/>
            <a:r>
              <a:rPr lang="en-US" dirty="0" err="1"/>
              <a:t>Laughon</a:t>
            </a:r>
            <a:r>
              <a:rPr lang="en-US" dirty="0"/>
              <a:t>, S.K., Reddy, U.M., Sun, L., et al. (2010). Precursors for late preterm birth in singleton gestations. </a:t>
            </a:r>
            <a:r>
              <a:rPr lang="en-US" i="1" dirty="0"/>
              <a:t>Obstetrics and Gynecology, </a:t>
            </a:r>
            <a:r>
              <a:rPr lang="en-US" dirty="0"/>
              <a:t>116: 1047-1055.</a:t>
            </a:r>
          </a:p>
        </p:txBody>
      </p:sp>
    </p:spTree>
    <p:extLst>
      <p:ext uri="{BB962C8B-B14F-4D97-AF65-F5344CB8AC3E}">
        <p14:creationId xmlns:p14="http://schemas.microsoft.com/office/powerpoint/2010/main" val="218790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continued</a:t>
            </a:r>
          </a:p>
        </p:txBody>
      </p:sp>
      <p:sp>
        <p:nvSpPr>
          <p:cNvPr id="3" name="Content Placeholder 2"/>
          <p:cNvSpPr>
            <a:spLocks noGrp="1"/>
          </p:cNvSpPr>
          <p:nvPr>
            <p:ph idx="1"/>
          </p:nvPr>
        </p:nvSpPr>
        <p:spPr>
          <a:xfrm>
            <a:off x="875201" y="1267629"/>
            <a:ext cx="8946541" cy="4876799"/>
          </a:xfrm>
        </p:spPr>
        <p:txBody>
          <a:bodyPr>
            <a:normAutofit fontScale="77500" lnSpcReduction="20000"/>
          </a:bodyPr>
          <a:lstStyle/>
          <a:p>
            <a:endParaRPr lang="en-US" dirty="0"/>
          </a:p>
          <a:p>
            <a:pPr algn="just"/>
            <a:endParaRPr lang="en-US" i="1" dirty="0"/>
          </a:p>
          <a:p>
            <a:pPr algn="just"/>
            <a:r>
              <a:rPr lang="en-US" dirty="0" err="1"/>
              <a:t>Lavanya</a:t>
            </a:r>
            <a:r>
              <a:rPr lang="en-US" dirty="0"/>
              <a:t>, K.R., Jaiswal, A., Reddy, P. &amp; MURKI, S. (2012). Predictors of significant jaundice in late preterm infants. </a:t>
            </a:r>
            <a:r>
              <a:rPr lang="en-US" i="1" dirty="0"/>
              <a:t>Indian Pediatrics</a:t>
            </a:r>
            <a:r>
              <a:rPr lang="en-US" dirty="0"/>
              <a:t>, 49: 717-20.</a:t>
            </a:r>
          </a:p>
          <a:p>
            <a:pPr algn="just"/>
            <a:r>
              <a:rPr lang="en-US" dirty="0"/>
              <a:t>Mathews, T.J., </a:t>
            </a:r>
            <a:r>
              <a:rPr lang="en-US" dirty="0" err="1"/>
              <a:t>MacDorman</a:t>
            </a:r>
            <a:r>
              <a:rPr lang="en-US" dirty="0"/>
              <a:t>, M.F., &amp; </a:t>
            </a:r>
            <a:r>
              <a:rPr lang="en-US" dirty="0" err="1"/>
              <a:t>Thoma</a:t>
            </a:r>
            <a:r>
              <a:rPr lang="en-US" dirty="0"/>
              <a:t> , M.E. (2015). Infant Mortality Statistics From the 2013 Period Linked Birth/Infant Death Data Set. </a:t>
            </a:r>
            <a:r>
              <a:rPr lang="en-US" i="1" dirty="0"/>
              <a:t>National Vital Statistics Reports.                                                                                                                      </a:t>
            </a:r>
            <a:r>
              <a:rPr lang="en-US" dirty="0"/>
              <a:t>Retrieved from http://www.cdc.gov/nchs/data/nvsr/nvsr64/nvsr64_09.pdf</a:t>
            </a:r>
          </a:p>
          <a:p>
            <a:pPr algn="just"/>
            <a:r>
              <a:rPr lang="en-US" dirty="0"/>
              <a:t>McLaurin, K.K., Hall, C.B., Jackson, E.A., et al. (2009). Persistence of morbidity and cost differences between late-preterm and term infants during the first year of life. </a:t>
            </a:r>
            <a:r>
              <a:rPr lang="en-US" i="1" dirty="0"/>
              <a:t>Pediatrics, 123: 653-659</a:t>
            </a:r>
            <a:endParaRPr lang="en-US" dirty="0"/>
          </a:p>
          <a:p>
            <a:r>
              <a:rPr lang="en-US" dirty="0"/>
              <a:t>Meier, P.P., Furman, L.M., &amp; </a:t>
            </a:r>
            <a:r>
              <a:rPr lang="en-US" dirty="0" err="1"/>
              <a:t>Degenhardt</a:t>
            </a:r>
            <a:r>
              <a:rPr lang="en-US" dirty="0"/>
              <a:t>, M. (2007). Increased lactation risk for late preterm infants and mothers: Evidence and management strategies to protect breastfeeding. </a:t>
            </a:r>
            <a:r>
              <a:rPr lang="en-US" i="1" dirty="0"/>
              <a:t>Journal of Midwifery &amp; Women’s Health</a:t>
            </a:r>
            <a:r>
              <a:rPr lang="en-US" dirty="0"/>
              <a:t>. 52: 579-587.</a:t>
            </a:r>
          </a:p>
          <a:p>
            <a:r>
              <a:rPr lang="en-US" dirty="0"/>
              <a:t>Munson, M., </a:t>
            </a:r>
            <a:r>
              <a:rPr lang="en-US" dirty="0" err="1"/>
              <a:t>Saatkamp</a:t>
            </a:r>
            <a:r>
              <a:rPr lang="en-US" dirty="0"/>
              <a:t>, R., &amp; West, C. (2011). Late preterm infants: Steps to success. </a:t>
            </a:r>
            <a:r>
              <a:rPr lang="en-US" i="1" dirty="0"/>
              <a:t>Neonatal Network</a:t>
            </a:r>
            <a:r>
              <a:rPr lang="en-US" dirty="0"/>
              <a:t>, 30(4), 267-270.</a:t>
            </a:r>
          </a:p>
          <a:p>
            <a:r>
              <a:rPr lang="en-US" dirty="0"/>
              <a:t>Martin, J.A., </a:t>
            </a:r>
            <a:r>
              <a:rPr lang="en-US" dirty="0" err="1"/>
              <a:t>Kirmeyer</a:t>
            </a:r>
            <a:r>
              <a:rPr lang="en-US" dirty="0"/>
              <a:t>, S., Osterman, M. &amp; Shepherd, R.A. (2009). Born a bit too early: Recent trends in late preterm births. </a:t>
            </a:r>
            <a:r>
              <a:rPr lang="en-US" i="1" dirty="0"/>
              <a:t>NCHS Data Brief, </a:t>
            </a:r>
            <a:r>
              <a:rPr lang="en-US" dirty="0"/>
              <a:t>24: 1-9</a:t>
            </a:r>
            <a:r>
              <a:rPr lang="en-US" i="1" dirty="0"/>
              <a:t>.</a:t>
            </a:r>
          </a:p>
          <a:p>
            <a:r>
              <a:rPr lang="en-US" dirty="0"/>
              <a:t>Walker, M. (2008). Breastfeeding the late preterm infant.  </a:t>
            </a:r>
            <a:r>
              <a:rPr lang="en-US" i="1" dirty="0"/>
              <a:t>Journal of Obstetric, Gynecologic, and Neonatal Nursing. </a:t>
            </a:r>
            <a:r>
              <a:rPr lang="en-US" dirty="0"/>
              <a:t>37: 692-701.</a:t>
            </a:r>
          </a:p>
          <a:p>
            <a:r>
              <a:rPr lang="en-US" i="1" dirty="0" err="1"/>
              <a:t>QuickStats</a:t>
            </a:r>
            <a:r>
              <a:rPr lang="en-US" i="1" dirty="0"/>
              <a:t>:</a:t>
            </a:r>
            <a:r>
              <a:rPr lang="en-US" dirty="0"/>
              <a:t> Changes in Late Preterm Birth Rates, by State — National Vital Statistics System, United States, 2014 and 2016. MMWR </a:t>
            </a:r>
            <a:r>
              <a:rPr lang="en-US" dirty="0" err="1"/>
              <a:t>Morb</a:t>
            </a:r>
            <a:r>
              <a:rPr lang="en-US" dirty="0"/>
              <a:t> Mortal </a:t>
            </a:r>
            <a:r>
              <a:rPr lang="en-US" dirty="0" err="1"/>
              <a:t>Wkly</a:t>
            </a:r>
            <a:r>
              <a:rPr lang="en-US" dirty="0"/>
              <a:t> Rep 2018;67:696. DOI: </a:t>
            </a:r>
            <a:r>
              <a:rPr lang="en-US" u="sng" dirty="0">
                <a:hlinkClick r:id="rId3"/>
              </a:rPr>
              <a:t>http://dx.doi.org/10.15585/mmwr.mm6724a7</a:t>
            </a:r>
            <a:r>
              <a:rPr lang="en-US" dirty="0"/>
              <a:t>.</a:t>
            </a:r>
            <a:endParaRPr lang="en-US" i="1" dirty="0"/>
          </a:p>
          <a:p>
            <a:endParaRPr lang="en-US" dirty="0"/>
          </a:p>
          <a:p>
            <a:endParaRPr lang="en-US" dirty="0"/>
          </a:p>
        </p:txBody>
      </p:sp>
    </p:spTree>
    <p:extLst>
      <p:ext uri="{BB962C8B-B14F-4D97-AF65-F5344CB8AC3E}">
        <p14:creationId xmlns:p14="http://schemas.microsoft.com/office/powerpoint/2010/main" val="318294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677334" y="2160589"/>
            <a:ext cx="9042366" cy="3880773"/>
          </a:xfrm>
        </p:spPr>
        <p:txBody>
          <a:bodyPr vert="horz" lIns="91440" tIns="45720" rIns="91440" bIns="45720" rtlCol="0" anchor="t">
            <a:normAutofit/>
          </a:bodyPr>
          <a:lstStyle/>
          <a:p>
            <a:pPr marL="0" indent="0">
              <a:buNone/>
            </a:pPr>
            <a:endParaRPr lang="en-US" dirty="0"/>
          </a:p>
          <a:p>
            <a:pPr fontAlgn="base"/>
            <a:r>
              <a:rPr lang="en-US" sz="2400" dirty="0"/>
              <a:t>Identify complications seen in late preterm newborns that impact newborn management. </a:t>
            </a:r>
          </a:p>
          <a:p>
            <a:pPr fontAlgn="base"/>
            <a:r>
              <a:rPr lang="en-US" sz="2400" dirty="0"/>
              <a:t>Understand discharge criteria and recommended follow up of preterm infants  </a:t>
            </a:r>
          </a:p>
          <a:p>
            <a:pPr fontAlgn="base"/>
            <a:r>
              <a:rPr lang="en-US" sz="2400" dirty="0"/>
              <a:t>Identify common reasons for readmission for pre-term infants </a:t>
            </a:r>
          </a:p>
          <a:p>
            <a:pPr marL="0" indent="0" fontAlgn="base">
              <a:buNone/>
            </a:pPr>
            <a:r>
              <a:rPr lang="en-US" sz="2400" dirty="0"/>
              <a:t>  </a:t>
            </a:r>
          </a:p>
          <a:p>
            <a:pPr marL="0" indent="0">
              <a:buNone/>
            </a:pPr>
            <a:endParaRPr lang="en-US" dirty="0"/>
          </a:p>
        </p:txBody>
      </p:sp>
    </p:spTree>
    <p:extLst>
      <p:ext uri="{BB962C8B-B14F-4D97-AF65-F5344CB8AC3E}">
        <p14:creationId xmlns:p14="http://schemas.microsoft.com/office/powerpoint/2010/main" val="27361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7508"/>
          </a:xfrm>
        </p:spPr>
        <p:txBody>
          <a:bodyPr/>
          <a:lstStyle/>
          <a:p>
            <a:r>
              <a:rPr lang="en-US" dirty="0"/>
              <a:t>Late Preterm Infant</a:t>
            </a:r>
          </a:p>
        </p:txBody>
      </p:sp>
      <p:sp>
        <p:nvSpPr>
          <p:cNvPr id="3" name="Content Placeholder 2"/>
          <p:cNvSpPr>
            <a:spLocks noGrp="1"/>
          </p:cNvSpPr>
          <p:nvPr>
            <p:ph idx="1"/>
          </p:nvPr>
        </p:nvSpPr>
        <p:spPr>
          <a:xfrm>
            <a:off x="393895" y="1620910"/>
            <a:ext cx="9509760" cy="4765821"/>
          </a:xfrm>
        </p:spPr>
        <p:txBody>
          <a:bodyPr>
            <a:normAutofit/>
          </a:bodyPr>
          <a:lstStyle/>
          <a:p>
            <a:r>
              <a:rPr lang="en-US" sz="2800" dirty="0"/>
              <a:t>The late preterm birth (34 to 36 weeks of gestation) rate rose from </a:t>
            </a:r>
            <a:r>
              <a:rPr lang="en-US" sz="2800" b="1" dirty="0"/>
              <a:t>6.82%</a:t>
            </a:r>
            <a:r>
              <a:rPr lang="en-US" sz="2800" dirty="0"/>
              <a:t> in 2014 to </a:t>
            </a:r>
            <a:r>
              <a:rPr lang="en-US" sz="2800" b="1" dirty="0"/>
              <a:t>7.09%</a:t>
            </a:r>
            <a:r>
              <a:rPr lang="en-US" sz="2800" dirty="0"/>
              <a:t> in 2016 </a:t>
            </a:r>
            <a:r>
              <a:rPr lang="en-US" sz="1500" dirty="0"/>
              <a:t>(CDC, 2018). </a:t>
            </a:r>
          </a:p>
          <a:p>
            <a:endParaRPr lang="en-US" sz="2800" dirty="0"/>
          </a:p>
          <a:p>
            <a:r>
              <a:rPr lang="en-US" sz="2800" dirty="0"/>
              <a:t>Why the increase?</a:t>
            </a:r>
          </a:p>
          <a:p>
            <a:r>
              <a:rPr lang="en-US" sz="2800" dirty="0"/>
              <a:t>Possibly due to increase in c-section and induction of labor</a:t>
            </a:r>
          </a:p>
          <a:p>
            <a:r>
              <a:rPr lang="en-US" sz="2800" dirty="0"/>
              <a:t>6-8% unknown or elective, 29% spontaneous labor, 32% PPROM, 32% maternal indications </a:t>
            </a:r>
            <a:r>
              <a:rPr lang="en-US" dirty="0"/>
              <a:t>(</a:t>
            </a:r>
            <a:r>
              <a:rPr lang="en-US" dirty="0" err="1"/>
              <a:t>Laughon</a:t>
            </a:r>
            <a:r>
              <a:rPr lang="en-US" dirty="0"/>
              <a:t> et al, 2010; Holland et al 2009)</a:t>
            </a:r>
          </a:p>
        </p:txBody>
      </p:sp>
    </p:spTree>
    <p:extLst>
      <p:ext uri="{BB962C8B-B14F-4D97-AF65-F5344CB8AC3E}">
        <p14:creationId xmlns:p14="http://schemas.microsoft.com/office/powerpoint/2010/main" val="381220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Impact of immature systems</a:t>
            </a:r>
          </a:p>
        </p:txBody>
      </p:sp>
      <p:sp>
        <p:nvSpPr>
          <p:cNvPr id="5" name="Content Placeholder 4"/>
          <p:cNvSpPr>
            <a:spLocks noGrp="1"/>
          </p:cNvSpPr>
          <p:nvPr>
            <p:ph idx="1"/>
          </p:nvPr>
        </p:nvSpPr>
        <p:spPr>
          <a:xfrm>
            <a:off x="249966" y="1583737"/>
            <a:ext cx="9451404" cy="4823791"/>
          </a:xfrm>
        </p:spPr>
        <p:txBody>
          <a:bodyPr>
            <a:normAutofit/>
          </a:bodyPr>
          <a:lstStyle/>
          <a:p>
            <a:r>
              <a:rPr lang="en-US" b="1" dirty="0"/>
              <a:t>Thermoregulation and metabolic </a:t>
            </a:r>
            <a:r>
              <a:rPr lang="en-US" dirty="0"/>
              <a:t>– small size/greater surface to mass ratio, less brown and white fat and increased metabolic consumption cause heat loss, hypothermia and hypoglycemia</a:t>
            </a:r>
          </a:p>
          <a:p>
            <a:r>
              <a:rPr lang="en-US" b="1" dirty="0"/>
              <a:t>Feeding</a:t>
            </a:r>
            <a:r>
              <a:rPr lang="en-US" dirty="0"/>
              <a:t> – poor </a:t>
            </a:r>
            <a:r>
              <a:rPr lang="en-US" dirty="0" err="1"/>
              <a:t>oro</a:t>
            </a:r>
            <a:r>
              <a:rPr lang="en-US" dirty="0"/>
              <a:t>-motor tone and immature GI function lead to poor feeding, decreased stooling which increases risk for dehydration, hyperbilirubinemia, increased weight loss. </a:t>
            </a:r>
          </a:p>
          <a:p>
            <a:r>
              <a:rPr lang="en-US" b="1" dirty="0"/>
              <a:t>Hepatic</a:t>
            </a:r>
            <a:r>
              <a:rPr lang="en-US" dirty="0"/>
              <a:t> – Immature hepatic metabolism, enterohepatic circulation and lower concentration of GI enzymes decrease stooling and increase hyperbilirubinemia  </a:t>
            </a:r>
          </a:p>
          <a:p>
            <a:r>
              <a:rPr lang="en-US" b="1" dirty="0"/>
              <a:t>Respiratory</a:t>
            </a:r>
            <a:r>
              <a:rPr lang="en-US" dirty="0"/>
              <a:t> – Immature lung structure, insufficient surfactant development and decreased residual capacity increase risk for poor gas exchange, fatigue and respiratory distress</a:t>
            </a:r>
          </a:p>
          <a:p>
            <a:r>
              <a:rPr lang="en-US" b="1" dirty="0"/>
              <a:t>CNS</a:t>
            </a:r>
            <a:r>
              <a:rPr lang="en-US" dirty="0"/>
              <a:t> – Immature CNS chemoreceptor development and tone leading to apnea</a:t>
            </a:r>
          </a:p>
          <a:p>
            <a:r>
              <a:rPr lang="en-US" b="1" dirty="0"/>
              <a:t>Cardiovascular</a:t>
            </a:r>
            <a:r>
              <a:rPr lang="en-US" dirty="0"/>
              <a:t>- increased risk for PDA and pulmonary hypertension</a:t>
            </a:r>
          </a:p>
        </p:txBody>
      </p:sp>
    </p:spTree>
    <p:extLst>
      <p:ext uri="{BB962C8B-B14F-4D97-AF65-F5344CB8AC3E}">
        <p14:creationId xmlns:p14="http://schemas.microsoft.com/office/powerpoint/2010/main" val="3032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frequent complications for late preterm infants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307062"/>
              </p:ext>
            </p:extLst>
          </p:nvPr>
        </p:nvGraphicFramePr>
        <p:xfrm>
          <a:off x="677863" y="2160588"/>
          <a:ext cx="8596311" cy="3669805"/>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0000"/>
                    </a:ext>
                  </a:extLst>
                </a:gridCol>
                <a:gridCol w="2865437">
                  <a:extLst>
                    <a:ext uri="{9D8B030D-6E8A-4147-A177-3AD203B41FA5}">
                      <a16:colId xmlns:a16="http://schemas.microsoft.com/office/drawing/2014/main" val="20001"/>
                    </a:ext>
                  </a:extLst>
                </a:gridCol>
                <a:gridCol w="2865437">
                  <a:extLst>
                    <a:ext uri="{9D8B030D-6E8A-4147-A177-3AD203B41FA5}">
                      <a16:colId xmlns:a16="http://schemas.microsoft.com/office/drawing/2014/main" val="20002"/>
                    </a:ext>
                  </a:extLst>
                </a:gridCol>
              </a:tblGrid>
              <a:tr h="370840">
                <a:tc>
                  <a:txBody>
                    <a:bodyPr/>
                    <a:lstStyle/>
                    <a:p>
                      <a:endParaRPr lang="en-US" dirty="0"/>
                    </a:p>
                  </a:txBody>
                  <a:tcPr marL="87854" marR="87854"/>
                </a:tc>
                <a:tc>
                  <a:txBody>
                    <a:bodyPr/>
                    <a:lstStyle/>
                    <a:p>
                      <a:r>
                        <a:rPr lang="en-US" dirty="0"/>
                        <a:t>Morbidity %</a:t>
                      </a:r>
                      <a:r>
                        <a:rPr lang="en-US" baseline="0" dirty="0"/>
                        <a:t> Late Preterm</a:t>
                      </a:r>
                      <a:endParaRPr lang="en-US" dirty="0"/>
                    </a:p>
                  </a:txBody>
                  <a:tcPr marL="87854" marR="87854"/>
                </a:tc>
                <a:tc>
                  <a:txBody>
                    <a:bodyPr/>
                    <a:lstStyle/>
                    <a:p>
                      <a:r>
                        <a:rPr lang="en-US" dirty="0"/>
                        <a:t>Morbidity % Term</a:t>
                      </a:r>
                    </a:p>
                  </a:txBody>
                  <a:tcPr marL="87854" marR="87854"/>
                </a:tc>
                <a:extLst>
                  <a:ext uri="{0D108BD9-81ED-4DB2-BD59-A6C34878D82A}">
                    <a16:rowId xmlns:a16="http://schemas.microsoft.com/office/drawing/2014/main" val="10000"/>
                  </a:ext>
                </a:extLst>
              </a:tr>
              <a:tr h="370840">
                <a:tc>
                  <a:txBody>
                    <a:bodyPr/>
                    <a:lstStyle/>
                    <a:p>
                      <a:r>
                        <a:rPr lang="en-US" dirty="0"/>
                        <a:t>Feeding difficulties</a:t>
                      </a:r>
                    </a:p>
                  </a:txBody>
                  <a:tcPr marL="87854" marR="87854"/>
                </a:tc>
                <a:tc>
                  <a:txBody>
                    <a:bodyPr/>
                    <a:lstStyle/>
                    <a:p>
                      <a:r>
                        <a:rPr lang="en-US" dirty="0"/>
                        <a:t>32.2</a:t>
                      </a:r>
                    </a:p>
                  </a:txBody>
                  <a:tcPr marL="87854" marR="87854"/>
                </a:tc>
                <a:tc>
                  <a:txBody>
                    <a:bodyPr/>
                    <a:lstStyle/>
                    <a:p>
                      <a:r>
                        <a:rPr lang="en-US" dirty="0"/>
                        <a:t>7.4</a:t>
                      </a:r>
                    </a:p>
                  </a:txBody>
                  <a:tcPr marL="87854" marR="87854"/>
                </a:tc>
                <a:extLst>
                  <a:ext uri="{0D108BD9-81ED-4DB2-BD59-A6C34878D82A}">
                    <a16:rowId xmlns:a16="http://schemas.microsoft.com/office/drawing/2014/main" val="10001"/>
                  </a:ext>
                </a:extLst>
              </a:tr>
              <a:tr h="370840">
                <a:tc>
                  <a:txBody>
                    <a:bodyPr/>
                    <a:lstStyle/>
                    <a:p>
                      <a:r>
                        <a:rPr lang="en-US" dirty="0"/>
                        <a:t>Hypoglycemia</a:t>
                      </a:r>
                    </a:p>
                  </a:txBody>
                  <a:tcPr marL="87854" marR="87854"/>
                </a:tc>
                <a:tc>
                  <a:txBody>
                    <a:bodyPr/>
                    <a:lstStyle/>
                    <a:p>
                      <a:r>
                        <a:rPr lang="en-US" dirty="0"/>
                        <a:t>15.6</a:t>
                      </a:r>
                    </a:p>
                  </a:txBody>
                  <a:tcPr marL="87854" marR="87854"/>
                </a:tc>
                <a:tc>
                  <a:txBody>
                    <a:bodyPr/>
                    <a:lstStyle/>
                    <a:p>
                      <a:r>
                        <a:rPr lang="en-US" dirty="0"/>
                        <a:t>5.3</a:t>
                      </a:r>
                    </a:p>
                  </a:txBody>
                  <a:tcPr marL="87854" marR="87854"/>
                </a:tc>
                <a:extLst>
                  <a:ext uri="{0D108BD9-81ED-4DB2-BD59-A6C34878D82A}">
                    <a16:rowId xmlns:a16="http://schemas.microsoft.com/office/drawing/2014/main" val="10002"/>
                  </a:ext>
                </a:extLst>
              </a:tr>
              <a:tr h="370840">
                <a:tc>
                  <a:txBody>
                    <a:bodyPr/>
                    <a:lstStyle/>
                    <a:p>
                      <a:r>
                        <a:rPr lang="en-US" dirty="0"/>
                        <a:t>Temperature</a:t>
                      </a:r>
                      <a:r>
                        <a:rPr lang="en-US" baseline="0" dirty="0"/>
                        <a:t> instability</a:t>
                      </a:r>
                      <a:endParaRPr lang="en-US" dirty="0"/>
                    </a:p>
                  </a:txBody>
                  <a:tcPr marL="87854" marR="87854"/>
                </a:tc>
                <a:tc>
                  <a:txBody>
                    <a:bodyPr/>
                    <a:lstStyle/>
                    <a:p>
                      <a:r>
                        <a:rPr lang="en-US" dirty="0"/>
                        <a:t>10</a:t>
                      </a:r>
                    </a:p>
                  </a:txBody>
                  <a:tcPr marL="87854" marR="87854"/>
                </a:tc>
                <a:tc>
                  <a:txBody>
                    <a:bodyPr/>
                    <a:lstStyle/>
                    <a:p>
                      <a:r>
                        <a:rPr lang="en-US" dirty="0"/>
                        <a:t>0</a:t>
                      </a:r>
                    </a:p>
                  </a:txBody>
                  <a:tcPr marL="87854" marR="87854"/>
                </a:tc>
                <a:extLst>
                  <a:ext uri="{0D108BD9-81ED-4DB2-BD59-A6C34878D82A}">
                    <a16:rowId xmlns:a16="http://schemas.microsoft.com/office/drawing/2014/main" val="10003"/>
                  </a:ext>
                </a:extLst>
              </a:tr>
              <a:tr h="370840">
                <a:tc>
                  <a:txBody>
                    <a:bodyPr/>
                    <a:lstStyle/>
                    <a:p>
                      <a:r>
                        <a:rPr lang="en-US" dirty="0"/>
                        <a:t>Jaundice</a:t>
                      </a:r>
                    </a:p>
                  </a:txBody>
                  <a:tcPr marL="87854" marR="87854"/>
                </a:tc>
                <a:tc>
                  <a:txBody>
                    <a:bodyPr/>
                    <a:lstStyle/>
                    <a:p>
                      <a:r>
                        <a:rPr lang="en-US" dirty="0"/>
                        <a:t>54.4</a:t>
                      </a:r>
                    </a:p>
                  </a:txBody>
                  <a:tcPr marL="87854" marR="87854"/>
                </a:tc>
                <a:tc>
                  <a:txBody>
                    <a:bodyPr/>
                    <a:lstStyle/>
                    <a:p>
                      <a:r>
                        <a:rPr lang="en-US" dirty="0"/>
                        <a:t>37.9</a:t>
                      </a:r>
                    </a:p>
                  </a:txBody>
                  <a:tcPr marL="87854" marR="87854"/>
                </a:tc>
                <a:extLst>
                  <a:ext uri="{0D108BD9-81ED-4DB2-BD59-A6C34878D82A}">
                    <a16:rowId xmlns:a16="http://schemas.microsoft.com/office/drawing/2014/main" val="10004"/>
                  </a:ext>
                </a:extLst>
              </a:tr>
              <a:tr h="370840">
                <a:tc>
                  <a:txBody>
                    <a:bodyPr/>
                    <a:lstStyle/>
                    <a:p>
                      <a:r>
                        <a:rPr lang="en-US" dirty="0"/>
                        <a:t>Apnea</a:t>
                      </a:r>
                    </a:p>
                  </a:txBody>
                  <a:tcPr marL="87854" marR="87854"/>
                </a:tc>
                <a:tc>
                  <a:txBody>
                    <a:bodyPr/>
                    <a:lstStyle/>
                    <a:p>
                      <a:r>
                        <a:rPr lang="en-US" dirty="0"/>
                        <a:t>4-12</a:t>
                      </a:r>
                    </a:p>
                  </a:txBody>
                  <a:tcPr marL="87854" marR="87854"/>
                </a:tc>
                <a:tc>
                  <a:txBody>
                    <a:bodyPr/>
                    <a:lstStyle/>
                    <a:p>
                      <a:r>
                        <a:rPr lang="en-US" dirty="0"/>
                        <a:t>&lt;0.1</a:t>
                      </a:r>
                    </a:p>
                  </a:txBody>
                  <a:tcPr marL="87854" marR="87854"/>
                </a:tc>
                <a:extLst>
                  <a:ext uri="{0D108BD9-81ED-4DB2-BD59-A6C34878D82A}">
                    <a16:rowId xmlns:a16="http://schemas.microsoft.com/office/drawing/2014/main" val="10005"/>
                  </a:ext>
                </a:extLst>
              </a:tr>
              <a:tr h="370840">
                <a:tc>
                  <a:txBody>
                    <a:bodyPr/>
                    <a:lstStyle/>
                    <a:p>
                      <a:r>
                        <a:rPr lang="en-US" dirty="0"/>
                        <a:t>Respiratory distress</a:t>
                      </a:r>
                    </a:p>
                  </a:txBody>
                  <a:tcPr marL="87854" marR="87854"/>
                </a:tc>
                <a:tc>
                  <a:txBody>
                    <a:bodyPr/>
                    <a:lstStyle/>
                    <a:p>
                      <a:r>
                        <a:rPr lang="en-US" dirty="0"/>
                        <a:t>3.6-28.9</a:t>
                      </a:r>
                    </a:p>
                  </a:txBody>
                  <a:tcPr marL="87854" marR="87854"/>
                </a:tc>
                <a:tc>
                  <a:txBody>
                    <a:bodyPr/>
                    <a:lstStyle/>
                    <a:p>
                      <a:r>
                        <a:rPr lang="en-US" dirty="0"/>
                        <a:t>0.6-4.2</a:t>
                      </a:r>
                    </a:p>
                  </a:txBody>
                  <a:tcPr marL="87854" marR="87854"/>
                </a:tc>
                <a:extLst>
                  <a:ext uri="{0D108BD9-81ED-4DB2-BD59-A6C34878D82A}">
                    <a16:rowId xmlns:a16="http://schemas.microsoft.com/office/drawing/2014/main" val="10006"/>
                  </a:ext>
                </a:extLst>
              </a:tr>
              <a:tr h="433845">
                <a:tc>
                  <a:txBody>
                    <a:bodyPr/>
                    <a:lstStyle/>
                    <a:p>
                      <a:r>
                        <a:rPr lang="en-US" dirty="0"/>
                        <a:t>Sepsis</a:t>
                      </a:r>
                      <a:r>
                        <a:rPr lang="en-US" baseline="0" dirty="0"/>
                        <a:t> workup</a:t>
                      </a:r>
                      <a:endParaRPr lang="en-US" dirty="0"/>
                    </a:p>
                  </a:txBody>
                  <a:tcPr marL="87854" marR="87854"/>
                </a:tc>
                <a:tc>
                  <a:txBody>
                    <a:bodyPr/>
                    <a:lstStyle/>
                    <a:p>
                      <a:r>
                        <a:rPr lang="en-US" dirty="0"/>
                        <a:t>36.7</a:t>
                      </a:r>
                    </a:p>
                  </a:txBody>
                  <a:tcPr marL="87854" marR="87854"/>
                </a:tc>
                <a:tc>
                  <a:txBody>
                    <a:bodyPr/>
                    <a:lstStyle/>
                    <a:p>
                      <a:r>
                        <a:rPr lang="en-US" dirty="0"/>
                        <a:t>12.6</a:t>
                      </a:r>
                    </a:p>
                  </a:txBody>
                  <a:tcPr marL="87854" marR="87854"/>
                </a:tc>
                <a:extLst>
                  <a:ext uri="{0D108BD9-81ED-4DB2-BD59-A6C34878D82A}">
                    <a16:rowId xmlns:a16="http://schemas.microsoft.com/office/drawing/2014/main" val="10007"/>
                  </a:ext>
                </a:extLst>
              </a:tr>
              <a:tr h="370840">
                <a:tc>
                  <a:txBody>
                    <a:bodyPr/>
                    <a:lstStyle/>
                    <a:p>
                      <a:r>
                        <a:rPr lang="en-US" dirty="0"/>
                        <a:t>Mechanically ventilated</a:t>
                      </a:r>
                    </a:p>
                  </a:txBody>
                  <a:tcPr marL="87854" marR="87854"/>
                </a:tc>
                <a:tc>
                  <a:txBody>
                    <a:bodyPr/>
                    <a:lstStyle/>
                    <a:p>
                      <a:r>
                        <a:rPr lang="en-US" dirty="0"/>
                        <a:t>3.4</a:t>
                      </a:r>
                    </a:p>
                  </a:txBody>
                  <a:tcPr marL="87854" marR="87854"/>
                </a:tc>
                <a:tc>
                  <a:txBody>
                    <a:bodyPr/>
                    <a:lstStyle/>
                    <a:p>
                      <a:r>
                        <a:rPr lang="en-US" dirty="0"/>
                        <a:t>0.9</a:t>
                      </a:r>
                    </a:p>
                  </a:txBody>
                  <a:tcPr marL="87854" marR="87854"/>
                </a:tc>
                <a:extLst>
                  <a:ext uri="{0D108BD9-81ED-4DB2-BD59-A6C34878D82A}">
                    <a16:rowId xmlns:a16="http://schemas.microsoft.com/office/drawing/2014/main" val="10009"/>
                  </a:ext>
                </a:extLst>
              </a:tr>
            </a:tbl>
          </a:graphicData>
        </a:graphic>
      </p:graphicFrame>
      <p:sp>
        <p:nvSpPr>
          <p:cNvPr id="5" name="TextBox 4"/>
          <p:cNvSpPr txBox="1"/>
          <p:nvPr/>
        </p:nvSpPr>
        <p:spPr>
          <a:xfrm>
            <a:off x="1231220" y="6431421"/>
            <a:ext cx="8646964" cy="369332"/>
          </a:xfrm>
          <a:prstGeom prst="rect">
            <a:avLst/>
          </a:prstGeom>
          <a:noFill/>
        </p:spPr>
        <p:txBody>
          <a:bodyPr wrap="square" rtlCol="0">
            <a:spAutoFit/>
          </a:bodyPr>
          <a:lstStyle/>
          <a:p>
            <a:r>
              <a:rPr lang="en-US" dirty="0"/>
              <a:t>Source: Engle, et al 2007 (Meta-analysis). P&lt;0.05</a:t>
            </a:r>
          </a:p>
        </p:txBody>
      </p:sp>
    </p:spTree>
    <p:extLst>
      <p:ext uri="{BB962C8B-B14F-4D97-AF65-F5344CB8AC3E}">
        <p14:creationId xmlns:p14="http://schemas.microsoft.com/office/powerpoint/2010/main" val="93752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711" y="207034"/>
            <a:ext cx="8984856" cy="1320800"/>
          </a:xfrm>
        </p:spPr>
        <p:txBody>
          <a:bodyPr/>
          <a:lstStyle/>
          <a:p>
            <a:pPr algn="ctr"/>
            <a:r>
              <a:rPr lang="en-US" dirty="0"/>
              <a:t>Lactation concerns – Maternal and Infant issues</a:t>
            </a:r>
            <a:endParaRPr lang="en-US"/>
          </a:p>
        </p:txBody>
      </p:sp>
      <p:sp>
        <p:nvSpPr>
          <p:cNvPr id="3" name="Content Placeholder 2"/>
          <p:cNvSpPr>
            <a:spLocks noGrp="1"/>
          </p:cNvSpPr>
          <p:nvPr>
            <p:ph idx="1"/>
          </p:nvPr>
        </p:nvSpPr>
        <p:spPr>
          <a:xfrm>
            <a:off x="542596" y="1679107"/>
            <a:ext cx="9507257" cy="4761948"/>
          </a:xfrm>
        </p:spPr>
        <p:txBody>
          <a:bodyPr vert="horz" lIns="91440" tIns="45720" rIns="91440" bIns="45720" rtlCol="0" anchor="t">
            <a:normAutofit/>
          </a:bodyPr>
          <a:lstStyle/>
          <a:p>
            <a:r>
              <a:rPr lang="en-US" sz="2000" dirty="0"/>
              <a:t>Mom </a:t>
            </a:r>
          </a:p>
          <a:p>
            <a:pPr lvl="1"/>
            <a:r>
              <a:rPr lang="en-US" sz="2000" dirty="0"/>
              <a:t>Increased chance of having risk factors that negatively influence lactation success (C/S, high-risk pregnancy)</a:t>
            </a:r>
          </a:p>
          <a:p>
            <a:pPr lvl="1"/>
            <a:r>
              <a:rPr lang="en-US" sz="2000" dirty="0"/>
              <a:t>May have delayed lactogenesis</a:t>
            </a:r>
          </a:p>
          <a:p>
            <a:r>
              <a:rPr lang="en-US" sz="2000" dirty="0"/>
              <a:t>Infant</a:t>
            </a:r>
          </a:p>
          <a:p>
            <a:pPr lvl="1"/>
            <a:r>
              <a:rPr lang="en-US" sz="2000" dirty="0"/>
              <a:t>Decreased tone and immature neuro development can cause ineffective suckling and decreased suck-pressure</a:t>
            </a:r>
          </a:p>
          <a:p>
            <a:pPr lvl="2"/>
            <a:r>
              <a:rPr lang="en-US" sz="2000" dirty="0"/>
              <a:t>This ineffective suckling decreases the oxytocin and prolactin release as well as breast stimulus feedback system</a:t>
            </a:r>
          </a:p>
          <a:p>
            <a:pPr lvl="2"/>
            <a:r>
              <a:rPr lang="en-US" sz="2000" dirty="0"/>
              <a:t>Ineffective milk removal over a few days down-regulates production</a:t>
            </a:r>
          </a:p>
          <a:p>
            <a:pPr lvl="1"/>
            <a:r>
              <a:rPr lang="en-US" sz="2000" dirty="0"/>
              <a:t>Ineffective nursing can exacerbate other morbidities such as dehydration, jaundice</a:t>
            </a:r>
          </a:p>
          <a:p>
            <a:pPr marL="457200" lvl="1" indent="0">
              <a:buNone/>
            </a:pPr>
            <a:endParaRPr lang="en-US" dirty="0"/>
          </a:p>
          <a:p>
            <a:endParaRPr lang="en-US" dirty="0"/>
          </a:p>
        </p:txBody>
      </p:sp>
      <p:sp>
        <p:nvSpPr>
          <p:cNvPr id="4" name="TextBox 3"/>
          <p:cNvSpPr txBox="1"/>
          <p:nvPr/>
        </p:nvSpPr>
        <p:spPr>
          <a:xfrm>
            <a:off x="1384300" y="6441057"/>
            <a:ext cx="3073277" cy="253916"/>
          </a:xfrm>
          <a:prstGeom prst="rect">
            <a:avLst/>
          </a:prstGeom>
          <a:noFill/>
        </p:spPr>
        <p:txBody>
          <a:bodyPr wrap="none" rtlCol="0">
            <a:spAutoFit/>
          </a:bodyPr>
          <a:lstStyle/>
          <a:p>
            <a:r>
              <a:rPr lang="en-US" sz="1050" dirty="0"/>
              <a:t>Source: </a:t>
            </a:r>
            <a:r>
              <a:rPr lang="en-US" sz="1050" dirty="0" err="1"/>
              <a:t>Cleaveland</a:t>
            </a:r>
            <a:r>
              <a:rPr lang="en-US" sz="1050" dirty="0"/>
              <a:t>, 2010; Meier, et al , 2007</a:t>
            </a:r>
          </a:p>
        </p:txBody>
      </p:sp>
    </p:spTree>
    <p:extLst>
      <p:ext uri="{BB962C8B-B14F-4D97-AF65-F5344CB8AC3E}">
        <p14:creationId xmlns:p14="http://schemas.microsoft.com/office/powerpoint/2010/main" val="336002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2657"/>
            <a:ext cx="8596668" cy="846348"/>
          </a:xfrm>
        </p:spPr>
        <p:txBody>
          <a:bodyPr/>
          <a:lstStyle/>
          <a:p>
            <a:r>
              <a:rPr lang="en-US" dirty="0"/>
              <a:t>Supplementation</a:t>
            </a:r>
          </a:p>
        </p:txBody>
      </p:sp>
      <p:sp>
        <p:nvSpPr>
          <p:cNvPr id="3" name="Content Placeholder 2"/>
          <p:cNvSpPr>
            <a:spLocks noGrp="1"/>
          </p:cNvSpPr>
          <p:nvPr>
            <p:ph idx="1"/>
          </p:nvPr>
        </p:nvSpPr>
        <p:spPr>
          <a:xfrm>
            <a:off x="682712" y="1060881"/>
            <a:ext cx="9367142" cy="5187518"/>
          </a:xfrm>
        </p:spPr>
        <p:txBody>
          <a:bodyPr vert="horz" lIns="91440" tIns="45720" rIns="91440" bIns="45720" rtlCol="0" anchor="t">
            <a:normAutofit/>
          </a:bodyPr>
          <a:lstStyle/>
          <a:p>
            <a:r>
              <a:rPr lang="en-US" sz="2000" dirty="0"/>
              <a:t>Volumes and milk transfer may not be adequate initially. Both will improve over time as infant’s suck improves and as mom’s volumes increase</a:t>
            </a:r>
          </a:p>
          <a:p>
            <a:pPr lvl="1"/>
            <a:r>
              <a:rPr lang="en-US" sz="2000" dirty="0"/>
              <a:t>Late preterm infant may need supplementation to mom’s milk</a:t>
            </a:r>
          </a:p>
          <a:p>
            <a:pPr lvl="1"/>
            <a:endParaRPr lang="en-US" sz="2000" dirty="0"/>
          </a:p>
          <a:p>
            <a:r>
              <a:rPr lang="en-US" sz="2000" dirty="0"/>
              <a:t>Can be donor milk or formula</a:t>
            </a:r>
          </a:p>
          <a:p>
            <a:pPr lvl="1"/>
            <a:endParaRPr lang="en-US" sz="2000" dirty="0"/>
          </a:p>
          <a:p>
            <a:r>
              <a:rPr lang="en-US" sz="2000" dirty="0"/>
              <a:t>Regular pumping with hospital grade electric pump helpful in establishing (and maintaining) a supply until the infant can effectively feed and empty the breast. </a:t>
            </a:r>
          </a:p>
          <a:p>
            <a:endParaRPr lang="en-US" sz="2000" dirty="0"/>
          </a:p>
          <a:p>
            <a:r>
              <a:rPr lang="en-US" sz="2000" dirty="0"/>
              <a:t>Other resources like La Leche League, WIC, Lactation experts, …	</a:t>
            </a:r>
          </a:p>
        </p:txBody>
      </p:sp>
    </p:spTree>
    <p:extLst>
      <p:ext uri="{BB962C8B-B14F-4D97-AF65-F5344CB8AC3E}">
        <p14:creationId xmlns:p14="http://schemas.microsoft.com/office/powerpoint/2010/main" val="320012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Hyperbilirubinemia</a:t>
            </a:r>
          </a:p>
        </p:txBody>
      </p:sp>
      <p:sp>
        <p:nvSpPr>
          <p:cNvPr id="3" name="Content Placeholder 2"/>
          <p:cNvSpPr>
            <a:spLocks noGrp="1"/>
          </p:cNvSpPr>
          <p:nvPr>
            <p:ph idx="1"/>
          </p:nvPr>
        </p:nvSpPr>
        <p:spPr>
          <a:xfrm>
            <a:off x="1088934" y="1692614"/>
            <a:ext cx="8960918" cy="4757191"/>
          </a:xfrm>
        </p:spPr>
        <p:txBody>
          <a:bodyPr vert="horz" lIns="91440" tIns="45720" rIns="91440" bIns="45720" rtlCol="0" anchor="t">
            <a:normAutofit/>
          </a:bodyPr>
          <a:lstStyle/>
          <a:p>
            <a:r>
              <a:rPr lang="en-US" sz="2000" dirty="0"/>
              <a:t>Late preterm infants 2.4x risk for jaundice than term infants</a:t>
            </a:r>
          </a:p>
          <a:p>
            <a:r>
              <a:rPr lang="en-US" sz="2000" dirty="0"/>
              <a:t>1:4 preterm infants will need phototherapy</a:t>
            </a:r>
          </a:p>
          <a:p>
            <a:r>
              <a:rPr lang="en-US" sz="2000" dirty="0"/>
              <a:t>Increased risk of neurotoxicity and kernicterus</a:t>
            </a:r>
          </a:p>
          <a:p>
            <a:r>
              <a:rPr lang="en-US" sz="2000" dirty="0"/>
              <a:t>Causes: </a:t>
            </a:r>
          </a:p>
          <a:p>
            <a:pPr lvl="1"/>
            <a:r>
              <a:rPr lang="en-US" sz="2000" dirty="0"/>
              <a:t>Increased bilirubin load</a:t>
            </a:r>
          </a:p>
          <a:p>
            <a:pPr lvl="1"/>
            <a:r>
              <a:rPr lang="en-US" sz="2000" dirty="0"/>
              <a:t>Decreased liver enzyme activity</a:t>
            </a:r>
          </a:p>
          <a:p>
            <a:pPr lvl="1"/>
            <a:r>
              <a:rPr lang="en-US" sz="2000" dirty="0"/>
              <a:t>Decreased albumin binding</a:t>
            </a:r>
          </a:p>
          <a:p>
            <a:pPr lvl="1"/>
            <a:r>
              <a:rPr lang="en-US" sz="2000" dirty="0"/>
              <a:t>Increased enterohepatic shunting</a:t>
            </a:r>
          </a:p>
          <a:p>
            <a:pPr lvl="1"/>
            <a:r>
              <a:rPr lang="en-US" sz="2000" dirty="0"/>
              <a:t>Delayed secretion</a:t>
            </a:r>
          </a:p>
          <a:p>
            <a:pPr lvl="2"/>
            <a:r>
              <a:rPr lang="en-US" sz="2000" dirty="0"/>
              <a:t>Poor intake increases risk for jaundice because of delayed secretion</a:t>
            </a:r>
          </a:p>
          <a:p>
            <a:endParaRPr lang="en-US" dirty="0"/>
          </a:p>
        </p:txBody>
      </p:sp>
      <p:sp>
        <p:nvSpPr>
          <p:cNvPr id="4" name="TextBox 3"/>
          <p:cNvSpPr txBox="1"/>
          <p:nvPr/>
        </p:nvSpPr>
        <p:spPr>
          <a:xfrm>
            <a:off x="1317319" y="6449806"/>
            <a:ext cx="8732533" cy="253916"/>
          </a:xfrm>
          <a:prstGeom prst="rect">
            <a:avLst/>
          </a:prstGeom>
          <a:noFill/>
        </p:spPr>
        <p:txBody>
          <a:bodyPr wrap="square" rtlCol="0">
            <a:spAutoFit/>
          </a:bodyPr>
          <a:lstStyle/>
          <a:p>
            <a:r>
              <a:rPr lang="en-US" sz="1050" dirty="0"/>
              <a:t>Source: </a:t>
            </a:r>
            <a:r>
              <a:rPr lang="en-US" sz="1050" dirty="0" err="1"/>
              <a:t>Bhutani</a:t>
            </a:r>
            <a:r>
              <a:rPr lang="en-US" sz="1050" dirty="0"/>
              <a:t>, 2006; Blackburn, 2007 ;</a:t>
            </a:r>
            <a:r>
              <a:rPr lang="en-US" sz="1050" dirty="0" err="1"/>
              <a:t>Cleaveland</a:t>
            </a:r>
            <a:r>
              <a:rPr lang="en-US" sz="1050" dirty="0"/>
              <a:t>, 2010, ; </a:t>
            </a:r>
            <a:r>
              <a:rPr lang="en-US" sz="1050" dirty="0" err="1"/>
              <a:t>Lavanya</a:t>
            </a:r>
            <a:r>
              <a:rPr lang="en-US" sz="1050" dirty="0"/>
              <a:t>, et, 2011</a:t>
            </a:r>
          </a:p>
        </p:txBody>
      </p:sp>
    </p:spTree>
    <p:extLst>
      <p:ext uri="{BB962C8B-B14F-4D97-AF65-F5344CB8AC3E}">
        <p14:creationId xmlns:p14="http://schemas.microsoft.com/office/powerpoint/2010/main" val="391586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of the Late Preterm Infant</a:t>
            </a:r>
          </a:p>
        </p:txBody>
      </p:sp>
      <p:sp>
        <p:nvSpPr>
          <p:cNvPr id="3" name="Content Placeholder 2"/>
          <p:cNvSpPr>
            <a:spLocks noGrp="1"/>
          </p:cNvSpPr>
          <p:nvPr>
            <p:ph idx="1"/>
          </p:nvPr>
        </p:nvSpPr>
        <p:spPr>
          <a:xfrm>
            <a:off x="519184" y="1686137"/>
            <a:ext cx="8754818" cy="4355225"/>
          </a:xfrm>
        </p:spPr>
        <p:txBody>
          <a:bodyPr vert="horz" lIns="91440" tIns="45720" rIns="91440" bIns="45720" rtlCol="0" anchor="t">
            <a:noAutofit/>
          </a:bodyPr>
          <a:lstStyle/>
          <a:p>
            <a:r>
              <a:rPr lang="en-US" sz="2400" dirty="0"/>
              <a:t>Promote thermoregulation and avoid cold stress</a:t>
            </a:r>
          </a:p>
          <a:p>
            <a:r>
              <a:rPr lang="en-US" sz="2400" dirty="0"/>
              <a:t>Monitor blood sugar and promote euglycemia</a:t>
            </a:r>
          </a:p>
          <a:p>
            <a:r>
              <a:rPr lang="en-US" sz="2400" dirty="0"/>
              <a:t>Monitor cardio-respiratory status; intervene if needed</a:t>
            </a:r>
          </a:p>
          <a:p>
            <a:r>
              <a:rPr lang="en-US" sz="2400" dirty="0"/>
              <a:t>Promote and support parent’s feeding preference including intervention if needed (involve lactation early) </a:t>
            </a:r>
          </a:p>
          <a:p>
            <a:r>
              <a:rPr lang="en-US" sz="2400" dirty="0"/>
              <a:t>Monitor for signs of sepsis; treat if indicated</a:t>
            </a:r>
          </a:p>
          <a:p>
            <a:r>
              <a:rPr lang="en-US" sz="2400" dirty="0"/>
              <a:t>Monitor for signs of hyperbilirubinemia and treat if indicated</a:t>
            </a:r>
          </a:p>
          <a:p>
            <a:r>
              <a:rPr lang="en-US" sz="2400" dirty="0"/>
              <a:t>Support neurodevelopment without overtiring</a:t>
            </a:r>
          </a:p>
          <a:p>
            <a:r>
              <a:rPr lang="en-US" sz="2400" dirty="0"/>
              <a:t>Facilitate safe discharge with appropriate follow up</a:t>
            </a:r>
          </a:p>
          <a:p>
            <a:endParaRPr lang="en-US" dirty="0"/>
          </a:p>
        </p:txBody>
      </p:sp>
    </p:spTree>
    <p:extLst>
      <p:ext uri="{BB962C8B-B14F-4D97-AF65-F5344CB8AC3E}">
        <p14:creationId xmlns:p14="http://schemas.microsoft.com/office/powerpoint/2010/main" val="19268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1625</Words>
  <Application>Microsoft Macintosh PowerPoint</Application>
  <PresentationFormat>Widescreen</PresentationFormat>
  <Paragraphs>166</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Trebuchet MS</vt:lpstr>
      <vt:lpstr>Calibri</vt:lpstr>
      <vt:lpstr>Wingdings 3</vt:lpstr>
      <vt:lpstr>Arial</vt:lpstr>
      <vt:lpstr>Facet</vt:lpstr>
      <vt:lpstr>The Late Preterm Infant</vt:lpstr>
      <vt:lpstr>Objectives</vt:lpstr>
      <vt:lpstr>Late Preterm Infant</vt:lpstr>
      <vt:lpstr>Impact of immature systems</vt:lpstr>
      <vt:lpstr>Most frequent complications for late preterm infants</vt:lpstr>
      <vt:lpstr>Lactation concerns – Maternal and Infant issues</vt:lpstr>
      <vt:lpstr>Supplementation</vt:lpstr>
      <vt:lpstr>Hyperbilirubinemia</vt:lpstr>
      <vt:lpstr>Management of the Late Preterm Infant</vt:lpstr>
      <vt:lpstr>Management Continued</vt:lpstr>
      <vt:lpstr>PowerPoint Presentation</vt:lpstr>
      <vt:lpstr>Safe Discharge Criteria</vt:lpstr>
      <vt:lpstr>Discharge Criteria continued</vt:lpstr>
      <vt:lpstr>Outpatient Follow up</vt:lpstr>
      <vt:lpstr>Hospital Readmission</vt:lpstr>
      <vt:lpstr>References</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Late Preterm and Early Term Infant</dc:title>
  <dc:creator>Y</dc:creator>
  <cp:lastModifiedBy>Lauren Shade</cp:lastModifiedBy>
  <cp:revision>215</cp:revision>
  <dcterms:created xsi:type="dcterms:W3CDTF">2016-10-06T18:32:51Z</dcterms:created>
  <dcterms:modified xsi:type="dcterms:W3CDTF">2024-08-01T18:40:07Z</dcterms:modified>
</cp:coreProperties>
</file>